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7" r:id="rId1"/>
  </p:sldMasterIdLst>
  <p:notesMasterIdLst>
    <p:notesMasterId r:id="rId27"/>
  </p:notesMasterIdLst>
  <p:handoutMasterIdLst>
    <p:handoutMasterId r:id="rId28"/>
  </p:handoutMasterIdLst>
  <p:sldIdLst>
    <p:sldId id="642" r:id="rId2"/>
    <p:sldId id="689" r:id="rId3"/>
    <p:sldId id="715" r:id="rId4"/>
    <p:sldId id="717" r:id="rId5"/>
    <p:sldId id="718" r:id="rId6"/>
    <p:sldId id="719" r:id="rId7"/>
    <p:sldId id="720" r:id="rId8"/>
    <p:sldId id="721" r:id="rId9"/>
    <p:sldId id="702" r:id="rId10"/>
    <p:sldId id="703" r:id="rId11"/>
    <p:sldId id="701" r:id="rId12"/>
    <p:sldId id="705" r:id="rId13"/>
    <p:sldId id="707" r:id="rId14"/>
    <p:sldId id="666" r:id="rId15"/>
    <p:sldId id="711" r:id="rId16"/>
    <p:sldId id="691" r:id="rId17"/>
    <p:sldId id="700" r:id="rId18"/>
    <p:sldId id="692" r:id="rId19"/>
    <p:sldId id="655" r:id="rId20"/>
    <p:sldId id="722" r:id="rId21"/>
    <p:sldId id="679" r:id="rId22"/>
    <p:sldId id="726" r:id="rId23"/>
    <p:sldId id="682" r:id="rId24"/>
    <p:sldId id="683" r:id="rId25"/>
    <p:sldId id="725" r:id="rId26"/>
  </p:sldIdLst>
  <p:sldSz cx="9906000" cy="6858000" type="A4"/>
  <p:notesSz cx="6815138" cy="99456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FF00"/>
    <a:srgbClr val="000000"/>
    <a:srgbClr val="66FF33"/>
    <a:srgbClr val="FFFFCC"/>
    <a:srgbClr val="AA3A9F"/>
    <a:srgbClr val="CC9900"/>
    <a:srgbClr val="DD4E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496" autoAdjust="0"/>
  </p:normalViewPr>
  <p:slideViewPr>
    <p:cSldViewPr>
      <p:cViewPr>
        <p:scale>
          <a:sx n="60" d="100"/>
          <a:sy n="60" d="100"/>
        </p:scale>
        <p:origin x="-1428" y="-29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46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F7D274-66B1-4852-A85C-74630273C095}" type="doc">
      <dgm:prSet loTypeId="urn:microsoft.com/office/officeart/2005/8/layout/radial6" loCatId="cycle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en-US"/>
        </a:p>
      </dgm:t>
    </dgm:pt>
    <dgm:pt modelId="{D500199F-A2BD-4D9D-AF48-32379249959F}">
      <dgm:prSet phldrT="[Text]" custT="1"/>
      <dgm:spPr>
        <a:gradFill rotWithShape="0">
          <a:gsLst>
            <a:gs pos="0">
              <a:srgbClr val="FFFFCC"/>
            </a:gs>
            <a:gs pos="50000">
              <a:srgbClr val="FFFF00"/>
            </a:gs>
            <a:gs pos="100000">
              <a:srgbClr val="FFFFCC"/>
            </a:gs>
          </a:gsLst>
          <a:lin ang="5400000" scaled="0"/>
        </a:gradFill>
      </dgm:spPr>
      <dgm:t>
        <a:bodyPr/>
        <a:lstStyle/>
        <a:p>
          <a:r>
            <a:rPr lang="en-US" sz="1200" dirty="0" err="1" smtClean="0">
              <a:solidFill>
                <a:srgbClr val="000000"/>
              </a:solidFill>
            </a:rPr>
            <a:t>Penganggaran</a:t>
          </a:r>
          <a:endParaRPr lang="en-US" sz="1200" dirty="0">
            <a:solidFill>
              <a:srgbClr val="000000"/>
            </a:solidFill>
          </a:endParaRPr>
        </a:p>
      </dgm:t>
    </dgm:pt>
    <dgm:pt modelId="{83932B62-9001-449A-B765-5E1D9EB038AD}" type="parTrans" cxnId="{F3DF8279-C3B5-4B43-9097-674444627519}">
      <dgm:prSet/>
      <dgm:spPr/>
      <dgm:t>
        <a:bodyPr/>
        <a:lstStyle/>
        <a:p>
          <a:endParaRPr lang="en-US"/>
        </a:p>
      </dgm:t>
    </dgm:pt>
    <dgm:pt modelId="{81392EA7-61ED-444C-899A-E3A0AEC95CAD}" type="sibTrans" cxnId="{F3DF8279-C3B5-4B43-9097-674444627519}">
      <dgm:prSet/>
      <dgm:spPr/>
      <dgm:t>
        <a:bodyPr/>
        <a:lstStyle/>
        <a:p>
          <a:endParaRPr lang="en-US"/>
        </a:p>
      </dgm:t>
    </dgm:pt>
    <dgm:pt modelId="{F404F20A-94C0-4518-85F9-7C8EB32AFEDA}">
      <dgm:prSet phldrT="[Text]" custT="1"/>
      <dgm:spPr>
        <a:gradFill rotWithShape="0">
          <a:gsLst>
            <a:gs pos="0">
              <a:srgbClr val="FFFFCC"/>
            </a:gs>
            <a:gs pos="50000">
              <a:srgbClr val="FFFF00"/>
            </a:gs>
            <a:gs pos="100000">
              <a:srgbClr val="FFFFCC"/>
            </a:gs>
          </a:gsLst>
          <a:lin ang="5400000" scaled="0"/>
        </a:gradFill>
      </dgm:spPr>
      <dgm:t>
        <a:bodyPr/>
        <a:lstStyle/>
        <a:p>
          <a:r>
            <a:rPr lang="en-US" sz="1400" dirty="0" err="1" smtClean="0">
              <a:solidFill>
                <a:srgbClr val="000000"/>
              </a:solidFill>
            </a:rPr>
            <a:t>Pelaksanaan</a:t>
          </a:r>
          <a:endParaRPr lang="en-US" sz="1400" dirty="0">
            <a:solidFill>
              <a:srgbClr val="000000"/>
            </a:solidFill>
          </a:endParaRPr>
        </a:p>
      </dgm:t>
    </dgm:pt>
    <dgm:pt modelId="{284A3DE2-CBB6-4CD8-8E63-9546DA6A2FA1}" type="parTrans" cxnId="{8AAF3253-BA31-4EEE-B4A3-9F68EB0FA4B8}">
      <dgm:prSet/>
      <dgm:spPr/>
      <dgm:t>
        <a:bodyPr/>
        <a:lstStyle/>
        <a:p>
          <a:endParaRPr lang="en-US"/>
        </a:p>
      </dgm:t>
    </dgm:pt>
    <dgm:pt modelId="{07A9E6C3-F986-4C55-8FE8-6D8C9F56A89D}" type="sibTrans" cxnId="{8AAF3253-BA31-4EEE-B4A3-9F68EB0FA4B8}">
      <dgm:prSet/>
      <dgm:spPr/>
      <dgm:t>
        <a:bodyPr/>
        <a:lstStyle/>
        <a:p>
          <a:endParaRPr lang="en-US"/>
        </a:p>
      </dgm:t>
    </dgm:pt>
    <dgm:pt modelId="{C83F8410-3AC7-4AB2-AB04-6FB89C5B4A5C}">
      <dgm:prSet phldrT="[Text]" custT="1"/>
      <dgm:spPr>
        <a:gradFill rotWithShape="0">
          <a:gsLst>
            <a:gs pos="0">
              <a:srgbClr val="FFFFCC"/>
            </a:gs>
            <a:gs pos="50000">
              <a:srgbClr val="FFFF00"/>
            </a:gs>
            <a:gs pos="100000">
              <a:srgbClr val="FFFFCC"/>
            </a:gs>
          </a:gsLst>
          <a:lin ang="5400000" scaled="0"/>
        </a:gradFill>
      </dgm:spPr>
      <dgm:t>
        <a:bodyPr/>
        <a:lstStyle/>
        <a:p>
          <a:r>
            <a:rPr lang="en-US" sz="1400" dirty="0" err="1" smtClean="0">
              <a:solidFill>
                <a:srgbClr val="000000"/>
              </a:solidFill>
            </a:rPr>
            <a:t>Pelaporan</a:t>
          </a:r>
          <a:r>
            <a:rPr lang="en-US" sz="1400" dirty="0" smtClean="0">
              <a:solidFill>
                <a:srgbClr val="000000"/>
              </a:solidFill>
            </a:rPr>
            <a:t> &amp; </a:t>
          </a:r>
          <a:r>
            <a:rPr lang="en-US" sz="1400" dirty="0" err="1" smtClean="0">
              <a:solidFill>
                <a:srgbClr val="000000"/>
              </a:solidFill>
            </a:rPr>
            <a:t>Pertanggung</a:t>
          </a:r>
          <a:r>
            <a:rPr lang="en-US" sz="1400" dirty="0" smtClean="0">
              <a:solidFill>
                <a:srgbClr val="000000"/>
              </a:solidFill>
            </a:rPr>
            <a:t> </a:t>
          </a:r>
          <a:r>
            <a:rPr lang="en-US" sz="1400" dirty="0" err="1" smtClean="0">
              <a:solidFill>
                <a:srgbClr val="000000"/>
              </a:solidFill>
            </a:rPr>
            <a:t>Jawaban</a:t>
          </a:r>
          <a:endParaRPr lang="en-US" sz="1400" dirty="0">
            <a:solidFill>
              <a:srgbClr val="000000"/>
            </a:solidFill>
          </a:endParaRPr>
        </a:p>
      </dgm:t>
    </dgm:pt>
    <dgm:pt modelId="{9B705A3A-E927-4722-B420-8C1B5D7C253E}" type="parTrans" cxnId="{D915DD4D-ED08-4435-A2D1-8E591C0E4009}">
      <dgm:prSet/>
      <dgm:spPr/>
      <dgm:t>
        <a:bodyPr/>
        <a:lstStyle/>
        <a:p>
          <a:endParaRPr lang="en-US"/>
        </a:p>
      </dgm:t>
    </dgm:pt>
    <dgm:pt modelId="{BD34FEFF-257C-44BB-A7B4-8EEDFACAA352}" type="sibTrans" cxnId="{D915DD4D-ED08-4435-A2D1-8E591C0E4009}">
      <dgm:prSet/>
      <dgm:spPr/>
      <dgm:t>
        <a:bodyPr/>
        <a:lstStyle/>
        <a:p>
          <a:endParaRPr lang="en-US"/>
        </a:p>
      </dgm:t>
    </dgm:pt>
    <dgm:pt modelId="{97E24104-7769-4091-9B53-BC098683423E}">
      <dgm:prSet phldrT="[Text]" custT="1"/>
      <dgm:spPr>
        <a:gradFill rotWithShape="0">
          <a:gsLst>
            <a:gs pos="0">
              <a:srgbClr val="FFFFCC"/>
            </a:gs>
            <a:gs pos="50000">
              <a:srgbClr val="FFFF00"/>
            </a:gs>
            <a:gs pos="100000">
              <a:srgbClr val="FFFFCC"/>
            </a:gs>
          </a:gsLst>
          <a:lin ang="5400000" scaled="0"/>
        </a:gradFill>
      </dgm:spPr>
      <dgm:t>
        <a:bodyPr/>
        <a:lstStyle/>
        <a:p>
          <a:r>
            <a:rPr lang="en-US" sz="1400" dirty="0" err="1" smtClean="0">
              <a:solidFill>
                <a:srgbClr val="000000"/>
              </a:solidFill>
            </a:rPr>
            <a:t>Perencanaan</a:t>
          </a:r>
          <a:endParaRPr lang="en-US" sz="1400" dirty="0">
            <a:solidFill>
              <a:srgbClr val="000000"/>
            </a:solidFill>
          </a:endParaRPr>
        </a:p>
      </dgm:t>
    </dgm:pt>
    <dgm:pt modelId="{89D88F3F-4DDE-48E4-9631-3C289D2EF62E}" type="parTrans" cxnId="{6392FA82-5F73-46E0-9B60-0EDC374C0DC8}">
      <dgm:prSet/>
      <dgm:spPr/>
      <dgm:t>
        <a:bodyPr/>
        <a:lstStyle/>
        <a:p>
          <a:endParaRPr lang="en-US"/>
        </a:p>
      </dgm:t>
    </dgm:pt>
    <dgm:pt modelId="{682932F8-601E-4FCB-8A56-0F29B3396D77}" type="sibTrans" cxnId="{6392FA82-5F73-46E0-9B60-0EDC374C0DC8}">
      <dgm:prSet/>
      <dgm:spPr/>
      <dgm:t>
        <a:bodyPr/>
        <a:lstStyle/>
        <a:p>
          <a:endParaRPr lang="en-US"/>
        </a:p>
      </dgm:t>
    </dgm:pt>
    <dgm:pt modelId="{38888924-7621-4B6F-872E-4EDC9315E8F2}">
      <dgm:prSet phldrT="[Text]"/>
      <dgm:spPr>
        <a:gradFill rotWithShape="0">
          <a:gsLst>
            <a:gs pos="0">
              <a:srgbClr val="FFFFCC"/>
            </a:gs>
            <a:gs pos="50000">
              <a:srgbClr val="FFFF00"/>
            </a:gs>
            <a:gs pos="100000">
              <a:srgbClr val="FFFFCC"/>
            </a:gs>
          </a:gsLst>
          <a:lin ang="5400000" scaled="0"/>
        </a:gradFill>
      </dgm:spPr>
      <dgm:t>
        <a:bodyPr/>
        <a:lstStyle/>
        <a:p>
          <a:r>
            <a:rPr lang="en-US" dirty="0" err="1" smtClean="0">
              <a:solidFill>
                <a:srgbClr val="000000"/>
              </a:solidFill>
            </a:rPr>
            <a:t>Pengelolaan</a:t>
          </a:r>
          <a:r>
            <a:rPr lang="en-US" dirty="0" smtClean="0">
              <a:solidFill>
                <a:srgbClr val="000000"/>
              </a:solidFill>
            </a:rPr>
            <a:t> </a:t>
          </a:r>
          <a:r>
            <a:rPr lang="en-US" dirty="0" smtClean="0">
              <a:solidFill>
                <a:srgbClr val="000000"/>
              </a:solidFill>
            </a:rPr>
            <a:t>Keu Da</a:t>
          </a:r>
          <a:endParaRPr lang="en-US" dirty="0">
            <a:solidFill>
              <a:srgbClr val="000000"/>
            </a:solidFill>
          </a:endParaRPr>
        </a:p>
      </dgm:t>
    </dgm:pt>
    <dgm:pt modelId="{E5EA894C-CB7B-46C3-B470-D058453F799B}" type="sibTrans" cxnId="{4D23C3B3-A2FD-4F5F-B577-88327318DA75}">
      <dgm:prSet/>
      <dgm:spPr/>
      <dgm:t>
        <a:bodyPr/>
        <a:lstStyle/>
        <a:p>
          <a:endParaRPr lang="en-US"/>
        </a:p>
      </dgm:t>
    </dgm:pt>
    <dgm:pt modelId="{8A2503D3-809A-4026-BDDE-3DD04A3DCB4C}" type="parTrans" cxnId="{4D23C3B3-A2FD-4F5F-B577-88327318DA75}">
      <dgm:prSet/>
      <dgm:spPr/>
      <dgm:t>
        <a:bodyPr/>
        <a:lstStyle/>
        <a:p>
          <a:endParaRPr lang="en-US"/>
        </a:p>
      </dgm:t>
    </dgm:pt>
    <dgm:pt modelId="{FFA927C2-A6CF-4893-AB76-C719425F2524}" type="pres">
      <dgm:prSet presAssocID="{99F7D274-66B1-4852-A85C-74630273C09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518A5F6-E111-476A-AB8B-B7AEEB225967}" type="pres">
      <dgm:prSet presAssocID="{38888924-7621-4B6F-872E-4EDC9315E8F2}" presName="centerShape" presStyleLbl="node0" presStyleIdx="0" presStyleCnt="1"/>
      <dgm:spPr/>
      <dgm:t>
        <a:bodyPr/>
        <a:lstStyle/>
        <a:p>
          <a:endParaRPr lang="en-US"/>
        </a:p>
      </dgm:t>
    </dgm:pt>
    <dgm:pt modelId="{E3E8541C-1377-41BA-89C4-D4D8A88422F4}" type="pres">
      <dgm:prSet presAssocID="{D500199F-A2BD-4D9D-AF48-32379249959F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B55DB1-4354-4989-91AF-479FC0C8384A}" type="pres">
      <dgm:prSet presAssocID="{D500199F-A2BD-4D9D-AF48-32379249959F}" presName="dummy" presStyleCnt="0"/>
      <dgm:spPr/>
    </dgm:pt>
    <dgm:pt modelId="{930A9772-C7DA-4528-9188-F3B4F8E6528A}" type="pres">
      <dgm:prSet presAssocID="{81392EA7-61ED-444C-899A-E3A0AEC95CAD}" presName="sibTrans" presStyleLbl="sibTrans2D1" presStyleIdx="0" presStyleCnt="4"/>
      <dgm:spPr/>
      <dgm:t>
        <a:bodyPr/>
        <a:lstStyle/>
        <a:p>
          <a:endParaRPr lang="en-US"/>
        </a:p>
      </dgm:t>
    </dgm:pt>
    <dgm:pt modelId="{EFB7C045-3DFA-4161-8A2E-F8C4320142FF}" type="pres">
      <dgm:prSet presAssocID="{F404F20A-94C0-4518-85F9-7C8EB32AFED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573A4D-EC93-4A09-80D2-5321001217A1}" type="pres">
      <dgm:prSet presAssocID="{F404F20A-94C0-4518-85F9-7C8EB32AFEDA}" presName="dummy" presStyleCnt="0"/>
      <dgm:spPr/>
    </dgm:pt>
    <dgm:pt modelId="{FB58C994-36C3-446F-A2B3-8DA422E4CAFF}" type="pres">
      <dgm:prSet presAssocID="{07A9E6C3-F986-4C55-8FE8-6D8C9F56A89D}" presName="sibTrans" presStyleLbl="sibTrans2D1" presStyleIdx="1" presStyleCnt="4"/>
      <dgm:spPr/>
      <dgm:t>
        <a:bodyPr/>
        <a:lstStyle/>
        <a:p>
          <a:endParaRPr lang="en-US"/>
        </a:p>
      </dgm:t>
    </dgm:pt>
    <dgm:pt modelId="{A2D81548-086D-4CBE-9676-FB9DAA604B80}" type="pres">
      <dgm:prSet presAssocID="{C83F8410-3AC7-4AB2-AB04-6FB89C5B4A5C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F18C37-318D-4BB2-B587-C67FCCE9AFC5}" type="pres">
      <dgm:prSet presAssocID="{C83F8410-3AC7-4AB2-AB04-6FB89C5B4A5C}" presName="dummy" presStyleCnt="0"/>
      <dgm:spPr/>
    </dgm:pt>
    <dgm:pt modelId="{FF85E587-6DC5-49B1-8605-DF0C869A0BE3}" type="pres">
      <dgm:prSet presAssocID="{BD34FEFF-257C-44BB-A7B4-8EEDFACAA352}" presName="sibTrans" presStyleLbl="sibTrans2D1" presStyleIdx="2" presStyleCnt="4"/>
      <dgm:spPr/>
      <dgm:t>
        <a:bodyPr/>
        <a:lstStyle/>
        <a:p>
          <a:endParaRPr lang="en-US"/>
        </a:p>
      </dgm:t>
    </dgm:pt>
    <dgm:pt modelId="{7C868A8C-547E-47B9-84FD-AE4C19CD49A9}" type="pres">
      <dgm:prSet presAssocID="{97E24104-7769-4091-9B53-BC098683423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131D1F-8825-403B-A904-3CD7D3B6C70F}" type="pres">
      <dgm:prSet presAssocID="{97E24104-7769-4091-9B53-BC098683423E}" presName="dummy" presStyleCnt="0"/>
      <dgm:spPr/>
    </dgm:pt>
    <dgm:pt modelId="{0D9259A2-6C45-4E80-848A-7689239727F3}" type="pres">
      <dgm:prSet presAssocID="{682932F8-601E-4FCB-8A56-0F29B3396D77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4D23C3B3-A2FD-4F5F-B577-88327318DA75}" srcId="{99F7D274-66B1-4852-A85C-74630273C095}" destId="{38888924-7621-4B6F-872E-4EDC9315E8F2}" srcOrd="0" destOrd="0" parTransId="{8A2503D3-809A-4026-BDDE-3DD04A3DCB4C}" sibTransId="{E5EA894C-CB7B-46C3-B470-D058453F799B}"/>
    <dgm:cxn modelId="{D915DD4D-ED08-4435-A2D1-8E591C0E4009}" srcId="{38888924-7621-4B6F-872E-4EDC9315E8F2}" destId="{C83F8410-3AC7-4AB2-AB04-6FB89C5B4A5C}" srcOrd="2" destOrd="0" parTransId="{9B705A3A-E927-4722-B420-8C1B5D7C253E}" sibTransId="{BD34FEFF-257C-44BB-A7B4-8EEDFACAA352}"/>
    <dgm:cxn modelId="{58AA0FE9-997B-40DD-AFA7-0B4A8BDC242F}" type="presOf" srcId="{D500199F-A2BD-4D9D-AF48-32379249959F}" destId="{E3E8541C-1377-41BA-89C4-D4D8A88422F4}" srcOrd="0" destOrd="0" presId="urn:microsoft.com/office/officeart/2005/8/layout/radial6"/>
    <dgm:cxn modelId="{9181B8F7-7A7A-45C7-8D16-25909436CDED}" type="presOf" srcId="{07A9E6C3-F986-4C55-8FE8-6D8C9F56A89D}" destId="{FB58C994-36C3-446F-A2B3-8DA422E4CAFF}" srcOrd="0" destOrd="0" presId="urn:microsoft.com/office/officeart/2005/8/layout/radial6"/>
    <dgm:cxn modelId="{8AAF3253-BA31-4EEE-B4A3-9F68EB0FA4B8}" srcId="{38888924-7621-4B6F-872E-4EDC9315E8F2}" destId="{F404F20A-94C0-4518-85F9-7C8EB32AFEDA}" srcOrd="1" destOrd="0" parTransId="{284A3DE2-CBB6-4CD8-8E63-9546DA6A2FA1}" sibTransId="{07A9E6C3-F986-4C55-8FE8-6D8C9F56A89D}"/>
    <dgm:cxn modelId="{C01C6557-CB98-45B0-8581-34C96F706395}" type="presOf" srcId="{C83F8410-3AC7-4AB2-AB04-6FB89C5B4A5C}" destId="{A2D81548-086D-4CBE-9676-FB9DAA604B80}" srcOrd="0" destOrd="0" presId="urn:microsoft.com/office/officeart/2005/8/layout/radial6"/>
    <dgm:cxn modelId="{1519A2E9-1595-4E41-97F8-46A940B57EDB}" type="presOf" srcId="{682932F8-601E-4FCB-8A56-0F29B3396D77}" destId="{0D9259A2-6C45-4E80-848A-7689239727F3}" srcOrd="0" destOrd="0" presId="urn:microsoft.com/office/officeart/2005/8/layout/radial6"/>
    <dgm:cxn modelId="{F3DF8279-C3B5-4B43-9097-674444627519}" srcId="{38888924-7621-4B6F-872E-4EDC9315E8F2}" destId="{D500199F-A2BD-4D9D-AF48-32379249959F}" srcOrd="0" destOrd="0" parTransId="{83932B62-9001-449A-B765-5E1D9EB038AD}" sibTransId="{81392EA7-61ED-444C-899A-E3A0AEC95CAD}"/>
    <dgm:cxn modelId="{3FFB52C1-C9C6-4476-A505-3A6A3AA227A5}" type="presOf" srcId="{F404F20A-94C0-4518-85F9-7C8EB32AFEDA}" destId="{EFB7C045-3DFA-4161-8A2E-F8C4320142FF}" srcOrd="0" destOrd="0" presId="urn:microsoft.com/office/officeart/2005/8/layout/radial6"/>
    <dgm:cxn modelId="{AA398D37-767A-41D0-A54D-61EF1FAF1E27}" type="presOf" srcId="{38888924-7621-4B6F-872E-4EDC9315E8F2}" destId="{B518A5F6-E111-476A-AB8B-B7AEEB225967}" srcOrd="0" destOrd="0" presId="urn:microsoft.com/office/officeart/2005/8/layout/radial6"/>
    <dgm:cxn modelId="{6392FA82-5F73-46E0-9B60-0EDC374C0DC8}" srcId="{38888924-7621-4B6F-872E-4EDC9315E8F2}" destId="{97E24104-7769-4091-9B53-BC098683423E}" srcOrd="3" destOrd="0" parTransId="{89D88F3F-4DDE-48E4-9631-3C289D2EF62E}" sibTransId="{682932F8-601E-4FCB-8A56-0F29B3396D77}"/>
    <dgm:cxn modelId="{CBDECD90-B2C2-4636-A05F-4E3FE0FAE3E5}" type="presOf" srcId="{81392EA7-61ED-444C-899A-E3A0AEC95CAD}" destId="{930A9772-C7DA-4528-9188-F3B4F8E6528A}" srcOrd="0" destOrd="0" presId="urn:microsoft.com/office/officeart/2005/8/layout/radial6"/>
    <dgm:cxn modelId="{D7B0181A-1DA2-476E-AEFC-ACDF9C856367}" type="presOf" srcId="{99F7D274-66B1-4852-A85C-74630273C095}" destId="{FFA927C2-A6CF-4893-AB76-C719425F2524}" srcOrd="0" destOrd="0" presId="urn:microsoft.com/office/officeart/2005/8/layout/radial6"/>
    <dgm:cxn modelId="{60828C87-8B17-4A33-885E-D44181A27F6A}" type="presOf" srcId="{97E24104-7769-4091-9B53-BC098683423E}" destId="{7C868A8C-547E-47B9-84FD-AE4C19CD49A9}" srcOrd="0" destOrd="0" presId="urn:microsoft.com/office/officeart/2005/8/layout/radial6"/>
    <dgm:cxn modelId="{104890AA-ACF9-4905-B5F1-DA7BCA7F0B41}" type="presOf" srcId="{BD34FEFF-257C-44BB-A7B4-8EEDFACAA352}" destId="{FF85E587-6DC5-49B1-8605-DF0C869A0BE3}" srcOrd="0" destOrd="0" presId="urn:microsoft.com/office/officeart/2005/8/layout/radial6"/>
    <dgm:cxn modelId="{C3B6D2C6-25DE-4D1E-BBB8-4CD7743887FA}" type="presParOf" srcId="{FFA927C2-A6CF-4893-AB76-C719425F2524}" destId="{B518A5F6-E111-476A-AB8B-B7AEEB225967}" srcOrd="0" destOrd="0" presId="urn:microsoft.com/office/officeart/2005/8/layout/radial6"/>
    <dgm:cxn modelId="{EA14F06A-15B6-4B35-8F43-0FFC40BC7918}" type="presParOf" srcId="{FFA927C2-A6CF-4893-AB76-C719425F2524}" destId="{E3E8541C-1377-41BA-89C4-D4D8A88422F4}" srcOrd="1" destOrd="0" presId="urn:microsoft.com/office/officeart/2005/8/layout/radial6"/>
    <dgm:cxn modelId="{A251F4D0-9E0D-416A-8AA5-CCCEB09ED0A6}" type="presParOf" srcId="{FFA927C2-A6CF-4893-AB76-C719425F2524}" destId="{84B55DB1-4354-4989-91AF-479FC0C8384A}" srcOrd="2" destOrd="0" presId="urn:microsoft.com/office/officeart/2005/8/layout/radial6"/>
    <dgm:cxn modelId="{7AFD25C3-1278-4349-882A-FFC2A797D361}" type="presParOf" srcId="{FFA927C2-A6CF-4893-AB76-C719425F2524}" destId="{930A9772-C7DA-4528-9188-F3B4F8E6528A}" srcOrd="3" destOrd="0" presId="urn:microsoft.com/office/officeart/2005/8/layout/radial6"/>
    <dgm:cxn modelId="{7036052F-84C4-45E3-AA28-6A6B7E884512}" type="presParOf" srcId="{FFA927C2-A6CF-4893-AB76-C719425F2524}" destId="{EFB7C045-3DFA-4161-8A2E-F8C4320142FF}" srcOrd="4" destOrd="0" presId="urn:microsoft.com/office/officeart/2005/8/layout/radial6"/>
    <dgm:cxn modelId="{B2975495-ECF2-41FF-ACDD-D1BDF139C852}" type="presParOf" srcId="{FFA927C2-A6CF-4893-AB76-C719425F2524}" destId="{73573A4D-EC93-4A09-80D2-5321001217A1}" srcOrd="5" destOrd="0" presId="urn:microsoft.com/office/officeart/2005/8/layout/radial6"/>
    <dgm:cxn modelId="{77D31CAC-8E7C-4B62-A310-EB9BB544C226}" type="presParOf" srcId="{FFA927C2-A6CF-4893-AB76-C719425F2524}" destId="{FB58C994-36C3-446F-A2B3-8DA422E4CAFF}" srcOrd="6" destOrd="0" presId="urn:microsoft.com/office/officeart/2005/8/layout/radial6"/>
    <dgm:cxn modelId="{A957FE2C-9A85-461B-AB1E-B785C587A7F0}" type="presParOf" srcId="{FFA927C2-A6CF-4893-AB76-C719425F2524}" destId="{A2D81548-086D-4CBE-9676-FB9DAA604B80}" srcOrd="7" destOrd="0" presId="urn:microsoft.com/office/officeart/2005/8/layout/radial6"/>
    <dgm:cxn modelId="{4FF97B2D-C939-4514-BE16-6357893D42F6}" type="presParOf" srcId="{FFA927C2-A6CF-4893-AB76-C719425F2524}" destId="{28F18C37-318D-4BB2-B587-C67FCCE9AFC5}" srcOrd="8" destOrd="0" presId="urn:microsoft.com/office/officeart/2005/8/layout/radial6"/>
    <dgm:cxn modelId="{C1CD400A-D57A-4A42-8661-F679544E0452}" type="presParOf" srcId="{FFA927C2-A6CF-4893-AB76-C719425F2524}" destId="{FF85E587-6DC5-49B1-8605-DF0C869A0BE3}" srcOrd="9" destOrd="0" presId="urn:microsoft.com/office/officeart/2005/8/layout/radial6"/>
    <dgm:cxn modelId="{F405C877-5E39-434B-A98E-B7CC6033998E}" type="presParOf" srcId="{FFA927C2-A6CF-4893-AB76-C719425F2524}" destId="{7C868A8C-547E-47B9-84FD-AE4C19CD49A9}" srcOrd="10" destOrd="0" presId="urn:microsoft.com/office/officeart/2005/8/layout/radial6"/>
    <dgm:cxn modelId="{CE1C2E58-32A2-4B5C-A42E-855F66289F6E}" type="presParOf" srcId="{FFA927C2-A6CF-4893-AB76-C719425F2524}" destId="{6E131D1F-8825-403B-A904-3CD7D3B6C70F}" srcOrd="11" destOrd="0" presId="urn:microsoft.com/office/officeart/2005/8/layout/radial6"/>
    <dgm:cxn modelId="{0742E861-215A-46FD-AF64-6741836111EA}" type="presParOf" srcId="{FFA927C2-A6CF-4893-AB76-C719425F2524}" destId="{0D9259A2-6C45-4E80-848A-7689239727F3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7DCA045-5D30-41FF-95E7-2EB52061C133}" type="doc">
      <dgm:prSet loTypeId="urn:microsoft.com/office/officeart/2005/8/layout/gear1" loCatId="process" qsTypeId="urn:microsoft.com/office/officeart/2005/8/quickstyle/simple1#2" qsCatId="simple" csTypeId="urn:microsoft.com/office/officeart/2005/8/colors/accent1_2#2" csCatId="accent1" phldr="1"/>
      <dgm:spPr/>
    </dgm:pt>
    <dgm:pt modelId="{6ADC877E-83B8-4806-974E-A206BD43CBFC}">
      <dgm:prSet phldrT="[Text]" custT="1"/>
      <dgm:spPr>
        <a:gradFill rotWithShape="0">
          <a:gsLst>
            <a:gs pos="0">
              <a:srgbClr val="66FF33"/>
            </a:gs>
            <a:gs pos="50000">
              <a:srgbClr val="FFFF00"/>
            </a:gs>
            <a:gs pos="100000">
              <a:srgbClr val="66FF33"/>
            </a:gs>
          </a:gsLst>
          <a:lin ang="5400000" scaled="0"/>
        </a:gradFill>
      </dgm:spPr>
      <dgm:t>
        <a:bodyPr/>
        <a:lstStyle/>
        <a:p>
          <a:r>
            <a:rPr lang="en-US" sz="2000" b="1" u="sng" dirty="0" smtClean="0">
              <a:solidFill>
                <a:srgbClr val="000000"/>
              </a:solidFill>
              <a:latin typeface="Corbel" pitchFamily="34" charset="0"/>
              <a:cs typeface="Arial" charset="0"/>
            </a:rPr>
            <a:t>MEDIUM TERM EXPENDITURE FRAMEWORK</a:t>
          </a:r>
        </a:p>
        <a:p>
          <a:r>
            <a:rPr lang="en-US" sz="2000" b="0" dirty="0" err="1" smtClean="0">
              <a:solidFill>
                <a:srgbClr val="FF0000"/>
              </a:solidFill>
              <a:latin typeface="Corbel" pitchFamily="34" charset="0"/>
              <a:cs typeface="Arial" charset="0"/>
            </a:rPr>
            <a:t>Kerangka</a:t>
          </a:r>
          <a:r>
            <a:rPr lang="en-US" sz="2000" b="0" dirty="0" smtClean="0">
              <a:solidFill>
                <a:srgbClr val="FF0000"/>
              </a:solidFill>
              <a:latin typeface="Corbel" pitchFamily="34" charset="0"/>
              <a:cs typeface="Arial" charset="0"/>
            </a:rPr>
            <a:t> </a:t>
          </a:r>
          <a:r>
            <a:rPr lang="en-US" sz="2000" b="0" dirty="0" err="1" smtClean="0">
              <a:solidFill>
                <a:srgbClr val="FF0000"/>
              </a:solidFill>
              <a:latin typeface="Corbel" pitchFamily="34" charset="0"/>
              <a:cs typeface="Arial" charset="0"/>
            </a:rPr>
            <a:t>Pengeluaran</a:t>
          </a:r>
          <a:r>
            <a:rPr lang="en-US" sz="2000" b="0" dirty="0" smtClean="0">
              <a:solidFill>
                <a:srgbClr val="FF0000"/>
              </a:solidFill>
              <a:latin typeface="Corbel" pitchFamily="34" charset="0"/>
              <a:cs typeface="Arial" charset="0"/>
            </a:rPr>
            <a:t> </a:t>
          </a:r>
          <a:r>
            <a:rPr lang="en-US" sz="2000" b="0" dirty="0" err="1" smtClean="0">
              <a:solidFill>
                <a:srgbClr val="FF0000"/>
              </a:solidFill>
              <a:latin typeface="Corbel" pitchFamily="34" charset="0"/>
              <a:cs typeface="Arial" charset="0"/>
            </a:rPr>
            <a:t>Jangka</a:t>
          </a:r>
          <a:r>
            <a:rPr lang="en-US" sz="2000" b="0" dirty="0" smtClean="0">
              <a:solidFill>
                <a:srgbClr val="FF0000"/>
              </a:solidFill>
              <a:latin typeface="Corbel" pitchFamily="34" charset="0"/>
              <a:cs typeface="Arial" charset="0"/>
            </a:rPr>
            <a:t> </a:t>
          </a:r>
          <a:r>
            <a:rPr lang="en-US" sz="2000" b="0" dirty="0" err="1" smtClean="0">
              <a:solidFill>
                <a:srgbClr val="FF0000"/>
              </a:solidFill>
              <a:latin typeface="Corbel" pitchFamily="34" charset="0"/>
              <a:cs typeface="Arial" charset="0"/>
            </a:rPr>
            <a:t>Menengah</a:t>
          </a:r>
          <a:endParaRPr lang="en-US" sz="2000" b="0" dirty="0">
            <a:solidFill>
              <a:srgbClr val="FF0000"/>
            </a:solidFill>
          </a:endParaRPr>
        </a:p>
      </dgm:t>
    </dgm:pt>
    <dgm:pt modelId="{4603B5EF-27F0-46B6-8223-CE353F6AAE82}" type="parTrans" cxnId="{99AA72AD-FE8D-49C4-AD0F-1E07AE759850}">
      <dgm:prSet/>
      <dgm:spPr/>
      <dgm:t>
        <a:bodyPr/>
        <a:lstStyle/>
        <a:p>
          <a:endParaRPr lang="en-US"/>
        </a:p>
      </dgm:t>
    </dgm:pt>
    <dgm:pt modelId="{A692D84E-BBB9-4BDE-9F59-29353EBF8182}" type="sibTrans" cxnId="{99AA72AD-FE8D-49C4-AD0F-1E07AE759850}">
      <dgm:prSet/>
      <dgm:spPr/>
      <dgm:t>
        <a:bodyPr/>
        <a:lstStyle/>
        <a:p>
          <a:endParaRPr lang="en-US"/>
        </a:p>
      </dgm:t>
    </dgm:pt>
    <dgm:pt modelId="{D2074AEA-687F-4685-83B1-89901CDDEE16}">
      <dgm:prSet phldrT="[Text]" custT="1"/>
      <dgm:spPr>
        <a:gradFill rotWithShape="0">
          <a:gsLst>
            <a:gs pos="0">
              <a:srgbClr val="66FF33"/>
            </a:gs>
            <a:gs pos="50000">
              <a:srgbClr val="FFFFCC"/>
            </a:gs>
            <a:gs pos="100000">
              <a:srgbClr val="66FF33"/>
            </a:gs>
          </a:gsLst>
          <a:lin ang="5400000" scaled="0"/>
        </a:gradFill>
      </dgm:spPr>
      <dgm:t>
        <a:bodyPr/>
        <a:lstStyle/>
        <a:p>
          <a:r>
            <a:rPr lang="en-US" sz="1800" b="1" u="sng" dirty="0" smtClean="0">
              <a:solidFill>
                <a:srgbClr val="FF0000"/>
              </a:solidFill>
              <a:latin typeface="Corbel" pitchFamily="34" charset="0"/>
              <a:cs typeface="Arial" charset="0"/>
            </a:rPr>
            <a:t>PERFORMANCE BUNGET</a:t>
          </a:r>
          <a:r>
            <a:rPr lang="en-US" sz="1800" b="1" dirty="0" smtClean="0">
              <a:solidFill>
                <a:srgbClr val="002060"/>
              </a:solidFill>
              <a:latin typeface="Corbel" pitchFamily="34" charset="0"/>
              <a:cs typeface="Arial" charset="0"/>
            </a:rPr>
            <a:t> </a:t>
          </a:r>
        </a:p>
        <a:p>
          <a:r>
            <a:rPr lang="en-US" sz="1800" b="1" dirty="0" err="1" smtClean="0">
              <a:solidFill>
                <a:srgbClr val="002060"/>
              </a:solidFill>
              <a:latin typeface="Corbel" pitchFamily="34" charset="0"/>
              <a:cs typeface="Arial" charset="0"/>
            </a:rPr>
            <a:t>Anggaran</a:t>
          </a:r>
          <a:r>
            <a:rPr lang="en-US" sz="1800" b="1" dirty="0" smtClean="0">
              <a:solidFill>
                <a:srgbClr val="002060"/>
              </a:solidFill>
              <a:latin typeface="Corbel" pitchFamily="34" charset="0"/>
              <a:cs typeface="Arial" charset="0"/>
            </a:rPr>
            <a:t> </a:t>
          </a:r>
          <a:r>
            <a:rPr lang="en-US" sz="1800" b="1" dirty="0" err="1" smtClean="0">
              <a:solidFill>
                <a:srgbClr val="002060"/>
              </a:solidFill>
              <a:latin typeface="Corbel" pitchFamily="34" charset="0"/>
              <a:cs typeface="Arial" charset="0"/>
            </a:rPr>
            <a:t>Berbasis</a:t>
          </a:r>
          <a:r>
            <a:rPr lang="en-US" sz="1800" b="1" dirty="0" smtClean="0">
              <a:solidFill>
                <a:srgbClr val="002060"/>
              </a:solidFill>
              <a:latin typeface="Corbel" pitchFamily="34" charset="0"/>
              <a:cs typeface="Arial" charset="0"/>
            </a:rPr>
            <a:t> </a:t>
          </a:r>
          <a:r>
            <a:rPr lang="en-US" sz="1800" b="1" dirty="0" err="1" smtClean="0">
              <a:solidFill>
                <a:srgbClr val="002060"/>
              </a:solidFill>
              <a:latin typeface="Corbel" pitchFamily="34" charset="0"/>
              <a:cs typeface="Arial" charset="0"/>
            </a:rPr>
            <a:t>Kinerja</a:t>
          </a:r>
          <a:endParaRPr lang="en-US" sz="1800" b="1" dirty="0">
            <a:solidFill>
              <a:srgbClr val="002060"/>
            </a:solidFill>
          </a:endParaRPr>
        </a:p>
      </dgm:t>
    </dgm:pt>
    <dgm:pt modelId="{F6CDD9E0-75AB-4A31-B3C3-B4C77B03A370}" type="parTrans" cxnId="{C194E8B3-6A26-443B-BCC4-02B4EEB5319F}">
      <dgm:prSet/>
      <dgm:spPr/>
      <dgm:t>
        <a:bodyPr/>
        <a:lstStyle/>
        <a:p>
          <a:endParaRPr lang="en-US"/>
        </a:p>
      </dgm:t>
    </dgm:pt>
    <dgm:pt modelId="{422C98F3-543E-4D71-BFB8-73AB7D5D1BC3}" type="sibTrans" cxnId="{C194E8B3-6A26-443B-BCC4-02B4EEB5319F}">
      <dgm:prSet/>
      <dgm:spPr/>
      <dgm:t>
        <a:bodyPr/>
        <a:lstStyle/>
        <a:p>
          <a:endParaRPr lang="en-US"/>
        </a:p>
      </dgm:t>
    </dgm:pt>
    <dgm:pt modelId="{FA60B78A-570E-4859-84A0-13DC1F3B2872}">
      <dgm:prSet phldrT="[Text]"/>
      <dgm:spPr>
        <a:gradFill rotWithShape="0">
          <a:gsLst>
            <a:gs pos="0">
              <a:srgbClr val="66FF33"/>
            </a:gs>
            <a:gs pos="50000">
              <a:srgbClr val="000000"/>
            </a:gs>
            <a:gs pos="100000">
              <a:srgbClr val="66FF33"/>
            </a:gs>
          </a:gsLst>
          <a:lin ang="5400000" scaled="0"/>
        </a:gradFill>
      </dgm:spPr>
      <dgm:t>
        <a:bodyPr/>
        <a:lstStyle/>
        <a:p>
          <a:r>
            <a:rPr lang="en-US" b="1" dirty="0" smtClean="0">
              <a:latin typeface="Corbel" pitchFamily="34" charset="0"/>
              <a:cs typeface="Arial" charset="0"/>
              <a:hlinkClick xmlns:r="http://schemas.openxmlformats.org/officeDocument/2006/relationships" r:id="rId1" action="ppaction://hlinksldjump"/>
            </a:rPr>
            <a:t>UNIFIED BUDGET</a:t>
          </a:r>
          <a:endParaRPr lang="en-US" b="1" dirty="0" smtClean="0">
            <a:latin typeface="Corbel" pitchFamily="34" charset="0"/>
            <a:cs typeface="Arial" charset="0"/>
          </a:endParaRPr>
        </a:p>
        <a:p>
          <a:r>
            <a:rPr lang="en-US" dirty="0" err="1" smtClean="0">
              <a:latin typeface="Corbel" pitchFamily="34" charset="0"/>
              <a:cs typeface="Arial" charset="0"/>
            </a:rPr>
            <a:t>Penganggaran</a:t>
          </a:r>
          <a:r>
            <a:rPr lang="en-US" dirty="0" smtClean="0">
              <a:latin typeface="Corbel" pitchFamily="34" charset="0"/>
              <a:cs typeface="Arial" charset="0"/>
            </a:rPr>
            <a:t> </a:t>
          </a:r>
          <a:r>
            <a:rPr lang="en-US" dirty="0" err="1" smtClean="0">
              <a:latin typeface="Corbel" pitchFamily="34" charset="0"/>
              <a:cs typeface="Arial" charset="0"/>
            </a:rPr>
            <a:t>Terpadu</a:t>
          </a:r>
          <a:endParaRPr lang="en-US" dirty="0"/>
        </a:p>
      </dgm:t>
    </dgm:pt>
    <dgm:pt modelId="{F62B1570-598D-4451-A03A-28287893B704}" type="parTrans" cxnId="{F44833FB-7D1D-4565-9EBA-7D9AF32F5720}">
      <dgm:prSet/>
      <dgm:spPr/>
      <dgm:t>
        <a:bodyPr/>
        <a:lstStyle/>
        <a:p>
          <a:endParaRPr lang="en-US"/>
        </a:p>
      </dgm:t>
    </dgm:pt>
    <dgm:pt modelId="{0AB994A4-CB38-4282-ADCE-0D3058C01A36}" type="sibTrans" cxnId="{F44833FB-7D1D-4565-9EBA-7D9AF32F5720}">
      <dgm:prSet/>
      <dgm:spPr/>
      <dgm:t>
        <a:bodyPr/>
        <a:lstStyle/>
        <a:p>
          <a:endParaRPr lang="en-US"/>
        </a:p>
      </dgm:t>
    </dgm:pt>
    <dgm:pt modelId="{FE30F711-B387-40BC-94F3-1EB847802D84}" type="pres">
      <dgm:prSet presAssocID="{E7DCA045-5D30-41FF-95E7-2EB52061C133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F25C40CD-F97A-44FA-8132-188264E5015A}" type="pres">
      <dgm:prSet presAssocID="{6ADC877E-83B8-4806-974E-A206BD43CBFC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88DAF7-8834-43B6-AE8A-5E81727CD4F8}" type="pres">
      <dgm:prSet presAssocID="{6ADC877E-83B8-4806-974E-A206BD43CBFC}" presName="gear1srcNode" presStyleLbl="node1" presStyleIdx="0" presStyleCnt="3"/>
      <dgm:spPr/>
      <dgm:t>
        <a:bodyPr/>
        <a:lstStyle/>
        <a:p>
          <a:endParaRPr lang="en-US"/>
        </a:p>
      </dgm:t>
    </dgm:pt>
    <dgm:pt modelId="{EBCA442C-4131-4205-84D3-B7500D28804B}" type="pres">
      <dgm:prSet presAssocID="{6ADC877E-83B8-4806-974E-A206BD43CBFC}" presName="gear1dstNode" presStyleLbl="node1" presStyleIdx="0" presStyleCnt="3"/>
      <dgm:spPr/>
      <dgm:t>
        <a:bodyPr/>
        <a:lstStyle/>
        <a:p>
          <a:endParaRPr lang="en-US"/>
        </a:p>
      </dgm:t>
    </dgm:pt>
    <dgm:pt modelId="{2E90CC96-6735-492B-81D0-82BBA17FF36A}" type="pres">
      <dgm:prSet presAssocID="{D2074AEA-687F-4685-83B1-89901CDDEE16}" presName="gear2" presStyleLbl="node1" presStyleIdx="1" presStyleCnt="3" custScaleX="11253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6A345D-A4F1-4E3A-A1DC-388ABC75E0FE}" type="pres">
      <dgm:prSet presAssocID="{D2074AEA-687F-4685-83B1-89901CDDEE16}" presName="gear2srcNode" presStyleLbl="node1" presStyleIdx="1" presStyleCnt="3"/>
      <dgm:spPr/>
      <dgm:t>
        <a:bodyPr/>
        <a:lstStyle/>
        <a:p>
          <a:endParaRPr lang="en-US"/>
        </a:p>
      </dgm:t>
    </dgm:pt>
    <dgm:pt modelId="{191B68B6-5139-48AF-BFA8-D8AE7116EA04}" type="pres">
      <dgm:prSet presAssocID="{D2074AEA-687F-4685-83B1-89901CDDEE16}" presName="gear2dstNode" presStyleLbl="node1" presStyleIdx="1" presStyleCnt="3"/>
      <dgm:spPr/>
      <dgm:t>
        <a:bodyPr/>
        <a:lstStyle/>
        <a:p>
          <a:endParaRPr lang="en-US"/>
        </a:p>
      </dgm:t>
    </dgm:pt>
    <dgm:pt modelId="{E01D2160-47DC-4AB4-935A-836F3253B648}" type="pres">
      <dgm:prSet presAssocID="{FA60B78A-570E-4859-84A0-13DC1F3B2872}" presName="gear3" presStyleLbl="node1" presStyleIdx="2" presStyleCnt="3"/>
      <dgm:spPr/>
      <dgm:t>
        <a:bodyPr/>
        <a:lstStyle/>
        <a:p>
          <a:endParaRPr lang="en-US"/>
        </a:p>
      </dgm:t>
    </dgm:pt>
    <dgm:pt modelId="{46822682-AE83-4FE6-BF40-DF8114C8097A}" type="pres">
      <dgm:prSet presAssocID="{FA60B78A-570E-4859-84A0-13DC1F3B2872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E3C41F-659D-4F14-BF64-F7CCBA9FF98C}" type="pres">
      <dgm:prSet presAssocID="{FA60B78A-570E-4859-84A0-13DC1F3B2872}" presName="gear3srcNode" presStyleLbl="node1" presStyleIdx="2" presStyleCnt="3"/>
      <dgm:spPr/>
      <dgm:t>
        <a:bodyPr/>
        <a:lstStyle/>
        <a:p>
          <a:endParaRPr lang="en-US"/>
        </a:p>
      </dgm:t>
    </dgm:pt>
    <dgm:pt modelId="{ADCD18D7-3C39-4E49-869D-60CCFC771EFA}" type="pres">
      <dgm:prSet presAssocID="{FA60B78A-570E-4859-84A0-13DC1F3B2872}" presName="gear3dstNode" presStyleLbl="node1" presStyleIdx="2" presStyleCnt="3"/>
      <dgm:spPr/>
      <dgm:t>
        <a:bodyPr/>
        <a:lstStyle/>
        <a:p>
          <a:endParaRPr lang="en-US"/>
        </a:p>
      </dgm:t>
    </dgm:pt>
    <dgm:pt modelId="{9C2BAF82-AB06-4761-9CB6-6AD5FE079F16}" type="pres">
      <dgm:prSet presAssocID="{A692D84E-BBB9-4BDE-9F59-29353EBF8182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12245BF7-468D-4778-9012-EFF2388D11A5}" type="pres">
      <dgm:prSet presAssocID="{422C98F3-543E-4D71-BFB8-73AB7D5D1BC3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008FC6D6-B5A8-47AB-99CE-CDC2AED83A66}" type="pres">
      <dgm:prSet presAssocID="{0AB994A4-CB38-4282-ADCE-0D3058C01A36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99AA72AD-FE8D-49C4-AD0F-1E07AE759850}" srcId="{E7DCA045-5D30-41FF-95E7-2EB52061C133}" destId="{6ADC877E-83B8-4806-974E-A206BD43CBFC}" srcOrd="0" destOrd="0" parTransId="{4603B5EF-27F0-46B6-8223-CE353F6AAE82}" sibTransId="{A692D84E-BBB9-4BDE-9F59-29353EBF8182}"/>
    <dgm:cxn modelId="{C7E7EB11-A16E-415D-B871-0D17F4C00319}" type="presOf" srcId="{E7DCA045-5D30-41FF-95E7-2EB52061C133}" destId="{FE30F711-B387-40BC-94F3-1EB847802D84}" srcOrd="0" destOrd="0" presId="urn:microsoft.com/office/officeart/2005/8/layout/gear1"/>
    <dgm:cxn modelId="{96D8D5F1-3F89-4110-A3A4-9DED0169268F}" type="presOf" srcId="{D2074AEA-687F-4685-83B1-89901CDDEE16}" destId="{2E90CC96-6735-492B-81D0-82BBA17FF36A}" srcOrd="0" destOrd="0" presId="urn:microsoft.com/office/officeart/2005/8/layout/gear1"/>
    <dgm:cxn modelId="{E4952671-5829-4C02-995A-C969EAA7E29A}" type="presOf" srcId="{422C98F3-543E-4D71-BFB8-73AB7D5D1BC3}" destId="{12245BF7-468D-4778-9012-EFF2388D11A5}" srcOrd="0" destOrd="0" presId="urn:microsoft.com/office/officeart/2005/8/layout/gear1"/>
    <dgm:cxn modelId="{45C03285-6533-4A60-9299-5992521BEA59}" type="presOf" srcId="{FA60B78A-570E-4859-84A0-13DC1F3B2872}" destId="{3DE3C41F-659D-4F14-BF64-F7CCBA9FF98C}" srcOrd="2" destOrd="0" presId="urn:microsoft.com/office/officeart/2005/8/layout/gear1"/>
    <dgm:cxn modelId="{C8AFAEB7-B5CD-469B-85D4-497D6607C4D4}" type="presOf" srcId="{0AB994A4-CB38-4282-ADCE-0D3058C01A36}" destId="{008FC6D6-B5A8-47AB-99CE-CDC2AED83A66}" srcOrd="0" destOrd="0" presId="urn:microsoft.com/office/officeart/2005/8/layout/gear1"/>
    <dgm:cxn modelId="{949BD0F3-5E00-4123-B9AF-5C8AB79166DA}" type="presOf" srcId="{6ADC877E-83B8-4806-974E-A206BD43CBFC}" destId="{CD88DAF7-8834-43B6-AE8A-5E81727CD4F8}" srcOrd="1" destOrd="0" presId="urn:microsoft.com/office/officeart/2005/8/layout/gear1"/>
    <dgm:cxn modelId="{21C1CD75-9B2F-4258-967E-EE95C5B4E19D}" type="presOf" srcId="{FA60B78A-570E-4859-84A0-13DC1F3B2872}" destId="{ADCD18D7-3C39-4E49-869D-60CCFC771EFA}" srcOrd="3" destOrd="0" presId="urn:microsoft.com/office/officeart/2005/8/layout/gear1"/>
    <dgm:cxn modelId="{4BC08A05-1EF8-445A-AE8D-912FFA2D3D91}" type="presOf" srcId="{6ADC877E-83B8-4806-974E-A206BD43CBFC}" destId="{F25C40CD-F97A-44FA-8132-188264E5015A}" srcOrd="0" destOrd="0" presId="urn:microsoft.com/office/officeart/2005/8/layout/gear1"/>
    <dgm:cxn modelId="{C194E8B3-6A26-443B-BCC4-02B4EEB5319F}" srcId="{E7DCA045-5D30-41FF-95E7-2EB52061C133}" destId="{D2074AEA-687F-4685-83B1-89901CDDEE16}" srcOrd="1" destOrd="0" parTransId="{F6CDD9E0-75AB-4A31-B3C3-B4C77B03A370}" sibTransId="{422C98F3-543E-4D71-BFB8-73AB7D5D1BC3}"/>
    <dgm:cxn modelId="{0196F630-3FFF-410C-AE98-77C3A7F0556D}" type="presOf" srcId="{A692D84E-BBB9-4BDE-9F59-29353EBF8182}" destId="{9C2BAF82-AB06-4761-9CB6-6AD5FE079F16}" srcOrd="0" destOrd="0" presId="urn:microsoft.com/office/officeart/2005/8/layout/gear1"/>
    <dgm:cxn modelId="{F2F8C20C-797B-474B-988B-4F74A2EB5AD2}" type="presOf" srcId="{D2074AEA-687F-4685-83B1-89901CDDEE16}" destId="{191B68B6-5139-48AF-BFA8-D8AE7116EA04}" srcOrd="2" destOrd="0" presId="urn:microsoft.com/office/officeart/2005/8/layout/gear1"/>
    <dgm:cxn modelId="{ADA8C884-7E3F-427D-BF90-65A4DFC5C535}" type="presOf" srcId="{FA60B78A-570E-4859-84A0-13DC1F3B2872}" destId="{46822682-AE83-4FE6-BF40-DF8114C8097A}" srcOrd="1" destOrd="0" presId="urn:microsoft.com/office/officeart/2005/8/layout/gear1"/>
    <dgm:cxn modelId="{9674F0EF-F6DF-4CC7-9ABA-C3D067621385}" type="presOf" srcId="{6ADC877E-83B8-4806-974E-A206BD43CBFC}" destId="{EBCA442C-4131-4205-84D3-B7500D28804B}" srcOrd="2" destOrd="0" presId="urn:microsoft.com/office/officeart/2005/8/layout/gear1"/>
    <dgm:cxn modelId="{069D0301-85F3-4128-B6D1-45D9E6C4938A}" type="presOf" srcId="{FA60B78A-570E-4859-84A0-13DC1F3B2872}" destId="{E01D2160-47DC-4AB4-935A-836F3253B648}" srcOrd="0" destOrd="0" presId="urn:microsoft.com/office/officeart/2005/8/layout/gear1"/>
    <dgm:cxn modelId="{F44833FB-7D1D-4565-9EBA-7D9AF32F5720}" srcId="{E7DCA045-5D30-41FF-95E7-2EB52061C133}" destId="{FA60B78A-570E-4859-84A0-13DC1F3B2872}" srcOrd="2" destOrd="0" parTransId="{F62B1570-598D-4451-A03A-28287893B704}" sibTransId="{0AB994A4-CB38-4282-ADCE-0D3058C01A36}"/>
    <dgm:cxn modelId="{0AB7624F-8494-43BA-AECE-F6E94592E5B5}" type="presOf" srcId="{D2074AEA-687F-4685-83B1-89901CDDEE16}" destId="{5E6A345D-A4F1-4E3A-A1DC-388ABC75E0FE}" srcOrd="1" destOrd="0" presId="urn:microsoft.com/office/officeart/2005/8/layout/gear1"/>
    <dgm:cxn modelId="{42DE4030-10B1-4BA7-9198-8DCEF640CD89}" type="presParOf" srcId="{FE30F711-B387-40BC-94F3-1EB847802D84}" destId="{F25C40CD-F97A-44FA-8132-188264E5015A}" srcOrd="0" destOrd="0" presId="urn:microsoft.com/office/officeart/2005/8/layout/gear1"/>
    <dgm:cxn modelId="{BBBBB311-DC80-4D98-92A0-1D73D82597F2}" type="presParOf" srcId="{FE30F711-B387-40BC-94F3-1EB847802D84}" destId="{CD88DAF7-8834-43B6-AE8A-5E81727CD4F8}" srcOrd="1" destOrd="0" presId="urn:microsoft.com/office/officeart/2005/8/layout/gear1"/>
    <dgm:cxn modelId="{729995D3-FA04-40C9-8FBF-F99444E4215F}" type="presParOf" srcId="{FE30F711-B387-40BC-94F3-1EB847802D84}" destId="{EBCA442C-4131-4205-84D3-B7500D28804B}" srcOrd="2" destOrd="0" presId="urn:microsoft.com/office/officeart/2005/8/layout/gear1"/>
    <dgm:cxn modelId="{ED103B25-2F1E-43CA-9520-243A3A782A6D}" type="presParOf" srcId="{FE30F711-B387-40BC-94F3-1EB847802D84}" destId="{2E90CC96-6735-492B-81D0-82BBA17FF36A}" srcOrd="3" destOrd="0" presId="urn:microsoft.com/office/officeart/2005/8/layout/gear1"/>
    <dgm:cxn modelId="{64556A47-8C97-4489-8A00-BC67B252CFBE}" type="presParOf" srcId="{FE30F711-B387-40BC-94F3-1EB847802D84}" destId="{5E6A345D-A4F1-4E3A-A1DC-388ABC75E0FE}" srcOrd="4" destOrd="0" presId="urn:microsoft.com/office/officeart/2005/8/layout/gear1"/>
    <dgm:cxn modelId="{54D9F51F-4D97-4885-BD0D-E8B2587C525D}" type="presParOf" srcId="{FE30F711-B387-40BC-94F3-1EB847802D84}" destId="{191B68B6-5139-48AF-BFA8-D8AE7116EA04}" srcOrd="5" destOrd="0" presId="urn:microsoft.com/office/officeart/2005/8/layout/gear1"/>
    <dgm:cxn modelId="{E6700678-9A06-43D7-B799-FD08C47D3D68}" type="presParOf" srcId="{FE30F711-B387-40BC-94F3-1EB847802D84}" destId="{E01D2160-47DC-4AB4-935A-836F3253B648}" srcOrd="6" destOrd="0" presId="urn:microsoft.com/office/officeart/2005/8/layout/gear1"/>
    <dgm:cxn modelId="{6D1C5DB7-F49D-4B65-BB93-25C9A631E6ED}" type="presParOf" srcId="{FE30F711-B387-40BC-94F3-1EB847802D84}" destId="{46822682-AE83-4FE6-BF40-DF8114C8097A}" srcOrd="7" destOrd="0" presId="urn:microsoft.com/office/officeart/2005/8/layout/gear1"/>
    <dgm:cxn modelId="{B202728F-8C46-46DF-ADA0-94B09691D98B}" type="presParOf" srcId="{FE30F711-B387-40BC-94F3-1EB847802D84}" destId="{3DE3C41F-659D-4F14-BF64-F7CCBA9FF98C}" srcOrd="8" destOrd="0" presId="urn:microsoft.com/office/officeart/2005/8/layout/gear1"/>
    <dgm:cxn modelId="{FB694836-259C-4D82-B854-02C483B19D64}" type="presParOf" srcId="{FE30F711-B387-40BC-94F3-1EB847802D84}" destId="{ADCD18D7-3C39-4E49-869D-60CCFC771EFA}" srcOrd="9" destOrd="0" presId="urn:microsoft.com/office/officeart/2005/8/layout/gear1"/>
    <dgm:cxn modelId="{A436BFD1-D0E4-474A-B613-7754C9D7247B}" type="presParOf" srcId="{FE30F711-B387-40BC-94F3-1EB847802D84}" destId="{9C2BAF82-AB06-4761-9CB6-6AD5FE079F16}" srcOrd="10" destOrd="0" presId="urn:microsoft.com/office/officeart/2005/8/layout/gear1"/>
    <dgm:cxn modelId="{F04B8FF4-0B7A-4801-BD85-86CC064DF0EF}" type="presParOf" srcId="{FE30F711-B387-40BC-94F3-1EB847802D84}" destId="{12245BF7-468D-4778-9012-EFF2388D11A5}" srcOrd="11" destOrd="0" presId="urn:microsoft.com/office/officeart/2005/8/layout/gear1"/>
    <dgm:cxn modelId="{DD8BF5C6-F9A8-473B-8B31-1BB5AEA31877}" type="presParOf" srcId="{FE30F711-B387-40BC-94F3-1EB847802D84}" destId="{008FC6D6-B5A8-47AB-99CE-CDC2AED83A66}" srcOrd="12" destOrd="0" presId="urn:microsoft.com/office/officeart/2005/8/layout/gear1"/>
  </dgm:cxnLst>
  <dgm:bg>
    <a:gradFill>
      <a:gsLst>
        <a:gs pos="0">
          <a:schemeClr val="accent1">
            <a:lumMod val="60000"/>
            <a:lumOff val="40000"/>
          </a:schemeClr>
        </a:gs>
        <a:gs pos="50000">
          <a:srgbClr val="FF0000"/>
        </a:gs>
        <a:gs pos="100000">
          <a:srgbClr val="00B0F0"/>
        </a:gs>
      </a:gsLst>
      <a:lin ang="5400000" scaled="0"/>
    </a:gra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094618-D626-4461-A691-3001433EC54D}" type="doc">
      <dgm:prSet loTypeId="urn:microsoft.com/office/officeart/2005/8/layout/funnel1" loCatId="process" qsTypeId="urn:microsoft.com/office/officeart/2005/8/quickstyle/simple1#6" qsCatId="simple" csTypeId="urn:microsoft.com/office/officeart/2005/8/colors/accent1_2#6" csCatId="accent1" phldr="1"/>
      <dgm:spPr/>
      <dgm:t>
        <a:bodyPr/>
        <a:lstStyle/>
        <a:p>
          <a:endParaRPr lang="en-US"/>
        </a:p>
      </dgm:t>
    </dgm:pt>
    <dgm:pt modelId="{AE1CD092-383B-4B0B-9366-3DD5F7690A3E}">
      <dgm:prSet phldrT="[Text]"/>
      <dgm:spPr>
        <a:gradFill rotWithShape="0">
          <a:gsLst>
            <a:gs pos="0">
              <a:srgbClr val="FFFF00"/>
            </a:gs>
            <a:gs pos="50000">
              <a:srgbClr val="66FF33"/>
            </a:gs>
            <a:gs pos="100000">
              <a:srgbClr val="FFFF00"/>
            </a:gs>
          </a:gsLst>
          <a:lin ang="5400000" scaled="0"/>
        </a:gradFill>
      </dgm:spPr>
      <dgm:t>
        <a:bodyPr/>
        <a:lstStyle/>
        <a:p>
          <a:r>
            <a:rPr lang="en-US" b="1" dirty="0" err="1" smtClean="0">
              <a:solidFill>
                <a:srgbClr val="000000"/>
              </a:solidFill>
            </a:rPr>
            <a:t>Pendanaan</a:t>
          </a:r>
          <a:r>
            <a:rPr lang="en-US" b="1" dirty="0" smtClean="0">
              <a:solidFill>
                <a:srgbClr val="000000"/>
              </a:solidFill>
            </a:rPr>
            <a:t> VS </a:t>
          </a:r>
          <a:r>
            <a:rPr lang="en-US" b="1" dirty="0" err="1" smtClean="0">
              <a:solidFill>
                <a:srgbClr val="000000"/>
              </a:solidFill>
            </a:rPr>
            <a:t>keluaran</a:t>
          </a:r>
          <a:r>
            <a:rPr lang="en-US" b="1" dirty="0" smtClean="0">
              <a:solidFill>
                <a:srgbClr val="000000"/>
              </a:solidFill>
            </a:rPr>
            <a:t> </a:t>
          </a:r>
          <a:r>
            <a:rPr lang="en-US" b="1" dirty="0" err="1" smtClean="0">
              <a:solidFill>
                <a:srgbClr val="000000"/>
              </a:solidFill>
            </a:rPr>
            <a:t>dan</a:t>
          </a:r>
          <a:r>
            <a:rPr lang="en-US" b="1" dirty="0" smtClean="0">
              <a:solidFill>
                <a:srgbClr val="000000"/>
              </a:solidFill>
            </a:rPr>
            <a:t> </a:t>
          </a:r>
          <a:r>
            <a:rPr lang="en-US" b="1" dirty="0" err="1" smtClean="0">
              <a:solidFill>
                <a:srgbClr val="000000"/>
              </a:solidFill>
            </a:rPr>
            <a:t>hasil</a:t>
          </a:r>
          <a:r>
            <a:rPr lang="en-US" b="1" dirty="0" smtClean="0">
              <a:solidFill>
                <a:srgbClr val="000000"/>
              </a:solidFill>
            </a:rPr>
            <a:t> yang </a:t>
          </a:r>
          <a:r>
            <a:rPr lang="en-US" b="1" dirty="0" err="1" smtClean="0">
              <a:solidFill>
                <a:srgbClr val="000000"/>
              </a:solidFill>
            </a:rPr>
            <a:t>diharapkan</a:t>
          </a:r>
          <a:r>
            <a:rPr lang="en-US" b="1" dirty="0" smtClean="0">
              <a:solidFill>
                <a:srgbClr val="000000"/>
              </a:solidFill>
            </a:rPr>
            <a:t> </a:t>
          </a:r>
          <a:r>
            <a:rPr lang="en-US" b="1" dirty="0" smtClean="0">
              <a:solidFill>
                <a:srgbClr val="000000"/>
              </a:solidFill>
              <a:sym typeface="Wingdings" pitchFamily="2" charset="2"/>
            </a:rPr>
            <a:t></a:t>
          </a:r>
          <a:r>
            <a:rPr lang="en-US" b="1" dirty="0" smtClean="0">
              <a:solidFill>
                <a:srgbClr val="000000"/>
              </a:solidFill>
            </a:rPr>
            <a:t> </a:t>
          </a:r>
          <a:r>
            <a:rPr lang="en-US" b="1" dirty="0" err="1" smtClean="0">
              <a:solidFill>
                <a:srgbClr val="000000"/>
              </a:solidFill>
            </a:rPr>
            <a:t>efisiensi</a:t>
          </a:r>
          <a:r>
            <a:rPr lang="en-US" b="1" dirty="0" smtClean="0">
              <a:solidFill>
                <a:srgbClr val="000000"/>
              </a:solidFill>
            </a:rPr>
            <a:t> </a:t>
          </a:r>
          <a:r>
            <a:rPr lang="en-US" b="1" dirty="0" err="1" smtClean="0">
              <a:solidFill>
                <a:srgbClr val="000000"/>
              </a:solidFill>
            </a:rPr>
            <a:t>dalam</a:t>
          </a:r>
          <a:r>
            <a:rPr lang="en-US" b="1" dirty="0" smtClean="0">
              <a:solidFill>
                <a:srgbClr val="000000"/>
              </a:solidFill>
            </a:rPr>
            <a:t> </a:t>
          </a:r>
          <a:r>
            <a:rPr lang="en-US" b="1" dirty="0" err="1" smtClean="0">
              <a:solidFill>
                <a:srgbClr val="000000"/>
              </a:solidFill>
            </a:rPr>
            <a:t>pencapaian</a:t>
          </a:r>
          <a:r>
            <a:rPr lang="en-US" b="1" dirty="0" smtClean="0">
              <a:solidFill>
                <a:srgbClr val="000000"/>
              </a:solidFill>
            </a:rPr>
            <a:t> output &amp; outcomes</a:t>
          </a:r>
          <a:endParaRPr lang="en-US" b="1" dirty="0">
            <a:solidFill>
              <a:srgbClr val="000000"/>
            </a:solidFill>
          </a:endParaRPr>
        </a:p>
      </dgm:t>
    </dgm:pt>
    <dgm:pt modelId="{400D6F9A-3A20-4999-B54E-D5B6C5BB53FC}" type="parTrans" cxnId="{E301ACDA-198D-411A-9201-B70AA553130D}">
      <dgm:prSet/>
      <dgm:spPr/>
      <dgm:t>
        <a:bodyPr/>
        <a:lstStyle/>
        <a:p>
          <a:endParaRPr lang="en-US"/>
        </a:p>
      </dgm:t>
    </dgm:pt>
    <dgm:pt modelId="{F961EBBD-17F0-4907-8E1F-D2596AE3522E}" type="sibTrans" cxnId="{E301ACDA-198D-411A-9201-B70AA553130D}">
      <dgm:prSet/>
      <dgm:spPr/>
      <dgm:t>
        <a:bodyPr/>
        <a:lstStyle/>
        <a:p>
          <a:endParaRPr lang="en-US"/>
        </a:p>
      </dgm:t>
    </dgm:pt>
    <dgm:pt modelId="{555BF95A-A328-41DF-BFDA-70E4765E67C6}">
      <dgm:prSet phldrT="[Text]"/>
      <dgm:spPr>
        <a:gradFill rotWithShape="0">
          <a:gsLst>
            <a:gs pos="0">
              <a:srgbClr val="FFFF00"/>
            </a:gs>
            <a:gs pos="50000">
              <a:srgbClr val="66FF33"/>
            </a:gs>
            <a:gs pos="100000">
              <a:srgbClr val="FFFF00"/>
            </a:gs>
          </a:gsLst>
          <a:lin ang="5400000" scaled="0"/>
        </a:gradFill>
      </dgm:spPr>
      <dgm:t>
        <a:bodyPr/>
        <a:lstStyle/>
        <a:p>
          <a:r>
            <a:rPr lang="en-US" b="1" dirty="0" err="1" smtClean="0">
              <a:solidFill>
                <a:srgbClr val="000000"/>
              </a:solidFill>
            </a:rPr>
            <a:t>Perlu</a:t>
          </a:r>
          <a:r>
            <a:rPr lang="en-US" b="1" dirty="0" smtClean="0">
              <a:solidFill>
                <a:srgbClr val="000000"/>
              </a:solidFill>
            </a:rPr>
            <a:t> </a:t>
          </a:r>
          <a:r>
            <a:rPr lang="en-US" b="1" dirty="0" err="1" smtClean="0">
              <a:solidFill>
                <a:srgbClr val="000000"/>
              </a:solidFill>
            </a:rPr>
            <a:t>indikator</a:t>
          </a:r>
          <a:r>
            <a:rPr lang="en-US" b="1" dirty="0" smtClean="0">
              <a:solidFill>
                <a:srgbClr val="000000"/>
              </a:solidFill>
            </a:rPr>
            <a:t> </a:t>
          </a:r>
          <a:r>
            <a:rPr lang="en-US" b="1" dirty="0" err="1" smtClean="0">
              <a:solidFill>
                <a:srgbClr val="000000"/>
              </a:solidFill>
            </a:rPr>
            <a:t>kinerja</a:t>
          </a:r>
          <a:r>
            <a:rPr lang="en-US" b="1" dirty="0" smtClean="0">
              <a:solidFill>
                <a:srgbClr val="000000"/>
              </a:solidFill>
            </a:rPr>
            <a:t>, </a:t>
          </a:r>
          <a:r>
            <a:rPr lang="en-US" b="1" dirty="0" err="1" smtClean="0">
              <a:solidFill>
                <a:srgbClr val="000000"/>
              </a:solidFill>
            </a:rPr>
            <a:t>standar</a:t>
          </a:r>
          <a:r>
            <a:rPr lang="en-US" b="1" dirty="0" smtClean="0">
              <a:solidFill>
                <a:srgbClr val="000000"/>
              </a:solidFill>
            </a:rPr>
            <a:t> </a:t>
          </a:r>
          <a:r>
            <a:rPr lang="en-US" b="1" dirty="0" err="1" smtClean="0">
              <a:solidFill>
                <a:srgbClr val="000000"/>
              </a:solidFill>
            </a:rPr>
            <a:t>biaya</a:t>
          </a:r>
          <a:r>
            <a:rPr lang="en-US" b="1" dirty="0" smtClean="0">
              <a:solidFill>
                <a:srgbClr val="000000"/>
              </a:solidFill>
            </a:rPr>
            <a:t>, &amp; </a:t>
          </a:r>
          <a:r>
            <a:rPr lang="en-US" b="1" dirty="0" err="1" smtClean="0">
              <a:solidFill>
                <a:srgbClr val="000000"/>
              </a:solidFill>
            </a:rPr>
            <a:t>evaluasi</a:t>
          </a:r>
          <a:r>
            <a:rPr lang="en-US" b="1" dirty="0" smtClean="0">
              <a:solidFill>
                <a:srgbClr val="000000"/>
              </a:solidFill>
            </a:rPr>
            <a:t> </a:t>
          </a:r>
          <a:r>
            <a:rPr lang="en-US" b="1" dirty="0" err="1" smtClean="0">
              <a:solidFill>
                <a:srgbClr val="000000"/>
              </a:solidFill>
            </a:rPr>
            <a:t>kinerja</a:t>
          </a:r>
          <a:r>
            <a:rPr lang="en-US" b="1" dirty="0" smtClean="0">
              <a:solidFill>
                <a:srgbClr val="000000"/>
              </a:solidFill>
            </a:rPr>
            <a:t> </a:t>
          </a:r>
          <a:r>
            <a:rPr lang="en-US" b="1" dirty="0" err="1" smtClean="0">
              <a:solidFill>
                <a:srgbClr val="000000"/>
              </a:solidFill>
            </a:rPr>
            <a:t>dari</a:t>
          </a:r>
          <a:r>
            <a:rPr lang="en-US" b="1" dirty="0" smtClean="0">
              <a:solidFill>
                <a:srgbClr val="000000"/>
              </a:solidFill>
            </a:rPr>
            <a:t> </a:t>
          </a:r>
          <a:r>
            <a:rPr lang="en-US" b="1" dirty="0" err="1" smtClean="0">
              <a:solidFill>
                <a:srgbClr val="000000"/>
              </a:solidFill>
            </a:rPr>
            <a:t>setiap</a:t>
          </a:r>
          <a:r>
            <a:rPr lang="en-US" b="1" dirty="0" smtClean="0">
              <a:solidFill>
                <a:srgbClr val="000000"/>
              </a:solidFill>
            </a:rPr>
            <a:t> program </a:t>
          </a:r>
          <a:r>
            <a:rPr lang="en-US" b="1" dirty="0" err="1" smtClean="0">
              <a:solidFill>
                <a:srgbClr val="000000"/>
              </a:solidFill>
            </a:rPr>
            <a:t>dan</a:t>
          </a:r>
          <a:r>
            <a:rPr lang="en-US" b="1" dirty="0" smtClean="0">
              <a:solidFill>
                <a:srgbClr val="000000"/>
              </a:solidFill>
            </a:rPr>
            <a:t> </a:t>
          </a:r>
          <a:r>
            <a:rPr lang="en-US" b="1" dirty="0" err="1" smtClean="0">
              <a:solidFill>
                <a:srgbClr val="000000"/>
              </a:solidFill>
            </a:rPr>
            <a:t>jenis</a:t>
          </a:r>
          <a:r>
            <a:rPr lang="en-US" b="1" dirty="0" smtClean="0">
              <a:solidFill>
                <a:srgbClr val="000000"/>
              </a:solidFill>
            </a:rPr>
            <a:t> </a:t>
          </a:r>
          <a:r>
            <a:rPr lang="en-US" b="1" dirty="0" err="1" smtClean="0">
              <a:solidFill>
                <a:srgbClr val="000000"/>
              </a:solidFill>
            </a:rPr>
            <a:t>kegiatan</a:t>
          </a:r>
          <a:endParaRPr lang="en-US" b="1" dirty="0">
            <a:solidFill>
              <a:srgbClr val="000000"/>
            </a:solidFill>
          </a:endParaRPr>
        </a:p>
      </dgm:t>
    </dgm:pt>
    <dgm:pt modelId="{6F063E6D-298B-4B29-B1C9-1571DAAF7926}" type="parTrans" cxnId="{21F8A8C0-2B87-46A4-96D0-DFA2ADD6F86D}">
      <dgm:prSet/>
      <dgm:spPr/>
      <dgm:t>
        <a:bodyPr/>
        <a:lstStyle/>
        <a:p>
          <a:endParaRPr lang="en-US"/>
        </a:p>
      </dgm:t>
    </dgm:pt>
    <dgm:pt modelId="{0A87FE4E-E225-4425-B4AC-AC029B7CDD1E}" type="sibTrans" cxnId="{21F8A8C0-2B87-46A4-96D0-DFA2ADD6F86D}">
      <dgm:prSet/>
      <dgm:spPr/>
      <dgm:t>
        <a:bodyPr/>
        <a:lstStyle/>
        <a:p>
          <a:endParaRPr lang="en-US"/>
        </a:p>
      </dgm:t>
    </dgm:pt>
    <dgm:pt modelId="{3F5FF751-370E-4EBF-BABC-6105A930E340}">
      <dgm:prSet phldrT="[Text]"/>
      <dgm:spPr>
        <a:gradFill rotWithShape="0">
          <a:gsLst>
            <a:gs pos="0">
              <a:srgbClr val="FFFF00"/>
            </a:gs>
            <a:gs pos="50000">
              <a:srgbClr val="66FF33"/>
            </a:gs>
            <a:gs pos="100000">
              <a:srgbClr val="FFFF00"/>
            </a:gs>
          </a:gsLst>
          <a:lin ang="5400000" scaled="0"/>
        </a:gradFill>
      </dgm:spPr>
      <dgm:t>
        <a:bodyPr/>
        <a:lstStyle/>
        <a:p>
          <a:r>
            <a:rPr lang="en-US" b="1" dirty="0" smtClean="0">
              <a:solidFill>
                <a:srgbClr val="000000"/>
              </a:solidFill>
              <a:latin typeface="Corbel" pitchFamily="34" charset="0"/>
            </a:rPr>
            <a:t>Tingkat </a:t>
          </a:r>
          <a:r>
            <a:rPr lang="en-US" b="1" dirty="0" err="1" smtClean="0">
              <a:solidFill>
                <a:srgbClr val="000000"/>
              </a:solidFill>
              <a:latin typeface="Corbel" pitchFamily="34" charset="0"/>
            </a:rPr>
            <a:t>kegiatan</a:t>
          </a:r>
          <a:r>
            <a:rPr lang="en-US" b="1" dirty="0" smtClean="0">
              <a:solidFill>
                <a:srgbClr val="000000"/>
              </a:solidFill>
              <a:latin typeface="Corbel" pitchFamily="34" charset="0"/>
            </a:rPr>
            <a:t> &amp; </a:t>
          </a:r>
          <a:r>
            <a:rPr lang="en-US" b="1" dirty="0" err="1" smtClean="0">
              <a:solidFill>
                <a:srgbClr val="000000"/>
              </a:solidFill>
              <a:latin typeface="Corbel" pitchFamily="34" charset="0"/>
            </a:rPr>
            <a:t>standar</a:t>
          </a:r>
          <a:r>
            <a:rPr lang="en-US" b="1" dirty="0" smtClean="0">
              <a:solidFill>
                <a:srgbClr val="000000"/>
              </a:solidFill>
              <a:latin typeface="Corbe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Corbel" pitchFamily="34" charset="0"/>
            </a:rPr>
            <a:t>biaya</a:t>
          </a:r>
          <a:r>
            <a:rPr lang="en-US" b="1" dirty="0" smtClean="0">
              <a:solidFill>
                <a:srgbClr val="000000"/>
              </a:solidFill>
              <a:latin typeface="Corbel" pitchFamily="34" charset="0"/>
            </a:rPr>
            <a:t> yang </a:t>
          </a:r>
          <a:r>
            <a:rPr lang="en-US" b="1" dirty="0" err="1" smtClean="0">
              <a:solidFill>
                <a:srgbClr val="000000"/>
              </a:solidFill>
              <a:latin typeface="Corbel" pitchFamily="34" charset="0"/>
            </a:rPr>
            <a:t>ditetapkan</a:t>
          </a:r>
          <a:r>
            <a:rPr lang="en-US" b="1" dirty="0" smtClean="0">
              <a:solidFill>
                <a:srgbClr val="000000"/>
              </a:solidFill>
              <a:latin typeface="Corbel" pitchFamily="34" charset="0"/>
            </a:rPr>
            <a:t> p </a:t>
          </a:r>
          <a:r>
            <a:rPr lang="en-US" b="1" dirty="0" err="1" smtClean="0">
              <a:solidFill>
                <a:srgbClr val="000000"/>
              </a:solidFill>
              <a:latin typeface="Corbel" pitchFamily="34" charset="0"/>
            </a:rPr>
            <a:t>awal</a:t>
          </a:r>
          <a:r>
            <a:rPr lang="en-US" b="1" dirty="0" smtClean="0">
              <a:solidFill>
                <a:srgbClr val="000000"/>
              </a:solidFill>
              <a:latin typeface="Corbe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Corbel" pitchFamily="34" charset="0"/>
            </a:rPr>
            <a:t>tahun</a:t>
          </a:r>
          <a:r>
            <a:rPr lang="en-US" b="1" dirty="0" smtClean="0">
              <a:solidFill>
                <a:srgbClr val="000000"/>
              </a:solidFill>
              <a:latin typeface="Corbel" pitchFamily="34" charset="0"/>
            </a:rPr>
            <a:t> </a:t>
          </a:r>
          <a:r>
            <a:rPr lang="en-US" b="1" dirty="0" smtClean="0">
              <a:solidFill>
                <a:srgbClr val="000000"/>
              </a:solidFill>
              <a:latin typeface="Corbel" pitchFamily="34" charset="0"/>
              <a:sym typeface="Wingdings" pitchFamily="2" charset="2"/>
            </a:rPr>
            <a:t> </a:t>
          </a:r>
          <a:r>
            <a:rPr lang="en-US" b="1" dirty="0" err="1" smtClean="0">
              <a:solidFill>
                <a:srgbClr val="000000"/>
              </a:solidFill>
              <a:latin typeface="Corbel" pitchFamily="34" charset="0"/>
            </a:rPr>
            <a:t>dasar</a:t>
          </a:r>
          <a:r>
            <a:rPr lang="en-US" b="1" dirty="0" smtClean="0">
              <a:solidFill>
                <a:srgbClr val="000000"/>
              </a:solidFill>
              <a:latin typeface="Corbe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Corbel" pitchFamily="34" charset="0"/>
            </a:rPr>
            <a:t>menentukan</a:t>
          </a:r>
          <a:r>
            <a:rPr lang="en-US" b="1" dirty="0" smtClean="0">
              <a:solidFill>
                <a:srgbClr val="000000"/>
              </a:solidFill>
              <a:latin typeface="Corbe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Corbel" pitchFamily="34" charset="0"/>
            </a:rPr>
            <a:t>anggaran</a:t>
          </a:r>
          <a:r>
            <a:rPr lang="en-US" b="1" dirty="0" smtClean="0">
              <a:solidFill>
                <a:srgbClr val="000000"/>
              </a:solidFill>
              <a:latin typeface="Corbe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Corbel" pitchFamily="34" charset="0"/>
            </a:rPr>
            <a:t>tahun</a:t>
          </a:r>
          <a:r>
            <a:rPr lang="en-US" b="1" dirty="0" smtClean="0">
              <a:solidFill>
                <a:srgbClr val="000000"/>
              </a:solidFill>
              <a:latin typeface="Corbe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Corbel" pitchFamily="34" charset="0"/>
            </a:rPr>
            <a:t>ybs</a:t>
          </a:r>
          <a:r>
            <a:rPr lang="en-US" b="1" dirty="0" smtClean="0">
              <a:solidFill>
                <a:srgbClr val="000000"/>
              </a:solidFill>
              <a:latin typeface="Corbel" pitchFamily="34" charset="0"/>
            </a:rPr>
            <a:t> &amp; </a:t>
          </a:r>
          <a:r>
            <a:rPr lang="en-US" b="1" dirty="0" err="1" smtClean="0">
              <a:solidFill>
                <a:srgbClr val="000000"/>
              </a:solidFill>
              <a:latin typeface="Corbel" pitchFamily="34" charset="0"/>
            </a:rPr>
            <a:t>prakiraan</a:t>
          </a:r>
          <a:r>
            <a:rPr lang="en-US" b="1" dirty="0" smtClean="0">
              <a:solidFill>
                <a:srgbClr val="000000"/>
              </a:solidFill>
              <a:latin typeface="Corbel" pitchFamily="34" charset="0"/>
            </a:rPr>
            <a:t> </a:t>
          </a:r>
          <a:r>
            <a:rPr lang="en-US" b="1" dirty="0" err="1" smtClean="0">
              <a:solidFill>
                <a:srgbClr val="000000"/>
              </a:solidFill>
              <a:latin typeface="Corbel" pitchFamily="34" charset="0"/>
            </a:rPr>
            <a:t>maju</a:t>
          </a:r>
          <a:r>
            <a:rPr lang="en-US" b="1" dirty="0" smtClean="0">
              <a:solidFill>
                <a:srgbClr val="000000"/>
              </a:solidFill>
              <a:latin typeface="Corbel" pitchFamily="34" charset="0"/>
            </a:rPr>
            <a:t> </a:t>
          </a:r>
          <a:endParaRPr lang="en-US" b="1" dirty="0">
            <a:solidFill>
              <a:srgbClr val="000000"/>
            </a:solidFill>
            <a:latin typeface="Corbel" pitchFamily="34" charset="0"/>
          </a:endParaRPr>
        </a:p>
      </dgm:t>
    </dgm:pt>
    <dgm:pt modelId="{E3CA1FD1-C534-460F-A5B7-965E4454FECA}" type="parTrans" cxnId="{1E973818-0FDE-4B50-88BD-AE1DD162325D}">
      <dgm:prSet/>
      <dgm:spPr/>
      <dgm:t>
        <a:bodyPr/>
        <a:lstStyle/>
        <a:p>
          <a:endParaRPr lang="en-US"/>
        </a:p>
      </dgm:t>
    </dgm:pt>
    <dgm:pt modelId="{F2336DD9-4C94-4341-88EC-10AD4F1548CF}" type="sibTrans" cxnId="{1E973818-0FDE-4B50-88BD-AE1DD162325D}">
      <dgm:prSet/>
      <dgm:spPr/>
      <dgm:t>
        <a:bodyPr/>
        <a:lstStyle/>
        <a:p>
          <a:endParaRPr lang="en-US"/>
        </a:p>
      </dgm:t>
    </dgm:pt>
    <dgm:pt modelId="{CE9A1ED0-26B2-4FA1-933F-174F2DD98671}">
      <dgm:prSet phldrT="[Text]"/>
      <dgm:spPr/>
      <dgm:t>
        <a:bodyPr/>
        <a:lstStyle/>
        <a:p>
          <a:r>
            <a:rPr lang="en-US" dirty="0" smtClean="0"/>
            <a:t>Performance Based </a:t>
          </a:r>
          <a:r>
            <a:rPr lang="en-US" dirty="0" err="1" smtClean="0"/>
            <a:t>Budgetig</a:t>
          </a:r>
          <a:endParaRPr lang="en-US" dirty="0"/>
        </a:p>
      </dgm:t>
    </dgm:pt>
    <dgm:pt modelId="{0AA13E66-11E6-40AB-BFF1-6A86B492BD57}" type="parTrans" cxnId="{AAFC94FE-992C-4077-A60D-080634BCADDA}">
      <dgm:prSet/>
      <dgm:spPr/>
      <dgm:t>
        <a:bodyPr/>
        <a:lstStyle/>
        <a:p>
          <a:endParaRPr lang="en-US"/>
        </a:p>
      </dgm:t>
    </dgm:pt>
    <dgm:pt modelId="{3262DF73-B4E6-4AA2-A343-14F6B9CA3924}" type="sibTrans" cxnId="{AAFC94FE-992C-4077-A60D-080634BCADDA}">
      <dgm:prSet/>
      <dgm:spPr/>
      <dgm:t>
        <a:bodyPr/>
        <a:lstStyle/>
        <a:p>
          <a:endParaRPr lang="en-US"/>
        </a:p>
      </dgm:t>
    </dgm:pt>
    <dgm:pt modelId="{4B98ED56-074A-49D8-8248-A1B403DCB2B9}" type="pres">
      <dgm:prSet presAssocID="{CC094618-D626-4461-A691-3001433EC54D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D079007-C772-48A2-B706-300F14D01CC3}" type="pres">
      <dgm:prSet presAssocID="{CC094618-D626-4461-A691-3001433EC54D}" presName="ellipse" presStyleLbl="trBgShp" presStyleIdx="0" presStyleCnt="1" custLinFactNeighborY="-1443"/>
      <dgm:spPr>
        <a:solidFill>
          <a:schemeClr val="accent5">
            <a:lumMod val="60000"/>
            <a:lumOff val="40000"/>
            <a:alpha val="40000"/>
          </a:schemeClr>
        </a:solidFill>
      </dgm:spPr>
    </dgm:pt>
    <dgm:pt modelId="{6FFCE857-6859-494F-9F34-9265C4DC42F5}" type="pres">
      <dgm:prSet presAssocID="{CC094618-D626-4461-A691-3001433EC54D}" presName="arrow1" presStyleLbl="fgShp" presStyleIdx="0" presStyleCnt="1"/>
      <dgm:spPr/>
    </dgm:pt>
    <dgm:pt modelId="{8D759CFE-A744-45F4-BFDA-0BEDB252F086}" type="pres">
      <dgm:prSet presAssocID="{CC094618-D626-4461-A691-3001433EC54D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03E467-EEAE-42BC-A0BF-EC07BE06EF0E}" type="pres">
      <dgm:prSet presAssocID="{555BF95A-A328-41DF-BFDA-70E4765E67C6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FED375-7945-4265-8C6D-8BFE685BD0D3}" type="pres">
      <dgm:prSet presAssocID="{3F5FF751-370E-4EBF-BABC-6105A930E340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D060BD-7A10-4348-940B-5CFE84ADE5A4}" type="pres">
      <dgm:prSet presAssocID="{CE9A1ED0-26B2-4FA1-933F-174F2DD98671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8E1C60-72C1-43C2-BACF-9CFEBC2AB51D}" type="pres">
      <dgm:prSet presAssocID="{CC094618-D626-4461-A691-3001433EC54D}" presName="funnel" presStyleLbl="trAlignAcc1" presStyleIdx="0" presStyleCnt="1" custLinFactNeighborX="-91" custLinFactNeighborY="-893"/>
      <dgm:spPr>
        <a:solidFill>
          <a:schemeClr val="accent5">
            <a:lumMod val="60000"/>
            <a:lumOff val="40000"/>
            <a:alpha val="40000"/>
          </a:schemeClr>
        </a:solidFill>
      </dgm:spPr>
    </dgm:pt>
  </dgm:ptLst>
  <dgm:cxnLst>
    <dgm:cxn modelId="{6FCC8803-9A83-47F9-897C-E3DAD59EDD95}" type="presOf" srcId="{555BF95A-A328-41DF-BFDA-70E4765E67C6}" destId="{CEFED375-7945-4265-8C6D-8BFE685BD0D3}" srcOrd="0" destOrd="0" presId="urn:microsoft.com/office/officeart/2005/8/layout/funnel1"/>
    <dgm:cxn modelId="{45638483-C3FC-4A11-B3CE-BEDFE4654D6A}" type="presOf" srcId="{CE9A1ED0-26B2-4FA1-933F-174F2DD98671}" destId="{8D759CFE-A744-45F4-BFDA-0BEDB252F086}" srcOrd="0" destOrd="0" presId="urn:microsoft.com/office/officeart/2005/8/layout/funnel1"/>
    <dgm:cxn modelId="{1E973818-0FDE-4B50-88BD-AE1DD162325D}" srcId="{CC094618-D626-4461-A691-3001433EC54D}" destId="{3F5FF751-370E-4EBF-BABC-6105A930E340}" srcOrd="2" destOrd="0" parTransId="{E3CA1FD1-C534-460F-A5B7-965E4454FECA}" sibTransId="{F2336DD9-4C94-4341-88EC-10AD4F1548CF}"/>
    <dgm:cxn modelId="{21F8A8C0-2B87-46A4-96D0-DFA2ADD6F86D}" srcId="{CC094618-D626-4461-A691-3001433EC54D}" destId="{555BF95A-A328-41DF-BFDA-70E4765E67C6}" srcOrd="1" destOrd="0" parTransId="{6F063E6D-298B-4B29-B1C9-1571DAAF7926}" sibTransId="{0A87FE4E-E225-4425-B4AC-AC029B7CDD1E}"/>
    <dgm:cxn modelId="{576D8E36-CEA9-440F-924E-F093A3BC1B8C}" type="presOf" srcId="{AE1CD092-383B-4B0B-9366-3DD5F7690A3E}" destId="{63D060BD-7A10-4348-940B-5CFE84ADE5A4}" srcOrd="0" destOrd="0" presId="urn:microsoft.com/office/officeart/2005/8/layout/funnel1"/>
    <dgm:cxn modelId="{69C44AC0-CC72-4C72-AA61-DBF3F77C61C6}" type="presOf" srcId="{CC094618-D626-4461-A691-3001433EC54D}" destId="{4B98ED56-074A-49D8-8248-A1B403DCB2B9}" srcOrd="0" destOrd="0" presId="urn:microsoft.com/office/officeart/2005/8/layout/funnel1"/>
    <dgm:cxn modelId="{AAFC94FE-992C-4077-A60D-080634BCADDA}" srcId="{CC094618-D626-4461-A691-3001433EC54D}" destId="{CE9A1ED0-26B2-4FA1-933F-174F2DD98671}" srcOrd="3" destOrd="0" parTransId="{0AA13E66-11E6-40AB-BFF1-6A86B492BD57}" sibTransId="{3262DF73-B4E6-4AA2-A343-14F6B9CA3924}"/>
    <dgm:cxn modelId="{E301ACDA-198D-411A-9201-B70AA553130D}" srcId="{CC094618-D626-4461-A691-3001433EC54D}" destId="{AE1CD092-383B-4B0B-9366-3DD5F7690A3E}" srcOrd="0" destOrd="0" parTransId="{400D6F9A-3A20-4999-B54E-D5B6C5BB53FC}" sibTransId="{F961EBBD-17F0-4907-8E1F-D2596AE3522E}"/>
    <dgm:cxn modelId="{276A8FD8-C4D6-46AE-945C-317459C9E0C8}" type="presOf" srcId="{3F5FF751-370E-4EBF-BABC-6105A930E340}" destId="{A703E467-EEAE-42BC-A0BF-EC07BE06EF0E}" srcOrd="0" destOrd="0" presId="urn:microsoft.com/office/officeart/2005/8/layout/funnel1"/>
    <dgm:cxn modelId="{9A457A5E-7FEB-4E84-B362-88570D88BF61}" type="presParOf" srcId="{4B98ED56-074A-49D8-8248-A1B403DCB2B9}" destId="{4D079007-C772-48A2-B706-300F14D01CC3}" srcOrd="0" destOrd="0" presId="urn:microsoft.com/office/officeart/2005/8/layout/funnel1"/>
    <dgm:cxn modelId="{51417C24-C306-4D0C-9B44-0984BDCF2404}" type="presParOf" srcId="{4B98ED56-074A-49D8-8248-A1B403DCB2B9}" destId="{6FFCE857-6859-494F-9F34-9265C4DC42F5}" srcOrd="1" destOrd="0" presId="urn:microsoft.com/office/officeart/2005/8/layout/funnel1"/>
    <dgm:cxn modelId="{53ADED28-41D1-480E-A3FB-57278A89D4BF}" type="presParOf" srcId="{4B98ED56-074A-49D8-8248-A1B403DCB2B9}" destId="{8D759CFE-A744-45F4-BFDA-0BEDB252F086}" srcOrd="2" destOrd="0" presId="urn:microsoft.com/office/officeart/2005/8/layout/funnel1"/>
    <dgm:cxn modelId="{24F87731-4095-4066-B8F5-88468CE147A4}" type="presParOf" srcId="{4B98ED56-074A-49D8-8248-A1B403DCB2B9}" destId="{A703E467-EEAE-42BC-A0BF-EC07BE06EF0E}" srcOrd="3" destOrd="0" presId="urn:microsoft.com/office/officeart/2005/8/layout/funnel1"/>
    <dgm:cxn modelId="{CC486DEF-AE96-493D-A557-DF3C893FBD70}" type="presParOf" srcId="{4B98ED56-074A-49D8-8248-A1B403DCB2B9}" destId="{CEFED375-7945-4265-8C6D-8BFE685BD0D3}" srcOrd="4" destOrd="0" presId="urn:microsoft.com/office/officeart/2005/8/layout/funnel1"/>
    <dgm:cxn modelId="{E3F61D25-B56D-4937-AFC9-432F592EBDF0}" type="presParOf" srcId="{4B98ED56-074A-49D8-8248-A1B403DCB2B9}" destId="{63D060BD-7A10-4348-940B-5CFE84ADE5A4}" srcOrd="5" destOrd="0" presId="urn:microsoft.com/office/officeart/2005/8/layout/funnel1"/>
    <dgm:cxn modelId="{7BDBF6EC-7806-4BC4-93BC-2C1577F314F2}" type="presParOf" srcId="{4B98ED56-074A-49D8-8248-A1B403DCB2B9}" destId="{3D8E1C60-72C1-43C2-BACF-9CFEBC2AB51D}" srcOrd="6" destOrd="0" presId="urn:microsoft.com/office/officeart/2005/8/layout/funnel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9259A2-6C45-4E80-848A-7689239727F3}">
      <dsp:nvSpPr>
        <dsp:cNvPr id="0" name=""/>
        <dsp:cNvSpPr/>
      </dsp:nvSpPr>
      <dsp:spPr>
        <a:xfrm>
          <a:off x="2022649" y="727249"/>
          <a:ext cx="4870101" cy="4870101"/>
        </a:xfrm>
        <a:prstGeom prst="blockArc">
          <a:avLst>
            <a:gd name="adj1" fmla="val 10800000"/>
            <a:gd name="adj2" fmla="val 16200000"/>
            <a:gd name="adj3" fmla="val 463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85E587-6DC5-49B1-8605-DF0C869A0BE3}">
      <dsp:nvSpPr>
        <dsp:cNvPr id="0" name=""/>
        <dsp:cNvSpPr/>
      </dsp:nvSpPr>
      <dsp:spPr>
        <a:xfrm>
          <a:off x="2022649" y="727249"/>
          <a:ext cx="4870101" cy="4870101"/>
        </a:xfrm>
        <a:prstGeom prst="blockArc">
          <a:avLst>
            <a:gd name="adj1" fmla="val 5400000"/>
            <a:gd name="adj2" fmla="val 10800000"/>
            <a:gd name="adj3" fmla="val 463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58C994-36C3-446F-A2B3-8DA422E4CAFF}">
      <dsp:nvSpPr>
        <dsp:cNvPr id="0" name=""/>
        <dsp:cNvSpPr/>
      </dsp:nvSpPr>
      <dsp:spPr>
        <a:xfrm>
          <a:off x="2022649" y="727249"/>
          <a:ext cx="4870101" cy="4870101"/>
        </a:xfrm>
        <a:prstGeom prst="blockArc">
          <a:avLst>
            <a:gd name="adj1" fmla="val 0"/>
            <a:gd name="adj2" fmla="val 5400000"/>
            <a:gd name="adj3" fmla="val 463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0A9772-C7DA-4528-9188-F3B4F8E6528A}">
      <dsp:nvSpPr>
        <dsp:cNvPr id="0" name=""/>
        <dsp:cNvSpPr/>
      </dsp:nvSpPr>
      <dsp:spPr>
        <a:xfrm>
          <a:off x="2022649" y="727249"/>
          <a:ext cx="4870101" cy="4870101"/>
        </a:xfrm>
        <a:prstGeom prst="blockArc">
          <a:avLst>
            <a:gd name="adj1" fmla="val 16200000"/>
            <a:gd name="adj2" fmla="val 0"/>
            <a:gd name="adj3" fmla="val 463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18A5F6-E111-476A-AB8B-B7AEEB225967}">
      <dsp:nvSpPr>
        <dsp:cNvPr id="0" name=""/>
        <dsp:cNvSpPr/>
      </dsp:nvSpPr>
      <dsp:spPr>
        <a:xfrm>
          <a:off x="3338921" y="2043521"/>
          <a:ext cx="2237556" cy="2237556"/>
        </a:xfrm>
        <a:prstGeom prst="ellipse">
          <a:avLst/>
        </a:prstGeom>
        <a:gradFill rotWithShape="0">
          <a:gsLst>
            <a:gs pos="0">
              <a:srgbClr val="FFFFCC"/>
            </a:gs>
            <a:gs pos="50000">
              <a:srgbClr val="FFFF00"/>
            </a:gs>
            <a:gs pos="100000">
              <a:srgbClr val="FFFFCC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err="1" smtClean="0">
              <a:solidFill>
                <a:srgbClr val="000000"/>
              </a:solidFill>
            </a:rPr>
            <a:t>Pengelolaan</a:t>
          </a:r>
          <a:r>
            <a:rPr lang="en-US" sz="2200" kern="1200" dirty="0" smtClean="0">
              <a:solidFill>
                <a:srgbClr val="000000"/>
              </a:solidFill>
            </a:rPr>
            <a:t> </a:t>
          </a:r>
          <a:r>
            <a:rPr lang="en-US" sz="2200" kern="1200" dirty="0" smtClean="0">
              <a:solidFill>
                <a:srgbClr val="000000"/>
              </a:solidFill>
            </a:rPr>
            <a:t>Keu Da</a:t>
          </a:r>
          <a:endParaRPr lang="en-US" sz="2200" kern="1200" dirty="0">
            <a:solidFill>
              <a:srgbClr val="000000"/>
            </a:solidFill>
          </a:endParaRPr>
        </a:p>
      </dsp:txBody>
      <dsp:txXfrm>
        <a:off x="3666603" y="2371203"/>
        <a:ext cx="1582192" cy="1582192"/>
      </dsp:txXfrm>
    </dsp:sp>
    <dsp:sp modelId="{E3E8541C-1377-41BA-89C4-D4D8A88422F4}">
      <dsp:nvSpPr>
        <dsp:cNvPr id="0" name=""/>
        <dsp:cNvSpPr/>
      </dsp:nvSpPr>
      <dsp:spPr>
        <a:xfrm>
          <a:off x="3674555" y="490"/>
          <a:ext cx="1566289" cy="1566289"/>
        </a:xfrm>
        <a:prstGeom prst="ellipse">
          <a:avLst/>
        </a:prstGeom>
        <a:gradFill rotWithShape="0">
          <a:gsLst>
            <a:gs pos="0">
              <a:srgbClr val="FFFFCC"/>
            </a:gs>
            <a:gs pos="50000">
              <a:srgbClr val="FFFF00"/>
            </a:gs>
            <a:gs pos="100000">
              <a:srgbClr val="FFFFCC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>
              <a:solidFill>
                <a:srgbClr val="000000"/>
              </a:solidFill>
            </a:rPr>
            <a:t>Penganggaran</a:t>
          </a:r>
          <a:endParaRPr lang="en-US" sz="1200" kern="1200" dirty="0">
            <a:solidFill>
              <a:srgbClr val="000000"/>
            </a:solidFill>
          </a:endParaRPr>
        </a:p>
      </dsp:txBody>
      <dsp:txXfrm>
        <a:off x="3903933" y="229868"/>
        <a:ext cx="1107533" cy="1107533"/>
      </dsp:txXfrm>
    </dsp:sp>
    <dsp:sp modelId="{EFB7C045-3DFA-4161-8A2E-F8C4320142FF}">
      <dsp:nvSpPr>
        <dsp:cNvPr id="0" name=""/>
        <dsp:cNvSpPr/>
      </dsp:nvSpPr>
      <dsp:spPr>
        <a:xfrm>
          <a:off x="6053219" y="2379155"/>
          <a:ext cx="1566289" cy="1566289"/>
        </a:xfrm>
        <a:prstGeom prst="ellipse">
          <a:avLst/>
        </a:prstGeom>
        <a:gradFill rotWithShape="0">
          <a:gsLst>
            <a:gs pos="0">
              <a:srgbClr val="FFFFCC"/>
            </a:gs>
            <a:gs pos="50000">
              <a:srgbClr val="FFFF00"/>
            </a:gs>
            <a:gs pos="100000">
              <a:srgbClr val="FFFFCC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rgbClr val="000000"/>
              </a:solidFill>
            </a:rPr>
            <a:t>Pelaksanaan</a:t>
          </a:r>
          <a:endParaRPr lang="en-US" sz="1400" kern="1200" dirty="0">
            <a:solidFill>
              <a:srgbClr val="000000"/>
            </a:solidFill>
          </a:endParaRPr>
        </a:p>
      </dsp:txBody>
      <dsp:txXfrm>
        <a:off x="6282597" y="2608533"/>
        <a:ext cx="1107533" cy="1107533"/>
      </dsp:txXfrm>
    </dsp:sp>
    <dsp:sp modelId="{A2D81548-086D-4CBE-9676-FB9DAA604B80}">
      <dsp:nvSpPr>
        <dsp:cNvPr id="0" name=""/>
        <dsp:cNvSpPr/>
      </dsp:nvSpPr>
      <dsp:spPr>
        <a:xfrm>
          <a:off x="3674555" y="4757819"/>
          <a:ext cx="1566289" cy="1566289"/>
        </a:xfrm>
        <a:prstGeom prst="ellipse">
          <a:avLst/>
        </a:prstGeom>
        <a:gradFill rotWithShape="0">
          <a:gsLst>
            <a:gs pos="0">
              <a:srgbClr val="FFFFCC"/>
            </a:gs>
            <a:gs pos="50000">
              <a:srgbClr val="FFFF00"/>
            </a:gs>
            <a:gs pos="100000">
              <a:srgbClr val="FFFFCC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rgbClr val="000000"/>
              </a:solidFill>
            </a:rPr>
            <a:t>Pelaporan</a:t>
          </a:r>
          <a:r>
            <a:rPr lang="en-US" sz="1400" kern="1200" dirty="0" smtClean="0">
              <a:solidFill>
                <a:srgbClr val="000000"/>
              </a:solidFill>
            </a:rPr>
            <a:t> &amp; </a:t>
          </a:r>
          <a:r>
            <a:rPr lang="en-US" sz="1400" kern="1200" dirty="0" err="1" smtClean="0">
              <a:solidFill>
                <a:srgbClr val="000000"/>
              </a:solidFill>
            </a:rPr>
            <a:t>Pertanggung</a:t>
          </a:r>
          <a:r>
            <a:rPr lang="en-US" sz="1400" kern="1200" dirty="0" smtClean="0">
              <a:solidFill>
                <a:srgbClr val="000000"/>
              </a:solidFill>
            </a:rPr>
            <a:t> </a:t>
          </a:r>
          <a:r>
            <a:rPr lang="en-US" sz="1400" kern="1200" dirty="0" err="1" smtClean="0">
              <a:solidFill>
                <a:srgbClr val="000000"/>
              </a:solidFill>
            </a:rPr>
            <a:t>Jawaban</a:t>
          </a:r>
          <a:endParaRPr lang="en-US" sz="1400" kern="1200" dirty="0">
            <a:solidFill>
              <a:srgbClr val="000000"/>
            </a:solidFill>
          </a:endParaRPr>
        </a:p>
      </dsp:txBody>
      <dsp:txXfrm>
        <a:off x="3903933" y="4987197"/>
        <a:ext cx="1107533" cy="1107533"/>
      </dsp:txXfrm>
    </dsp:sp>
    <dsp:sp modelId="{7C868A8C-547E-47B9-84FD-AE4C19CD49A9}">
      <dsp:nvSpPr>
        <dsp:cNvPr id="0" name=""/>
        <dsp:cNvSpPr/>
      </dsp:nvSpPr>
      <dsp:spPr>
        <a:xfrm>
          <a:off x="1295890" y="2379155"/>
          <a:ext cx="1566289" cy="1566289"/>
        </a:xfrm>
        <a:prstGeom prst="ellipse">
          <a:avLst/>
        </a:prstGeom>
        <a:gradFill rotWithShape="0">
          <a:gsLst>
            <a:gs pos="0">
              <a:srgbClr val="FFFFCC"/>
            </a:gs>
            <a:gs pos="50000">
              <a:srgbClr val="FFFF00"/>
            </a:gs>
            <a:gs pos="100000">
              <a:srgbClr val="FFFFCC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err="1" smtClean="0">
              <a:solidFill>
                <a:srgbClr val="000000"/>
              </a:solidFill>
            </a:rPr>
            <a:t>Perencanaan</a:t>
          </a:r>
          <a:endParaRPr lang="en-US" sz="1400" kern="1200" dirty="0">
            <a:solidFill>
              <a:srgbClr val="000000"/>
            </a:solidFill>
          </a:endParaRPr>
        </a:p>
      </dsp:txBody>
      <dsp:txXfrm>
        <a:off x="1525268" y="2608533"/>
        <a:ext cx="1107533" cy="11075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5C40CD-F97A-44FA-8132-188264E5015A}">
      <dsp:nvSpPr>
        <dsp:cNvPr id="0" name=""/>
        <dsp:cNvSpPr/>
      </dsp:nvSpPr>
      <dsp:spPr>
        <a:xfrm>
          <a:off x="4110990" y="2777490"/>
          <a:ext cx="3394710" cy="3394710"/>
        </a:xfrm>
        <a:prstGeom prst="gear9">
          <a:avLst/>
        </a:prstGeom>
        <a:gradFill rotWithShape="0">
          <a:gsLst>
            <a:gs pos="0">
              <a:srgbClr val="66FF33"/>
            </a:gs>
            <a:gs pos="50000">
              <a:srgbClr val="FFFF00"/>
            </a:gs>
            <a:gs pos="100000">
              <a:srgbClr val="66FF33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u="sng" kern="1200" dirty="0" smtClean="0">
              <a:solidFill>
                <a:srgbClr val="000000"/>
              </a:solidFill>
              <a:latin typeface="Corbel" pitchFamily="34" charset="0"/>
              <a:cs typeface="Arial" charset="0"/>
            </a:rPr>
            <a:t>MEDIUM TERM EXPENDITURE FRAMEWORK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0" kern="1200" dirty="0" err="1" smtClean="0">
              <a:solidFill>
                <a:srgbClr val="FF0000"/>
              </a:solidFill>
              <a:latin typeface="Corbel" pitchFamily="34" charset="0"/>
              <a:cs typeface="Arial" charset="0"/>
            </a:rPr>
            <a:t>Kerangka</a:t>
          </a:r>
          <a:r>
            <a:rPr lang="en-US" sz="2000" b="0" kern="1200" dirty="0" smtClean="0">
              <a:solidFill>
                <a:srgbClr val="FF0000"/>
              </a:solidFill>
              <a:latin typeface="Corbel" pitchFamily="34" charset="0"/>
              <a:cs typeface="Arial" charset="0"/>
            </a:rPr>
            <a:t> </a:t>
          </a:r>
          <a:r>
            <a:rPr lang="en-US" sz="2000" b="0" kern="1200" dirty="0" err="1" smtClean="0">
              <a:solidFill>
                <a:srgbClr val="FF0000"/>
              </a:solidFill>
              <a:latin typeface="Corbel" pitchFamily="34" charset="0"/>
              <a:cs typeface="Arial" charset="0"/>
            </a:rPr>
            <a:t>Pengeluaran</a:t>
          </a:r>
          <a:r>
            <a:rPr lang="en-US" sz="2000" b="0" kern="1200" dirty="0" smtClean="0">
              <a:solidFill>
                <a:srgbClr val="FF0000"/>
              </a:solidFill>
              <a:latin typeface="Corbel" pitchFamily="34" charset="0"/>
              <a:cs typeface="Arial" charset="0"/>
            </a:rPr>
            <a:t> </a:t>
          </a:r>
          <a:r>
            <a:rPr lang="en-US" sz="2000" b="0" kern="1200" dirty="0" err="1" smtClean="0">
              <a:solidFill>
                <a:srgbClr val="FF0000"/>
              </a:solidFill>
              <a:latin typeface="Corbel" pitchFamily="34" charset="0"/>
              <a:cs typeface="Arial" charset="0"/>
            </a:rPr>
            <a:t>Jangka</a:t>
          </a:r>
          <a:r>
            <a:rPr lang="en-US" sz="2000" b="0" kern="1200" dirty="0" smtClean="0">
              <a:solidFill>
                <a:srgbClr val="FF0000"/>
              </a:solidFill>
              <a:latin typeface="Corbel" pitchFamily="34" charset="0"/>
              <a:cs typeface="Arial" charset="0"/>
            </a:rPr>
            <a:t> </a:t>
          </a:r>
          <a:r>
            <a:rPr lang="en-US" sz="2000" b="0" kern="1200" dirty="0" err="1" smtClean="0">
              <a:solidFill>
                <a:srgbClr val="FF0000"/>
              </a:solidFill>
              <a:latin typeface="Corbel" pitchFamily="34" charset="0"/>
              <a:cs typeface="Arial" charset="0"/>
            </a:rPr>
            <a:t>Menengah</a:t>
          </a:r>
          <a:endParaRPr lang="en-US" sz="2000" b="0" kern="1200" dirty="0">
            <a:solidFill>
              <a:srgbClr val="FF0000"/>
            </a:solidFill>
          </a:endParaRPr>
        </a:p>
      </dsp:txBody>
      <dsp:txXfrm>
        <a:off x="4793478" y="3572685"/>
        <a:ext cx="2029734" cy="1744951"/>
      </dsp:txXfrm>
    </dsp:sp>
    <dsp:sp modelId="{2E90CC96-6735-492B-81D0-82BBA17FF36A}">
      <dsp:nvSpPr>
        <dsp:cNvPr id="0" name=""/>
        <dsp:cNvSpPr/>
      </dsp:nvSpPr>
      <dsp:spPr>
        <a:xfrm>
          <a:off x="1981198" y="1975104"/>
          <a:ext cx="2778255" cy="2468880"/>
        </a:xfrm>
        <a:prstGeom prst="gear6">
          <a:avLst/>
        </a:prstGeom>
        <a:gradFill rotWithShape="0">
          <a:gsLst>
            <a:gs pos="0">
              <a:srgbClr val="66FF33"/>
            </a:gs>
            <a:gs pos="50000">
              <a:srgbClr val="FFFFCC"/>
            </a:gs>
            <a:gs pos="100000">
              <a:srgbClr val="66FF33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u="sng" kern="1200" dirty="0" smtClean="0">
              <a:solidFill>
                <a:srgbClr val="FF0000"/>
              </a:solidFill>
              <a:latin typeface="Corbel" pitchFamily="34" charset="0"/>
              <a:cs typeface="Arial" charset="0"/>
            </a:rPr>
            <a:t>PERFORMANCE BUNGET</a:t>
          </a:r>
          <a:r>
            <a:rPr lang="en-US" sz="1800" b="1" kern="1200" dirty="0" smtClean="0">
              <a:solidFill>
                <a:srgbClr val="002060"/>
              </a:solidFill>
              <a:latin typeface="Corbel" pitchFamily="34" charset="0"/>
              <a:cs typeface="Arial" charset="0"/>
            </a:rPr>
            <a:t>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err="1" smtClean="0">
              <a:solidFill>
                <a:srgbClr val="002060"/>
              </a:solidFill>
              <a:latin typeface="Corbel" pitchFamily="34" charset="0"/>
              <a:cs typeface="Arial" charset="0"/>
            </a:rPr>
            <a:t>Anggaran</a:t>
          </a:r>
          <a:r>
            <a:rPr lang="en-US" sz="1800" b="1" kern="1200" dirty="0" smtClean="0">
              <a:solidFill>
                <a:srgbClr val="002060"/>
              </a:solidFill>
              <a:latin typeface="Corbel" pitchFamily="34" charset="0"/>
              <a:cs typeface="Arial" charset="0"/>
            </a:rPr>
            <a:t> </a:t>
          </a:r>
          <a:r>
            <a:rPr lang="en-US" sz="1800" b="1" kern="1200" dirty="0" err="1" smtClean="0">
              <a:solidFill>
                <a:srgbClr val="002060"/>
              </a:solidFill>
              <a:latin typeface="Corbel" pitchFamily="34" charset="0"/>
              <a:cs typeface="Arial" charset="0"/>
            </a:rPr>
            <a:t>Berbasis</a:t>
          </a:r>
          <a:r>
            <a:rPr lang="en-US" sz="1800" b="1" kern="1200" dirty="0" smtClean="0">
              <a:solidFill>
                <a:srgbClr val="002060"/>
              </a:solidFill>
              <a:latin typeface="Corbel" pitchFamily="34" charset="0"/>
              <a:cs typeface="Arial" charset="0"/>
            </a:rPr>
            <a:t> </a:t>
          </a:r>
          <a:r>
            <a:rPr lang="en-US" sz="1800" b="1" kern="1200" dirty="0" err="1" smtClean="0">
              <a:solidFill>
                <a:srgbClr val="002060"/>
              </a:solidFill>
              <a:latin typeface="Corbel" pitchFamily="34" charset="0"/>
              <a:cs typeface="Arial" charset="0"/>
            </a:rPr>
            <a:t>Kinerja</a:t>
          </a:r>
          <a:endParaRPr lang="en-US" sz="1800" b="1" kern="1200" dirty="0">
            <a:solidFill>
              <a:srgbClr val="002060"/>
            </a:solidFill>
          </a:endParaRPr>
        </a:p>
      </dsp:txBody>
      <dsp:txXfrm>
        <a:off x="2647717" y="2600409"/>
        <a:ext cx="1445217" cy="1218270"/>
      </dsp:txXfrm>
    </dsp:sp>
    <dsp:sp modelId="{E01D2160-47DC-4AB4-935A-836F3253B648}">
      <dsp:nvSpPr>
        <dsp:cNvPr id="0" name=""/>
        <dsp:cNvSpPr/>
      </dsp:nvSpPr>
      <dsp:spPr>
        <a:xfrm rot="20700000">
          <a:off x="3518710" y="271828"/>
          <a:ext cx="2418998" cy="2418998"/>
        </a:xfrm>
        <a:prstGeom prst="gear6">
          <a:avLst/>
        </a:prstGeom>
        <a:gradFill rotWithShape="0">
          <a:gsLst>
            <a:gs pos="0">
              <a:srgbClr val="66FF33"/>
            </a:gs>
            <a:gs pos="50000">
              <a:srgbClr val="000000"/>
            </a:gs>
            <a:gs pos="100000">
              <a:srgbClr val="66FF33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latin typeface="Corbel" pitchFamily="34" charset="0"/>
              <a:cs typeface="Arial" charset="0"/>
              <a:hlinkClick xmlns:r="http://schemas.openxmlformats.org/officeDocument/2006/relationships" r:id="" action="ppaction://hlinksldjump"/>
            </a:rPr>
            <a:t>UNIFIED BUDGET</a:t>
          </a:r>
          <a:endParaRPr lang="en-US" sz="1700" b="1" kern="1200" dirty="0" smtClean="0">
            <a:latin typeface="Corbel" pitchFamily="34" charset="0"/>
            <a:cs typeface="Arial" charset="0"/>
          </a:endParaRP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>
              <a:latin typeface="Corbel" pitchFamily="34" charset="0"/>
              <a:cs typeface="Arial" charset="0"/>
            </a:rPr>
            <a:t>Penganggaran</a:t>
          </a:r>
          <a:r>
            <a:rPr lang="en-US" sz="1700" kern="1200" dirty="0" smtClean="0">
              <a:latin typeface="Corbel" pitchFamily="34" charset="0"/>
              <a:cs typeface="Arial" charset="0"/>
            </a:rPr>
            <a:t> </a:t>
          </a:r>
          <a:r>
            <a:rPr lang="en-US" sz="1700" kern="1200" dirty="0" err="1" smtClean="0">
              <a:latin typeface="Corbel" pitchFamily="34" charset="0"/>
              <a:cs typeface="Arial" charset="0"/>
            </a:rPr>
            <a:t>Terpadu</a:t>
          </a:r>
          <a:endParaRPr lang="en-US" sz="1700" kern="1200" dirty="0"/>
        </a:p>
      </dsp:txBody>
      <dsp:txXfrm rot="-20700000">
        <a:off x="4049268" y="802386"/>
        <a:ext cx="1357884" cy="1357884"/>
      </dsp:txXfrm>
    </dsp:sp>
    <dsp:sp modelId="{9C2BAF82-AB06-4761-9CB6-6AD5FE079F16}">
      <dsp:nvSpPr>
        <dsp:cNvPr id="0" name=""/>
        <dsp:cNvSpPr/>
      </dsp:nvSpPr>
      <dsp:spPr>
        <a:xfrm>
          <a:off x="3872239" y="2252462"/>
          <a:ext cx="4345228" cy="4345228"/>
        </a:xfrm>
        <a:prstGeom prst="circularArrow">
          <a:avLst>
            <a:gd name="adj1" fmla="val 4687"/>
            <a:gd name="adj2" fmla="val 299029"/>
            <a:gd name="adj3" fmla="val 2549350"/>
            <a:gd name="adj4" fmla="val 15791556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245BF7-468D-4778-9012-EFF2388D11A5}">
      <dsp:nvSpPr>
        <dsp:cNvPr id="0" name=""/>
        <dsp:cNvSpPr/>
      </dsp:nvSpPr>
      <dsp:spPr>
        <a:xfrm>
          <a:off x="1698652" y="1420346"/>
          <a:ext cx="3157080" cy="3157080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8FC6D6-B5A8-47AB-99CE-CDC2AED83A66}">
      <dsp:nvSpPr>
        <dsp:cNvPr id="0" name=""/>
        <dsp:cNvSpPr/>
      </dsp:nvSpPr>
      <dsp:spPr>
        <a:xfrm>
          <a:off x="2959171" y="-266511"/>
          <a:ext cx="3403968" cy="3403968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079007-C772-48A2-B706-300F14D01CC3}">
      <dsp:nvSpPr>
        <dsp:cNvPr id="0" name=""/>
        <dsp:cNvSpPr/>
      </dsp:nvSpPr>
      <dsp:spPr>
        <a:xfrm>
          <a:off x="1969103" y="228595"/>
          <a:ext cx="5037772" cy="1749552"/>
        </a:xfrm>
        <a:prstGeom prst="ellipse">
          <a:avLst/>
        </a:prstGeom>
        <a:solidFill>
          <a:schemeClr val="accent5">
            <a:lumMod val="60000"/>
            <a:lumOff val="40000"/>
            <a:alpha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FCE857-6859-494F-9F34-9265C4DC42F5}">
      <dsp:nvSpPr>
        <dsp:cNvPr id="0" name=""/>
        <dsp:cNvSpPr/>
      </dsp:nvSpPr>
      <dsp:spPr>
        <a:xfrm>
          <a:off x="4007643" y="4537900"/>
          <a:ext cx="976312" cy="624840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759CFE-A744-45F4-BFDA-0BEDB252F086}">
      <dsp:nvSpPr>
        <dsp:cNvPr id="0" name=""/>
        <dsp:cNvSpPr/>
      </dsp:nvSpPr>
      <dsp:spPr>
        <a:xfrm>
          <a:off x="2152650" y="5037772"/>
          <a:ext cx="4686300" cy="11715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Performance Based </a:t>
          </a:r>
          <a:r>
            <a:rPr lang="en-US" sz="2800" kern="1200" dirty="0" err="1" smtClean="0"/>
            <a:t>Budgetig</a:t>
          </a:r>
          <a:endParaRPr lang="en-US" sz="2800" kern="1200" dirty="0"/>
        </a:p>
      </dsp:txBody>
      <dsp:txXfrm>
        <a:off x="2152650" y="5037772"/>
        <a:ext cx="4686300" cy="1171575"/>
      </dsp:txXfrm>
    </dsp:sp>
    <dsp:sp modelId="{A703E467-EEAE-42BC-A0BF-EC07BE06EF0E}">
      <dsp:nvSpPr>
        <dsp:cNvPr id="0" name=""/>
        <dsp:cNvSpPr/>
      </dsp:nvSpPr>
      <dsp:spPr>
        <a:xfrm>
          <a:off x="3800665" y="2138514"/>
          <a:ext cx="1757362" cy="1757362"/>
        </a:xfrm>
        <a:prstGeom prst="ellipse">
          <a:avLst/>
        </a:prstGeom>
        <a:gradFill rotWithShape="0">
          <a:gsLst>
            <a:gs pos="0">
              <a:srgbClr val="FFFF00"/>
            </a:gs>
            <a:gs pos="50000">
              <a:srgbClr val="66FF33"/>
            </a:gs>
            <a:gs pos="100000">
              <a:srgbClr val="FFFF00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>
              <a:solidFill>
                <a:srgbClr val="000000"/>
              </a:solidFill>
              <a:latin typeface="Corbel" pitchFamily="34" charset="0"/>
            </a:rPr>
            <a:t>Tingkat </a:t>
          </a:r>
          <a:r>
            <a:rPr lang="en-US" sz="1100" b="1" kern="1200" dirty="0" err="1" smtClean="0">
              <a:solidFill>
                <a:srgbClr val="000000"/>
              </a:solidFill>
              <a:latin typeface="Corbel" pitchFamily="34" charset="0"/>
            </a:rPr>
            <a:t>kegiatan</a:t>
          </a:r>
          <a:r>
            <a:rPr lang="en-US" sz="1100" b="1" kern="1200" dirty="0" smtClean="0">
              <a:solidFill>
                <a:srgbClr val="000000"/>
              </a:solidFill>
              <a:latin typeface="Corbel" pitchFamily="34" charset="0"/>
            </a:rPr>
            <a:t> &amp; </a:t>
          </a:r>
          <a:r>
            <a:rPr lang="en-US" sz="1100" b="1" kern="1200" dirty="0" err="1" smtClean="0">
              <a:solidFill>
                <a:srgbClr val="000000"/>
              </a:solidFill>
              <a:latin typeface="Corbel" pitchFamily="34" charset="0"/>
            </a:rPr>
            <a:t>standar</a:t>
          </a:r>
          <a:r>
            <a:rPr lang="en-US" sz="1100" b="1" kern="1200" dirty="0" smtClean="0">
              <a:solidFill>
                <a:srgbClr val="000000"/>
              </a:solidFill>
              <a:latin typeface="Corbel" pitchFamily="34" charset="0"/>
            </a:rPr>
            <a:t> </a:t>
          </a:r>
          <a:r>
            <a:rPr lang="en-US" sz="1100" b="1" kern="1200" dirty="0" err="1" smtClean="0">
              <a:solidFill>
                <a:srgbClr val="000000"/>
              </a:solidFill>
              <a:latin typeface="Corbel" pitchFamily="34" charset="0"/>
            </a:rPr>
            <a:t>biaya</a:t>
          </a:r>
          <a:r>
            <a:rPr lang="en-US" sz="1100" b="1" kern="1200" dirty="0" smtClean="0">
              <a:solidFill>
                <a:srgbClr val="000000"/>
              </a:solidFill>
              <a:latin typeface="Corbel" pitchFamily="34" charset="0"/>
            </a:rPr>
            <a:t> yang </a:t>
          </a:r>
          <a:r>
            <a:rPr lang="en-US" sz="1100" b="1" kern="1200" dirty="0" err="1" smtClean="0">
              <a:solidFill>
                <a:srgbClr val="000000"/>
              </a:solidFill>
              <a:latin typeface="Corbel" pitchFamily="34" charset="0"/>
            </a:rPr>
            <a:t>ditetapkan</a:t>
          </a:r>
          <a:r>
            <a:rPr lang="en-US" sz="1100" b="1" kern="1200" dirty="0" smtClean="0">
              <a:solidFill>
                <a:srgbClr val="000000"/>
              </a:solidFill>
              <a:latin typeface="Corbel" pitchFamily="34" charset="0"/>
            </a:rPr>
            <a:t> p </a:t>
          </a:r>
          <a:r>
            <a:rPr lang="en-US" sz="1100" b="1" kern="1200" dirty="0" err="1" smtClean="0">
              <a:solidFill>
                <a:srgbClr val="000000"/>
              </a:solidFill>
              <a:latin typeface="Corbel" pitchFamily="34" charset="0"/>
            </a:rPr>
            <a:t>awal</a:t>
          </a:r>
          <a:r>
            <a:rPr lang="en-US" sz="1100" b="1" kern="1200" dirty="0" smtClean="0">
              <a:solidFill>
                <a:srgbClr val="000000"/>
              </a:solidFill>
              <a:latin typeface="Corbel" pitchFamily="34" charset="0"/>
            </a:rPr>
            <a:t> </a:t>
          </a:r>
          <a:r>
            <a:rPr lang="en-US" sz="1100" b="1" kern="1200" dirty="0" err="1" smtClean="0">
              <a:solidFill>
                <a:srgbClr val="000000"/>
              </a:solidFill>
              <a:latin typeface="Corbel" pitchFamily="34" charset="0"/>
            </a:rPr>
            <a:t>tahun</a:t>
          </a:r>
          <a:r>
            <a:rPr lang="en-US" sz="1100" b="1" kern="1200" dirty="0" smtClean="0">
              <a:solidFill>
                <a:srgbClr val="000000"/>
              </a:solidFill>
              <a:latin typeface="Corbel" pitchFamily="34" charset="0"/>
            </a:rPr>
            <a:t> </a:t>
          </a:r>
          <a:r>
            <a:rPr lang="en-US" sz="1100" b="1" kern="1200" dirty="0" smtClean="0">
              <a:solidFill>
                <a:srgbClr val="000000"/>
              </a:solidFill>
              <a:latin typeface="Corbel" pitchFamily="34" charset="0"/>
              <a:sym typeface="Wingdings" pitchFamily="2" charset="2"/>
            </a:rPr>
            <a:t> </a:t>
          </a:r>
          <a:r>
            <a:rPr lang="en-US" sz="1100" b="1" kern="1200" dirty="0" err="1" smtClean="0">
              <a:solidFill>
                <a:srgbClr val="000000"/>
              </a:solidFill>
              <a:latin typeface="Corbel" pitchFamily="34" charset="0"/>
            </a:rPr>
            <a:t>dasar</a:t>
          </a:r>
          <a:r>
            <a:rPr lang="en-US" sz="1100" b="1" kern="1200" dirty="0" smtClean="0">
              <a:solidFill>
                <a:srgbClr val="000000"/>
              </a:solidFill>
              <a:latin typeface="Corbel" pitchFamily="34" charset="0"/>
            </a:rPr>
            <a:t> </a:t>
          </a:r>
          <a:r>
            <a:rPr lang="en-US" sz="1100" b="1" kern="1200" dirty="0" err="1" smtClean="0">
              <a:solidFill>
                <a:srgbClr val="000000"/>
              </a:solidFill>
              <a:latin typeface="Corbel" pitchFamily="34" charset="0"/>
            </a:rPr>
            <a:t>menentukan</a:t>
          </a:r>
          <a:r>
            <a:rPr lang="en-US" sz="1100" b="1" kern="1200" dirty="0" smtClean="0">
              <a:solidFill>
                <a:srgbClr val="000000"/>
              </a:solidFill>
              <a:latin typeface="Corbel" pitchFamily="34" charset="0"/>
            </a:rPr>
            <a:t> </a:t>
          </a:r>
          <a:r>
            <a:rPr lang="en-US" sz="1100" b="1" kern="1200" dirty="0" err="1" smtClean="0">
              <a:solidFill>
                <a:srgbClr val="000000"/>
              </a:solidFill>
              <a:latin typeface="Corbel" pitchFamily="34" charset="0"/>
            </a:rPr>
            <a:t>anggaran</a:t>
          </a:r>
          <a:r>
            <a:rPr lang="en-US" sz="1100" b="1" kern="1200" dirty="0" smtClean="0">
              <a:solidFill>
                <a:srgbClr val="000000"/>
              </a:solidFill>
              <a:latin typeface="Corbel" pitchFamily="34" charset="0"/>
            </a:rPr>
            <a:t> </a:t>
          </a:r>
          <a:r>
            <a:rPr lang="en-US" sz="1100" b="1" kern="1200" dirty="0" err="1" smtClean="0">
              <a:solidFill>
                <a:srgbClr val="000000"/>
              </a:solidFill>
              <a:latin typeface="Corbel" pitchFamily="34" charset="0"/>
            </a:rPr>
            <a:t>tahun</a:t>
          </a:r>
          <a:r>
            <a:rPr lang="en-US" sz="1100" b="1" kern="1200" dirty="0" smtClean="0">
              <a:solidFill>
                <a:srgbClr val="000000"/>
              </a:solidFill>
              <a:latin typeface="Corbel" pitchFamily="34" charset="0"/>
            </a:rPr>
            <a:t> </a:t>
          </a:r>
          <a:r>
            <a:rPr lang="en-US" sz="1100" b="1" kern="1200" dirty="0" err="1" smtClean="0">
              <a:solidFill>
                <a:srgbClr val="000000"/>
              </a:solidFill>
              <a:latin typeface="Corbel" pitchFamily="34" charset="0"/>
            </a:rPr>
            <a:t>ybs</a:t>
          </a:r>
          <a:r>
            <a:rPr lang="en-US" sz="1100" b="1" kern="1200" dirty="0" smtClean="0">
              <a:solidFill>
                <a:srgbClr val="000000"/>
              </a:solidFill>
              <a:latin typeface="Corbel" pitchFamily="34" charset="0"/>
            </a:rPr>
            <a:t> &amp; </a:t>
          </a:r>
          <a:r>
            <a:rPr lang="en-US" sz="1100" b="1" kern="1200" dirty="0" err="1" smtClean="0">
              <a:solidFill>
                <a:srgbClr val="000000"/>
              </a:solidFill>
              <a:latin typeface="Corbel" pitchFamily="34" charset="0"/>
            </a:rPr>
            <a:t>prakiraan</a:t>
          </a:r>
          <a:r>
            <a:rPr lang="en-US" sz="1100" b="1" kern="1200" dirty="0" smtClean="0">
              <a:solidFill>
                <a:srgbClr val="000000"/>
              </a:solidFill>
              <a:latin typeface="Corbel" pitchFamily="34" charset="0"/>
            </a:rPr>
            <a:t> </a:t>
          </a:r>
          <a:r>
            <a:rPr lang="en-US" sz="1100" b="1" kern="1200" dirty="0" err="1" smtClean="0">
              <a:solidFill>
                <a:srgbClr val="000000"/>
              </a:solidFill>
              <a:latin typeface="Corbel" pitchFamily="34" charset="0"/>
            </a:rPr>
            <a:t>maju</a:t>
          </a:r>
          <a:r>
            <a:rPr lang="en-US" sz="1100" b="1" kern="1200" dirty="0" smtClean="0">
              <a:solidFill>
                <a:srgbClr val="000000"/>
              </a:solidFill>
              <a:latin typeface="Corbel" pitchFamily="34" charset="0"/>
            </a:rPr>
            <a:t> </a:t>
          </a:r>
          <a:endParaRPr lang="en-US" sz="1100" b="1" kern="1200" dirty="0">
            <a:solidFill>
              <a:srgbClr val="000000"/>
            </a:solidFill>
            <a:latin typeface="Corbel" pitchFamily="34" charset="0"/>
          </a:endParaRPr>
        </a:p>
      </dsp:txBody>
      <dsp:txXfrm>
        <a:off x="4058025" y="2395874"/>
        <a:ext cx="1242642" cy="1242642"/>
      </dsp:txXfrm>
    </dsp:sp>
    <dsp:sp modelId="{CEFED375-7945-4265-8C6D-8BFE685BD0D3}">
      <dsp:nvSpPr>
        <dsp:cNvPr id="0" name=""/>
        <dsp:cNvSpPr/>
      </dsp:nvSpPr>
      <dsp:spPr>
        <a:xfrm>
          <a:off x="2543175" y="820102"/>
          <a:ext cx="1757362" cy="1757362"/>
        </a:xfrm>
        <a:prstGeom prst="ellipse">
          <a:avLst/>
        </a:prstGeom>
        <a:gradFill rotWithShape="0">
          <a:gsLst>
            <a:gs pos="0">
              <a:srgbClr val="FFFF00"/>
            </a:gs>
            <a:gs pos="50000">
              <a:srgbClr val="66FF33"/>
            </a:gs>
            <a:gs pos="100000">
              <a:srgbClr val="FFFF00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err="1" smtClean="0">
              <a:solidFill>
                <a:srgbClr val="000000"/>
              </a:solidFill>
            </a:rPr>
            <a:t>Perlu</a:t>
          </a:r>
          <a:r>
            <a:rPr lang="en-US" sz="1100" b="1" kern="1200" dirty="0" smtClean="0">
              <a:solidFill>
                <a:srgbClr val="000000"/>
              </a:solidFill>
            </a:rPr>
            <a:t> </a:t>
          </a:r>
          <a:r>
            <a:rPr lang="en-US" sz="1100" b="1" kern="1200" dirty="0" err="1" smtClean="0">
              <a:solidFill>
                <a:srgbClr val="000000"/>
              </a:solidFill>
            </a:rPr>
            <a:t>indikator</a:t>
          </a:r>
          <a:r>
            <a:rPr lang="en-US" sz="1100" b="1" kern="1200" dirty="0" smtClean="0">
              <a:solidFill>
                <a:srgbClr val="000000"/>
              </a:solidFill>
            </a:rPr>
            <a:t> </a:t>
          </a:r>
          <a:r>
            <a:rPr lang="en-US" sz="1100" b="1" kern="1200" dirty="0" err="1" smtClean="0">
              <a:solidFill>
                <a:srgbClr val="000000"/>
              </a:solidFill>
            </a:rPr>
            <a:t>kinerja</a:t>
          </a:r>
          <a:r>
            <a:rPr lang="en-US" sz="1100" b="1" kern="1200" dirty="0" smtClean="0">
              <a:solidFill>
                <a:srgbClr val="000000"/>
              </a:solidFill>
            </a:rPr>
            <a:t>, </a:t>
          </a:r>
          <a:r>
            <a:rPr lang="en-US" sz="1100" b="1" kern="1200" dirty="0" err="1" smtClean="0">
              <a:solidFill>
                <a:srgbClr val="000000"/>
              </a:solidFill>
            </a:rPr>
            <a:t>standar</a:t>
          </a:r>
          <a:r>
            <a:rPr lang="en-US" sz="1100" b="1" kern="1200" dirty="0" smtClean="0">
              <a:solidFill>
                <a:srgbClr val="000000"/>
              </a:solidFill>
            </a:rPr>
            <a:t> </a:t>
          </a:r>
          <a:r>
            <a:rPr lang="en-US" sz="1100" b="1" kern="1200" dirty="0" err="1" smtClean="0">
              <a:solidFill>
                <a:srgbClr val="000000"/>
              </a:solidFill>
            </a:rPr>
            <a:t>biaya</a:t>
          </a:r>
          <a:r>
            <a:rPr lang="en-US" sz="1100" b="1" kern="1200" dirty="0" smtClean="0">
              <a:solidFill>
                <a:srgbClr val="000000"/>
              </a:solidFill>
            </a:rPr>
            <a:t>, &amp; </a:t>
          </a:r>
          <a:r>
            <a:rPr lang="en-US" sz="1100" b="1" kern="1200" dirty="0" err="1" smtClean="0">
              <a:solidFill>
                <a:srgbClr val="000000"/>
              </a:solidFill>
            </a:rPr>
            <a:t>evaluasi</a:t>
          </a:r>
          <a:r>
            <a:rPr lang="en-US" sz="1100" b="1" kern="1200" dirty="0" smtClean="0">
              <a:solidFill>
                <a:srgbClr val="000000"/>
              </a:solidFill>
            </a:rPr>
            <a:t> </a:t>
          </a:r>
          <a:r>
            <a:rPr lang="en-US" sz="1100" b="1" kern="1200" dirty="0" err="1" smtClean="0">
              <a:solidFill>
                <a:srgbClr val="000000"/>
              </a:solidFill>
            </a:rPr>
            <a:t>kinerja</a:t>
          </a:r>
          <a:r>
            <a:rPr lang="en-US" sz="1100" b="1" kern="1200" dirty="0" smtClean="0">
              <a:solidFill>
                <a:srgbClr val="000000"/>
              </a:solidFill>
            </a:rPr>
            <a:t> </a:t>
          </a:r>
          <a:r>
            <a:rPr lang="en-US" sz="1100" b="1" kern="1200" dirty="0" err="1" smtClean="0">
              <a:solidFill>
                <a:srgbClr val="000000"/>
              </a:solidFill>
            </a:rPr>
            <a:t>dari</a:t>
          </a:r>
          <a:r>
            <a:rPr lang="en-US" sz="1100" b="1" kern="1200" dirty="0" smtClean="0">
              <a:solidFill>
                <a:srgbClr val="000000"/>
              </a:solidFill>
            </a:rPr>
            <a:t> </a:t>
          </a:r>
          <a:r>
            <a:rPr lang="en-US" sz="1100" b="1" kern="1200" dirty="0" err="1" smtClean="0">
              <a:solidFill>
                <a:srgbClr val="000000"/>
              </a:solidFill>
            </a:rPr>
            <a:t>setiap</a:t>
          </a:r>
          <a:r>
            <a:rPr lang="en-US" sz="1100" b="1" kern="1200" dirty="0" smtClean="0">
              <a:solidFill>
                <a:srgbClr val="000000"/>
              </a:solidFill>
            </a:rPr>
            <a:t> program </a:t>
          </a:r>
          <a:r>
            <a:rPr lang="en-US" sz="1100" b="1" kern="1200" dirty="0" err="1" smtClean="0">
              <a:solidFill>
                <a:srgbClr val="000000"/>
              </a:solidFill>
            </a:rPr>
            <a:t>dan</a:t>
          </a:r>
          <a:r>
            <a:rPr lang="en-US" sz="1100" b="1" kern="1200" dirty="0" smtClean="0">
              <a:solidFill>
                <a:srgbClr val="000000"/>
              </a:solidFill>
            </a:rPr>
            <a:t> </a:t>
          </a:r>
          <a:r>
            <a:rPr lang="en-US" sz="1100" b="1" kern="1200" dirty="0" err="1" smtClean="0">
              <a:solidFill>
                <a:srgbClr val="000000"/>
              </a:solidFill>
            </a:rPr>
            <a:t>jenis</a:t>
          </a:r>
          <a:r>
            <a:rPr lang="en-US" sz="1100" b="1" kern="1200" dirty="0" smtClean="0">
              <a:solidFill>
                <a:srgbClr val="000000"/>
              </a:solidFill>
            </a:rPr>
            <a:t> </a:t>
          </a:r>
          <a:r>
            <a:rPr lang="en-US" sz="1100" b="1" kern="1200" dirty="0" err="1" smtClean="0">
              <a:solidFill>
                <a:srgbClr val="000000"/>
              </a:solidFill>
            </a:rPr>
            <a:t>kegiatan</a:t>
          </a:r>
          <a:endParaRPr lang="en-US" sz="1100" b="1" kern="1200" dirty="0">
            <a:solidFill>
              <a:srgbClr val="000000"/>
            </a:solidFill>
          </a:endParaRPr>
        </a:p>
      </dsp:txBody>
      <dsp:txXfrm>
        <a:off x="2800535" y="1077462"/>
        <a:ext cx="1242642" cy="1242642"/>
      </dsp:txXfrm>
    </dsp:sp>
    <dsp:sp modelId="{63D060BD-7A10-4348-940B-5CFE84ADE5A4}">
      <dsp:nvSpPr>
        <dsp:cNvPr id="0" name=""/>
        <dsp:cNvSpPr/>
      </dsp:nvSpPr>
      <dsp:spPr>
        <a:xfrm>
          <a:off x="4339590" y="395211"/>
          <a:ext cx="1757362" cy="1757362"/>
        </a:xfrm>
        <a:prstGeom prst="ellipse">
          <a:avLst/>
        </a:prstGeom>
        <a:gradFill rotWithShape="0">
          <a:gsLst>
            <a:gs pos="0">
              <a:srgbClr val="FFFF00"/>
            </a:gs>
            <a:gs pos="50000">
              <a:srgbClr val="66FF33"/>
            </a:gs>
            <a:gs pos="100000">
              <a:srgbClr val="FFFF00"/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err="1" smtClean="0">
              <a:solidFill>
                <a:srgbClr val="000000"/>
              </a:solidFill>
            </a:rPr>
            <a:t>Pendanaan</a:t>
          </a:r>
          <a:r>
            <a:rPr lang="en-US" sz="1100" b="1" kern="1200" dirty="0" smtClean="0">
              <a:solidFill>
                <a:srgbClr val="000000"/>
              </a:solidFill>
            </a:rPr>
            <a:t> VS </a:t>
          </a:r>
          <a:r>
            <a:rPr lang="en-US" sz="1100" b="1" kern="1200" dirty="0" err="1" smtClean="0">
              <a:solidFill>
                <a:srgbClr val="000000"/>
              </a:solidFill>
            </a:rPr>
            <a:t>keluaran</a:t>
          </a:r>
          <a:r>
            <a:rPr lang="en-US" sz="1100" b="1" kern="1200" dirty="0" smtClean="0">
              <a:solidFill>
                <a:srgbClr val="000000"/>
              </a:solidFill>
            </a:rPr>
            <a:t> </a:t>
          </a:r>
          <a:r>
            <a:rPr lang="en-US" sz="1100" b="1" kern="1200" dirty="0" err="1" smtClean="0">
              <a:solidFill>
                <a:srgbClr val="000000"/>
              </a:solidFill>
            </a:rPr>
            <a:t>dan</a:t>
          </a:r>
          <a:r>
            <a:rPr lang="en-US" sz="1100" b="1" kern="1200" dirty="0" smtClean="0">
              <a:solidFill>
                <a:srgbClr val="000000"/>
              </a:solidFill>
            </a:rPr>
            <a:t> </a:t>
          </a:r>
          <a:r>
            <a:rPr lang="en-US" sz="1100" b="1" kern="1200" dirty="0" err="1" smtClean="0">
              <a:solidFill>
                <a:srgbClr val="000000"/>
              </a:solidFill>
            </a:rPr>
            <a:t>hasil</a:t>
          </a:r>
          <a:r>
            <a:rPr lang="en-US" sz="1100" b="1" kern="1200" dirty="0" smtClean="0">
              <a:solidFill>
                <a:srgbClr val="000000"/>
              </a:solidFill>
            </a:rPr>
            <a:t> yang </a:t>
          </a:r>
          <a:r>
            <a:rPr lang="en-US" sz="1100" b="1" kern="1200" dirty="0" err="1" smtClean="0">
              <a:solidFill>
                <a:srgbClr val="000000"/>
              </a:solidFill>
            </a:rPr>
            <a:t>diharapkan</a:t>
          </a:r>
          <a:r>
            <a:rPr lang="en-US" sz="1100" b="1" kern="1200" dirty="0" smtClean="0">
              <a:solidFill>
                <a:srgbClr val="000000"/>
              </a:solidFill>
            </a:rPr>
            <a:t> </a:t>
          </a:r>
          <a:r>
            <a:rPr lang="en-US" sz="1100" b="1" kern="1200" dirty="0" smtClean="0">
              <a:solidFill>
                <a:srgbClr val="000000"/>
              </a:solidFill>
              <a:sym typeface="Wingdings" pitchFamily="2" charset="2"/>
            </a:rPr>
            <a:t></a:t>
          </a:r>
          <a:r>
            <a:rPr lang="en-US" sz="1100" b="1" kern="1200" dirty="0" smtClean="0">
              <a:solidFill>
                <a:srgbClr val="000000"/>
              </a:solidFill>
            </a:rPr>
            <a:t> </a:t>
          </a:r>
          <a:r>
            <a:rPr lang="en-US" sz="1100" b="1" kern="1200" dirty="0" err="1" smtClean="0">
              <a:solidFill>
                <a:srgbClr val="000000"/>
              </a:solidFill>
            </a:rPr>
            <a:t>efisiensi</a:t>
          </a:r>
          <a:r>
            <a:rPr lang="en-US" sz="1100" b="1" kern="1200" dirty="0" smtClean="0">
              <a:solidFill>
                <a:srgbClr val="000000"/>
              </a:solidFill>
            </a:rPr>
            <a:t> </a:t>
          </a:r>
          <a:r>
            <a:rPr lang="en-US" sz="1100" b="1" kern="1200" dirty="0" err="1" smtClean="0">
              <a:solidFill>
                <a:srgbClr val="000000"/>
              </a:solidFill>
            </a:rPr>
            <a:t>dalam</a:t>
          </a:r>
          <a:r>
            <a:rPr lang="en-US" sz="1100" b="1" kern="1200" dirty="0" smtClean="0">
              <a:solidFill>
                <a:srgbClr val="000000"/>
              </a:solidFill>
            </a:rPr>
            <a:t> </a:t>
          </a:r>
          <a:r>
            <a:rPr lang="en-US" sz="1100" b="1" kern="1200" dirty="0" err="1" smtClean="0">
              <a:solidFill>
                <a:srgbClr val="000000"/>
              </a:solidFill>
            </a:rPr>
            <a:t>pencapaian</a:t>
          </a:r>
          <a:r>
            <a:rPr lang="en-US" sz="1100" b="1" kern="1200" dirty="0" smtClean="0">
              <a:solidFill>
                <a:srgbClr val="000000"/>
              </a:solidFill>
            </a:rPr>
            <a:t> output &amp; outcomes</a:t>
          </a:r>
          <a:endParaRPr lang="en-US" sz="1100" b="1" kern="1200" dirty="0">
            <a:solidFill>
              <a:srgbClr val="000000"/>
            </a:solidFill>
          </a:endParaRPr>
        </a:p>
      </dsp:txBody>
      <dsp:txXfrm>
        <a:off x="4596950" y="652571"/>
        <a:ext cx="1242642" cy="1242642"/>
      </dsp:txXfrm>
    </dsp:sp>
    <dsp:sp modelId="{3D8E1C60-72C1-43C2-BACF-9CFEBC2AB51D}">
      <dsp:nvSpPr>
        <dsp:cNvPr id="0" name=""/>
        <dsp:cNvSpPr/>
      </dsp:nvSpPr>
      <dsp:spPr>
        <a:xfrm>
          <a:off x="1757149" y="0"/>
          <a:ext cx="5467350" cy="4373880"/>
        </a:xfrm>
        <a:prstGeom prst="funnel">
          <a:avLst/>
        </a:prstGeom>
        <a:solidFill>
          <a:schemeClr val="accent5">
            <a:lumMod val="60000"/>
            <a:lumOff val="40000"/>
            <a:alpha val="4000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60800" y="0"/>
            <a:ext cx="29527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527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0800" y="9447213"/>
            <a:ext cx="29527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141DA38-A137-4A48-BECE-12FED9F099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31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27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800" y="0"/>
            <a:ext cx="295275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4375" y="746125"/>
            <a:ext cx="5386388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24400"/>
            <a:ext cx="5453062" cy="4475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213"/>
            <a:ext cx="29527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800" y="9447213"/>
            <a:ext cx="295275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8289040-4F8B-4354-AC04-CAC31C6382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4695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7AE4FC-F0C8-4AA7-8317-B39113FB0281}" type="slidenum">
              <a:rPr lang="en-US" smtClean="0">
                <a:latin typeface="Arial" charset="0"/>
                <a:cs typeface="Arial" charset="0"/>
              </a:rPr>
              <a:pPr/>
              <a:t>23</a:t>
            </a:fld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7550" y="746125"/>
            <a:ext cx="5384800" cy="3727450"/>
          </a:xfrm>
          <a:solidFill>
            <a:srgbClr val="FFFFFF"/>
          </a:solidFill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8050" y="4724400"/>
            <a:ext cx="5000625" cy="4475163"/>
          </a:xfrm>
          <a:noFill/>
          <a:ln/>
        </p:spPr>
        <p:txBody>
          <a:bodyPr wrap="none" anchor="ctr"/>
          <a:lstStyle/>
          <a:p>
            <a:pPr eaLnBrk="1" hangingPunct="1"/>
            <a:endParaRPr lang="en-GB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309563" y="2803525"/>
            <a:ext cx="1587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742950" y="1997075"/>
            <a:ext cx="84201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616AA-31D6-449F-BB4C-30AA766F7B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198E8-C526-4F12-ABA2-03C35323127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92100"/>
            <a:ext cx="222885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92100"/>
            <a:ext cx="653415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93BA4-D8B0-472A-9F23-EE1F2BF75BA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95300" y="292100"/>
            <a:ext cx="8915400" cy="5727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7282F-1026-4B2C-BA4A-E1E5A6F5DC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92100"/>
            <a:ext cx="8915400" cy="13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95300" y="1905000"/>
            <a:ext cx="8915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F066EE-44E1-43C0-8CB3-6B02ECA68BA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CBA38-6CD9-46BA-83AC-C491043E47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C580A-2C94-4392-BC8A-16082389C3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381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05000"/>
            <a:ext cx="4381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8CBD4-285E-4DDB-A939-C506126B5D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19BED8-F8B9-4E1B-AA6E-7A0B90CDAB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F984A-9FC2-418F-90BE-9BDD64C3E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EEB74-01FC-4AFE-AE62-570F0C48D6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84582C-696C-4E9A-8A1F-E799576AA75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39BA8-EFB4-4AE7-89D7-013106DA77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92100"/>
            <a:ext cx="89154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915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65D25D7-3D56-401D-8EA4-EDC50DE85A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  <p:sldLayoutId id="2147483660" r:id="rId12"/>
    <p:sldLayoutId id="2147483659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1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slide" Target="slide2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gif"/><Relationship Id="rId4" Type="http://schemas.openxmlformats.org/officeDocument/2006/relationships/image" Target="../media/image9.gi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3" Type="http://schemas.openxmlformats.org/officeDocument/2006/relationships/slide" Target="slide21.xml"/><Relationship Id="rId7" Type="http://schemas.openxmlformats.org/officeDocument/2006/relationships/image" Target="../media/image6.gif"/><Relationship Id="rId2" Type="http://schemas.openxmlformats.org/officeDocument/2006/relationships/slide" Target="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13.gif"/><Relationship Id="rId4" Type="http://schemas.openxmlformats.org/officeDocument/2006/relationships/slide" Target="slide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666" name="Rectangle 2"/>
          <p:cNvSpPr>
            <a:spLocks noChangeArrowheads="1"/>
          </p:cNvSpPr>
          <p:nvPr/>
        </p:nvSpPr>
        <p:spPr bwMode="auto">
          <a:xfrm>
            <a:off x="382588" y="3962400"/>
            <a:ext cx="929481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algn="ctr">
              <a:defRPr/>
            </a:pPr>
            <a:r>
              <a:rPr lang="en-US" b="1" dirty="0" err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Oleh</a:t>
            </a:r>
            <a:r>
              <a:rPr lang="en-US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:</a:t>
            </a:r>
          </a:p>
          <a:p>
            <a:pPr algn="ctr">
              <a:defRPr/>
            </a:pPr>
            <a:r>
              <a:rPr lang="en-US" sz="2400" b="1" dirty="0" smtClean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RIEKA RAMADHANIYAH</a:t>
            </a:r>
            <a:endParaRPr lang="en-US" sz="2400" b="1" dirty="0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pitchFamily="34" charset="0"/>
            </a:endParaRPr>
          </a:p>
        </p:txBody>
      </p:sp>
      <p:sp>
        <p:nvSpPr>
          <p:cNvPr id="497668" name="Rectangle 4"/>
          <p:cNvSpPr>
            <a:spLocks noChangeArrowheads="1"/>
          </p:cNvSpPr>
          <p:nvPr/>
        </p:nvSpPr>
        <p:spPr bwMode="auto">
          <a:xfrm>
            <a:off x="304800" y="2154238"/>
            <a:ext cx="9253538" cy="157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3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REFORMASI MANAJEMEN KEUANGAN </a:t>
            </a:r>
            <a:r>
              <a:rPr lang="en-US" sz="38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pitchFamily="34" charset="0"/>
              </a:rPr>
              <a:t>DAERAH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5"/>
          <p:cNvSpPr>
            <a:spLocks noChangeArrowheads="1"/>
          </p:cNvSpPr>
          <p:nvPr/>
        </p:nvSpPr>
        <p:spPr bwMode="auto">
          <a:xfrm>
            <a:off x="193675" y="1143000"/>
            <a:ext cx="9483725" cy="52578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66FF33"/>
              </a:gs>
              <a:gs pos="100000">
                <a:srgbClr val="FFFF00"/>
              </a:gs>
            </a:gsLst>
            <a:lin ang="5400000"/>
          </a:gra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>
              <a:solidFill>
                <a:srgbClr val="000000"/>
              </a:solidFill>
            </a:endParaRP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741363" y="0"/>
            <a:ext cx="8585200" cy="76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000" b="1">
                <a:solidFill>
                  <a:srgbClr val="FFCC00"/>
                </a:solidFill>
              </a:rPr>
              <a:t>DOKUMEN PERENCANAAN DAERAH</a:t>
            </a:r>
          </a:p>
          <a:p>
            <a:r>
              <a:rPr lang="en-US" sz="2000" b="1">
                <a:solidFill>
                  <a:srgbClr val="FFCC00"/>
                </a:solidFill>
              </a:rPr>
              <a:t>SESUAI UU NO. 17/2003, UU NO. 25/04 DAN UU NO. 32/04 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2444750" y="1189038"/>
            <a:ext cx="2889250" cy="5287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000" b="1">
                <a:solidFill>
                  <a:srgbClr val="FF0000"/>
                </a:solidFill>
                <a:latin typeface="Corbel" pitchFamily="34" charset="0"/>
              </a:rPr>
              <a:t>  UU 25 THN 2004</a:t>
            </a:r>
          </a:p>
          <a:p>
            <a:pPr marL="342900" indent="-342900">
              <a:spcBef>
                <a:spcPct val="20000"/>
              </a:spcBef>
            </a:pPr>
            <a:endParaRPr lang="en-US" sz="2000" b="1">
              <a:solidFill>
                <a:srgbClr val="FF0000"/>
              </a:solidFill>
              <a:latin typeface="Corbel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b="1">
                <a:solidFill>
                  <a:srgbClr val="FF0000"/>
                </a:solidFill>
                <a:latin typeface="Corbel" pitchFamily="34" charset="0"/>
              </a:rPr>
              <a:t>RPJP</a:t>
            </a:r>
          </a:p>
          <a:p>
            <a:pPr marL="342900" indent="-342900">
              <a:spcBef>
                <a:spcPct val="20000"/>
              </a:spcBef>
            </a:pPr>
            <a:r>
              <a:rPr lang="en-US" sz="2000" b="1">
                <a:solidFill>
                  <a:srgbClr val="FF0000"/>
                </a:solidFill>
                <a:latin typeface="Corbel" pitchFamily="34" charset="0"/>
              </a:rPr>
              <a:t>	(NASIONAL DAN DAERAH)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 b="1">
              <a:solidFill>
                <a:srgbClr val="FF0000"/>
              </a:solidFill>
              <a:latin typeface="Corbel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b="1">
                <a:solidFill>
                  <a:srgbClr val="FF0000"/>
                </a:solidFill>
                <a:latin typeface="Corbel" pitchFamily="34" charset="0"/>
              </a:rPr>
              <a:t>RPJM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000" b="1">
                <a:solidFill>
                  <a:srgbClr val="FF0000"/>
                </a:solidFill>
                <a:latin typeface="Corbel" pitchFamily="34" charset="0"/>
              </a:rPr>
              <a:t>RENSTRA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000" b="1">
              <a:solidFill>
                <a:srgbClr val="FF0000"/>
              </a:solidFill>
              <a:latin typeface="Corbe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000" b="1">
              <a:solidFill>
                <a:srgbClr val="FF0000"/>
              </a:solidFill>
              <a:latin typeface="Corbe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endParaRPr lang="en-US" sz="2000" b="1">
              <a:solidFill>
                <a:srgbClr val="FF0000"/>
              </a:solidFill>
              <a:latin typeface="Corbel" pitchFamily="34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000" b="1">
                <a:solidFill>
                  <a:srgbClr val="FF0000"/>
                </a:solidFill>
                <a:latin typeface="Corbel" pitchFamily="34" charset="0"/>
              </a:rPr>
              <a:t>RKPD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000" b="1">
                <a:solidFill>
                  <a:srgbClr val="FF0000"/>
                </a:solidFill>
                <a:latin typeface="Corbel" pitchFamily="34" charset="0"/>
              </a:rPr>
              <a:t>RENJA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000" b="1">
                <a:solidFill>
                  <a:srgbClr val="FF0000"/>
                </a:solidFill>
                <a:latin typeface="Corbel" pitchFamily="34" charset="0"/>
              </a:rPr>
              <a:t>APBN/D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FontTx/>
              <a:buChar char="•"/>
            </a:pPr>
            <a:r>
              <a:rPr lang="en-US" sz="2000" b="1">
                <a:solidFill>
                  <a:srgbClr val="FF0000"/>
                </a:solidFill>
                <a:latin typeface="Corbel" pitchFamily="34" charset="0"/>
              </a:rPr>
              <a:t>DIPA/DPA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000" b="1">
              <a:solidFill>
                <a:srgbClr val="FF0000"/>
              </a:solidFill>
              <a:latin typeface="Corbel" pitchFamily="34" charset="0"/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5029200" y="1260475"/>
            <a:ext cx="4495800" cy="536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31775" indent="-231775">
              <a:spcBef>
                <a:spcPct val="20000"/>
              </a:spcBef>
            </a:pPr>
            <a:r>
              <a:rPr lang="en-US" sz="2000" b="1">
                <a:solidFill>
                  <a:srgbClr val="FF0000"/>
                </a:solidFill>
                <a:latin typeface="Corbel" pitchFamily="34" charset="0"/>
              </a:rPr>
              <a:t>          HORISON WAKTU </a:t>
            </a:r>
          </a:p>
          <a:p>
            <a:pPr marL="231775" indent="-231775">
              <a:spcBef>
                <a:spcPct val="20000"/>
              </a:spcBef>
              <a:buFontTx/>
              <a:buChar char="•"/>
            </a:pPr>
            <a:r>
              <a:rPr lang="en-US" sz="2000" b="1">
                <a:solidFill>
                  <a:srgbClr val="FF0000"/>
                </a:solidFill>
                <a:latin typeface="Corbel" pitchFamily="34" charset="0"/>
              </a:rPr>
              <a:t>20 Tahun</a:t>
            </a:r>
          </a:p>
          <a:p>
            <a:pPr marL="231775" indent="-231775">
              <a:spcBef>
                <a:spcPct val="20000"/>
              </a:spcBef>
            </a:pPr>
            <a:r>
              <a:rPr lang="en-US" sz="2000" b="1">
                <a:solidFill>
                  <a:srgbClr val="FF0000"/>
                </a:solidFill>
                <a:latin typeface="Corbel" pitchFamily="34" charset="0"/>
              </a:rPr>
              <a:t>	Ditetapkan 1 thn sblm RPJP thn lalu berakhir. RPJPD Disusun setelah RPJPN </a:t>
            </a:r>
          </a:p>
          <a:p>
            <a:pPr marL="231775" indent="-231775">
              <a:spcBef>
                <a:spcPct val="20000"/>
              </a:spcBef>
              <a:buFontTx/>
              <a:buChar char="•"/>
            </a:pPr>
            <a:endParaRPr lang="en-US" sz="2000" b="1">
              <a:solidFill>
                <a:srgbClr val="FF0000"/>
              </a:solidFill>
              <a:latin typeface="Corbel" pitchFamily="34" charset="0"/>
            </a:endParaRPr>
          </a:p>
          <a:p>
            <a:pPr marL="231775" indent="-231775">
              <a:spcBef>
                <a:spcPct val="20000"/>
              </a:spcBef>
              <a:buFontTx/>
              <a:buChar char="•"/>
            </a:pPr>
            <a:r>
              <a:rPr lang="en-US" sz="2000" b="1">
                <a:solidFill>
                  <a:srgbClr val="FF0000"/>
                </a:solidFill>
                <a:latin typeface="Corbel" pitchFamily="34" charset="0"/>
              </a:rPr>
              <a:t>5 Tahun </a:t>
            </a:r>
          </a:p>
          <a:p>
            <a:pPr marL="231775" indent="-231775">
              <a:spcBef>
                <a:spcPct val="20000"/>
              </a:spcBef>
            </a:pPr>
            <a:r>
              <a:rPr lang="en-US" sz="2000" b="1">
                <a:solidFill>
                  <a:srgbClr val="FF0000"/>
                </a:solidFill>
                <a:latin typeface="Corbel" pitchFamily="34" charset="0"/>
              </a:rPr>
              <a:t>	RPJM Ditetapkan 3 bln setelah Presiden terpilih dilantik, dan 6 bulan setelah Kepala Daerah dilantik.</a:t>
            </a:r>
          </a:p>
          <a:p>
            <a:pPr marL="231775" indent="-231775">
              <a:spcBef>
                <a:spcPct val="20000"/>
              </a:spcBef>
            </a:pPr>
            <a:endParaRPr lang="en-US" sz="2000" b="1">
              <a:solidFill>
                <a:srgbClr val="FF0000"/>
              </a:solidFill>
              <a:latin typeface="Corbel" pitchFamily="34" charset="0"/>
            </a:endParaRPr>
          </a:p>
          <a:p>
            <a:pPr marL="231775" indent="-231775">
              <a:spcBef>
                <a:spcPct val="20000"/>
              </a:spcBef>
              <a:buFontTx/>
              <a:buChar char="•"/>
            </a:pPr>
            <a:r>
              <a:rPr lang="en-US" sz="2000" b="1">
                <a:solidFill>
                  <a:srgbClr val="FF0000"/>
                </a:solidFill>
                <a:latin typeface="Corbel" pitchFamily="34" charset="0"/>
              </a:rPr>
              <a:t>1 Tahun</a:t>
            </a:r>
          </a:p>
          <a:p>
            <a:pPr marL="231775" indent="-231775">
              <a:spcBef>
                <a:spcPct val="20000"/>
              </a:spcBef>
            </a:pPr>
            <a:r>
              <a:rPr lang="en-US" sz="2000" b="1">
                <a:solidFill>
                  <a:srgbClr val="FF0000"/>
                </a:solidFill>
                <a:latin typeface="Corbel" pitchFamily="34" charset="0"/>
              </a:rPr>
              <a:t>	Perda dan Perkada</a:t>
            </a:r>
          </a:p>
        </p:txBody>
      </p:sp>
      <p:sp>
        <p:nvSpPr>
          <p:cNvPr id="28677" name="Line 6"/>
          <p:cNvSpPr>
            <a:spLocks noChangeShapeType="1"/>
          </p:cNvSpPr>
          <p:nvPr/>
        </p:nvSpPr>
        <p:spPr bwMode="auto">
          <a:xfrm>
            <a:off x="246063" y="1676400"/>
            <a:ext cx="899795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78" name="Line 7"/>
          <p:cNvSpPr>
            <a:spLocks noChangeShapeType="1"/>
          </p:cNvSpPr>
          <p:nvPr/>
        </p:nvSpPr>
        <p:spPr bwMode="auto">
          <a:xfrm>
            <a:off x="246063" y="3124200"/>
            <a:ext cx="899795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79" name="Line 8"/>
          <p:cNvSpPr>
            <a:spLocks noChangeShapeType="1"/>
          </p:cNvSpPr>
          <p:nvPr/>
        </p:nvSpPr>
        <p:spPr bwMode="auto">
          <a:xfrm>
            <a:off x="246063" y="4800600"/>
            <a:ext cx="899795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0" name="Line 9"/>
          <p:cNvSpPr>
            <a:spLocks noChangeShapeType="1"/>
          </p:cNvSpPr>
          <p:nvPr/>
        </p:nvSpPr>
        <p:spPr bwMode="auto">
          <a:xfrm rot="-5400000">
            <a:off x="114300" y="4038600"/>
            <a:ext cx="47244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1" name="Line 10"/>
          <p:cNvSpPr>
            <a:spLocks noChangeShapeType="1"/>
          </p:cNvSpPr>
          <p:nvPr/>
        </p:nvSpPr>
        <p:spPr bwMode="auto">
          <a:xfrm rot="-5400000">
            <a:off x="2667000" y="4038600"/>
            <a:ext cx="47244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8682" name="Text Box 11"/>
          <p:cNvSpPr txBox="1">
            <a:spLocks noChangeArrowheads="1"/>
          </p:cNvSpPr>
          <p:nvPr/>
        </p:nvSpPr>
        <p:spPr bwMode="auto">
          <a:xfrm>
            <a:off x="604838" y="1752600"/>
            <a:ext cx="1493837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>
                <a:solidFill>
                  <a:srgbClr val="FD4A19"/>
                </a:solidFill>
                <a:latin typeface="Arial" charset="0"/>
              </a:rPr>
              <a:t>JANGKA </a:t>
            </a:r>
          </a:p>
          <a:p>
            <a:pPr>
              <a:spcBef>
                <a:spcPct val="20000"/>
              </a:spcBef>
            </a:pPr>
            <a:r>
              <a:rPr lang="en-US" sz="2000" b="1">
                <a:solidFill>
                  <a:srgbClr val="FD4A19"/>
                </a:solidFill>
                <a:latin typeface="Arial" charset="0"/>
              </a:rPr>
              <a:t>PANJANG </a:t>
            </a:r>
          </a:p>
          <a:p>
            <a:pPr>
              <a:spcBef>
                <a:spcPct val="20000"/>
              </a:spcBef>
            </a:pPr>
            <a:r>
              <a:rPr lang="en-US" sz="2000" b="1">
                <a:solidFill>
                  <a:srgbClr val="FD4A19"/>
                </a:solidFill>
                <a:latin typeface="Arial" charset="0"/>
              </a:rPr>
              <a:t>(20 THN)</a:t>
            </a:r>
            <a:endParaRPr lang="en-US">
              <a:solidFill>
                <a:srgbClr val="FD4A19"/>
              </a:solidFill>
              <a:latin typeface="Arial" charset="0"/>
            </a:endParaRPr>
          </a:p>
        </p:txBody>
      </p:sp>
      <p:sp>
        <p:nvSpPr>
          <p:cNvPr id="28683" name="Text Box 12"/>
          <p:cNvSpPr txBox="1">
            <a:spLocks noChangeArrowheads="1"/>
          </p:cNvSpPr>
          <p:nvPr/>
        </p:nvSpPr>
        <p:spPr bwMode="auto">
          <a:xfrm>
            <a:off x="512763" y="3292475"/>
            <a:ext cx="1682750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>
                <a:solidFill>
                  <a:srgbClr val="FD4A19"/>
                </a:solidFill>
                <a:latin typeface="Arial" charset="0"/>
              </a:rPr>
              <a:t>JANGKA </a:t>
            </a:r>
          </a:p>
          <a:p>
            <a:pPr>
              <a:spcBef>
                <a:spcPct val="20000"/>
              </a:spcBef>
            </a:pPr>
            <a:r>
              <a:rPr lang="en-US" sz="2000" b="1">
                <a:solidFill>
                  <a:srgbClr val="FD4A19"/>
                </a:solidFill>
                <a:latin typeface="Arial" charset="0"/>
              </a:rPr>
              <a:t>MENENGAH</a:t>
            </a:r>
          </a:p>
          <a:p>
            <a:pPr>
              <a:spcBef>
                <a:spcPct val="20000"/>
              </a:spcBef>
            </a:pPr>
            <a:r>
              <a:rPr lang="en-US" sz="2000" b="1">
                <a:solidFill>
                  <a:srgbClr val="FD4A19"/>
                </a:solidFill>
                <a:latin typeface="Arial" charset="0"/>
              </a:rPr>
              <a:t>(5 THN)</a:t>
            </a:r>
            <a:endParaRPr lang="en-US">
              <a:solidFill>
                <a:srgbClr val="FD4A19"/>
              </a:solidFill>
              <a:latin typeface="Arial" charset="0"/>
            </a:endParaRPr>
          </a:p>
        </p:txBody>
      </p:sp>
      <p:sp>
        <p:nvSpPr>
          <p:cNvPr id="28684" name="Text Box 13"/>
          <p:cNvSpPr txBox="1">
            <a:spLocks noChangeArrowheads="1"/>
          </p:cNvSpPr>
          <p:nvPr/>
        </p:nvSpPr>
        <p:spPr bwMode="auto">
          <a:xfrm>
            <a:off x="687388" y="5045075"/>
            <a:ext cx="1331912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b="1">
                <a:solidFill>
                  <a:srgbClr val="FD4A19"/>
                </a:solidFill>
                <a:latin typeface="Arial" charset="0"/>
              </a:rPr>
              <a:t>JANGKA </a:t>
            </a:r>
          </a:p>
          <a:p>
            <a:pPr>
              <a:spcBef>
                <a:spcPct val="20000"/>
              </a:spcBef>
            </a:pPr>
            <a:r>
              <a:rPr lang="en-US" sz="2000" b="1">
                <a:solidFill>
                  <a:srgbClr val="FD4A19"/>
                </a:solidFill>
                <a:latin typeface="Arial" charset="0"/>
              </a:rPr>
              <a:t>PENDEK</a:t>
            </a:r>
          </a:p>
          <a:p>
            <a:pPr>
              <a:spcBef>
                <a:spcPct val="20000"/>
              </a:spcBef>
            </a:pPr>
            <a:r>
              <a:rPr lang="en-US" sz="2000" b="1">
                <a:solidFill>
                  <a:srgbClr val="FD4A19"/>
                </a:solidFill>
                <a:latin typeface="Arial" charset="0"/>
              </a:rPr>
              <a:t>(1 THN)</a:t>
            </a:r>
            <a:endParaRPr lang="en-US">
              <a:solidFill>
                <a:srgbClr val="FD4A19"/>
              </a:solidFill>
              <a:latin typeface="Arial" charset="0"/>
            </a:endParaRPr>
          </a:p>
        </p:txBody>
      </p:sp>
      <p:pic>
        <p:nvPicPr>
          <p:cNvPr id="28685" name="Picture 14" descr="j023783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80363" y="4868863"/>
            <a:ext cx="1925637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9906000" cy="563562"/>
          </a:xfrm>
        </p:spPr>
        <p:txBody>
          <a:bodyPr/>
          <a:lstStyle/>
          <a:p>
            <a:pPr eaLnBrk="1" hangingPunct="1">
              <a:defRPr/>
            </a:pPr>
            <a:r>
              <a:rPr lang="id-ID" sz="3000" b="1" dirty="0" smtClean="0">
                <a:solidFill>
                  <a:srgbClr val="FFFF00"/>
                </a:solidFill>
                <a:latin typeface="Corbel" pitchFamily="34" charset="0"/>
              </a:rPr>
              <a:t>PERENCANAAN NASIONAL </a:t>
            </a:r>
            <a:r>
              <a:rPr lang="en-US" sz="3000" b="1" dirty="0" smtClean="0">
                <a:solidFill>
                  <a:srgbClr val="FFFF00"/>
                </a:solidFill>
                <a:latin typeface="Corbel" pitchFamily="34" charset="0"/>
              </a:rPr>
              <a:t>&amp;</a:t>
            </a:r>
            <a:r>
              <a:rPr lang="id-ID" sz="3000" b="1" dirty="0" smtClean="0">
                <a:solidFill>
                  <a:srgbClr val="FFFF00"/>
                </a:solidFill>
                <a:latin typeface="Corbel" pitchFamily="34" charset="0"/>
              </a:rPr>
              <a:t> PERENCANAAN DAERAH</a:t>
            </a:r>
            <a:endParaRPr lang="en-US" sz="3000" b="1" dirty="0" smtClean="0">
              <a:solidFill>
                <a:srgbClr val="FFFF00"/>
              </a:solidFill>
              <a:latin typeface="Corbel" pitchFamily="34" charset="0"/>
            </a:endParaRPr>
          </a:p>
        </p:txBody>
      </p:sp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228600" y="5943600"/>
            <a:ext cx="4818063" cy="369888"/>
          </a:xfrm>
          <a:prstGeom prst="rect">
            <a:avLst/>
          </a:prstGeom>
          <a:solidFill>
            <a:schemeClr val="tx1"/>
          </a:solidFill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  <a:latin typeface="Albertus Extra Bold"/>
              </a:rPr>
              <a:t>PERENCANAAN PROGRAM</a:t>
            </a:r>
          </a:p>
        </p:txBody>
      </p:sp>
      <p:sp>
        <p:nvSpPr>
          <p:cNvPr id="29699" name="Rectangle 6"/>
          <p:cNvSpPr>
            <a:spLocks noChangeArrowheads="1"/>
          </p:cNvSpPr>
          <p:nvPr/>
        </p:nvSpPr>
        <p:spPr bwMode="auto">
          <a:xfrm>
            <a:off x="228600" y="1066800"/>
            <a:ext cx="9448800" cy="4724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29700" name="Line 56"/>
          <p:cNvSpPr>
            <a:spLocks noChangeShapeType="1"/>
          </p:cNvSpPr>
          <p:nvPr/>
        </p:nvSpPr>
        <p:spPr bwMode="auto">
          <a:xfrm flipV="1">
            <a:off x="3527425" y="4627563"/>
            <a:ext cx="476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701" name="Text Box 61"/>
          <p:cNvSpPr txBox="1">
            <a:spLocks noChangeArrowheads="1"/>
          </p:cNvSpPr>
          <p:nvPr/>
        </p:nvSpPr>
        <p:spPr bwMode="auto">
          <a:xfrm>
            <a:off x="5054600" y="5957888"/>
            <a:ext cx="4622800" cy="369887"/>
          </a:xfrm>
          <a:prstGeom prst="rect">
            <a:avLst/>
          </a:prstGeom>
          <a:solidFill>
            <a:srgbClr val="C0C0C0"/>
          </a:solidFill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Albertus Extra Bold"/>
              </a:rPr>
              <a:t>PENGANGGARAN</a:t>
            </a:r>
          </a:p>
        </p:txBody>
      </p:sp>
      <p:sp>
        <p:nvSpPr>
          <p:cNvPr id="29702" name="Line 78"/>
          <p:cNvSpPr>
            <a:spLocks noChangeShapeType="1"/>
          </p:cNvSpPr>
          <p:nvPr/>
        </p:nvSpPr>
        <p:spPr bwMode="auto">
          <a:xfrm>
            <a:off x="5056188" y="877888"/>
            <a:ext cx="0" cy="5903912"/>
          </a:xfrm>
          <a:prstGeom prst="line">
            <a:avLst/>
          </a:prstGeom>
          <a:noFill/>
          <a:ln w="9525" cap="rnd">
            <a:solidFill>
              <a:srgbClr val="FFFFFF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" name="Flowchart: Document 84"/>
          <p:cNvSpPr/>
          <p:nvPr/>
        </p:nvSpPr>
        <p:spPr>
          <a:xfrm>
            <a:off x="2895600" y="1295400"/>
            <a:ext cx="1600200" cy="1143000"/>
          </a:xfrm>
          <a:prstGeom prst="flowChartDocumen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rgbClr val="FFFF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 b="1" dirty="0">
                <a:solidFill>
                  <a:srgbClr val="FF0000"/>
                </a:solidFill>
                <a:latin typeface="Corbel" pitchFamily="34" charset="0"/>
              </a:rPr>
              <a:t>RKP</a:t>
            </a:r>
          </a:p>
          <a:p>
            <a:pPr algn="ctr">
              <a:defRPr/>
            </a:pPr>
            <a:r>
              <a:rPr lang="en-US" sz="2200" b="1" dirty="0">
                <a:solidFill>
                  <a:srgbClr val="FF0000"/>
                </a:solidFill>
                <a:latin typeface="Corbel" pitchFamily="34" charset="0"/>
              </a:rPr>
              <a:t>DAERAH</a:t>
            </a:r>
          </a:p>
        </p:txBody>
      </p:sp>
      <p:sp>
        <p:nvSpPr>
          <p:cNvPr id="86" name="Flowchart: Document 85"/>
          <p:cNvSpPr/>
          <p:nvPr/>
        </p:nvSpPr>
        <p:spPr>
          <a:xfrm>
            <a:off x="381000" y="4572000"/>
            <a:ext cx="1600200" cy="1143000"/>
          </a:xfrm>
          <a:prstGeom prst="flowChartDocumen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rgbClr val="FFFF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 b="1" dirty="0">
                <a:solidFill>
                  <a:srgbClr val="FF0000"/>
                </a:solidFill>
                <a:latin typeface="Corbel" pitchFamily="34" charset="0"/>
              </a:rPr>
              <a:t>RENSTRA</a:t>
            </a:r>
          </a:p>
          <a:p>
            <a:pPr algn="ctr">
              <a:defRPr/>
            </a:pPr>
            <a:r>
              <a:rPr lang="en-US" sz="2200" b="1" dirty="0">
                <a:solidFill>
                  <a:srgbClr val="FF0000"/>
                </a:solidFill>
                <a:latin typeface="Corbel" pitchFamily="34" charset="0"/>
              </a:rPr>
              <a:t>SKPD</a:t>
            </a:r>
          </a:p>
        </p:txBody>
      </p:sp>
      <p:sp>
        <p:nvSpPr>
          <p:cNvPr id="87" name="Flowchart: Document 86"/>
          <p:cNvSpPr/>
          <p:nvPr/>
        </p:nvSpPr>
        <p:spPr>
          <a:xfrm>
            <a:off x="2971800" y="4549775"/>
            <a:ext cx="1600200" cy="1143000"/>
          </a:xfrm>
          <a:prstGeom prst="flowChartDocumen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rgbClr val="FFFF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 b="1" dirty="0">
                <a:solidFill>
                  <a:srgbClr val="FF0000"/>
                </a:solidFill>
                <a:latin typeface="Corbel" pitchFamily="34" charset="0"/>
              </a:rPr>
              <a:t>RENJA</a:t>
            </a:r>
          </a:p>
          <a:p>
            <a:pPr algn="ctr">
              <a:defRPr/>
            </a:pPr>
            <a:r>
              <a:rPr lang="en-US" sz="2200" b="1" dirty="0">
                <a:solidFill>
                  <a:srgbClr val="FF0000"/>
                </a:solidFill>
                <a:latin typeface="Corbel" pitchFamily="34" charset="0"/>
              </a:rPr>
              <a:t>SKPD</a:t>
            </a:r>
          </a:p>
        </p:txBody>
      </p:sp>
      <p:sp>
        <p:nvSpPr>
          <p:cNvPr id="109" name="Curved Down Arrow 108"/>
          <p:cNvSpPr/>
          <p:nvPr/>
        </p:nvSpPr>
        <p:spPr>
          <a:xfrm rot="14500208" flipH="1">
            <a:off x="592138" y="2540000"/>
            <a:ext cx="1239838" cy="528637"/>
          </a:xfrm>
          <a:prstGeom prst="curvedDownArrow">
            <a:avLst>
              <a:gd name="adj1" fmla="val 25000"/>
              <a:gd name="adj2" fmla="val 44847"/>
              <a:gd name="adj3" fmla="val 70549"/>
            </a:avLst>
          </a:prstGeom>
          <a:gradFill>
            <a:gsLst>
              <a:gs pos="0">
                <a:srgbClr val="FFFFCC"/>
              </a:gs>
              <a:gs pos="50000">
                <a:srgbClr val="FFFF00"/>
              </a:gs>
              <a:gs pos="100000">
                <a:srgbClr val="0000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83" name="Flowchart: Document 82"/>
          <p:cNvSpPr/>
          <p:nvPr/>
        </p:nvSpPr>
        <p:spPr>
          <a:xfrm>
            <a:off x="457200" y="1219200"/>
            <a:ext cx="1600200" cy="1143000"/>
          </a:xfrm>
          <a:prstGeom prst="flowChartDocumen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rgbClr val="FFFF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 b="1" dirty="0">
                <a:solidFill>
                  <a:srgbClr val="FF0000"/>
                </a:solidFill>
                <a:latin typeface="Corbel" pitchFamily="34" charset="0"/>
              </a:rPr>
              <a:t>RJP</a:t>
            </a:r>
          </a:p>
          <a:p>
            <a:pPr algn="ctr">
              <a:defRPr/>
            </a:pPr>
            <a:r>
              <a:rPr lang="en-US" sz="2200" b="1" dirty="0">
                <a:solidFill>
                  <a:srgbClr val="FF0000"/>
                </a:solidFill>
                <a:latin typeface="Corbel" pitchFamily="34" charset="0"/>
              </a:rPr>
              <a:t>DAERAH</a:t>
            </a:r>
          </a:p>
        </p:txBody>
      </p:sp>
      <p:sp>
        <p:nvSpPr>
          <p:cNvPr id="111" name="Striped Right Arrow 110"/>
          <p:cNvSpPr/>
          <p:nvPr/>
        </p:nvSpPr>
        <p:spPr>
          <a:xfrm rot="5400000">
            <a:off x="2895600" y="3008313"/>
            <a:ext cx="1981200" cy="914400"/>
          </a:xfrm>
          <a:prstGeom prst="stripedRightArrow">
            <a:avLst/>
          </a:prstGeom>
          <a:gradFill>
            <a:gsLst>
              <a:gs pos="0">
                <a:srgbClr val="66FF33"/>
              </a:gs>
              <a:gs pos="50000">
                <a:srgbClr val="FFFF00"/>
              </a:gs>
              <a:gs pos="100000">
                <a:srgbClr val="0000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3" name="Curved Left Arrow 112"/>
          <p:cNvSpPr/>
          <p:nvPr/>
        </p:nvSpPr>
        <p:spPr>
          <a:xfrm rot="12533312">
            <a:off x="2286000" y="1797050"/>
            <a:ext cx="457200" cy="1066800"/>
          </a:xfrm>
          <a:prstGeom prst="curvedLeftArrow">
            <a:avLst/>
          </a:prstGeom>
          <a:gradFill>
            <a:gsLst>
              <a:gs pos="0">
                <a:srgbClr val="66FF33"/>
              </a:gs>
              <a:gs pos="50000">
                <a:srgbClr val="FFFF00"/>
              </a:gs>
              <a:gs pos="100000">
                <a:srgbClr val="0000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12" name="Striped Right Arrow 111"/>
          <p:cNvSpPr/>
          <p:nvPr/>
        </p:nvSpPr>
        <p:spPr>
          <a:xfrm>
            <a:off x="2209800" y="4572000"/>
            <a:ext cx="608013" cy="990600"/>
          </a:xfrm>
          <a:prstGeom prst="stripedRightArrow">
            <a:avLst/>
          </a:prstGeom>
          <a:gradFill>
            <a:gsLst>
              <a:gs pos="0">
                <a:srgbClr val="66FF33"/>
              </a:gs>
              <a:gs pos="50000">
                <a:srgbClr val="FFFF00"/>
              </a:gs>
              <a:gs pos="100000">
                <a:srgbClr val="0000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4" name="Flowchart: Document 83"/>
          <p:cNvSpPr/>
          <p:nvPr/>
        </p:nvSpPr>
        <p:spPr>
          <a:xfrm>
            <a:off x="1676400" y="2667000"/>
            <a:ext cx="1600200" cy="1143000"/>
          </a:xfrm>
          <a:prstGeom prst="flowChartDocumen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rgbClr val="FFFF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 b="1" dirty="0">
                <a:solidFill>
                  <a:srgbClr val="FF0000"/>
                </a:solidFill>
                <a:latin typeface="Corbel" pitchFamily="34" charset="0"/>
              </a:rPr>
              <a:t>RJPM</a:t>
            </a:r>
          </a:p>
          <a:p>
            <a:pPr algn="ctr">
              <a:defRPr/>
            </a:pPr>
            <a:r>
              <a:rPr lang="en-US" sz="2200" b="1" dirty="0">
                <a:solidFill>
                  <a:srgbClr val="FF0000"/>
                </a:solidFill>
                <a:latin typeface="Corbel" pitchFamily="34" charset="0"/>
              </a:rPr>
              <a:t>DAERAH</a:t>
            </a:r>
          </a:p>
        </p:txBody>
      </p:sp>
      <p:sp>
        <p:nvSpPr>
          <p:cNvPr id="115" name="Striped Right Arrow 114"/>
          <p:cNvSpPr/>
          <p:nvPr/>
        </p:nvSpPr>
        <p:spPr>
          <a:xfrm rot="6921937">
            <a:off x="1264444" y="3648869"/>
            <a:ext cx="608012" cy="990600"/>
          </a:xfrm>
          <a:prstGeom prst="stripedRightArrow">
            <a:avLst/>
          </a:prstGeom>
          <a:gradFill>
            <a:gsLst>
              <a:gs pos="0">
                <a:srgbClr val="000000"/>
              </a:gs>
              <a:gs pos="50000">
                <a:srgbClr val="FFFFCC"/>
              </a:gs>
              <a:gs pos="100000">
                <a:srgbClr val="0000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9" name="Flowchart: Document 118"/>
          <p:cNvSpPr/>
          <p:nvPr/>
        </p:nvSpPr>
        <p:spPr>
          <a:xfrm>
            <a:off x="5486400" y="4572000"/>
            <a:ext cx="1600200" cy="1143000"/>
          </a:xfrm>
          <a:prstGeom prst="flowChartDocumen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rgbClr val="FFFF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 b="1" dirty="0">
                <a:solidFill>
                  <a:srgbClr val="FF0000"/>
                </a:solidFill>
                <a:latin typeface="Corbel" pitchFamily="34" charset="0"/>
              </a:rPr>
              <a:t>RKA</a:t>
            </a:r>
          </a:p>
          <a:p>
            <a:pPr algn="ctr">
              <a:defRPr/>
            </a:pPr>
            <a:r>
              <a:rPr lang="en-US" sz="2200" b="1" dirty="0">
                <a:solidFill>
                  <a:srgbClr val="FF0000"/>
                </a:solidFill>
                <a:latin typeface="Corbel" pitchFamily="34" charset="0"/>
              </a:rPr>
              <a:t>SKPD</a:t>
            </a:r>
          </a:p>
        </p:txBody>
      </p:sp>
      <p:sp>
        <p:nvSpPr>
          <p:cNvPr id="123" name="Flowchart: Document 122"/>
          <p:cNvSpPr/>
          <p:nvPr/>
        </p:nvSpPr>
        <p:spPr>
          <a:xfrm>
            <a:off x="7620000" y="2362200"/>
            <a:ext cx="1600200" cy="1143000"/>
          </a:xfrm>
          <a:prstGeom prst="flowChartDocumen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rgbClr val="FFFF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 b="1" dirty="0">
                <a:solidFill>
                  <a:srgbClr val="FF0000"/>
                </a:solidFill>
                <a:latin typeface="Corbel" pitchFamily="34" charset="0"/>
              </a:rPr>
              <a:t>RAPBD</a:t>
            </a:r>
          </a:p>
        </p:txBody>
      </p:sp>
      <p:sp>
        <p:nvSpPr>
          <p:cNvPr id="124" name="Flowchart: Document 123"/>
          <p:cNvSpPr/>
          <p:nvPr/>
        </p:nvSpPr>
        <p:spPr>
          <a:xfrm>
            <a:off x="7543800" y="3576638"/>
            <a:ext cx="1828800" cy="1143000"/>
          </a:xfrm>
          <a:prstGeom prst="flowChartDocumen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rgbClr val="FFFF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 b="1" dirty="0">
                <a:solidFill>
                  <a:srgbClr val="FF0000"/>
                </a:solidFill>
                <a:latin typeface="Corbel" pitchFamily="34" charset="0"/>
              </a:rPr>
              <a:t>APBD</a:t>
            </a:r>
          </a:p>
          <a:p>
            <a:pPr algn="ctr">
              <a:defRPr/>
            </a:pPr>
            <a:endParaRPr lang="en-US" sz="2200" b="1" dirty="0">
              <a:solidFill>
                <a:srgbClr val="FF0000"/>
              </a:solidFill>
              <a:latin typeface="Corbel" pitchFamily="34" charset="0"/>
            </a:endParaRPr>
          </a:p>
        </p:txBody>
      </p:sp>
      <p:sp>
        <p:nvSpPr>
          <p:cNvPr id="126" name="Striped Right Arrow 125"/>
          <p:cNvSpPr/>
          <p:nvPr/>
        </p:nvSpPr>
        <p:spPr>
          <a:xfrm>
            <a:off x="4724400" y="4572000"/>
            <a:ext cx="608013" cy="990600"/>
          </a:xfrm>
          <a:prstGeom prst="stripedRightArrow">
            <a:avLst/>
          </a:prstGeom>
          <a:gradFill>
            <a:gsLst>
              <a:gs pos="0">
                <a:srgbClr val="66FF33"/>
              </a:gs>
              <a:gs pos="50000">
                <a:srgbClr val="FFFF00"/>
              </a:gs>
              <a:gs pos="100000">
                <a:srgbClr val="0000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7" name="Striped Right Arrow 126"/>
          <p:cNvSpPr/>
          <p:nvPr/>
        </p:nvSpPr>
        <p:spPr>
          <a:xfrm>
            <a:off x="4572000" y="1219200"/>
            <a:ext cx="608013" cy="990600"/>
          </a:xfrm>
          <a:prstGeom prst="stripedRightArrow">
            <a:avLst/>
          </a:prstGeom>
          <a:gradFill>
            <a:gsLst>
              <a:gs pos="0">
                <a:srgbClr val="66FF33"/>
              </a:gs>
              <a:gs pos="50000">
                <a:srgbClr val="FFFF00"/>
              </a:gs>
              <a:gs pos="100000">
                <a:srgbClr val="0000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8" name="Flowchart: Document 127"/>
          <p:cNvSpPr/>
          <p:nvPr/>
        </p:nvSpPr>
        <p:spPr>
          <a:xfrm>
            <a:off x="7772400" y="4038600"/>
            <a:ext cx="1828800" cy="1143000"/>
          </a:xfrm>
          <a:prstGeom prst="flowChartDocumen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rgbClr val="FFFF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rgbClr val="FF0000"/>
                </a:solidFill>
                <a:latin typeface="Corbel" pitchFamily="34" charset="0"/>
              </a:rPr>
              <a:t>PENJABARAN</a:t>
            </a:r>
          </a:p>
          <a:p>
            <a:pPr algn="ctr">
              <a:defRPr/>
            </a:pPr>
            <a:r>
              <a:rPr lang="en-US" sz="2000" b="1" dirty="0">
                <a:solidFill>
                  <a:srgbClr val="FF0000"/>
                </a:solidFill>
                <a:latin typeface="Corbel" pitchFamily="34" charset="0"/>
              </a:rPr>
              <a:t>APBD</a:t>
            </a:r>
          </a:p>
        </p:txBody>
      </p:sp>
      <p:sp>
        <p:nvSpPr>
          <p:cNvPr id="117" name="Flowchart: Document 116"/>
          <p:cNvSpPr/>
          <p:nvPr/>
        </p:nvSpPr>
        <p:spPr>
          <a:xfrm>
            <a:off x="5181600" y="1219200"/>
            <a:ext cx="1600200" cy="1143000"/>
          </a:xfrm>
          <a:prstGeom prst="flowChartDocumen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rgbClr val="FFFF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 b="1" dirty="0">
                <a:solidFill>
                  <a:srgbClr val="FF0000"/>
                </a:solidFill>
                <a:latin typeface="Corbel" pitchFamily="34" charset="0"/>
              </a:rPr>
              <a:t>KUA</a:t>
            </a:r>
          </a:p>
          <a:p>
            <a:pPr algn="ctr">
              <a:defRPr/>
            </a:pPr>
            <a:endParaRPr lang="en-US" sz="2200" b="1" dirty="0">
              <a:solidFill>
                <a:srgbClr val="FF0000"/>
              </a:solidFill>
              <a:latin typeface="Corbel" pitchFamily="34" charset="0"/>
            </a:endParaRPr>
          </a:p>
        </p:txBody>
      </p:sp>
      <p:sp>
        <p:nvSpPr>
          <p:cNvPr id="130" name="Curved Down Arrow 129"/>
          <p:cNvSpPr/>
          <p:nvPr/>
        </p:nvSpPr>
        <p:spPr>
          <a:xfrm rot="1625058">
            <a:off x="6669088" y="1452563"/>
            <a:ext cx="1981200" cy="762000"/>
          </a:xfrm>
          <a:prstGeom prst="curvedDownArrow">
            <a:avLst/>
          </a:prstGeom>
          <a:gradFill>
            <a:gsLst>
              <a:gs pos="0">
                <a:srgbClr val="66FF33"/>
              </a:gs>
              <a:gs pos="50000">
                <a:schemeClr val="accent5">
                  <a:lumMod val="75000"/>
                </a:schemeClr>
              </a:gs>
              <a:gs pos="100000">
                <a:srgbClr val="66FF3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18" name="Flowchart: Document 117"/>
          <p:cNvSpPr/>
          <p:nvPr/>
        </p:nvSpPr>
        <p:spPr>
          <a:xfrm>
            <a:off x="5446713" y="1689100"/>
            <a:ext cx="1600200" cy="1143000"/>
          </a:xfrm>
          <a:prstGeom prst="flowChartDocumen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rgbClr val="FFFF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200" b="1" dirty="0">
                <a:solidFill>
                  <a:srgbClr val="FF0000"/>
                </a:solidFill>
                <a:latin typeface="Corbel" pitchFamily="34" charset="0"/>
              </a:rPr>
              <a:t>PPAS</a:t>
            </a:r>
          </a:p>
        </p:txBody>
      </p:sp>
      <p:sp>
        <p:nvSpPr>
          <p:cNvPr id="120" name="Striped Right Arrow 119"/>
          <p:cNvSpPr/>
          <p:nvPr/>
        </p:nvSpPr>
        <p:spPr>
          <a:xfrm rot="5400000">
            <a:off x="5029200" y="3124200"/>
            <a:ext cx="2133600" cy="914400"/>
          </a:xfrm>
          <a:prstGeom prst="stripedRightArrow">
            <a:avLst/>
          </a:prstGeom>
          <a:gradFill>
            <a:gsLst>
              <a:gs pos="0">
                <a:srgbClr val="66FF33"/>
              </a:gs>
              <a:gs pos="50000">
                <a:schemeClr val="accent5">
                  <a:lumMod val="75000"/>
                </a:schemeClr>
              </a:gs>
              <a:gs pos="100000">
                <a:srgbClr val="66FF33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1" name="Rectangle 120"/>
          <p:cNvSpPr/>
          <p:nvPr/>
        </p:nvSpPr>
        <p:spPr>
          <a:xfrm>
            <a:off x="5087938" y="2971800"/>
            <a:ext cx="18288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rgbClr val="000000"/>
                </a:solidFill>
                <a:latin typeface="Corbel" pitchFamily="34" charset="0"/>
              </a:rPr>
              <a:t>NOTA KESEPAHAMAN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5257800" y="3657600"/>
            <a:ext cx="15240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rgbClr val="000000"/>
                </a:solidFill>
                <a:latin typeface="Corbel" pitchFamily="34" charset="0"/>
              </a:rPr>
              <a:t>PEDOMAN </a:t>
            </a:r>
          </a:p>
          <a:p>
            <a:pPr algn="ctr">
              <a:defRPr/>
            </a:pPr>
            <a:r>
              <a:rPr lang="en-US" b="1" dirty="0">
                <a:solidFill>
                  <a:srgbClr val="000000"/>
                </a:solidFill>
                <a:latin typeface="Corbel" pitchFamily="34" charset="0"/>
              </a:rPr>
              <a:t>RKA</a:t>
            </a:r>
          </a:p>
        </p:txBody>
      </p:sp>
      <p:cxnSp>
        <p:nvCxnSpPr>
          <p:cNvPr id="132" name="Elbow Connector 131"/>
          <p:cNvCxnSpPr>
            <a:stCxn id="119" idx="3"/>
            <a:endCxn id="123" idx="1"/>
          </p:cNvCxnSpPr>
          <p:nvPr/>
        </p:nvCxnSpPr>
        <p:spPr>
          <a:xfrm flipV="1">
            <a:off x="7086600" y="2933700"/>
            <a:ext cx="533400" cy="2209800"/>
          </a:xfrm>
          <a:prstGeom prst="bentConnector3">
            <a:avLst>
              <a:gd name="adj1" fmla="val 23109"/>
            </a:avLst>
          </a:prstGeom>
          <a:ln w="63500" cap="rnd" cmpd="sng">
            <a:gradFill>
              <a:gsLst>
                <a:gs pos="0">
                  <a:srgbClr val="66FF33"/>
                </a:gs>
                <a:gs pos="50000">
                  <a:srgbClr val="FF0000"/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  <a:tailEnd type="arrow"/>
          </a:ln>
          <a:scene3d>
            <a:camera prst="orthographicFront"/>
            <a:lightRig rig="threePt" dir="t"/>
          </a:scene3d>
          <a:sp3d>
            <a:bevelB prst="relaxedInset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4" name="Striped Right Arrow 133"/>
          <p:cNvSpPr/>
          <p:nvPr/>
        </p:nvSpPr>
        <p:spPr>
          <a:xfrm>
            <a:off x="7011988" y="4419600"/>
            <a:ext cx="608012" cy="990600"/>
          </a:xfrm>
          <a:prstGeom prst="stripedRightArrow">
            <a:avLst/>
          </a:prstGeom>
          <a:gradFill>
            <a:gsLst>
              <a:gs pos="0">
                <a:srgbClr val="66FF33"/>
              </a:gs>
              <a:gs pos="50000">
                <a:srgbClr val="FFFF00"/>
              </a:gs>
              <a:gs pos="100000">
                <a:srgbClr val="0000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5" name="Striped Right Arrow 134"/>
          <p:cNvSpPr/>
          <p:nvPr/>
        </p:nvSpPr>
        <p:spPr>
          <a:xfrm rot="5400000">
            <a:off x="8192293" y="3009107"/>
            <a:ext cx="608013" cy="990600"/>
          </a:xfrm>
          <a:prstGeom prst="stripedRightArrow">
            <a:avLst/>
          </a:prstGeom>
          <a:gradFill>
            <a:gsLst>
              <a:gs pos="0">
                <a:srgbClr val="66FF33"/>
              </a:gs>
              <a:gs pos="50000">
                <a:srgbClr val="FFFF00"/>
              </a:gs>
              <a:gs pos="100000">
                <a:srgbClr val="0000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609600" y="304800"/>
          <a:ext cx="8839200" cy="617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0722" name="Rectangle 14"/>
          <p:cNvSpPr>
            <a:spLocks noChangeArrowheads="1"/>
          </p:cNvSpPr>
          <p:nvPr/>
        </p:nvSpPr>
        <p:spPr bwMode="auto">
          <a:xfrm>
            <a:off x="152400" y="76200"/>
            <a:ext cx="2519363" cy="1171575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66FF33"/>
              </a:gs>
              <a:gs pos="100000">
                <a:srgbClr val="FFFF00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500" b="1">
                <a:solidFill>
                  <a:schemeClr val="bg1"/>
                </a:solidFill>
                <a:latin typeface="Corbel" pitchFamily="34" charset="0"/>
              </a:rPr>
              <a:t>PENDEKATAN </a:t>
            </a:r>
          </a:p>
          <a:p>
            <a:r>
              <a:rPr lang="en-US" sz="2500" b="1">
                <a:solidFill>
                  <a:schemeClr val="bg1"/>
                </a:solidFill>
                <a:latin typeface="Corbel" pitchFamily="34" charset="0"/>
              </a:rPr>
              <a:t>PENYUSUNAN </a:t>
            </a:r>
          </a:p>
          <a:p>
            <a:r>
              <a:rPr lang="en-US" sz="2500" b="1">
                <a:solidFill>
                  <a:schemeClr val="bg1"/>
                </a:solidFill>
                <a:latin typeface="Corbel" pitchFamily="34" charset="0"/>
              </a:rPr>
              <a:t>APBD</a:t>
            </a:r>
            <a:endParaRPr lang="id-ID" sz="2500" b="1">
              <a:solidFill>
                <a:schemeClr val="bg1"/>
              </a:solidFill>
              <a:latin typeface="Corbel" pitchFamily="34" charset="0"/>
            </a:endParaRPr>
          </a:p>
        </p:txBody>
      </p:sp>
      <p:sp>
        <p:nvSpPr>
          <p:cNvPr id="30723" name="Rectangle 9"/>
          <p:cNvSpPr>
            <a:spLocks noChangeArrowheads="1"/>
          </p:cNvSpPr>
          <p:nvPr/>
        </p:nvSpPr>
        <p:spPr bwMode="auto">
          <a:xfrm>
            <a:off x="838200" y="5749925"/>
            <a:ext cx="4213225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 b="1">
                <a:solidFill>
                  <a:srgbClr val="FFFF00"/>
                </a:solidFill>
                <a:latin typeface="Corbel" pitchFamily="34" charset="0"/>
              </a:rPr>
              <a:t>(UU 17/2003) (UU 1/2004)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52513" y="338138"/>
            <a:ext cx="7878762" cy="674687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PENGANGGARAN TERPADU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8013" y="1066800"/>
            <a:ext cx="8915400" cy="5562600"/>
          </a:xfrm>
          <a:gradFill rotWithShape="0">
            <a:gsLst>
              <a:gs pos="0">
                <a:srgbClr val="66FF33"/>
              </a:gs>
              <a:gs pos="50000">
                <a:srgbClr val="000000"/>
              </a:gs>
              <a:gs pos="100000">
                <a:srgbClr val="66FF33"/>
              </a:gs>
            </a:gsLst>
            <a:lin ang="5400000"/>
          </a:gradFill>
        </p:spPr>
        <p:txBody>
          <a:bodyPr/>
          <a:lstStyle/>
          <a:p>
            <a:pPr eaLnBrk="1" hangingPunct="1"/>
            <a:r>
              <a:rPr lang="en-US" sz="3000" b="1" smtClean="0">
                <a:solidFill>
                  <a:srgbClr val="FFFFCC"/>
                </a:solidFill>
                <a:effectLst/>
                <a:latin typeface="Corbel" pitchFamily="34" charset="0"/>
              </a:rPr>
              <a:t>Penyusunan rencana keuangan tahunan yang dilakukan secara terintegrasi untuk seluruh jenis belanja guna melaksanakan kegiatan pemerintahan yang didasarkan pada prinsip pencapaian efisiensi alokasi dana.</a:t>
            </a:r>
          </a:p>
          <a:p>
            <a:pPr eaLnBrk="1" hangingPunct="1"/>
            <a:r>
              <a:rPr lang="en-US" sz="3000" b="1" smtClean="0">
                <a:solidFill>
                  <a:srgbClr val="FFFFCC"/>
                </a:solidFill>
                <a:effectLst/>
                <a:latin typeface="Corbel" pitchFamily="34" charset="0"/>
              </a:rPr>
              <a:t>Pendekatan Penganggaran terpadu dilakukan dengan merubah</a:t>
            </a:r>
            <a:r>
              <a:rPr lang="id-ID" sz="3000" b="1" smtClean="0">
                <a:solidFill>
                  <a:srgbClr val="FFFFCC"/>
                </a:solidFill>
                <a:effectLst/>
                <a:latin typeface="Corbel" pitchFamily="34" charset="0"/>
              </a:rPr>
              <a:t> </a:t>
            </a:r>
            <a:r>
              <a:rPr lang="en-US" sz="3000" b="1" smtClean="0">
                <a:solidFill>
                  <a:srgbClr val="FFFFCC"/>
                </a:solidFill>
                <a:effectLst/>
                <a:latin typeface="Corbel" pitchFamily="34" charset="0"/>
              </a:rPr>
              <a:t>format/klasifikasi</a:t>
            </a:r>
            <a:r>
              <a:rPr lang="id-ID" sz="3000" b="1" smtClean="0">
                <a:solidFill>
                  <a:srgbClr val="FFFFCC"/>
                </a:solidFill>
                <a:effectLst/>
                <a:latin typeface="Corbel" pitchFamily="34" charset="0"/>
              </a:rPr>
              <a:t> belanja</a:t>
            </a:r>
            <a:r>
              <a:rPr lang="en-US" sz="3000" b="1" smtClean="0">
                <a:solidFill>
                  <a:srgbClr val="FFFFCC"/>
                </a:solidFill>
                <a:effectLst/>
                <a:latin typeface="Corbel" pitchFamily="34" charset="0"/>
              </a:rPr>
              <a:t> terdiri dari:</a:t>
            </a:r>
            <a:r>
              <a:rPr lang="id-ID" sz="3000" b="1" smtClean="0">
                <a:solidFill>
                  <a:srgbClr val="FFFFCC"/>
                </a:solidFill>
                <a:effectLst/>
                <a:latin typeface="Corbel" pitchFamily="34" charset="0"/>
              </a:rPr>
              <a:t> </a:t>
            </a:r>
            <a:endParaRPr lang="en-US" sz="3000" b="1" smtClean="0">
              <a:solidFill>
                <a:srgbClr val="FFFFCC"/>
              </a:solidFill>
              <a:effectLst/>
              <a:latin typeface="Corbel" pitchFamily="34" charset="0"/>
            </a:endParaRPr>
          </a:p>
          <a:p>
            <a:pPr lvl="2" eaLnBrk="1" hangingPunct="1"/>
            <a:r>
              <a:rPr lang="en-US" sz="3000" b="1" smtClean="0">
                <a:solidFill>
                  <a:srgbClr val="FFFFCC"/>
                </a:solidFill>
                <a:effectLst/>
                <a:latin typeface="Corbel" pitchFamily="34" charset="0"/>
              </a:rPr>
              <a:t>Klasifikasi Ekonomi (jenis belanja)</a:t>
            </a:r>
          </a:p>
          <a:p>
            <a:pPr lvl="2" eaLnBrk="1" hangingPunct="1"/>
            <a:r>
              <a:rPr lang="en-US" sz="3000" b="1" smtClean="0">
                <a:solidFill>
                  <a:srgbClr val="FFFFCC"/>
                </a:solidFill>
                <a:effectLst/>
                <a:latin typeface="Corbel" pitchFamily="34" charset="0"/>
              </a:rPr>
              <a:t>Klasifikasi Fungsi </a:t>
            </a:r>
          </a:p>
          <a:p>
            <a:pPr lvl="2" eaLnBrk="1" hangingPunct="1"/>
            <a:r>
              <a:rPr lang="en-US" sz="3000" b="1" smtClean="0">
                <a:solidFill>
                  <a:srgbClr val="FFFFCC"/>
                </a:solidFill>
                <a:effectLst/>
                <a:latin typeface="Corbel" pitchFamily="34" charset="0"/>
              </a:rPr>
              <a:t>Klasifikasi Organisasi/Bagian Anggaran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42" name="Text Box 2"/>
          <p:cNvSpPr txBox="1">
            <a:spLocks noChangeArrowheads="1"/>
          </p:cNvSpPr>
          <p:nvPr/>
        </p:nvSpPr>
        <p:spPr bwMode="auto">
          <a:xfrm>
            <a:off x="0" y="128588"/>
            <a:ext cx="9983788" cy="4572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i="1">
                <a:solidFill>
                  <a:schemeClr val="bg2"/>
                </a:solidFill>
                <a:latin typeface="Times New Roman" pitchFamily="18" charset="0"/>
                <a:cs typeface="Arial" pitchFamily="34" charset="0"/>
              </a:rPr>
              <a:t>.                                                           </a:t>
            </a:r>
            <a:r>
              <a:rPr lang="en-US" sz="2200" b="1" i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pitchFamily="34" charset="0"/>
              </a:rPr>
              <a:t>Pasal 27 PP 58 / 2005</a:t>
            </a:r>
          </a:p>
        </p:txBody>
      </p:sp>
      <p:pic>
        <p:nvPicPr>
          <p:cNvPr id="32770" name="Picture 3" descr="ARROW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050338" y="127000"/>
            <a:ext cx="43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127000"/>
            <a:ext cx="5118100" cy="457200"/>
          </a:xfrm>
        </p:spPr>
        <p:txBody>
          <a:bodyPr/>
          <a:lstStyle/>
          <a:p>
            <a:pPr algn="l" eaLnBrk="1" hangingPunct="1"/>
            <a:r>
              <a:rPr lang="en-US" sz="1800" b="1" i="1" smtClean="0">
                <a:effectLst/>
              </a:rPr>
              <a:t>Klasifikasi Belanja Daerah</a:t>
            </a:r>
            <a:r>
              <a:rPr lang="en-US" sz="1800" i="1" smtClean="0">
                <a:effectLst/>
              </a:rPr>
              <a:t> </a:t>
            </a:r>
          </a:p>
        </p:txBody>
      </p:sp>
      <p:sp>
        <p:nvSpPr>
          <p:cNvPr id="32772" name="Rectangle 5"/>
          <p:cNvSpPr>
            <a:spLocks noChangeArrowheads="1"/>
          </p:cNvSpPr>
          <p:nvPr/>
        </p:nvSpPr>
        <p:spPr bwMode="auto">
          <a:xfrm>
            <a:off x="0" y="687388"/>
            <a:ext cx="2476500" cy="61706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2773" name="Rectangle 6"/>
          <p:cNvSpPr>
            <a:spLocks noChangeArrowheads="1"/>
          </p:cNvSpPr>
          <p:nvPr/>
        </p:nvSpPr>
        <p:spPr bwMode="auto">
          <a:xfrm>
            <a:off x="2476500" y="685800"/>
            <a:ext cx="2476500" cy="6172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2774" name="Rectangle 7"/>
          <p:cNvSpPr>
            <a:spLocks noChangeArrowheads="1"/>
          </p:cNvSpPr>
          <p:nvPr/>
        </p:nvSpPr>
        <p:spPr bwMode="auto">
          <a:xfrm>
            <a:off x="4953000" y="685800"/>
            <a:ext cx="2476500" cy="6172200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32775" name="Text Box 8"/>
          <p:cNvSpPr txBox="1">
            <a:spLocks noChangeArrowheads="1"/>
          </p:cNvSpPr>
          <p:nvPr/>
        </p:nvSpPr>
        <p:spPr bwMode="auto">
          <a:xfrm>
            <a:off x="0" y="685800"/>
            <a:ext cx="2476500" cy="314325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ORGANISASI</a:t>
            </a:r>
          </a:p>
        </p:txBody>
      </p:sp>
      <p:sp>
        <p:nvSpPr>
          <p:cNvPr id="32776" name="Text Box 9"/>
          <p:cNvSpPr txBox="1">
            <a:spLocks noChangeArrowheads="1"/>
          </p:cNvSpPr>
          <p:nvPr/>
        </p:nvSpPr>
        <p:spPr bwMode="auto">
          <a:xfrm>
            <a:off x="2476500" y="685800"/>
            <a:ext cx="2476500" cy="314325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chemeClr val="folHlink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FUNGSI</a:t>
            </a:r>
          </a:p>
        </p:txBody>
      </p:sp>
      <p:sp>
        <p:nvSpPr>
          <p:cNvPr id="32777" name="Text Box 10"/>
          <p:cNvSpPr txBox="1">
            <a:spLocks noChangeArrowheads="1"/>
          </p:cNvSpPr>
          <p:nvPr/>
        </p:nvSpPr>
        <p:spPr bwMode="auto">
          <a:xfrm>
            <a:off x="4953000" y="685800"/>
            <a:ext cx="2476500" cy="314325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99FF33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1500" b="1">
                <a:solidFill>
                  <a:srgbClr val="000000"/>
                </a:solidFill>
                <a:latin typeface="Arial" charset="0"/>
              </a:rPr>
              <a:t>PROGRAM &amp;KEGIATAN</a:t>
            </a:r>
          </a:p>
        </p:txBody>
      </p:sp>
      <p:sp>
        <p:nvSpPr>
          <p:cNvPr id="32778" name="Rectangle 11"/>
          <p:cNvSpPr>
            <a:spLocks noChangeArrowheads="1"/>
          </p:cNvSpPr>
          <p:nvPr/>
        </p:nvSpPr>
        <p:spPr bwMode="auto">
          <a:xfrm>
            <a:off x="7443788" y="685800"/>
            <a:ext cx="2476500" cy="6172200"/>
          </a:xfrm>
          <a:prstGeom prst="rect">
            <a:avLst/>
          </a:prstGeom>
          <a:solidFill>
            <a:srgbClr val="99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b="1">
              <a:latin typeface="Arial" charset="0"/>
            </a:endParaRPr>
          </a:p>
        </p:txBody>
      </p:sp>
      <p:sp>
        <p:nvSpPr>
          <p:cNvPr id="32779" name="Text Box 12"/>
          <p:cNvSpPr txBox="1">
            <a:spLocks noChangeArrowheads="1"/>
          </p:cNvSpPr>
          <p:nvPr/>
        </p:nvSpPr>
        <p:spPr bwMode="auto">
          <a:xfrm>
            <a:off x="7443788" y="685800"/>
            <a:ext cx="2476500" cy="314325"/>
          </a:xfrm>
          <a:prstGeom prst="rect">
            <a:avLst/>
          </a:prstGeom>
          <a:gradFill rotWithShape="1">
            <a:gsLst>
              <a:gs pos="0">
                <a:schemeClr val="tx1"/>
              </a:gs>
              <a:gs pos="100000">
                <a:srgbClr val="9933FF"/>
              </a:gs>
            </a:gsLst>
            <a:path path="shape">
              <a:fillToRect l="50000" t="50000" r="50000" b="50000"/>
            </a:path>
          </a:gra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rgbClr val="000000"/>
                </a:solidFill>
                <a:latin typeface="Arial" charset="0"/>
              </a:rPr>
              <a:t>JENIS BELANJA</a:t>
            </a:r>
          </a:p>
        </p:txBody>
      </p:sp>
      <p:sp>
        <p:nvSpPr>
          <p:cNvPr id="522253" name="Rectangle 13"/>
          <p:cNvSpPr>
            <a:spLocks noChangeArrowheads="1"/>
          </p:cNvSpPr>
          <p:nvPr/>
        </p:nvSpPr>
        <p:spPr bwMode="auto">
          <a:xfrm>
            <a:off x="247650" y="1206500"/>
            <a:ext cx="1981200" cy="1689100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tIns="228600" bIns="2286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d-ID" sz="1600" b="1">
                <a:solidFill>
                  <a:srgbClr val="000000"/>
                </a:solidFill>
                <a:latin typeface="Arial" charset="0"/>
              </a:rPr>
              <a:t>disesuaikan dengan susunan </a:t>
            </a:r>
            <a:r>
              <a:rPr lang="id-ID" sz="1600" b="1" i="1">
                <a:solidFill>
                  <a:srgbClr val="000000"/>
                </a:solidFill>
                <a:latin typeface="Arial" charset="0"/>
              </a:rPr>
              <a:t>organisasi pemerintahan daerah</a:t>
            </a:r>
            <a:r>
              <a:rPr lang="en-US" sz="1600">
                <a:solidFill>
                  <a:srgbClr val="000000"/>
                </a:solidFill>
                <a:latin typeface="Arial" charset="0"/>
              </a:rPr>
              <a:t> </a:t>
            </a:r>
          </a:p>
        </p:txBody>
      </p:sp>
      <p:sp>
        <p:nvSpPr>
          <p:cNvPr id="522254" name="Rectangle 1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2730500" y="1206500"/>
            <a:ext cx="2068513" cy="466725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lIns="137160" rIns="45720" anchor="ctr">
            <a:spAutoFit/>
          </a:bodyPr>
          <a:lstStyle/>
          <a:p>
            <a:pPr algn="ctr" eaLnBrk="0" hangingPunct="0"/>
            <a:r>
              <a:rPr lang="fi-FI" sz="1200" b="1">
                <a:solidFill>
                  <a:srgbClr val="000000"/>
                </a:solidFill>
                <a:latin typeface="Arial" charset="0"/>
              </a:rPr>
              <a:t>Klasifikasi berdasarkan urusan pemerintahan</a:t>
            </a:r>
            <a:r>
              <a:rPr lang="en-US" sz="1200">
                <a:solidFill>
                  <a:srgbClr val="000000"/>
                </a:solidFill>
                <a:latin typeface="Arial" charset="0"/>
              </a:rPr>
              <a:t> </a:t>
            </a:r>
          </a:p>
        </p:txBody>
      </p:sp>
      <p:sp>
        <p:nvSpPr>
          <p:cNvPr id="522255" name="Rectangle 1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736850" y="2701925"/>
            <a:ext cx="2054225" cy="649288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lIns="137160" rIns="45720" anchor="ctr">
            <a:spAutoFit/>
          </a:bodyPr>
          <a:lstStyle/>
          <a:p>
            <a:pPr algn="ctr" eaLnBrk="0" hangingPunct="0"/>
            <a:r>
              <a:rPr lang="fi-FI" sz="1200" b="1">
                <a:solidFill>
                  <a:srgbClr val="000000"/>
                </a:solidFill>
                <a:latin typeface="Arial" charset="0"/>
              </a:rPr>
              <a:t>Klasifikasi fungsi pengelolaan keuangan negara</a:t>
            </a:r>
            <a:endParaRPr lang="en-US" sz="12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22256" name="Oval 16"/>
          <p:cNvSpPr>
            <a:spLocks noChangeArrowheads="1"/>
          </p:cNvSpPr>
          <p:nvPr/>
        </p:nvSpPr>
        <p:spPr bwMode="auto">
          <a:xfrm>
            <a:off x="2559050" y="1081088"/>
            <a:ext cx="296863" cy="279400"/>
          </a:xfrm>
          <a:prstGeom prst="ellipse">
            <a:avLst/>
          </a:prstGeom>
          <a:gradFill rotWithShape="1">
            <a:gsLst>
              <a:gs pos="0">
                <a:schemeClr val="tx1"/>
              </a:gs>
              <a:gs pos="100000">
                <a:schemeClr val="tx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38100" cmpd="dbl" algn="ctr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 rIns="0" bIns="72000" anchor="ctr"/>
          <a:lstStyle/>
          <a:p>
            <a:pPr algn="ctr" eaLnBrk="0" hangingPunct="0">
              <a:defRPr/>
            </a:pPr>
            <a:endParaRPr lang="en-GB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522257" name="Oval 17"/>
          <p:cNvSpPr>
            <a:spLocks noChangeArrowheads="1"/>
          </p:cNvSpPr>
          <p:nvPr/>
        </p:nvSpPr>
        <p:spPr bwMode="auto">
          <a:xfrm>
            <a:off x="2559050" y="2590800"/>
            <a:ext cx="296863" cy="279400"/>
          </a:xfrm>
          <a:prstGeom prst="ellipse">
            <a:avLst/>
          </a:prstGeom>
          <a:gradFill rotWithShape="1">
            <a:gsLst>
              <a:gs pos="0">
                <a:schemeClr val="tx1"/>
              </a:gs>
              <a:gs pos="100000">
                <a:schemeClr val="tx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38100" cmpd="dbl" algn="ctr">
            <a:solidFill>
              <a:schemeClr val="tx1"/>
            </a:solidFill>
            <a:round/>
            <a:headEnd/>
            <a:tailEnd/>
          </a:ln>
          <a:effectLst/>
        </p:spPr>
        <p:txBody>
          <a:bodyPr lIns="0" tIns="0" rIns="0" bIns="72000" anchor="ctr"/>
          <a:lstStyle/>
          <a:p>
            <a:pPr algn="ctr" eaLnBrk="0" hangingPunct="0">
              <a:defRPr/>
            </a:pPr>
            <a:endParaRPr lang="en-GB" b="1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pitchFamily="34" charset="0"/>
            </a:endParaRPr>
          </a:p>
        </p:txBody>
      </p:sp>
      <p:pic>
        <p:nvPicPr>
          <p:cNvPr id="522258" name="Picture 18" descr="bf_a01"/>
          <p:cNvPicPr preferRelativeResize="0"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06675" y="1125538"/>
            <a:ext cx="223838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2259" name="Picture 19" descr="bf_b01"/>
          <p:cNvPicPr preferRelativeResize="0"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06675" y="2636838"/>
            <a:ext cx="223838" cy="20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60" name="Rectangle 2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738438" y="1665288"/>
            <a:ext cx="2054225" cy="831850"/>
          </a:xfrm>
          <a:prstGeom prst="rect">
            <a:avLst/>
          </a:prstGeom>
          <a:solidFill>
            <a:schemeClr val="tx1">
              <a:alpha val="50195"/>
            </a:schemeClr>
          </a:solidFill>
          <a:ln w="952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lIns="137160" rIns="45720" anchor="ctr">
            <a:spAutoFit/>
          </a:bodyPr>
          <a:lstStyle/>
          <a:p>
            <a:pPr algn="ctr" eaLnBrk="0" hangingPunct="0"/>
            <a:r>
              <a:rPr lang="id-ID" sz="1200" b="1">
                <a:solidFill>
                  <a:srgbClr val="000000"/>
                </a:solidFill>
                <a:latin typeface="Arial" charset="0"/>
              </a:rPr>
              <a:t>diklasifikasikan menurut kewenangan pemerintahan provinsi dan kabupaten/kota</a:t>
            </a:r>
            <a:r>
              <a:rPr lang="en-US" sz="1200" b="1">
                <a:solidFill>
                  <a:srgbClr val="000000"/>
                </a:solidFill>
                <a:latin typeface="Arial" charset="0"/>
              </a:rPr>
              <a:t> </a:t>
            </a:r>
          </a:p>
        </p:txBody>
      </p:sp>
      <p:sp>
        <p:nvSpPr>
          <p:cNvPr id="522261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735263" y="3343275"/>
            <a:ext cx="2054225" cy="649288"/>
          </a:xfrm>
          <a:prstGeom prst="rect">
            <a:avLst/>
          </a:prstGeom>
          <a:solidFill>
            <a:schemeClr val="tx1">
              <a:alpha val="50195"/>
            </a:schemeClr>
          </a:solidFill>
          <a:ln w="952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lIns="45720" rIns="45720" anchor="ctr">
            <a:spAutoFit/>
          </a:bodyPr>
          <a:lstStyle/>
          <a:p>
            <a:pPr algn="ctr" eaLnBrk="0" hangingPunct="0"/>
            <a:r>
              <a:rPr lang="fi-FI" sz="1200">
                <a:solidFill>
                  <a:srgbClr val="000000"/>
                </a:solidFill>
                <a:latin typeface="Arial" charset="0"/>
              </a:rPr>
              <a:t>untuk keselarasan dan keterpaduan pengelolaan keuangan negara </a:t>
            </a:r>
          </a:p>
        </p:txBody>
      </p:sp>
      <p:sp>
        <p:nvSpPr>
          <p:cNvPr id="522262" name="Rectangle 2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724150" y="4230688"/>
            <a:ext cx="2055813" cy="2474912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lIns="137160" rIns="45720" anchor="ctr">
            <a:spAutoFit/>
          </a:bodyPr>
          <a:lstStyle/>
          <a:p>
            <a:pPr marL="234950" indent="-234950" eaLnBrk="0" hangingPunct="0">
              <a:buFontTx/>
              <a:buAutoNum type="alphaLcPeriod"/>
            </a:pPr>
            <a:r>
              <a:rPr lang="fi-FI" sz="1200" b="1">
                <a:solidFill>
                  <a:srgbClr val="000000"/>
                </a:solidFill>
                <a:latin typeface="Arial" charset="0"/>
              </a:rPr>
              <a:t>pelayanan umum</a:t>
            </a:r>
          </a:p>
          <a:p>
            <a:pPr marL="234950" indent="-234950" eaLnBrk="0" hangingPunct="0">
              <a:buFontTx/>
              <a:buAutoNum type="alphaLcPeriod"/>
            </a:pPr>
            <a:r>
              <a:rPr lang="fi-FI" sz="1200" b="1">
                <a:solidFill>
                  <a:srgbClr val="000000"/>
                </a:solidFill>
                <a:latin typeface="Arial" charset="0"/>
              </a:rPr>
              <a:t>Ketertiban &amp; keamanan</a:t>
            </a:r>
          </a:p>
          <a:p>
            <a:pPr marL="234950" indent="-234950" eaLnBrk="0" hangingPunct="0"/>
            <a:r>
              <a:rPr lang="fi-FI" sz="1200" b="1">
                <a:solidFill>
                  <a:srgbClr val="000000"/>
                </a:solidFill>
                <a:latin typeface="Arial" charset="0"/>
              </a:rPr>
              <a:t>c.	ekonomi</a:t>
            </a:r>
          </a:p>
          <a:p>
            <a:pPr marL="234950" indent="-234950" eaLnBrk="0" hangingPunct="0"/>
            <a:r>
              <a:rPr lang="fi-FI" sz="1200" b="1">
                <a:solidFill>
                  <a:srgbClr val="000000"/>
                </a:solidFill>
                <a:latin typeface="Arial" charset="0"/>
              </a:rPr>
              <a:t>d.	lingkungan hidup</a:t>
            </a:r>
          </a:p>
          <a:p>
            <a:pPr marL="234950" indent="-234950" eaLnBrk="0" hangingPunct="0"/>
            <a:r>
              <a:rPr lang="fi-FI" sz="1200" b="1">
                <a:solidFill>
                  <a:srgbClr val="000000"/>
                </a:solidFill>
                <a:latin typeface="Arial" charset="0"/>
              </a:rPr>
              <a:t>e.	perumahan dan fasilitas umum;</a:t>
            </a:r>
          </a:p>
          <a:p>
            <a:pPr marL="234950" indent="-234950" eaLnBrk="0" hangingPunct="0"/>
            <a:r>
              <a:rPr lang="fi-FI" sz="1200" b="1">
                <a:solidFill>
                  <a:srgbClr val="000000"/>
                </a:solidFill>
                <a:latin typeface="Arial" charset="0"/>
              </a:rPr>
              <a:t>f.	kesehatan</a:t>
            </a:r>
          </a:p>
          <a:p>
            <a:pPr marL="234950" indent="-234950" eaLnBrk="0" hangingPunct="0"/>
            <a:r>
              <a:rPr lang="fi-FI" sz="1200" b="1">
                <a:solidFill>
                  <a:srgbClr val="000000"/>
                </a:solidFill>
                <a:latin typeface="Arial" charset="0"/>
              </a:rPr>
              <a:t>g.	pariwisata &amp; budaya</a:t>
            </a:r>
          </a:p>
          <a:p>
            <a:pPr marL="234950" indent="-234950" eaLnBrk="0" hangingPunct="0"/>
            <a:r>
              <a:rPr lang="fi-FI" sz="1200" b="1">
                <a:solidFill>
                  <a:srgbClr val="000000"/>
                </a:solidFill>
                <a:latin typeface="Arial" charset="0"/>
              </a:rPr>
              <a:t>h.	agama</a:t>
            </a:r>
          </a:p>
          <a:p>
            <a:pPr marL="234950" indent="-234950" eaLnBrk="0" hangingPunct="0"/>
            <a:r>
              <a:rPr lang="fi-FI" sz="1200" b="1">
                <a:solidFill>
                  <a:srgbClr val="000000"/>
                </a:solidFill>
                <a:latin typeface="Arial" charset="0"/>
              </a:rPr>
              <a:t>i.	pendidikan</a:t>
            </a:r>
          </a:p>
          <a:p>
            <a:pPr marL="234950" indent="-234950" eaLnBrk="0" hangingPunct="0"/>
            <a:r>
              <a:rPr lang="fi-FI" sz="1200" b="1">
                <a:solidFill>
                  <a:srgbClr val="000000"/>
                </a:solidFill>
                <a:latin typeface="Arial" charset="0"/>
              </a:rPr>
              <a:t>j.	perlindungan sosial</a:t>
            </a:r>
          </a:p>
        </p:txBody>
      </p:sp>
      <p:sp>
        <p:nvSpPr>
          <p:cNvPr id="522263" name="AutoShape 23"/>
          <p:cNvSpPr>
            <a:spLocks noChangeArrowheads="1"/>
          </p:cNvSpPr>
          <p:nvPr/>
        </p:nvSpPr>
        <p:spPr bwMode="auto">
          <a:xfrm rot="5400000">
            <a:off x="3559969" y="3979069"/>
            <a:ext cx="411162" cy="266700"/>
          </a:xfrm>
          <a:prstGeom prst="notchedRightArrow">
            <a:avLst>
              <a:gd name="adj1" fmla="val 50287"/>
              <a:gd name="adj2" fmla="val 46571"/>
            </a:avLst>
          </a:prstGeom>
          <a:gradFill rotWithShape="1">
            <a:gsLst>
              <a:gs pos="0">
                <a:schemeClr val="tx1"/>
              </a:gs>
              <a:gs pos="100000">
                <a:srgbClr val="969696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522264" name="Rectangle 24"/>
          <p:cNvSpPr>
            <a:spLocks noChangeArrowheads="1"/>
          </p:cNvSpPr>
          <p:nvPr/>
        </p:nvSpPr>
        <p:spPr bwMode="auto">
          <a:xfrm>
            <a:off x="5200650" y="1193800"/>
            <a:ext cx="1981200" cy="1933575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tIns="228600" bIns="2286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d-ID" sz="1600" b="1">
                <a:solidFill>
                  <a:srgbClr val="000000"/>
                </a:solidFill>
                <a:latin typeface="Arial" charset="0"/>
              </a:rPr>
              <a:t>disesuaikan dengan urusan pemerintahan yang menjadi kewenangan daerah</a:t>
            </a:r>
            <a:endParaRPr lang="en-US" sz="16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22265" name="Rectangle 25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602538" y="1287463"/>
            <a:ext cx="2220912" cy="273685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45720" rIns="45720" anchor="ctr">
            <a:spAutoFit/>
          </a:bodyPr>
          <a:lstStyle/>
          <a:p>
            <a:pPr marL="234950" indent="-234950" eaLnBrk="0" hangingPunct="0">
              <a:spcBef>
                <a:spcPct val="30000"/>
              </a:spcBef>
              <a:buFontTx/>
              <a:buAutoNum type="alphaLcPeriod"/>
            </a:pPr>
            <a:r>
              <a:rPr lang="fi-FI" sz="1400" b="1">
                <a:solidFill>
                  <a:srgbClr val="FFFF00"/>
                </a:solidFill>
                <a:latin typeface="Arial" charset="0"/>
              </a:rPr>
              <a:t>belanja pegawai;</a:t>
            </a:r>
          </a:p>
          <a:p>
            <a:pPr marL="234950" indent="-234950" eaLnBrk="0" hangingPunct="0">
              <a:spcBef>
                <a:spcPct val="30000"/>
              </a:spcBef>
              <a:buFontTx/>
              <a:buAutoNum type="alphaLcPeriod"/>
            </a:pPr>
            <a:r>
              <a:rPr lang="fi-FI" sz="1400" b="1">
                <a:solidFill>
                  <a:srgbClr val="FFFF00"/>
                </a:solidFill>
                <a:latin typeface="Arial" charset="0"/>
              </a:rPr>
              <a:t>belanja barang &amp; jasa</a:t>
            </a:r>
          </a:p>
          <a:p>
            <a:pPr marL="234950" indent="-234950" eaLnBrk="0" hangingPunct="0">
              <a:spcBef>
                <a:spcPct val="30000"/>
              </a:spcBef>
              <a:buFontTx/>
              <a:buAutoNum type="alphaLcPeriod"/>
            </a:pPr>
            <a:r>
              <a:rPr lang="fi-FI" sz="1400" b="1">
                <a:solidFill>
                  <a:srgbClr val="FFFF00"/>
                </a:solidFill>
                <a:latin typeface="Arial" charset="0"/>
              </a:rPr>
              <a:t>belanja modal;</a:t>
            </a:r>
          </a:p>
          <a:p>
            <a:pPr marL="234950" indent="-234950" eaLnBrk="0" hangingPunct="0">
              <a:spcBef>
                <a:spcPct val="30000"/>
              </a:spcBef>
              <a:buFontTx/>
              <a:buAutoNum type="alphaLcPeriod"/>
            </a:pPr>
            <a:r>
              <a:rPr lang="fi-FI" sz="1400" b="1">
                <a:solidFill>
                  <a:srgbClr val="FFFF00"/>
                </a:solidFill>
                <a:latin typeface="Arial" charset="0"/>
              </a:rPr>
              <a:t>bunga</a:t>
            </a:r>
          </a:p>
          <a:p>
            <a:pPr marL="234950" indent="-234950" eaLnBrk="0" hangingPunct="0">
              <a:spcBef>
                <a:spcPct val="30000"/>
              </a:spcBef>
              <a:buFontTx/>
              <a:buAutoNum type="alphaLcPeriod"/>
            </a:pPr>
            <a:r>
              <a:rPr lang="fi-FI" sz="1400" b="1">
                <a:solidFill>
                  <a:srgbClr val="FFFF00"/>
                </a:solidFill>
                <a:latin typeface="Arial" charset="0"/>
              </a:rPr>
              <a:t>subsidi</a:t>
            </a:r>
          </a:p>
          <a:p>
            <a:pPr marL="234950" indent="-234950" eaLnBrk="0" hangingPunct="0">
              <a:spcBef>
                <a:spcPct val="30000"/>
              </a:spcBef>
              <a:buFontTx/>
              <a:buAutoNum type="alphaLcPeriod"/>
            </a:pPr>
            <a:r>
              <a:rPr lang="fi-FI" sz="1400" b="1">
                <a:solidFill>
                  <a:srgbClr val="FFFF00"/>
                </a:solidFill>
                <a:latin typeface="Arial" charset="0"/>
              </a:rPr>
              <a:t>hibah</a:t>
            </a:r>
          </a:p>
          <a:p>
            <a:pPr marL="234950" indent="-234950" eaLnBrk="0" hangingPunct="0">
              <a:spcBef>
                <a:spcPct val="30000"/>
              </a:spcBef>
              <a:buFontTx/>
              <a:buAutoNum type="alphaLcPeriod"/>
            </a:pPr>
            <a:r>
              <a:rPr lang="fi-FI" sz="1400" b="1">
                <a:solidFill>
                  <a:srgbClr val="FFFF00"/>
                </a:solidFill>
                <a:latin typeface="Arial" charset="0"/>
              </a:rPr>
              <a:t>bantuan sosial</a:t>
            </a:r>
          </a:p>
          <a:p>
            <a:pPr marL="234950" indent="-234950" eaLnBrk="0" hangingPunct="0">
              <a:spcBef>
                <a:spcPct val="30000"/>
              </a:spcBef>
              <a:buFontTx/>
              <a:buAutoNum type="alphaLcPeriod"/>
            </a:pPr>
            <a:r>
              <a:rPr lang="fi-FI" sz="1400" b="1">
                <a:solidFill>
                  <a:srgbClr val="FFFF00"/>
                </a:solidFill>
                <a:latin typeface="Arial" charset="0"/>
              </a:rPr>
              <a:t>belanja bagi hasil &amp; bantuan keuangan</a:t>
            </a:r>
          </a:p>
          <a:p>
            <a:pPr marL="234950" indent="-234950" eaLnBrk="0" hangingPunct="0">
              <a:spcBef>
                <a:spcPct val="30000"/>
              </a:spcBef>
              <a:buFontTx/>
              <a:buAutoNum type="alphaLcPeriod"/>
            </a:pPr>
            <a:r>
              <a:rPr lang="fi-FI" sz="1400" b="1">
                <a:solidFill>
                  <a:srgbClr val="FFFF00"/>
                </a:solidFill>
                <a:latin typeface="Arial" charset="0"/>
              </a:rPr>
              <a:t>belanja tdk terduga</a:t>
            </a:r>
          </a:p>
        </p:txBody>
      </p:sp>
      <p:sp>
        <p:nvSpPr>
          <p:cNvPr id="522266" name="Rectangle 26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594600" y="4473575"/>
            <a:ext cx="2220913" cy="1165225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45720" rIns="45720" anchor="ctr">
            <a:spAutoFit/>
          </a:bodyPr>
          <a:lstStyle/>
          <a:p>
            <a:pPr algn="ctr" eaLnBrk="0" hangingPunct="0"/>
            <a:r>
              <a:rPr lang="id-ID" sz="1400" b="1">
                <a:solidFill>
                  <a:srgbClr val="FFFF00"/>
                </a:solidFill>
                <a:latin typeface="Arial" charset="0"/>
              </a:rPr>
              <a:t>Penganggaran dalam APBD untuk setiap jenis belanja berdasarkan ketentuan perundang-undangan</a:t>
            </a:r>
            <a:r>
              <a:rPr lang="en-US" sz="1400">
                <a:solidFill>
                  <a:srgbClr val="FFFF00"/>
                </a:solidFill>
                <a:latin typeface="Arial" charset="0"/>
              </a:rPr>
              <a:t> </a:t>
            </a:r>
            <a:endParaRPr lang="fi-FI" sz="1400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522267" name="AutoShape 27"/>
          <p:cNvSpPr>
            <a:spLocks noChangeArrowheads="1"/>
          </p:cNvSpPr>
          <p:nvPr/>
        </p:nvSpPr>
        <p:spPr bwMode="auto">
          <a:xfrm rot="5400000">
            <a:off x="8493919" y="4156869"/>
            <a:ext cx="411162" cy="266700"/>
          </a:xfrm>
          <a:prstGeom prst="notchedRightArrow">
            <a:avLst>
              <a:gd name="adj1" fmla="val 50287"/>
              <a:gd name="adj2" fmla="val 46571"/>
            </a:avLst>
          </a:prstGeom>
          <a:gradFill rotWithShape="1">
            <a:gsLst>
              <a:gs pos="0">
                <a:schemeClr val="tx1"/>
              </a:gs>
              <a:gs pos="100000">
                <a:srgbClr val="969696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522268" name="Rectangle 28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247650" y="3124200"/>
            <a:ext cx="2055813" cy="1562100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lIns="137160" rIns="45720" anchor="ctr">
            <a:spAutoFit/>
          </a:bodyPr>
          <a:lstStyle/>
          <a:p>
            <a:pPr algn="ctr" eaLnBrk="0" hangingPunct="0"/>
            <a:r>
              <a:rPr lang="fi-FI" sz="1200" b="1">
                <a:solidFill>
                  <a:srgbClr val="000000"/>
                </a:solidFill>
                <a:latin typeface="Arial" charset="0"/>
              </a:rPr>
              <a:t>DPRD, kepala daerah dan wakil kepala daerah, sekretariat daerah, sekretariat DPRD, dinas, kecamatan, lembaga teknis daerah, dan kelurahan</a:t>
            </a:r>
          </a:p>
        </p:txBody>
      </p:sp>
      <p:sp>
        <p:nvSpPr>
          <p:cNvPr id="522269" name="AutoShape 29"/>
          <p:cNvSpPr>
            <a:spLocks noChangeArrowheads="1"/>
          </p:cNvSpPr>
          <p:nvPr/>
        </p:nvSpPr>
        <p:spPr bwMode="auto">
          <a:xfrm rot="5400000">
            <a:off x="1083469" y="2836069"/>
            <a:ext cx="411162" cy="266700"/>
          </a:xfrm>
          <a:prstGeom prst="notchedRightArrow">
            <a:avLst>
              <a:gd name="adj1" fmla="val 50287"/>
              <a:gd name="adj2" fmla="val 46571"/>
            </a:avLst>
          </a:prstGeom>
          <a:gradFill rotWithShape="1">
            <a:gsLst>
              <a:gs pos="0">
                <a:schemeClr val="tx1"/>
              </a:gs>
              <a:gs pos="100000">
                <a:srgbClr val="969696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522270" name="Rectangle 30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5208588" y="3303588"/>
            <a:ext cx="1973262" cy="2228850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lIns="137160" rIns="45720" anchor="ctr">
            <a:spAutoFit/>
          </a:bodyPr>
          <a:lstStyle/>
          <a:p>
            <a:pPr algn="ctr" eaLnBrk="0" hangingPunct="0"/>
            <a:r>
              <a:rPr lang="fi-FI" sz="1400" b="1">
                <a:solidFill>
                  <a:srgbClr val="000000"/>
                </a:solidFill>
                <a:latin typeface="Arial" charset="0"/>
              </a:rPr>
              <a:t>urusan yang bersifat wajib dan urusan bersifat pilihan yang menjadi kewenangan pemerintahan provinsi dan pemerintahan kabupaten/kota</a:t>
            </a:r>
          </a:p>
        </p:txBody>
      </p:sp>
      <p:sp>
        <p:nvSpPr>
          <p:cNvPr id="522271" name="AutoShape 31"/>
          <p:cNvSpPr>
            <a:spLocks noChangeArrowheads="1"/>
          </p:cNvSpPr>
          <p:nvPr/>
        </p:nvSpPr>
        <p:spPr bwMode="auto">
          <a:xfrm rot="5400000">
            <a:off x="5953918" y="3044032"/>
            <a:ext cx="411163" cy="266700"/>
          </a:xfrm>
          <a:prstGeom prst="notchedRightArrow">
            <a:avLst>
              <a:gd name="adj1" fmla="val 50287"/>
              <a:gd name="adj2" fmla="val 46571"/>
            </a:avLst>
          </a:prstGeom>
          <a:gradFill rotWithShape="1">
            <a:gsLst>
              <a:gs pos="0">
                <a:schemeClr val="tx1"/>
              </a:gs>
              <a:gs pos="100000">
                <a:srgbClr val="969696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2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2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22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50"/>
                            </p:stCondLst>
                            <p:childTnLst>
                              <p:par>
                                <p:cTn id="11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" dur="500"/>
                                        <p:tgtEl>
                                          <p:spTgt spid="522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50"/>
                            </p:stCondLst>
                            <p:childTnLst>
                              <p:par>
                                <p:cTn id="1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500"/>
                                        <p:tgtEl>
                                          <p:spTgt spid="522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50"/>
                            </p:stCondLst>
                            <p:childTnLst>
                              <p:par>
                                <p:cTn id="1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500"/>
                                        <p:tgtEl>
                                          <p:spTgt spid="522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50"/>
                            </p:stCondLst>
                            <p:childTnLst>
                              <p:par>
                                <p:cTn id="23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222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2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22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22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50"/>
                            </p:stCondLst>
                            <p:childTnLst>
                              <p:par>
                                <p:cTn id="30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500"/>
                                        <p:tgtEl>
                                          <p:spTgt spid="522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50"/>
                            </p:stCondLst>
                            <p:childTnLst>
                              <p:par>
                                <p:cTn id="34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500"/>
                                        <p:tgtEl>
                                          <p:spTgt spid="522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50"/>
                            </p:stCondLst>
                            <p:childTnLst>
                              <p:par>
                                <p:cTn id="38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222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222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22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22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50"/>
                            </p:stCondLst>
                            <p:childTnLst>
                              <p:par>
                                <p:cTn id="4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7" dur="500"/>
                                        <p:tgtEl>
                                          <p:spTgt spid="522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7050"/>
                            </p:stCondLst>
                            <p:childTnLst>
                              <p:par>
                                <p:cTn id="4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1" dur="500"/>
                                        <p:tgtEl>
                                          <p:spTgt spid="522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550"/>
                            </p:stCondLst>
                            <p:childTnLst>
                              <p:par>
                                <p:cTn id="5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5" dur="500"/>
                                        <p:tgtEl>
                                          <p:spTgt spid="522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8050"/>
                            </p:stCondLst>
                            <p:childTnLst>
                              <p:par>
                                <p:cTn id="57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9" dur="500"/>
                                        <p:tgtEl>
                                          <p:spTgt spid="522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550"/>
                            </p:stCondLst>
                            <p:childTnLst>
                              <p:par>
                                <p:cTn id="6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3" dur="500"/>
                                        <p:tgtEl>
                                          <p:spTgt spid="522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9050"/>
                            </p:stCondLst>
                            <p:childTnLst>
                              <p:par>
                                <p:cTn id="6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22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22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22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2600"/>
                            </p:stCondLst>
                            <p:childTnLst>
                              <p:par>
                                <p:cTn id="7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3" dur="500"/>
                                        <p:tgtEl>
                                          <p:spTgt spid="522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3100"/>
                            </p:stCondLst>
                            <p:childTnLst>
                              <p:par>
                                <p:cTn id="7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7" dur="500"/>
                                        <p:tgtEl>
                                          <p:spTgt spid="522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3600"/>
                            </p:stCondLst>
                            <p:childTnLst>
                              <p:par>
                                <p:cTn id="7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1" dur="500"/>
                                        <p:tgtEl>
                                          <p:spTgt spid="522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4100"/>
                            </p:stCondLst>
                            <p:childTnLst>
                              <p:par>
                                <p:cTn id="83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85" dur="500"/>
                                        <p:tgtEl>
                                          <p:spTgt spid="522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4600"/>
                            </p:stCondLst>
                            <p:childTnLst>
                              <p:par>
                                <p:cTn id="8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9" dur="500"/>
                                        <p:tgtEl>
                                          <p:spTgt spid="522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53" grpId="0" animBg="1"/>
      <p:bldP spid="522254" grpId="0" animBg="1"/>
      <p:bldP spid="522255" grpId="0" animBg="1"/>
      <p:bldP spid="522256" grpId="0" animBg="1"/>
      <p:bldP spid="522257" grpId="0" animBg="1"/>
      <p:bldP spid="522260" grpId="0" animBg="1"/>
      <p:bldP spid="522261" grpId="0" animBg="1"/>
      <p:bldP spid="522262" grpId="0" animBg="1"/>
      <p:bldP spid="522263" grpId="0" animBg="1"/>
      <p:bldP spid="522264" grpId="0" animBg="1"/>
      <p:bldP spid="522265" grpId="0" animBg="1"/>
      <p:bldP spid="522266" grpId="0" animBg="1"/>
      <p:bldP spid="522267" grpId="0" animBg="1"/>
      <p:bldP spid="522268" grpId="0" animBg="1"/>
      <p:bldP spid="522269" grpId="0" animBg="1"/>
      <p:bldP spid="522270" grpId="0" animBg="1"/>
      <p:bldP spid="52227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F7DA37-3F62-4E21-80EC-619BE36965AA}" type="slidenum">
              <a:rPr lang="en-GB">
                <a:latin typeface="Arial" charset="0"/>
              </a:rPr>
              <a:pPr>
                <a:defRPr/>
              </a:pPr>
              <a:t>15</a:t>
            </a:fld>
            <a:endParaRPr lang="en-GB">
              <a:latin typeface="Arial" charset="0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609600" y="381000"/>
          <a:ext cx="8991600" cy="6248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E0C0C-2B54-4EE2-A6EB-42CA3580F2D5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9906000" cy="563562"/>
          </a:xfrm>
        </p:spPr>
        <p:txBody>
          <a:bodyPr/>
          <a:lstStyle/>
          <a:p>
            <a:pPr eaLnBrk="1" hangingPunct="1">
              <a:defRPr/>
            </a:pPr>
            <a:r>
              <a:rPr lang="id-ID" sz="3000" b="1" dirty="0" smtClean="0">
                <a:solidFill>
                  <a:srgbClr val="FFFF00"/>
                </a:solidFill>
                <a:latin typeface="Corbel" pitchFamily="34" charset="0"/>
              </a:rPr>
              <a:t>PERENCANAAN NASIONAL </a:t>
            </a:r>
            <a:r>
              <a:rPr lang="en-US" sz="3000" b="1" dirty="0" smtClean="0">
                <a:solidFill>
                  <a:srgbClr val="FFFF00"/>
                </a:solidFill>
                <a:latin typeface="Corbel" pitchFamily="34" charset="0"/>
              </a:rPr>
              <a:t>&amp;</a:t>
            </a:r>
            <a:r>
              <a:rPr lang="id-ID" sz="3000" b="1" dirty="0" smtClean="0">
                <a:solidFill>
                  <a:srgbClr val="FFFF00"/>
                </a:solidFill>
                <a:latin typeface="Corbel" pitchFamily="34" charset="0"/>
              </a:rPr>
              <a:t> PERENCANAAN DAERAH</a:t>
            </a:r>
            <a:endParaRPr lang="en-US" sz="3000" b="1" dirty="0" smtClean="0">
              <a:solidFill>
                <a:srgbClr val="FFFF00"/>
              </a:solidFill>
              <a:latin typeface="Corbel" pitchFamily="34" charset="0"/>
            </a:endParaRPr>
          </a:p>
        </p:txBody>
      </p:sp>
      <p:grpSp>
        <p:nvGrpSpPr>
          <p:cNvPr id="52227" name="Group 6"/>
          <p:cNvGrpSpPr>
            <a:grpSpLocks/>
          </p:cNvGrpSpPr>
          <p:nvPr/>
        </p:nvGrpSpPr>
        <p:grpSpPr bwMode="auto">
          <a:xfrm>
            <a:off x="627063" y="877888"/>
            <a:ext cx="8821737" cy="5903912"/>
            <a:chOff x="214313" y="765175"/>
            <a:chExt cx="8821737" cy="5903913"/>
          </a:xfrm>
        </p:grpSpPr>
        <p:sp>
          <p:nvSpPr>
            <p:cNvPr id="52228" name="Rectangle 2"/>
            <p:cNvSpPr>
              <a:spLocks noChangeArrowheads="1"/>
            </p:cNvSpPr>
            <p:nvPr/>
          </p:nvSpPr>
          <p:spPr bwMode="auto">
            <a:xfrm>
              <a:off x="395288" y="1196975"/>
              <a:ext cx="7921625" cy="2016125"/>
            </a:xfrm>
            <a:prstGeom prst="rect">
              <a:avLst/>
            </a:prstGeom>
            <a:solidFill>
              <a:srgbClr val="66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>
                <a:solidFill>
                  <a:srgbClr val="000000"/>
                </a:solidFill>
                <a:latin typeface="Albertus Extra Bold"/>
              </a:endParaRPr>
            </a:p>
          </p:txBody>
        </p:sp>
        <p:sp>
          <p:nvSpPr>
            <p:cNvPr id="52229" name="Text Box 4"/>
            <p:cNvSpPr txBox="1">
              <a:spLocks noChangeArrowheads="1"/>
            </p:cNvSpPr>
            <p:nvPr/>
          </p:nvSpPr>
          <p:spPr bwMode="auto">
            <a:xfrm>
              <a:off x="214313" y="5949950"/>
              <a:ext cx="4572000" cy="366713"/>
            </a:xfrm>
            <a:prstGeom prst="rect">
              <a:avLst/>
            </a:prstGeom>
            <a:solidFill>
              <a:schemeClr val="bg1"/>
            </a:solidFill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latin typeface="Albertus Extra Bold"/>
                </a:rPr>
                <a:t>PERENCANAAN PROGRAM</a:t>
              </a:r>
            </a:p>
          </p:txBody>
        </p:sp>
        <p:sp>
          <p:nvSpPr>
            <p:cNvPr id="52230" name="Rectangle 6"/>
            <p:cNvSpPr>
              <a:spLocks noChangeArrowheads="1"/>
            </p:cNvSpPr>
            <p:nvPr/>
          </p:nvSpPr>
          <p:spPr bwMode="auto">
            <a:xfrm>
              <a:off x="395288" y="3644900"/>
              <a:ext cx="7912100" cy="2232025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>
                <a:solidFill>
                  <a:srgbClr val="000000"/>
                </a:solidFill>
                <a:latin typeface="Verdana" pitchFamily="34" charset="0"/>
              </a:endParaRPr>
            </a:p>
          </p:txBody>
        </p:sp>
        <p:sp>
          <p:nvSpPr>
            <p:cNvPr id="52231" name="Rectangle 7"/>
            <p:cNvSpPr>
              <a:spLocks noChangeArrowheads="1"/>
            </p:cNvSpPr>
            <p:nvPr/>
          </p:nvSpPr>
          <p:spPr bwMode="auto">
            <a:xfrm>
              <a:off x="333375" y="3609975"/>
              <a:ext cx="7943850" cy="2270125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52232" name="Rectangle 8"/>
            <p:cNvSpPr>
              <a:spLocks noChangeArrowheads="1"/>
            </p:cNvSpPr>
            <p:nvPr/>
          </p:nvSpPr>
          <p:spPr bwMode="auto">
            <a:xfrm>
              <a:off x="333375" y="1173163"/>
              <a:ext cx="7943850" cy="2016125"/>
            </a:xfrm>
            <a:prstGeom prst="rect">
              <a:avLst/>
            </a:prstGeom>
            <a:noFill/>
            <a:ln w="19050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52233" name="Text Box 9"/>
            <p:cNvSpPr txBox="1">
              <a:spLocks noChangeArrowheads="1"/>
            </p:cNvSpPr>
            <p:nvPr/>
          </p:nvSpPr>
          <p:spPr bwMode="auto">
            <a:xfrm>
              <a:off x="1855788" y="2536825"/>
              <a:ext cx="1203325" cy="466725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</a:rPr>
                <a:t>RPJM</a:t>
              </a:r>
            </a:p>
            <a:p>
              <a:r>
                <a:rPr lang="en-US" sz="1200" b="1">
                  <a:solidFill>
                    <a:srgbClr val="000000"/>
                  </a:solidFill>
                </a:rPr>
                <a:t>NASIONAL</a:t>
              </a:r>
            </a:p>
          </p:txBody>
        </p:sp>
        <p:sp>
          <p:nvSpPr>
            <p:cNvPr id="52234" name="Text Box 10"/>
            <p:cNvSpPr txBox="1">
              <a:spLocks noChangeArrowheads="1"/>
            </p:cNvSpPr>
            <p:nvPr/>
          </p:nvSpPr>
          <p:spPr bwMode="auto">
            <a:xfrm>
              <a:off x="3702050" y="2624138"/>
              <a:ext cx="709613" cy="284162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</a:rPr>
                <a:t>RKP</a:t>
              </a:r>
            </a:p>
          </p:txBody>
        </p:sp>
        <p:sp>
          <p:nvSpPr>
            <p:cNvPr id="52235" name="Text Box 11"/>
            <p:cNvSpPr txBox="1">
              <a:spLocks noChangeArrowheads="1"/>
            </p:cNvSpPr>
            <p:nvPr/>
          </p:nvSpPr>
          <p:spPr bwMode="auto">
            <a:xfrm>
              <a:off x="5505450" y="2601913"/>
              <a:ext cx="1017588" cy="282575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</a:rPr>
                <a:t>RAPBN</a:t>
              </a:r>
            </a:p>
          </p:txBody>
        </p:sp>
        <p:sp>
          <p:nvSpPr>
            <p:cNvPr id="52236" name="Text Box 12"/>
            <p:cNvSpPr txBox="1">
              <a:spLocks noChangeArrowheads="1"/>
            </p:cNvSpPr>
            <p:nvPr/>
          </p:nvSpPr>
          <p:spPr bwMode="auto">
            <a:xfrm>
              <a:off x="7051675" y="2601913"/>
              <a:ext cx="862013" cy="282575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</a:rPr>
                <a:t>APBN</a:t>
              </a:r>
            </a:p>
          </p:txBody>
        </p:sp>
        <p:sp>
          <p:nvSpPr>
            <p:cNvPr id="52237" name="Text Box 13"/>
            <p:cNvSpPr txBox="1">
              <a:spLocks noChangeArrowheads="1"/>
            </p:cNvSpPr>
            <p:nvPr/>
          </p:nvSpPr>
          <p:spPr bwMode="auto">
            <a:xfrm>
              <a:off x="384175" y="3851275"/>
              <a:ext cx="1166813" cy="466725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</a:rPr>
                <a:t>RPJP</a:t>
              </a:r>
            </a:p>
            <a:p>
              <a:r>
                <a:rPr lang="en-US" sz="1200" b="1">
                  <a:solidFill>
                    <a:srgbClr val="000000"/>
                  </a:solidFill>
                </a:rPr>
                <a:t>DAERAH</a:t>
              </a:r>
            </a:p>
          </p:txBody>
        </p:sp>
        <p:sp>
          <p:nvSpPr>
            <p:cNvPr id="52238" name="Text Box 14"/>
            <p:cNvSpPr txBox="1">
              <a:spLocks noChangeArrowheads="1"/>
            </p:cNvSpPr>
            <p:nvPr/>
          </p:nvSpPr>
          <p:spPr bwMode="auto">
            <a:xfrm>
              <a:off x="1847850" y="3844925"/>
              <a:ext cx="1166813" cy="466725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</a:rPr>
                <a:t>RPJM</a:t>
              </a:r>
            </a:p>
            <a:p>
              <a:r>
                <a:rPr lang="en-US" sz="1200" b="1">
                  <a:solidFill>
                    <a:srgbClr val="000000"/>
                  </a:solidFill>
                </a:rPr>
                <a:t>DAERAH</a:t>
              </a:r>
            </a:p>
          </p:txBody>
        </p:sp>
        <p:sp>
          <p:nvSpPr>
            <p:cNvPr id="52239" name="Text Box 15"/>
            <p:cNvSpPr txBox="1">
              <a:spLocks noChangeArrowheads="1"/>
            </p:cNvSpPr>
            <p:nvPr/>
          </p:nvSpPr>
          <p:spPr bwMode="auto">
            <a:xfrm>
              <a:off x="3590925" y="3862388"/>
              <a:ext cx="873125" cy="376237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10000"/>
                </a:spcBef>
                <a:spcAft>
                  <a:spcPct val="10000"/>
                </a:spcAft>
              </a:pPr>
              <a:r>
                <a:rPr lang="en-US">
                  <a:solidFill>
                    <a:srgbClr val="000000"/>
                  </a:solidFill>
                </a:rPr>
                <a:t>RKPD</a:t>
              </a:r>
            </a:p>
          </p:txBody>
        </p:sp>
        <p:sp>
          <p:nvSpPr>
            <p:cNvPr id="52240" name="Text Box 16"/>
            <p:cNvSpPr txBox="1">
              <a:spLocks noChangeArrowheads="1"/>
            </p:cNvSpPr>
            <p:nvPr/>
          </p:nvSpPr>
          <p:spPr bwMode="auto">
            <a:xfrm>
              <a:off x="5576888" y="3862388"/>
              <a:ext cx="1014412" cy="284162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</a:rPr>
                <a:t>RAPBD</a:t>
              </a:r>
            </a:p>
          </p:txBody>
        </p:sp>
        <p:sp>
          <p:nvSpPr>
            <p:cNvPr id="52241" name="Text Box 17"/>
            <p:cNvSpPr txBox="1">
              <a:spLocks noChangeArrowheads="1"/>
            </p:cNvSpPr>
            <p:nvPr/>
          </p:nvSpPr>
          <p:spPr bwMode="auto">
            <a:xfrm>
              <a:off x="7178675" y="3862388"/>
              <a:ext cx="860425" cy="284162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</a:rPr>
                <a:t>APBD</a:t>
              </a:r>
            </a:p>
          </p:txBody>
        </p:sp>
        <p:sp>
          <p:nvSpPr>
            <p:cNvPr id="52242" name="Text Box 18"/>
            <p:cNvSpPr txBox="1">
              <a:spLocks noChangeArrowheads="1"/>
            </p:cNvSpPr>
            <p:nvPr/>
          </p:nvSpPr>
          <p:spPr bwMode="auto">
            <a:xfrm>
              <a:off x="1878013" y="5005388"/>
              <a:ext cx="1282700" cy="466725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</a:rPr>
                <a:t>RENSTRA</a:t>
              </a:r>
            </a:p>
            <a:p>
              <a:r>
                <a:rPr lang="en-US" sz="1200" b="1">
                  <a:solidFill>
                    <a:srgbClr val="000000"/>
                  </a:solidFill>
                </a:rPr>
                <a:t>SKPD</a:t>
              </a:r>
            </a:p>
          </p:txBody>
        </p:sp>
        <p:sp>
          <p:nvSpPr>
            <p:cNvPr id="52243" name="Text Box 19"/>
            <p:cNvSpPr txBox="1">
              <a:spLocks noChangeArrowheads="1"/>
            </p:cNvSpPr>
            <p:nvPr/>
          </p:nvSpPr>
          <p:spPr bwMode="auto">
            <a:xfrm>
              <a:off x="3641725" y="4986338"/>
              <a:ext cx="968375" cy="465137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</a:rPr>
                <a:t>RENJA</a:t>
              </a:r>
            </a:p>
            <a:p>
              <a:r>
                <a:rPr lang="en-US" sz="1200" b="1">
                  <a:solidFill>
                    <a:srgbClr val="000000"/>
                  </a:solidFill>
                </a:rPr>
                <a:t>SKPD</a:t>
              </a:r>
            </a:p>
          </p:txBody>
        </p:sp>
        <p:sp>
          <p:nvSpPr>
            <p:cNvPr id="52244" name="Text Box 20"/>
            <p:cNvSpPr txBox="1">
              <a:spLocks noChangeArrowheads="1"/>
            </p:cNvSpPr>
            <p:nvPr/>
          </p:nvSpPr>
          <p:spPr bwMode="auto">
            <a:xfrm>
              <a:off x="5630863" y="5038725"/>
              <a:ext cx="914400" cy="466725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</a:rPr>
                <a:t>RKA –</a:t>
              </a:r>
            </a:p>
            <a:p>
              <a:r>
                <a:rPr lang="en-US" sz="1200" b="1">
                  <a:solidFill>
                    <a:srgbClr val="000000"/>
                  </a:solidFill>
                </a:rPr>
                <a:t>SKPD</a:t>
              </a:r>
            </a:p>
          </p:txBody>
        </p:sp>
        <p:sp>
          <p:nvSpPr>
            <p:cNvPr id="52245" name="Text Box 21"/>
            <p:cNvSpPr txBox="1">
              <a:spLocks noChangeArrowheads="1"/>
            </p:cNvSpPr>
            <p:nvPr/>
          </p:nvSpPr>
          <p:spPr bwMode="auto">
            <a:xfrm>
              <a:off x="6788150" y="5038725"/>
              <a:ext cx="1409700" cy="466725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</a:rPr>
                <a:t>PENJABARAN</a:t>
              </a:r>
            </a:p>
            <a:p>
              <a:r>
                <a:rPr lang="en-US" sz="1200" b="1">
                  <a:solidFill>
                    <a:srgbClr val="000000"/>
                  </a:solidFill>
                </a:rPr>
                <a:t>APBD</a:t>
              </a:r>
            </a:p>
          </p:txBody>
        </p:sp>
        <p:sp>
          <p:nvSpPr>
            <p:cNvPr id="52246" name="Text Box 22"/>
            <p:cNvSpPr txBox="1">
              <a:spLocks noChangeArrowheads="1"/>
            </p:cNvSpPr>
            <p:nvPr/>
          </p:nvSpPr>
          <p:spPr bwMode="auto">
            <a:xfrm>
              <a:off x="1878013" y="1465263"/>
              <a:ext cx="965200" cy="466725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</a:rPr>
                <a:t>RENSTRA</a:t>
              </a:r>
            </a:p>
            <a:p>
              <a:r>
                <a:rPr lang="en-US" sz="1200" b="1">
                  <a:solidFill>
                    <a:srgbClr val="000000"/>
                  </a:solidFill>
                </a:rPr>
                <a:t>KL</a:t>
              </a:r>
            </a:p>
          </p:txBody>
        </p:sp>
        <p:sp>
          <p:nvSpPr>
            <p:cNvPr id="52247" name="Text Box 23"/>
            <p:cNvSpPr txBox="1">
              <a:spLocks noChangeArrowheads="1"/>
            </p:cNvSpPr>
            <p:nvPr/>
          </p:nvSpPr>
          <p:spPr bwMode="auto">
            <a:xfrm>
              <a:off x="3563938" y="1466850"/>
              <a:ext cx="968375" cy="465138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</a:rPr>
                <a:t>RENJA</a:t>
              </a:r>
            </a:p>
            <a:p>
              <a:r>
                <a:rPr lang="en-US" sz="1200" b="1">
                  <a:solidFill>
                    <a:srgbClr val="000000"/>
                  </a:solidFill>
                </a:rPr>
                <a:t>KL</a:t>
              </a:r>
            </a:p>
          </p:txBody>
        </p:sp>
        <p:sp>
          <p:nvSpPr>
            <p:cNvPr id="52248" name="Text Box 24"/>
            <p:cNvSpPr txBox="1">
              <a:spLocks noChangeArrowheads="1"/>
            </p:cNvSpPr>
            <p:nvPr/>
          </p:nvSpPr>
          <p:spPr bwMode="auto">
            <a:xfrm>
              <a:off x="5703888" y="1509713"/>
              <a:ext cx="863600" cy="284162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</a:rPr>
                <a:t>RKA - KL</a:t>
              </a:r>
            </a:p>
          </p:txBody>
        </p:sp>
        <p:sp>
          <p:nvSpPr>
            <p:cNvPr id="52249" name="Text Box 25"/>
            <p:cNvSpPr txBox="1">
              <a:spLocks noChangeArrowheads="1"/>
            </p:cNvSpPr>
            <p:nvPr/>
          </p:nvSpPr>
          <p:spPr bwMode="auto">
            <a:xfrm>
              <a:off x="6942138" y="1509713"/>
              <a:ext cx="1241425" cy="466725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</a:rPr>
                <a:t>RINCIAN</a:t>
              </a:r>
            </a:p>
            <a:p>
              <a:r>
                <a:rPr lang="en-US" sz="1200" b="1">
                  <a:solidFill>
                    <a:srgbClr val="000000"/>
                  </a:solidFill>
                </a:rPr>
                <a:t>APBN</a:t>
              </a:r>
            </a:p>
          </p:txBody>
        </p:sp>
        <p:sp>
          <p:nvSpPr>
            <p:cNvPr id="52250" name="Line 26"/>
            <p:cNvSpPr>
              <a:spLocks noChangeShapeType="1"/>
            </p:cNvSpPr>
            <p:nvPr/>
          </p:nvSpPr>
          <p:spPr bwMode="auto">
            <a:xfrm>
              <a:off x="1446213" y="2770188"/>
              <a:ext cx="3968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51" name="Line 27"/>
            <p:cNvSpPr>
              <a:spLocks noChangeShapeType="1"/>
            </p:cNvSpPr>
            <p:nvPr/>
          </p:nvSpPr>
          <p:spPr bwMode="auto">
            <a:xfrm>
              <a:off x="3273425" y="2770188"/>
              <a:ext cx="3968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52" name="Text Box 28"/>
            <p:cNvSpPr txBox="1">
              <a:spLocks noChangeArrowheads="1"/>
            </p:cNvSpPr>
            <p:nvPr/>
          </p:nvSpPr>
          <p:spPr bwMode="auto">
            <a:xfrm>
              <a:off x="3035300" y="2382838"/>
              <a:ext cx="811213" cy="2746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 Narrow" pitchFamily="34" charset="0"/>
                </a:rPr>
                <a:t>dijabarkan</a:t>
              </a:r>
            </a:p>
          </p:txBody>
        </p:sp>
        <p:sp>
          <p:nvSpPr>
            <p:cNvPr id="52253" name="Line 29"/>
            <p:cNvSpPr>
              <a:spLocks noChangeShapeType="1"/>
            </p:cNvSpPr>
            <p:nvPr/>
          </p:nvSpPr>
          <p:spPr bwMode="auto">
            <a:xfrm>
              <a:off x="4384675" y="2770188"/>
              <a:ext cx="111283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54" name="Line 30"/>
            <p:cNvSpPr>
              <a:spLocks noChangeShapeType="1"/>
            </p:cNvSpPr>
            <p:nvPr/>
          </p:nvSpPr>
          <p:spPr bwMode="auto">
            <a:xfrm>
              <a:off x="6530975" y="2770188"/>
              <a:ext cx="4762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55" name="Line 31"/>
            <p:cNvSpPr>
              <a:spLocks noChangeShapeType="1"/>
            </p:cNvSpPr>
            <p:nvPr/>
          </p:nvSpPr>
          <p:spPr bwMode="auto">
            <a:xfrm flipV="1">
              <a:off x="2478088" y="1971675"/>
              <a:ext cx="0" cy="546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56" name="Text Box 32"/>
            <p:cNvSpPr txBox="1">
              <a:spLocks noChangeArrowheads="1"/>
            </p:cNvSpPr>
            <p:nvPr/>
          </p:nvSpPr>
          <p:spPr bwMode="auto">
            <a:xfrm>
              <a:off x="1804988" y="2046288"/>
              <a:ext cx="747712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 Narrow" pitchFamily="34" charset="0"/>
                </a:rPr>
                <a:t>Pedoman</a:t>
              </a:r>
            </a:p>
          </p:txBody>
        </p:sp>
        <p:sp>
          <p:nvSpPr>
            <p:cNvPr id="52257" name="Line 33"/>
            <p:cNvSpPr>
              <a:spLocks noChangeShapeType="1"/>
            </p:cNvSpPr>
            <p:nvPr/>
          </p:nvSpPr>
          <p:spPr bwMode="auto">
            <a:xfrm flipV="1">
              <a:off x="2916238" y="1700213"/>
              <a:ext cx="57626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58" name="Text Box 34"/>
            <p:cNvSpPr txBox="1">
              <a:spLocks noChangeArrowheads="1"/>
            </p:cNvSpPr>
            <p:nvPr/>
          </p:nvSpPr>
          <p:spPr bwMode="auto">
            <a:xfrm>
              <a:off x="2843213" y="1412875"/>
              <a:ext cx="747712" cy="2746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 Narrow" pitchFamily="34" charset="0"/>
                </a:rPr>
                <a:t>Pedoman</a:t>
              </a:r>
            </a:p>
          </p:txBody>
        </p:sp>
        <p:sp>
          <p:nvSpPr>
            <p:cNvPr id="52259" name="Line 35"/>
            <p:cNvSpPr>
              <a:spLocks noChangeShapeType="1"/>
            </p:cNvSpPr>
            <p:nvPr/>
          </p:nvSpPr>
          <p:spPr bwMode="auto">
            <a:xfrm>
              <a:off x="4543425" y="1676400"/>
              <a:ext cx="9540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60" name="Line 36"/>
            <p:cNvSpPr>
              <a:spLocks noChangeShapeType="1"/>
            </p:cNvSpPr>
            <p:nvPr/>
          </p:nvSpPr>
          <p:spPr bwMode="auto">
            <a:xfrm flipV="1">
              <a:off x="6588125" y="1700213"/>
              <a:ext cx="2889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61" name="Line 37"/>
            <p:cNvSpPr>
              <a:spLocks noChangeShapeType="1"/>
            </p:cNvSpPr>
            <p:nvPr/>
          </p:nvSpPr>
          <p:spPr bwMode="auto">
            <a:xfrm>
              <a:off x="6053138" y="1844675"/>
              <a:ext cx="0" cy="7572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62" name="Line 38"/>
            <p:cNvSpPr>
              <a:spLocks noChangeShapeType="1"/>
            </p:cNvSpPr>
            <p:nvPr/>
          </p:nvSpPr>
          <p:spPr bwMode="auto">
            <a:xfrm flipV="1">
              <a:off x="7483475" y="2012950"/>
              <a:ext cx="0" cy="5889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63" name="Line 39"/>
            <p:cNvSpPr>
              <a:spLocks noChangeShapeType="1"/>
            </p:cNvSpPr>
            <p:nvPr/>
          </p:nvSpPr>
          <p:spPr bwMode="auto">
            <a:xfrm>
              <a:off x="968375" y="3074988"/>
              <a:ext cx="0" cy="755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64" name="Line 40"/>
            <p:cNvSpPr>
              <a:spLocks noChangeShapeType="1"/>
            </p:cNvSpPr>
            <p:nvPr/>
          </p:nvSpPr>
          <p:spPr bwMode="auto">
            <a:xfrm>
              <a:off x="1525588" y="4114800"/>
              <a:ext cx="31750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65" name="Text Box 41"/>
            <p:cNvSpPr txBox="1">
              <a:spLocks noChangeArrowheads="1"/>
            </p:cNvSpPr>
            <p:nvPr/>
          </p:nvSpPr>
          <p:spPr bwMode="auto">
            <a:xfrm>
              <a:off x="1306513" y="3585528"/>
              <a:ext cx="747712" cy="2746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 Narrow" pitchFamily="34" charset="0"/>
                </a:rPr>
                <a:t>Pedoman</a:t>
              </a:r>
            </a:p>
          </p:txBody>
        </p:sp>
        <p:sp>
          <p:nvSpPr>
            <p:cNvPr id="52266" name="Text Box 42"/>
            <p:cNvSpPr txBox="1">
              <a:spLocks noChangeArrowheads="1"/>
            </p:cNvSpPr>
            <p:nvPr/>
          </p:nvSpPr>
          <p:spPr bwMode="auto">
            <a:xfrm>
              <a:off x="2835275" y="3810000"/>
              <a:ext cx="811213" cy="2746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 Narrow" pitchFamily="34" charset="0"/>
                </a:rPr>
                <a:t>dijabarkan</a:t>
              </a:r>
            </a:p>
          </p:txBody>
        </p:sp>
        <p:sp>
          <p:nvSpPr>
            <p:cNvPr id="52267" name="Line 43"/>
            <p:cNvSpPr>
              <a:spLocks noChangeShapeType="1"/>
            </p:cNvSpPr>
            <p:nvPr/>
          </p:nvSpPr>
          <p:spPr bwMode="auto">
            <a:xfrm>
              <a:off x="3035300" y="4114800"/>
              <a:ext cx="47625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68" name="Line 44"/>
            <p:cNvSpPr>
              <a:spLocks noChangeShapeType="1"/>
            </p:cNvSpPr>
            <p:nvPr/>
          </p:nvSpPr>
          <p:spPr bwMode="auto">
            <a:xfrm>
              <a:off x="2478088" y="3074988"/>
              <a:ext cx="0" cy="75565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69" name="Line 45"/>
            <p:cNvSpPr>
              <a:spLocks noChangeShapeType="1"/>
            </p:cNvSpPr>
            <p:nvPr/>
          </p:nvSpPr>
          <p:spPr bwMode="auto">
            <a:xfrm>
              <a:off x="3987800" y="2938463"/>
              <a:ext cx="0" cy="83978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sysDot"/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70" name="Line 46"/>
            <p:cNvSpPr>
              <a:spLocks noChangeShapeType="1"/>
            </p:cNvSpPr>
            <p:nvPr/>
          </p:nvSpPr>
          <p:spPr bwMode="auto">
            <a:xfrm flipV="1">
              <a:off x="3987800" y="2012950"/>
              <a:ext cx="0" cy="5889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71" name="Text Box 47"/>
            <p:cNvSpPr txBox="1">
              <a:spLocks noChangeArrowheads="1"/>
            </p:cNvSpPr>
            <p:nvPr/>
          </p:nvSpPr>
          <p:spPr bwMode="auto">
            <a:xfrm>
              <a:off x="3511550" y="2097088"/>
              <a:ext cx="511175" cy="2746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 Narrow" pitchFamily="34" charset="0"/>
                </a:rPr>
                <a:t>diacu</a:t>
              </a:r>
            </a:p>
          </p:txBody>
        </p:sp>
        <p:sp>
          <p:nvSpPr>
            <p:cNvPr id="52272" name="Text Box 48"/>
            <p:cNvSpPr txBox="1">
              <a:spLocks noChangeArrowheads="1"/>
            </p:cNvSpPr>
            <p:nvPr/>
          </p:nvSpPr>
          <p:spPr bwMode="auto">
            <a:xfrm>
              <a:off x="4305300" y="3609975"/>
              <a:ext cx="746125" cy="2746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 Narrow" pitchFamily="34" charset="0"/>
                </a:rPr>
                <a:t>Pedoman</a:t>
              </a:r>
            </a:p>
          </p:txBody>
        </p:sp>
        <p:sp>
          <p:nvSpPr>
            <p:cNvPr id="52273" name="Line 49"/>
            <p:cNvSpPr>
              <a:spLocks noChangeShapeType="1"/>
            </p:cNvSpPr>
            <p:nvPr/>
          </p:nvSpPr>
          <p:spPr bwMode="auto">
            <a:xfrm>
              <a:off x="6689725" y="4030663"/>
              <a:ext cx="39687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74" name="Line 50"/>
            <p:cNvSpPr>
              <a:spLocks noChangeShapeType="1"/>
            </p:cNvSpPr>
            <p:nvPr/>
          </p:nvSpPr>
          <p:spPr bwMode="auto">
            <a:xfrm flipV="1">
              <a:off x="6132513" y="4198938"/>
              <a:ext cx="0" cy="7556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75" name="Line 51"/>
            <p:cNvSpPr>
              <a:spLocks noChangeShapeType="1"/>
            </p:cNvSpPr>
            <p:nvPr/>
          </p:nvSpPr>
          <p:spPr bwMode="auto">
            <a:xfrm>
              <a:off x="7562850" y="4198938"/>
              <a:ext cx="0" cy="8397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76" name="Line 52"/>
            <p:cNvSpPr>
              <a:spLocks noChangeShapeType="1"/>
            </p:cNvSpPr>
            <p:nvPr/>
          </p:nvSpPr>
          <p:spPr bwMode="auto">
            <a:xfrm>
              <a:off x="6530975" y="5291138"/>
              <a:ext cx="23812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77" name="Text Box 53"/>
            <p:cNvSpPr txBox="1">
              <a:spLocks noChangeArrowheads="1"/>
            </p:cNvSpPr>
            <p:nvPr/>
          </p:nvSpPr>
          <p:spPr bwMode="auto">
            <a:xfrm>
              <a:off x="4760913" y="4997450"/>
              <a:ext cx="747712" cy="2746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 Narrow" pitchFamily="34" charset="0"/>
                </a:rPr>
                <a:t>Pedoman</a:t>
              </a:r>
            </a:p>
          </p:txBody>
        </p:sp>
        <p:sp>
          <p:nvSpPr>
            <p:cNvPr id="52278" name="Line 54"/>
            <p:cNvSpPr>
              <a:spLocks noChangeShapeType="1"/>
            </p:cNvSpPr>
            <p:nvPr/>
          </p:nvSpPr>
          <p:spPr bwMode="auto">
            <a:xfrm>
              <a:off x="4622800" y="5291138"/>
              <a:ext cx="103346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79" name="Text Box 55"/>
            <p:cNvSpPr txBox="1">
              <a:spLocks noChangeArrowheads="1"/>
            </p:cNvSpPr>
            <p:nvPr/>
          </p:nvSpPr>
          <p:spPr bwMode="auto">
            <a:xfrm>
              <a:off x="3035300" y="4744085"/>
              <a:ext cx="747713" cy="2746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 Narrow" pitchFamily="34" charset="0"/>
                </a:rPr>
                <a:t>Pedoman</a:t>
              </a:r>
            </a:p>
          </p:txBody>
        </p:sp>
        <p:sp>
          <p:nvSpPr>
            <p:cNvPr id="52280" name="Line 56"/>
            <p:cNvSpPr>
              <a:spLocks noChangeShapeType="1"/>
            </p:cNvSpPr>
            <p:nvPr/>
          </p:nvSpPr>
          <p:spPr bwMode="auto">
            <a:xfrm flipV="1">
              <a:off x="3114675" y="5291138"/>
              <a:ext cx="4762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81" name="Line 57"/>
            <p:cNvSpPr>
              <a:spLocks noChangeShapeType="1"/>
            </p:cNvSpPr>
            <p:nvPr/>
          </p:nvSpPr>
          <p:spPr bwMode="auto">
            <a:xfrm>
              <a:off x="2478088" y="4367213"/>
              <a:ext cx="0" cy="5873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82" name="Text Box 58"/>
            <p:cNvSpPr txBox="1">
              <a:spLocks noChangeArrowheads="1"/>
            </p:cNvSpPr>
            <p:nvPr/>
          </p:nvSpPr>
          <p:spPr bwMode="auto">
            <a:xfrm>
              <a:off x="1774825" y="4484688"/>
              <a:ext cx="747713" cy="2746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 Narrow" pitchFamily="34" charset="0"/>
                </a:rPr>
                <a:t>Pedoman</a:t>
              </a:r>
            </a:p>
          </p:txBody>
        </p:sp>
        <p:sp>
          <p:nvSpPr>
            <p:cNvPr id="52283" name="Text Box 59"/>
            <p:cNvSpPr txBox="1">
              <a:spLocks noChangeArrowheads="1"/>
            </p:cNvSpPr>
            <p:nvPr/>
          </p:nvSpPr>
          <p:spPr bwMode="auto">
            <a:xfrm rot="5400000">
              <a:off x="7954963" y="1862137"/>
              <a:ext cx="1511300" cy="650875"/>
            </a:xfrm>
            <a:prstGeom prst="rect">
              <a:avLst/>
            </a:prstGeom>
            <a:solidFill>
              <a:srgbClr val="0033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b="1">
                  <a:solidFill>
                    <a:srgbClr val="FF0000"/>
                  </a:solidFill>
                  <a:latin typeface="Albertus Extra Bold"/>
                </a:rPr>
                <a:t>Pemerintah </a:t>
              </a:r>
            </a:p>
            <a:p>
              <a:r>
                <a:rPr lang="en-US" b="1">
                  <a:solidFill>
                    <a:srgbClr val="FF0000"/>
                  </a:solidFill>
                  <a:latin typeface="Albertus Extra Bold"/>
                </a:rPr>
                <a:t>Pusat</a:t>
              </a:r>
            </a:p>
          </p:txBody>
        </p:sp>
        <p:sp>
          <p:nvSpPr>
            <p:cNvPr id="52284" name="Text Box 60"/>
            <p:cNvSpPr txBox="1">
              <a:spLocks noChangeArrowheads="1"/>
            </p:cNvSpPr>
            <p:nvPr/>
          </p:nvSpPr>
          <p:spPr bwMode="auto">
            <a:xfrm rot="5400000">
              <a:off x="7912894" y="4426744"/>
              <a:ext cx="1595437" cy="650875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latin typeface="Albertus Extra Bold"/>
                </a:rPr>
                <a:t>Pemerintah </a:t>
              </a:r>
            </a:p>
            <a:p>
              <a:r>
                <a:rPr lang="en-US">
                  <a:solidFill>
                    <a:srgbClr val="000000"/>
                  </a:solidFill>
                  <a:latin typeface="Albertus Extra Bold"/>
                </a:rPr>
                <a:t>Daerah</a:t>
              </a:r>
            </a:p>
          </p:txBody>
        </p:sp>
        <p:sp>
          <p:nvSpPr>
            <p:cNvPr id="52285" name="Text Box 61"/>
            <p:cNvSpPr txBox="1">
              <a:spLocks noChangeArrowheads="1"/>
            </p:cNvSpPr>
            <p:nvPr/>
          </p:nvSpPr>
          <p:spPr bwMode="auto">
            <a:xfrm>
              <a:off x="4641850" y="5949950"/>
              <a:ext cx="3735388" cy="366713"/>
            </a:xfrm>
            <a:prstGeom prst="rect">
              <a:avLst/>
            </a:prstGeom>
            <a:solidFill>
              <a:srgbClr val="C0C0C0"/>
            </a:solidFill>
            <a:ln w="19050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solidFill>
                    <a:srgbClr val="000000"/>
                  </a:solidFill>
                  <a:latin typeface="Albertus Extra Bold"/>
                </a:rPr>
                <a:t>PENGANGGARAN</a:t>
              </a:r>
            </a:p>
          </p:txBody>
        </p:sp>
        <p:sp>
          <p:nvSpPr>
            <p:cNvPr id="52286" name="Text Box 62"/>
            <p:cNvSpPr txBox="1">
              <a:spLocks noChangeArrowheads="1"/>
            </p:cNvSpPr>
            <p:nvPr/>
          </p:nvSpPr>
          <p:spPr bwMode="auto">
            <a:xfrm>
              <a:off x="492125" y="3273425"/>
              <a:ext cx="511175" cy="27622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latin typeface="Arial Narrow" pitchFamily="34" charset="0"/>
                </a:rPr>
                <a:t>diacu</a:t>
              </a:r>
            </a:p>
          </p:txBody>
        </p:sp>
        <p:sp>
          <p:nvSpPr>
            <p:cNvPr id="52287" name="Text Box 63"/>
            <p:cNvSpPr txBox="1">
              <a:spLocks noChangeArrowheads="1"/>
            </p:cNvSpPr>
            <p:nvPr/>
          </p:nvSpPr>
          <p:spPr bwMode="auto">
            <a:xfrm>
              <a:off x="1624013" y="3273425"/>
              <a:ext cx="928687" cy="27622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latin typeface="Arial Narrow" pitchFamily="34" charset="0"/>
                </a:rPr>
                <a:t>diperhatikan</a:t>
              </a:r>
            </a:p>
          </p:txBody>
        </p:sp>
        <p:sp>
          <p:nvSpPr>
            <p:cNvPr id="52288" name="Text Box 64"/>
            <p:cNvSpPr txBox="1">
              <a:spLocks noChangeArrowheads="1"/>
            </p:cNvSpPr>
            <p:nvPr/>
          </p:nvSpPr>
          <p:spPr bwMode="auto">
            <a:xfrm>
              <a:off x="3968750" y="3273425"/>
              <a:ext cx="2484438" cy="27622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latin typeface="Arial Narrow" pitchFamily="34" charset="0"/>
                </a:rPr>
                <a:t>Diserasikan melalui MUSRENBANGDA</a:t>
              </a:r>
            </a:p>
          </p:txBody>
        </p:sp>
        <p:sp>
          <p:nvSpPr>
            <p:cNvPr id="52289" name="Line 65"/>
            <p:cNvSpPr>
              <a:spLocks noChangeShapeType="1"/>
            </p:cNvSpPr>
            <p:nvPr/>
          </p:nvSpPr>
          <p:spPr bwMode="auto">
            <a:xfrm>
              <a:off x="3987800" y="4283075"/>
              <a:ext cx="0" cy="67151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90" name="Text Box 66"/>
            <p:cNvSpPr txBox="1">
              <a:spLocks noChangeArrowheads="1"/>
            </p:cNvSpPr>
            <p:nvPr/>
          </p:nvSpPr>
          <p:spPr bwMode="auto">
            <a:xfrm>
              <a:off x="4616450" y="2517775"/>
              <a:ext cx="747713" cy="2746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 Narrow" pitchFamily="34" charset="0"/>
                </a:rPr>
                <a:t>Pedoman</a:t>
              </a:r>
            </a:p>
          </p:txBody>
        </p:sp>
        <p:sp>
          <p:nvSpPr>
            <p:cNvPr id="52291" name="Text Box 67"/>
            <p:cNvSpPr txBox="1">
              <a:spLocks noChangeArrowheads="1"/>
            </p:cNvSpPr>
            <p:nvPr/>
          </p:nvSpPr>
          <p:spPr bwMode="auto">
            <a:xfrm>
              <a:off x="4616450" y="1374775"/>
              <a:ext cx="747713" cy="2746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 Narrow" pitchFamily="34" charset="0"/>
                </a:rPr>
                <a:t>Pedoman</a:t>
              </a:r>
            </a:p>
          </p:txBody>
        </p:sp>
        <p:sp>
          <p:nvSpPr>
            <p:cNvPr id="52292" name="Text Box 68"/>
            <p:cNvSpPr txBox="1">
              <a:spLocks noChangeArrowheads="1"/>
            </p:cNvSpPr>
            <p:nvPr/>
          </p:nvSpPr>
          <p:spPr bwMode="auto">
            <a:xfrm>
              <a:off x="4703763" y="3946525"/>
              <a:ext cx="635000" cy="314325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35000"/>
                </a:spcBef>
                <a:spcAft>
                  <a:spcPct val="30000"/>
                </a:spcAft>
              </a:pPr>
              <a:r>
                <a:rPr lang="en-US" sz="1400" b="1">
                  <a:solidFill>
                    <a:srgbClr val="000000"/>
                  </a:solidFill>
                </a:rPr>
                <a:t>KUA </a:t>
              </a:r>
            </a:p>
          </p:txBody>
        </p:sp>
        <p:sp>
          <p:nvSpPr>
            <p:cNvPr id="52293" name="Line 69"/>
            <p:cNvSpPr>
              <a:spLocks noChangeShapeType="1"/>
            </p:cNvSpPr>
            <p:nvPr/>
          </p:nvSpPr>
          <p:spPr bwMode="auto">
            <a:xfrm>
              <a:off x="4464050" y="4114800"/>
              <a:ext cx="2397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294" name="Text Box 70"/>
            <p:cNvSpPr txBox="1">
              <a:spLocks noChangeArrowheads="1"/>
            </p:cNvSpPr>
            <p:nvPr/>
          </p:nvSpPr>
          <p:spPr bwMode="auto">
            <a:xfrm>
              <a:off x="5180013" y="3609975"/>
              <a:ext cx="747712" cy="2746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 Narrow" pitchFamily="34" charset="0"/>
                </a:rPr>
                <a:t>Pedoman</a:t>
              </a:r>
            </a:p>
          </p:txBody>
        </p:sp>
        <p:cxnSp>
          <p:nvCxnSpPr>
            <p:cNvPr id="52295" name="AutoShape 71"/>
            <p:cNvCxnSpPr>
              <a:cxnSpLocks noChangeShapeType="1"/>
              <a:stCxn id="52292" idx="3"/>
              <a:endCxn id="52240" idx="1"/>
            </p:cNvCxnSpPr>
            <p:nvPr/>
          </p:nvCxnSpPr>
          <p:spPr bwMode="auto">
            <a:xfrm flipV="1">
              <a:off x="5338763" y="4019550"/>
              <a:ext cx="238125" cy="100013"/>
            </a:xfrm>
            <a:prstGeom prst="bentConnector3">
              <a:avLst>
                <a:gd name="adj1" fmla="val 50000"/>
              </a:avLst>
            </a:prstGeom>
            <a:noFill/>
            <a:ln w="12700">
              <a:solidFill>
                <a:schemeClr val="bg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52296" name="Text Box 72"/>
            <p:cNvSpPr txBox="1">
              <a:spLocks noChangeArrowheads="1"/>
            </p:cNvSpPr>
            <p:nvPr/>
          </p:nvSpPr>
          <p:spPr bwMode="auto">
            <a:xfrm>
              <a:off x="468313" y="2517775"/>
              <a:ext cx="1154112" cy="466725"/>
            </a:xfrm>
            <a:prstGeom prst="rect">
              <a:avLst/>
            </a:prstGeom>
            <a:solidFill>
              <a:srgbClr val="FFFF00"/>
            </a:solidFill>
            <a:ln w="9525" algn="ctr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</a:rPr>
                <a:t>RPJP</a:t>
              </a:r>
            </a:p>
            <a:p>
              <a:r>
                <a:rPr lang="en-US" sz="1200" b="1">
                  <a:solidFill>
                    <a:srgbClr val="000000"/>
                  </a:solidFill>
                </a:rPr>
                <a:t>NASIONAL</a:t>
              </a:r>
            </a:p>
          </p:txBody>
        </p:sp>
        <p:sp>
          <p:nvSpPr>
            <p:cNvPr id="52297" name="Text Box 73"/>
            <p:cNvSpPr txBox="1">
              <a:spLocks noChangeArrowheads="1"/>
            </p:cNvSpPr>
            <p:nvPr/>
          </p:nvSpPr>
          <p:spPr bwMode="auto">
            <a:xfrm>
              <a:off x="1366838" y="2249488"/>
              <a:ext cx="747712" cy="27463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>
                  <a:solidFill>
                    <a:srgbClr val="000000"/>
                  </a:solidFill>
                  <a:latin typeface="Arial Narrow" pitchFamily="34" charset="0"/>
                </a:rPr>
                <a:t>Pedoman</a:t>
              </a:r>
            </a:p>
          </p:txBody>
        </p:sp>
        <p:sp>
          <p:nvSpPr>
            <p:cNvPr id="52298" name="Text Box 74"/>
            <p:cNvSpPr txBox="1">
              <a:spLocks noChangeArrowheads="1"/>
            </p:cNvSpPr>
            <p:nvPr/>
          </p:nvSpPr>
          <p:spPr bwMode="auto">
            <a:xfrm>
              <a:off x="5021263" y="4533900"/>
              <a:ext cx="714375" cy="314325"/>
            </a:xfrm>
            <a:prstGeom prst="rect">
              <a:avLst/>
            </a:prstGeom>
            <a:solidFill>
              <a:srgbClr val="66FF33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35000"/>
                </a:spcBef>
                <a:spcAft>
                  <a:spcPct val="30000"/>
                </a:spcAft>
              </a:pPr>
              <a:r>
                <a:rPr lang="en-US" sz="1400" b="1">
                  <a:solidFill>
                    <a:srgbClr val="000000"/>
                  </a:solidFill>
                </a:rPr>
                <a:t>PPAS </a:t>
              </a:r>
            </a:p>
          </p:txBody>
        </p:sp>
        <p:sp>
          <p:nvSpPr>
            <p:cNvPr id="52299" name="Line 75"/>
            <p:cNvSpPr>
              <a:spLocks noChangeShapeType="1"/>
            </p:cNvSpPr>
            <p:nvPr/>
          </p:nvSpPr>
          <p:spPr bwMode="auto">
            <a:xfrm>
              <a:off x="5418138" y="4114800"/>
              <a:ext cx="0" cy="4191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00" name="Line 76"/>
            <p:cNvSpPr>
              <a:spLocks noChangeShapeType="1"/>
            </p:cNvSpPr>
            <p:nvPr/>
          </p:nvSpPr>
          <p:spPr bwMode="auto">
            <a:xfrm>
              <a:off x="5894388" y="4702175"/>
              <a:ext cx="0" cy="3365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01" name="Line 77"/>
            <p:cNvSpPr>
              <a:spLocks noChangeShapeType="1"/>
            </p:cNvSpPr>
            <p:nvPr/>
          </p:nvSpPr>
          <p:spPr bwMode="auto">
            <a:xfrm>
              <a:off x="5735638" y="4702175"/>
              <a:ext cx="158750" cy="0"/>
            </a:xfrm>
            <a:prstGeom prst="line">
              <a:avLst/>
            </a:prstGeom>
            <a:noFill/>
            <a:ln w="952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2302" name="Line 78"/>
            <p:cNvSpPr>
              <a:spLocks noChangeShapeType="1"/>
            </p:cNvSpPr>
            <p:nvPr/>
          </p:nvSpPr>
          <p:spPr bwMode="auto">
            <a:xfrm>
              <a:off x="4643438" y="765175"/>
              <a:ext cx="0" cy="5903913"/>
            </a:xfrm>
            <a:prstGeom prst="line">
              <a:avLst/>
            </a:prstGeom>
            <a:noFill/>
            <a:ln w="9525" cap="rnd">
              <a:solidFill>
                <a:srgbClr val="FFFFFF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BC638E-478F-453F-9979-0FF96454406D}" type="slidenum">
              <a:rPr lang="en-GB"/>
              <a:pPr>
                <a:defRPr/>
              </a:pPr>
              <a:t>17</a:t>
            </a:fld>
            <a:endParaRPr lang="en-GB"/>
          </a:p>
        </p:txBody>
      </p:sp>
      <p:sp>
        <p:nvSpPr>
          <p:cNvPr id="547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122238"/>
            <a:ext cx="8915400" cy="563562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2800" b="1" dirty="0" err="1" smtClean="0"/>
              <a:t>Pengelolaan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Keuangan</a:t>
            </a:r>
            <a:r>
              <a:rPr lang="en-US" sz="2800" b="1" dirty="0" smtClean="0"/>
              <a:t> Daerah</a:t>
            </a: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0" y="1143000"/>
            <a:ext cx="1981200" cy="5715000"/>
          </a:xfrm>
          <a:prstGeom prst="rect">
            <a:avLst/>
          </a:prstGeom>
          <a:solidFill>
            <a:srgbClr val="FFCCCC"/>
          </a:solidFill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1981200" y="1143000"/>
            <a:ext cx="1981200" cy="5715000"/>
          </a:xfrm>
          <a:prstGeom prst="rect">
            <a:avLst/>
          </a:prstGeom>
          <a:solidFill>
            <a:srgbClr val="FFFF99"/>
          </a:solidFill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3962400" y="1143000"/>
            <a:ext cx="1981200" cy="5715000"/>
          </a:xfrm>
          <a:prstGeom prst="rect">
            <a:avLst/>
          </a:prstGeom>
          <a:solidFill>
            <a:srgbClr val="99FF66"/>
          </a:solidFill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5943600" y="1143000"/>
            <a:ext cx="1981200" cy="5715000"/>
          </a:xfrm>
          <a:prstGeom prst="rect">
            <a:avLst/>
          </a:prstGeom>
          <a:solidFill>
            <a:srgbClr val="66FFFF"/>
          </a:solidFill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7924800" y="1143000"/>
            <a:ext cx="1981200" cy="5715000"/>
          </a:xfrm>
          <a:prstGeom prst="rect">
            <a:avLst/>
          </a:prstGeom>
          <a:solidFill>
            <a:srgbClr val="9999FF"/>
          </a:solidFill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0" y="762000"/>
            <a:ext cx="1981200" cy="379413"/>
          </a:xfrm>
          <a:prstGeom prst="rect">
            <a:avLst/>
          </a:prstGeom>
          <a:solidFill>
            <a:srgbClr val="FFCCCC"/>
          </a:solidFill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</a:rPr>
              <a:t>Perencanaan</a:t>
            </a:r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1981200" y="762000"/>
            <a:ext cx="1981200" cy="379413"/>
          </a:xfrm>
          <a:prstGeom prst="rect">
            <a:avLst/>
          </a:prstGeom>
          <a:solidFill>
            <a:srgbClr val="FFFF99"/>
          </a:solidFill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</a:rPr>
              <a:t>Pelaksanaan</a:t>
            </a: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3962400" y="762000"/>
            <a:ext cx="1981200" cy="379413"/>
          </a:xfrm>
          <a:prstGeom prst="rect">
            <a:avLst/>
          </a:prstGeom>
          <a:solidFill>
            <a:srgbClr val="99FF66"/>
          </a:solidFill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</a:rPr>
              <a:t>Penatausahaan</a:t>
            </a:r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5943600" y="762000"/>
            <a:ext cx="1981200" cy="379413"/>
          </a:xfrm>
          <a:prstGeom prst="rect">
            <a:avLst/>
          </a:prstGeom>
          <a:solidFill>
            <a:srgbClr val="66FFFF"/>
          </a:solidFill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</a:rPr>
              <a:t>Pertgjwban</a:t>
            </a: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7924800" y="762000"/>
            <a:ext cx="1981200" cy="379413"/>
          </a:xfrm>
          <a:prstGeom prst="rect">
            <a:avLst/>
          </a:prstGeom>
          <a:solidFill>
            <a:srgbClr val="9999FF"/>
          </a:solidFill>
          <a:ln w="12700" cap="sq">
            <a:solidFill>
              <a:srgbClr val="000000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0000"/>
                </a:solidFill>
              </a:rPr>
              <a:t>Pengawasan</a:t>
            </a:r>
          </a:p>
        </p:txBody>
      </p:sp>
      <p:sp>
        <p:nvSpPr>
          <p:cNvPr id="53261" name="AutoShape 13"/>
          <p:cNvSpPr>
            <a:spLocks noChangeArrowheads="1"/>
          </p:cNvSpPr>
          <p:nvPr/>
        </p:nvSpPr>
        <p:spPr bwMode="auto">
          <a:xfrm>
            <a:off x="169863" y="1289050"/>
            <a:ext cx="742950" cy="3651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RPJMD</a:t>
            </a:r>
          </a:p>
        </p:txBody>
      </p:sp>
      <p:sp>
        <p:nvSpPr>
          <p:cNvPr id="53262" name="AutoShape 14"/>
          <p:cNvSpPr>
            <a:spLocks noChangeArrowheads="1"/>
          </p:cNvSpPr>
          <p:nvPr/>
        </p:nvSpPr>
        <p:spPr bwMode="auto">
          <a:xfrm>
            <a:off x="168275" y="1882775"/>
            <a:ext cx="742950" cy="3651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RKPD</a:t>
            </a:r>
          </a:p>
        </p:txBody>
      </p:sp>
      <p:sp>
        <p:nvSpPr>
          <p:cNvPr id="53263" name="AutoShape 15"/>
          <p:cNvSpPr>
            <a:spLocks noChangeArrowheads="1"/>
          </p:cNvSpPr>
          <p:nvPr/>
        </p:nvSpPr>
        <p:spPr bwMode="auto">
          <a:xfrm>
            <a:off x="165100" y="2492375"/>
            <a:ext cx="742950" cy="3651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KUA</a:t>
            </a:r>
          </a:p>
        </p:txBody>
      </p:sp>
      <p:sp>
        <p:nvSpPr>
          <p:cNvPr id="53264" name="AutoShape 16"/>
          <p:cNvSpPr>
            <a:spLocks noChangeArrowheads="1"/>
          </p:cNvSpPr>
          <p:nvPr/>
        </p:nvSpPr>
        <p:spPr bwMode="auto">
          <a:xfrm>
            <a:off x="1160463" y="2492375"/>
            <a:ext cx="660400" cy="3651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PPAS</a:t>
            </a:r>
          </a:p>
        </p:txBody>
      </p:sp>
      <p:sp>
        <p:nvSpPr>
          <p:cNvPr id="53265" name="AutoShape 17"/>
          <p:cNvSpPr>
            <a:spLocks noChangeArrowheads="1"/>
          </p:cNvSpPr>
          <p:nvPr/>
        </p:nvSpPr>
        <p:spPr bwMode="auto">
          <a:xfrm>
            <a:off x="252413" y="3270250"/>
            <a:ext cx="1238250" cy="3651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80000"/>
              </a:lnSpc>
            </a:pPr>
            <a:r>
              <a:rPr lang="en-US" sz="1200" b="1">
                <a:solidFill>
                  <a:srgbClr val="000000"/>
                </a:solidFill>
                <a:latin typeface="Arial" charset="0"/>
              </a:rPr>
              <a:t>Nota </a:t>
            </a:r>
          </a:p>
          <a:p>
            <a:pPr algn="ctr">
              <a:lnSpc>
                <a:spcPct val="80000"/>
              </a:lnSpc>
            </a:pPr>
            <a:r>
              <a:rPr lang="en-US" sz="1200" b="1">
                <a:solidFill>
                  <a:srgbClr val="000000"/>
                </a:solidFill>
                <a:latin typeface="Arial" charset="0"/>
              </a:rPr>
              <a:t>Kesepakatan</a:t>
            </a:r>
          </a:p>
        </p:txBody>
      </p:sp>
      <p:sp>
        <p:nvSpPr>
          <p:cNvPr id="53266" name="AutoShape 18"/>
          <p:cNvSpPr>
            <a:spLocks noChangeArrowheads="1"/>
          </p:cNvSpPr>
          <p:nvPr/>
        </p:nvSpPr>
        <p:spPr bwMode="auto">
          <a:xfrm>
            <a:off x="252413" y="3902075"/>
            <a:ext cx="1238250" cy="62547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Pedoman </a:t>
            </a:r>
          </a:p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Penyusunan</a:t>
            </a:r>
          </a:p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 RKA-SKPD</a:t>
            </a:r>
          </a:p>
        </p:txBody>
      </p:sp>
      <p:cxnSp>
        <p:nvCxnSpPr>
          <p:cNvPr id="53267" name="AutoShape 19"/>
          <p:cNvCxnSpPr>
            <a:cxnSpLocks noChangeShapeType="1"/>
            <a:stCxn id="53262" idx="2"/>
            <a:endCxn id="53263" idx="0"/>
          </p:cNvCxnSpPr>
          <p:nvPr/>
        </p:nvCxnSpPr>
        <p:spPr bwMode="auto">
          <a:xfrm flipH="1">
            <a:off x="495300" y="2247900"/>
            <a:ext cx="3175" cy="2444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53268" name="AutoShape 20"/>
          <p:cNvCxnSpPr>
            <a:cxnSpLocks noChangeShapeType="1"/>
          </p:cNvCxnSpPr>
          <p:nvPr/>
        </p:nvCxnSpPr>
        <p:spPr bwMode="auto">
          <a:xfrm>
            <a:off x="909638" y="2674938"/>
            <a:ext cx="233362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53269" name="AutoShape 21"/>
          <p:cNvCxnSpPr>
            <a:cxnSpLocks noChangeShapeType="1"/>
          </p:cNvCxnSpPr>
          <p:nvPr/>
        </p:nvCxnSpPr>
        <p:spPr bwMode="auto">
          <a:xfrm rot="16200000" flipH="1">
            <a:off x="481807" y="2909093"/>
            <a:ext cx="412750" cy="3095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cxnSp>
        <p:nvCxnSpPr>
          <p:cNvPr id="53270" name="AutoShape 22"/>
          <p:cNvCxnSpPr>
            <a:cxnSpLocks noChangeShapeType="1"/>
          </p:cNvCxnSpPr>
          <p:nvPr/>
        </p:nvCxnSpPr>
        <p:spPr bwMode="auto">
          <a:xfrm rot="5400000">
            <a:off x="917575" y="2778125"/>
            <a:ext cx="412750" cy="5715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cxnSp>
        <p:nvCxnSpPr>
          <p:cNvPr id="53271" name="AutoShape 23"/>
          <p:cNvCxnSpPr>
            <a:cxnSpLocks noChangeShapeType="1"/>
          </p:cNvCxnSpPr>
          <p:nvPr/>
        </p:nvCxnSpPr>
        <p:spPr bwMode="auto">
          <a:xfrm>
            <a:off x="838200" y="3635375"/>
            <a:ext cx="0" cy="2667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53272" name="AutoShape 24"/>
          <p:cNvSpPr>
            <a:spLocks noChangeArrowheads="1"/>
          </p:cNvSpPr>
          <p:nvPr/>
        </p:nvSpPr>
        <p:spPr bwMode="auto">
          <a:xfrm>
            <a:off x="252413" y="4816475"/>
            <a:ext cx="1238250" cy="3651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 RKA-SKPD</a:t>
            </a:r>
          </a:p>
        </p:txBody>
      </p:sp>
      <p:cxnSp>
        <p:nvCxnSpPr>
          <p:cNvPr id="53273" name="AutoShape 25"/>
          <p:cNvCxnSpPr>
            <a:cxnSpLocks noChangeShapeType="1"/>
          </p:cNvCxnSpPr>
          <p:nvPr/>
        </p:nvCxnSpPr>
        <p:spPr bwMode="auto">
          <a:xfrm>
            <a:off x="838200" y="4527550"/>
            <a:ext cx="0" cy="2889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53274" name="AutoShape 26"/>
          <p:cNvSpPr>
            <a:spLocks noChangeArrowheads="1"/>
          </p:cNvSpPr>
          <p:nvPr/>
        </p:nvSpPr>
        <p:spPr bwMode="auto">
          <a:xfrm>
            <a:off x="255588" y="5502275"/>
            <a:ext cx="1238250" cy="3651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 RAPBD</a:t>
            </a:r>
          </a:p>
        </p:txBody>
      </p:sp>
      <p:cxnSp>
        <p:nvCxnSpPr>
          <p:cNvPr id="53275" name="AutoShape 27"/>
          <p:cNvCxnSpPr>
            <a:cxnSpLocks noChangeShapeType="1"/>
          </p:cNvCxnSpPr>
          <p:nvPr/>
        </p:nvCxnSpPr>
        <p:spPr bwMode="auto">
          <a:xfrm>
            <a:off x="835025" y="5181600"/>
            <a:ext cx="3175" cy="3206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53276" name="AutoShape 28"/>
          <p:cNvSpPr>
            <a:spLocks noChangeArrowheads="1"/>
          </p:cNvSpPr>
          <p:nvPr/>
        </p:nvSpPr>
        <p:spPr bwMode="auto">
          <a:xfrm>
            <a:off x="252413" y="6172200"/>
            <a:ext cx="1238250" cy="365125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b="1">
                <a:solidFill>
                  <a:srgbClr val="000000"/>
                </a:solidFill>
                <a:latin typeface="Arial" charset="0"/>
              </a:rPr>
              <a:t> APBD</a:t>
            </a:r>
          </a:p>
        </p:txBody>
      </p:sp>
      <p:cxnSp>
        <p:nvCxnSpPr>
          <p:cNvPr id="53277" name="AutoShape 29"/>
          <p:cNvCxnSpPr>
            <a:cxnSpLocks noChangeShapeType="1"/>
          </p:cNvCxnSpPr>
          <p:nvPr/>
        </p:nvCxnSpPr>
        <p:spPr bwMode="auto">
          <a:xfrm flipH="1">
            <a:off x="835025" y="5867400"/>
            <a:ext cx="3175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53278" name="AutoShape 30"/>
          <p:cNvSpPr>
            <a:spLocks noChangeArrowheads="1"/>
          </p:cNvSpPr>
          <p:nvPr/>
        </p:nvSpPr>
        <p:spPr bwMode="auto">
          <a:xfrm>
            <a:off x="2090738" y="3365500"/>
            <a:ext cx="1782762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 Dasar Pelaksanaan</a:t>
            </a:r>
          </a:p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 Anggaran</a:t>
            </a:r>
          </a:p>
        </p:txBody>
      </p:sp>
      <p:sp>
        <p:nvSpPr>
          <p:cNvPr id="53279" name="AutoShape 31"/>
          <p:cNvSpPr>
            <a:spLocks noChangeArrowheads="1"/>
          </p:cNvSpPr>
          <p:nvPr/>
        </p:nvSpPr>
        <p:spPr bwMode="auto">
          <a:xfrm>
            <a:off x="2084388" y="4089400"/>
            <a:ext cx="1781175" cy="9144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marL="119063" indent="-119063">
              <a:buFontTx/>
              <a:buChar char="•"/>
            </a:pPr>
            <a:endParaRPr lang="en-US" sz="1200" b="1">
              <a:solidFill>
                <a:srgbClr val="000000"/>
              </a:solidFill>
              <a:latin typeface="Arial" charset="0"/>
            </a:endParaRPr>
          </a:p>
          <a:p>
            <a:pPr marL="119063" indent="-119063">
              <a:buFontTx/>
              <a:buChar char="•"/>
            </a:pPr>
            <a:r>
              <a:rPr lang="en-US" sz="1200" b="1">
                <a:solidFill>
                  <a:srgbClr val="000000"/>
                </a:solidFill>
                <a:latin typeface="Arial" charset="0"/>
              </a:rPr>
              <a:t>Pendapatan</a:t>
            </a:r>
          </a:p>
          <a:p>
            <a:pPr marL="119063" indent="-119063">
              <a:buFontTx/>
              <a:buChar char="•"/>
            </a:pPr>
            <a:r>
              <a:rPr lang="en-US" sz="1200" b="1">
                <a:solidFill>
                  <a:srgbClr val="000000"/>
                </a:solidFill>
                <a:latin typeface="Arial" charset="0"/>
              </a:rPr>
              <a:t>Belanja</a:t>
            </a:r>
          </a:p>
          <a:p>
            <a:pPr marL="119063" indent="-119063">
              <a:buFontTx/>
              <a:buChar char="•"/>
            </a:pPr>
            <a:r>
              <a:rPr lang="en-US" sz="1200" b="1">
                <a:solidFill>
                  <a:srgbClr val="000000"/>
                </a:solidFill>
                <a:latin typeface="Arial" charset="0"/>
              </a:rPr>
              <a:t>Pembiayaan</a:t>
            </a:r>
          </a:p>
        </p:txBody>
      </p:sp>
      <p:sp>
        <p:nvSpPr>
          <p:cNvPr id="53280" name="Rectangle 32"/>
          <p:cNvSpPr>
            <a:spLocks noChangeArrowheads="1"/>
          </p:cNvSpPr>
          <p:nvPr/>
        </p:nvSpPr>
        <p:spPr bwMode="auto">
          <a:xfrm>
            <a:off x="2078038" y="4140200"/>
            <a:ext cx="173355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 Pelaksanaan APBD</a:t>
            </a:r>
          </a:p>
        </p:txBody>
      </p:sp>
      <p:sp>
        <p:nvSpPr>
          <p:cNvPr id="53281" name="AutoShape 33"/>
          <p:cNvSpPr>
            <a:spLocks noChangeArrowheads="1"/>
          </p:cNvSpPr>
          <p:nvPr/>
        </p:nvSpPr>
        <p:spPr bwMode="auto">
          <a:xfrm>
            <a:off x="2446338" y="1295400"/>
            <a:ext cx="1076325" cy="50323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Rancangan</a:t>
            </a:r>
          </a:p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 DPA-SKPD</a:t>
            </a:r>
          </a:p>
        </p:txBody>
      </p:sp>
      <p:sp>
        <p:nvSpPr>
          <p:cNvPr id="53282" name="AutoShape 34"/>
          <p:cNvSpPr>
            <a:spLocks noChangeArrowheads="1"/>
          </p:cNvSpPr>
          <p:nvPr/>
        </p:nvSpPr>
        <p:spPr bwMode="auto">
          <a:xfrm>
            <a:off x="2493963" y="2759075"/>
            <a:ext cx="990600" cy="3651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 DPA-SKPD</a:t>
            </a:r>
          </a:p>
        </p:txBody>
      </p:sp>
      <p:sp>
        <p:nvSpPr>
          <p:cNvPr id="53283" name="AutoShape 35"/>
          <p:cNvSpPr>
            <a:spLocks noChangeArrowheads="1"/>
          </p:cNvSpPr>
          <p:nvPr/>
        </p:nvSpPr>
        <p:spPr bwMode="auto">
          <a:xfrm>
            <a:off x="2520950" y="2162175"/>
            <a:ext cx="908050" cy="3651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Verifikasi</a:t>
            </a:r>
          </a:p>
        </p:txBody>
      </p:sp>
      <p:sp>
        <p:nvSpPr>
          <p:cNvPr id="53284" name="Line 36"/>
          <p:cNvSpPr>
            <a:spLocks noChangeShapeType="1"/>
          </p:cNvSpPr>
          <p:nvPr/>
        </p:nvSpPr>
        <p:spPr bwMode="auto">
          <a:xfrm>
            <a:off x="2776538" y="1816100"/>
            <a:ext cx="0" cy="36512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 type="none" w="sm" len="sm"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53285" name="Line 37"/>
          <p:cNvSpPr>
            <a:spLocks noChangeShapeType="1"/>
          </p:cNvSpPr>
          <p:nvPr/>
        </p:nvSpPr>
        <p:spPr bwMode="auto">
          <a:xfrm flipV="1">
            <a:off x="3189288" y="1790700"/>
            <a:ext cx="0" cy="36512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 type="none" w="sm" len="sm"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cxnSp>
        <p:nvCxnSpPr>
          <p:cNvPr id="53286" name="AutoShape 38"/>
          <p:cNvCxnSpPr>
            <a:cxnSpLocks noChangeShapeType="1"/>
          </p:cNvCxnSpPr>
          <p:nvPr/>
        </p:nvCxnSpPr>
        <p:spPr bwMode="auto">
          <a:xfrm flipH="1">
            <a:off x="3546475" y="1547813"/>
            <a:ext cx="34925" cy="1393825"/>
          </a:xfrm>
          <a:prstGeom prst="bentConnector3">
            <a:avLst>
              <a:gd name="adj1" fmla="val -654546"/>
            </a:avLst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triangle" w="med" len="med"/>
          </a:ln>
        </p:spPr>
      </p:cxnSp>
      <p:cxnSp>
        <p:nvCxnSpPr>
          <p:cNvPr id="53287" name="AutoShape 39"/>
          <p:cNvCxnSpPr>
            <a:cxnSpLocks noChangeShapeType="1"/>
            <a:stCxn id="53261" idx="2"/>
            <a:endCxn id="53262" idx="0"/>
          </p:cNvCxnSpPr>
          <p:nvPr/>
        </p:nvCxnSpPr>
        <p:spPr bwMode="auto">
          <a:xfrm flipH="1">
            <a:off x="498475" y="1654175"/>
            <a:ext cx="1588" cy="228600"/>
          </a:xfrm>
          <a:prstGeom prst="straightConnector1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triangle" w="med" len="med"/>
          </a:ln>
        </p:spPr>
      </p:cxnSp>
      <p:cxnSp>
        <p:nvCxnSpPr>
          <p:cNvPr id="53288" name="AutoShape 40"/>
          <p:cNvCxnSpPr>
            <a:cxnSpLocks noChangeShapeType="1"/>
          </p:cNvCxnSpPr>
          <p:nvPr/>
        </p:nvCxnSpPr>
        <p:spPr bwMode="auto">
          <a:xfrm flipH="1">
            <a:off x="2965450" y="3124200"/>
            <a:ext cx="6350" cy="241300"/>
          </a:xfrm>
          <a:prstGeom prst="straightConnector1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triangle" w="med" len="med"/>
          </a:ln>
        </p:spPr>
      </p:cxnSp>
      <p:sp>
        <p:nvSpPr>
          <p:cNvPr id="53289" name="AutoShape 41"/>
          <p:cNvSpPr>
            <a:spLocks noChangeArrowheads="1"/>
          </p:cNvSpPr>
          <p:nvPr/>
        </p:nvSpPr>
        <p:spPr bwMode="auto">
          <a:xfrm>
            <a:off x="2090738" y="5273675"/>
            <a:ext cx="1782762" cy="547688"/>
          </a:xfrm>
          <a:prstGeom prst="foldedCorner">
            <a:avLst>
              <a:gd name="adj" fmla="val 125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 Laporan Realisasi </a:t>
            </a:r>
          </a:p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Semester Pertama</a:t>
            </a:r>
          </a:p>
        </p:txBody>
      </p:sp>
      <p:cxnSp>
        <p:nvCxnSpPr>
          <p:cNvPr id="53290" name="AutoShape 42"/>
          <p:cNvCxnSpPr>
            <a:cxnSpLocks noChangeShapeType="1"/>
          </p:cNvCxnSpPr>
          <p:nvPr/>
        </p:nvCxnSpPr>
        <p:spPr bwMode="auto">
          <a:xfrm>
            <a:off x="2965450" y="5003800"/>
            <a:ext cx="6350" cy="269875"/>
          </a:xfrm>
          <a:prstGeom prst="straightConnector1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triangle" w="med" len="med"/>
          </a:ln>
        </p:spPr>
      </p:cxnSp>
      <p:sp>
        <p:nvSpPr>
          <p:cNvPr id="53291" name="AutoShape 43"/>
          <p:cNvSpPr>
            <a:spLocks noChangeArrowheads="1"/>
          </p:cNvSpPr>
          <p:nvPr/>
        </p:nvSpPr>
        <p:spPr bwMode="auto">
          <a:xfrm>
            <a:off x="2228850" y="6172200"/>
            <a:ext cx="1485900" cy="365125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 Perubahan APBD</a:t>
            </a:r>
          </a:p>
        </p:txBody>
      </p:sp>
      <p:cxnSp>
        <p:nvCxnSpPr>
          <p:cNvPr id="53292" name="AutoShape 44"/>
          <p:cNvCxnSpPr>
            <a:cxnSpLocks noChangeShapeType="1"/>
          </p:cNvCxnSpPr>
          <p:nvPr/>
        </p:nvCxnSpPr>
        <p:spPr bwMode="auto">
          <a:xfrm flipH="1">
            <a:off x="2965450" y="3822700"/>
            <a:ext cx="6350" cy="266700"/>
          </a:xfrm>
          <a:prstGeom prst="straightConnector1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triangle" w="med" len="med"/>
          </a:ln>
        </p:spPr>
      </p:cxnSp>
      <p:cxnSp>
        <p:nvCxnSpPr>
          <p:cNvPr id="53293" name="AutoShape 45"/>
          <p:cNvCxnSpPr>
            <a:cxnSpLocks noChangeShapeType="1"/>
          </p:cNvCxnSpPr>
          <p:nvPr/>
        </p:nvCxnSpPr>
        <p:spPr bwMode="auto">
          <a:xfrm flipH="1">
            <a:off x="2962275" y="5821363"/>
            <a:ext cx="9525" cy="350837"/>
          </a:xfrm>
          <a:prstGeom prst="straightConnector1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triangle" w="med" len="med"/>
          </a:ln>
        </p:spPr>
      </p:cxnSp>
      <p:sp>
        <p:nvSpPr>
          <p:cNvPr id="53294" name="Rectangle 46"/>
          <p:cNvSpPr>
            <a:spLocks noChangeArrowheads="1"/>
          </p:cNvSpPr>
          <p:nvPr/>
        </p:nvSpPr>
        <p:spPr bwMode="auto">
          <a:xfrm>
            <a:off x="4100513" y="2590800"/>
            <a:ext cx="1485900" cy="547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tIns="91440" bIns="228600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Penatausahaan </a:t>
            </a:r>
          </a:p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Belanja</a:t>
            </a:r>
          </a:p>
        </p:txBody>
      </p:sp>
      <p:sp>
        <p:nvSpPr>
          <p:cNvPr id="53295" name="Rectangle 47"/>
          <p:cNvSpPr>
            <a:spLocks noChangeArrowheads="1"/>
          </p:cNvSpPr>
          <p:nvPr/>
        </p:nvSpPr>
        <p:spPr bwMode="auto">
          <a:xfrm>
            <a:off x="4100513" y="3135313"/>
            <a:ext cx="1485900" cy="547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tIns="228600" bIns="91440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Bendahara</a:t>
            </a:r>
          </a:p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Pengeluaran</a:t>
            </a:r>
          </a:p>
        </p:txBody>
      </p:sp>
      <p:sp>
        <p:nvSpPr>
          <p:cNvPr id="53296" name="WordArt 48"/>
          <p:cNvSpPr>
            <a:spLocks noChangeArrowheads="1" noChangeShapeType="1" noTextEdit="1"/>
          </p:cNvSpPr>
          <p:nvPr/>
        </p:nvSpPr>
        <p:spPr bwMode="auto">
          <a:xfrm>
            <a:off x="4543425" y="2973388"/>
            <a:ext cx="392113" cy="2968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1200" kern="1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oleh</a:t>
            </a:r>
          </a:p>
        </p:txBody>
      </p:sp>
      <p:sp>
        <p:nvSpPr>
          <p:cNvPr id="53297" name="Rectangle 49"/>
          <p:cNvSpPr>
            <a:spLocks noChangeArrowheads="1"/>
          </p:cNvSpPr>
          <p:nvPr/>
        </p:nvSpPr>
        <p:spPr bwMode="auto">
          <a:xfrm>
            <a:off x="4100513" y="1295400"/>
            <a:ext cx="1485900" cy="547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tIns="91440" bIns="228600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Penatausahaan </a:t>
            </a:r>
          </a:p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Pendapatan</a:t>
            </a:r>
          </a:p>
        </p:txBody>
      </p:sp>
      <p:sp>
        <p:nvSpPr>
          <p:cNvPr id="53298" name="Rectangle 50"/>
          <p:cNvSpPr>
            <a:spLocks noChangeArrowheads="1"/>
          </p:cNvSpPr>
          <p:nvPr/>
        </p:nvSpPr>
        <p:spPr bwMode="auto">
          <a:xfrm>
            <a:off x="4100513" y="1839913"/>
            <a:ext cx="1485900" cy="547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tIns="228600" bIns="91440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Bendahara</a:t>
            </a:r>
          </a:p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Penerimaan</a:t>
            </a:r>
          </a:p>
        </p:txBody>
      </p:sp>
      <p:sp>
        <p:nvSpPr>
          <p:cNvPr id="53299" name="WordArt 51"/>
          <p:cNvSpPr>
            <a:spLocks noChangeArrowheads="1" noChangeShapeType="1" noTextEdit="1"/>
          </p:cNvSpPr>
          <p:nvPr/>
        </p:nvSpPr>
        <p:spPr bwMode="auto">
          <a:xfrm>
            <a:off x="4543425" y="1677988"/>
            <a:ext cx="392113" cy="29686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1200" kern="1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oleh</a:t>
            </a:r>
          </a:p>
        </p:txBody>
      </p:sp>
      <p:sp>
        <p:nvSpPr>
          <p:cNvPr id="53300" name="Rectangle 52"/>
          <p:cNvSpPr>
            <a:spLocks noChangeArrowheads="1"/>
          </p:cNvSpPr>
          <p:nvPr/>
        </p:nvSpPr>
        <p:spPr bwMode="auto">
          <a:xfrm>
            <a:off x="4100513" y="3886200"/>
            <a:ext cx="1485900" cy="1752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Kekayaan dan </a:t>
            </a:r>
          </a:p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Kewajiban daerah</a:t>
            </a:r>
          </a:p>
          <a:p>
            <a:pPr algn="ctr"/>
            <a:endParaRPr lang="en-US" sz="1200" b="1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en-US" sz="1200" b="1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en-US" sz="1200" b="1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en-US" sz="1200" b="1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en-US" sz="1200" b="1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en-US" sz="1200" b="1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en-US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3301" name="Rectangle 53"/>
          <p:cNvSpPr>
            <a:spLocks noChangeArrowheads="1"/>
          </p:cNvSpPr>
          <p:nvPr/>
        </p:nvSpPr>
        <p:spPr bwMode="auto">
          <a:xfrm>
            <a:off x="4100513" y="4305300"/>
            <a:ext cx="1485900" cy="1371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45720" rIns="45720" anchor="ctr"/>
          <a:lstStyle/>
          <a:p>
            <a:pPr marL="119063" indent="-119063">
              <a:buFontTx/>
              <a:buChar char="•"/>
            </a:pPr>
            <a:endParaRPr lang="en-US" sz="1200" b="1">
              <a:solidFill>
                <a:srgbClr val="000000"/>
              </a:solidFill>
              <a:latin typeface="Arial" charset="0"/>
            </a:endParaRPr>
          </a:p>
          <a:p>
            <a:pPr marL="119063" indent="-119063">
              <a:buFontTx/>
              <a:buChar char="•"/>
            </a:pPr>
            <a:r>
              <a:rPr lang="en-US" sz="1200" b="1">
                <a:solidFill>
                  <a:srgbClr val="000000"/>
                </a:solidFill>
                <a:latin typeface="Arial" charset="0"/>
              </a:rPr>
              <a:t>Kas Umum</a:t>
            </a:r>
          </a:p>
          <a:p>
            <a:pPr marL="119063" indent="-119063">
              <a:buFontTx/>
              <a:buChar char="•"/>
            </a:pPr>
            <a:r>
              <a:rPr lang="en-US" sz="1200" b="1">
                <a:solidFill>
                  <a:srgbClr val="000000"/>
                </a:solidFill>
                <a:latin typeface="Arial" charset="0"/>
              </a:rPr>
              <a:t>Piutang</a:t>
            </a:r>
          </a:p>
          <a:p>
            <a:pPr marL="119063" indent="-119063">
              <a:buFontTx/>
              <a:buChar char="•"/>
            </a:pPr>
            <a:r>
              <a:rPr lang="en-US" sz="1200" b="1">
                <a:solidFill>
                  <a:srgbClr val="000000"/>
                </a:solidFill>
                <a:latin typeface="Arial" charset="0"/>
              </a:rPr>
              <a:t>Investasi</a:t>
            </a:r>
          </a:p>
          <a:p>
            <a:pPr marL="119063" indent="-119063">
              <a:buFontTx/>
              <a:buChar char="•"/>
            </a:pPr>
            <a:r>
              <a:rPr lang="en-US" sz="1200" b="1">
                <a:solidFill>
                  <a:srgbClr val="000000"/>
                </a:solidFill>
                <a:latin typeface="Arial" charset="0"/>
              </a:rPr>
              <a:t>Barang</a:t>
            </a:r>
          </a:p>
          <a:p>
            <a:pPr marL="119063" indent="-119063">
              <a:buFontTx/>
              <a:buChar char="•"/>
            </a:pPr>
            <a:r>
              <a:rPr lang="en-US" sz="1200" b="1">
                <a:solidFill>
                  <a:srgbClr val="000000"/>
                </a:solidFill>
                <a:latin typeface="Arial" charset="0"/>
              </a:rPr>
              <a:t>Dana Cadangan</a:t>
            </a:r>
          </a:p>
          <a:p>
            <a:pPr marL="119063" indent="-119063">
              <a:buFontTx/>
              <a:buChar char="•"/>
            </a:pPr>
            <a:r>
              <a:rPr lang="en-US" sz="1200" b="1">
                <a:solidFill>
                  <a:srgbClr val="000000"/>
                </a:solidFill>
                <a:latin typeface="Arial" charset="0"/>
              </a:rPr>
              <a:t>Utang</a:t>
            </a:r>
          </a:p>
          <a:p>
            <a:pPr marL="119063" indent="-119063">
              <a:buFontTx/>
              <a:buChar char="•"/>
            </a:pPr>
            <a:endParaRPr lang="en-US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3302" name="AutoShape 54"/>
          <p:cNvSpPr>
            <a:spLocks noChangeArrowheads="1"/>
          </p:cNvSpPr>
          <p:nvPr/>
        </p:nvSpPr>
        <p:spPr bwMode="auto">
          <a:xfrm>
            <a:off x="4071938" y="6019800"/>
            <a:ext cx="1485900" cy="4572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 Akuntansi</a:t>
            </a:r>
          </a:p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Keuangan Daerah</a:t>
            </a:r>
          </a:p>
        </p:txBody>
      </p:sp>
      <p:cxnSp>
        <p:nvCxnSpPr>
          <p:cNvPr id="53303" name="AutoShape 55"/>
          <p:cNvCxnSpPr>
            <a:cxnSpLocks noChangeShapeType="1"/>
          </p:cNvCxnSpPr>
          <p:nvPr/>
        </p:nvCxnSpPr>
        <p:spPr bwMode="auto">
          <a:xfrm flipH="1">
            <a:off x="5613400" y="1570038"/>
            <a:ext cx="25400" cy="4678362"/>
          </a:xfrm>
          <a:prstGeom prst="bentConnector3">
            <a:avLst>
              <a:gd name="adj1" fmla="val -900000"/>
            </a:avLst>
          </a:prstGeom>
          <a:noFill/>
          <a:ln w="19050" cap="sq">
            <a:solidFill>
              <a:srgbClr val="000000"/>
            </a:solidFill>
            <a:miter lim="800000"/>
            <a:headEnd type="none" w="sm" len="sm"/>
            <a:tailEnd type="triangle" w="med" len="med"/>
          </a:ln>
        </p:spPr>
      </p:cxnSp>
      <p:cxnSp>
        <p:nvCxnSpPr>
          <p:cNvPr id="53304" name="AutoShape 56"/>
          <p:cNvCxnSpPr>
            <a:cxnSpLocks noChangeShapeType="1"/>
          </p:cNvCxnSpPr>
          <p:nvPr/>
        </p:nvCxnSpPr>
        <p:spPr bwMode="auto">
          <a:xfrm flipH="1">
            <a:off x="5613400" y="2865438"/>
            <a:ext cx="25400" cy="3382962"/>
          </a:xfrm>
          <a:prstGeom prst="bentConnector3">
            <a:avLst>
              <a:gd name="adj1" fmla="val -900000"/>
            </a:avLst>
          </a:prstGeom>
          <a:noFill/>
          <a:ln w="19050" cap="sq">
            <a:solidFill>
              <a:srgbClr val="000000"/>
            </a:solidFill>
            <a:miter lim="800000"/>
            <a:headEnd type="none" w="sm" len="sm"/>
            <a:tailEnd type="triangle" w="med" len="med"/>
          </a:ln>
        </p:spPr>
      </p:cxnSp>
      <p:cxnSp>
        <p:nvCxnSpPr>
          <p:cNvPr id="53305" name="AutoShape 57"/>
          <p:cNvCxnSpPr>
            <a:cxnSpLocks noChangeShapeType="1"/>
          </p:cNvCxnSpPr>
          <p:nvPr/>
        </p:nvCxnSpPr>
        <p:spPr bwMode="auto">
          <a:xfrm flipH="1">
            <a:off x="5613400" y="4991100"/>
            <a:ext cx="25400" cy="1257300"/>
          </a:xfrm>
          <a:prstGeom prst="bentConnector3">
            <a:avLst>
              <a:gd name="adj1" fmla="val -900000"/>
            </a:avLst>
          </a:prstGeom>
          <a:noFill/>
          <a:ln w="19050" cap="sq">
            <a:solidFill>
              <a:srgbClr val="000000"/>
            </a:solidFill>
            <a:miter lim="800000"/>
            <a:headEnd type="none" w="sm" len="sm"/>
            <a:tailEnd type="triangle" w="med" len="med"/>
          </a:ln>
        </p:spPr>
      </p:cxnSp>
      <p:sp>
        <p:nvSpPr>
          <p:cNvPr id="53306" name="AutoShape 58"/>
          <p:cNvSpPr>
            <a:spLocks noChangeArrowheads="1"/>
          </p:cNvSpPr>
          <p:nvPr/>
        </p:nvSpPr>
        <p:spPr bwMode="auto">
          <a:xfrm>
            <a:off x="6046788" y="2006600"/>
            <a:ext cx="1781175" cy="1981200"/>
          </a:xfrm>
          <a:prstGeom prst="foldedCorner">
            <a:avLst>
              <a:gd name="adj" fmla="val 125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Laporan Keuangan</a:t>
            </a:r>
          </a:p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Pemerintah Daerah</a:t>
            </a:r>
          </a:p>
          <a:p>
            <a:pPr algn="ctr"/>
            <a:endParaRPr lang="en-US" sz="1200" b="1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en-US" sz="1200" b="1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en-US" sz="1200" b="1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en-US" sz="1200" b="1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en-US" sz="1200" b="1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en-US" sz="1200" b="1">
              <a:solidFill>
                <a:srgbClr val="000000"/>
              </a:solidFill>
              <a:latin typeface="Arial" charset="0"/>
            </a:endParaRPr>
          </a:p>
          <a:p>
            <a:pPr algn="ctr"/>
            <a:endParaRPr lang="en-US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3307" name="Rectangle 59"/>
          <p:cNvSpPr>
            <a:spLocks noChangeArrowheads="1"/>
          </p:cNvSpPr>
          <p:nvPr/>
        </p:nvSpPr>
        <p:spPr bwMode="auto">
          <a:xfrm>
            <a:off x="6094413" y="2438400"/>
            <a:ext cx="168433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 anchor="ctr"/>
          <a:lstStyle/>
          <a:p>
            <a:pPr marL="119063" indent="-119063">
              <a:buFontTx/>
              <a:buChar char="•"/>
            </a:pPr>
            <a:r>
              <a:rPr lang="en-US" sz="1200" b="1">
                <a:solidFill>
                  <a:srgbClr val="000000"/>
                </a:solidFill>
                <a:latin typeface="Arial" charset="0"/>
              </a:rPr>
              <a:t>Laporan Realisasi Anggaran</a:t>
            </a:r>
          </a:p>
          <a:p>
            <a:pPr marL="119063" indent="-119063">
              <a:buFontTx/>
              <a:buChar char="•"/>
            </a:pPr>
            <a:r>
              <a:rPr lang="en-US" sz="1200" b="1">
                <a:solidFill>
                  <a:srgbClr val="000000"/>
                </a:solidFill>
                <a:latin typeface="Arial" charset="0"/>
              </a:rPr>
              <a:t>Neraca</a:t>
            </a:r>
          </a:p>
          <a:p>
            <a:pPr marL="119063" indent="-119063">
              <a:buFontTx/>
              <a:buChar char="•"/>
            </a:pPr>
            <a:r>
              <a:rPr lang="en-US" sz="1200" b="1">
                <a:solidFill>
                  <a:srgbClr val="000000"/>
                </a:solidFill>
                <a:latin typeface="Arial" charset="0"/>
              </a:rPr>
              <a:t>Laporan Arus Kas</a:t>
            </a:r>
          </a:p>
          <a:p>
            <a:pPr marL="119063" indent="-119063">
              <a:buFontTx/>
              <a:buChar char="•"/>
            </a:pPr>
            <a:r>
              <a:rPr lang="en-US" sz="1200" b="1">
                <a:solidFill>
                  <a:srgbClr val="000000"/>
                </a:solidFill>
                <a:latin typeface="Arial" charset="0"/>
              </a:rPr>
              <a:t>Catatan atas Laporan Keuangan</a:t>
            </a:r>
          </a:p>
          <a:p>
            <a:pPr marL="119063" indent="-119063">
              <a:buFontTx/>
              <a:buChar char="•"/>
            </a:pPr>
            <a:endParaRPr lang="en-US" sz="120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53308" name="AutoShape 60"/>
          <p:cNvSpPr>
            <a:spLocks noChangeArrowheads="1"/>
          </p:cNvSpPr>
          <p:nvPr/>
        </p:nvSpPr>
        <p:spPr bwMode="auto">
          <a:xfrm>
            <a:off x="6046788" y="4322763"/>
            <a:ext cx="1781175" cy="731837"/>
          </a:xfrm>
          <a:prstGeom prst="foldedCorner">
            <a:avLst>
              <a:gd name="adj" fmla="val 125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45720" rIns="45720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 Laporan Keuangan diperiksa oleh BPK</a:t>
            </a:r>
          </a:p>
        </p:txBody>
      </p:sp>
      <p:cxnSp>
        <p:nvCxnSpPr>
          <p:cNvPr id="53309" name="AutoShape 61"/>
          <p:cNvCxnSpPr>
            <a:cxnSpLocks noChangeShapeType="1"/>
          </p:cNvCxnSpPr>
          <p:nvPr/>
        </p:nvCxnSpPr>
        <p:spPr bwMode="auto">
          <a:xfrm>
            <a:off x="6858000" y="3987800"/>
            <a:ext cx="0" cy="334963"/>
          </a:xfrm>
          <a:prstGeom prst="straightConnector1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triangle" w="med" len="med"/>
          </a:ln>
        </p:spPr>
      </p:cxnSp>
      <p:sp>
        <p:nvSpPr>
          <p:cNvPr id="53310" name="AutoShape 62"/>
          <p:cNvSpPr>
            <a:spLocks noChangeArrowheads="1"/>
          </p:cNvSpPr>
          <p:nvPr/>
        </p:nvSpPr>
        <p:spPr bwMode="auto">
          <a:xfrm>
            <a:off x="6040438" y="5405438"/>
            <a:ext cx="1781175" cy="1096962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lIns="45720" rIns="45720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 Rancangan Peraturan Daerah tentang </a:t>
            </a:r>
            <a:r>
              <a:rPr lang="en-US" sz="1100" b="1">
                <a:solidFill>
                  <a:srgbClr val="000000"/>
                </a:solidFill>
                <a:latin typeface="Arial" charset="0"/>
              </a:rPr>
              <a:t>Pertanggungjawaban</a:t>
            </a:r>
            <a:r>
              <a:rPr lang="en-US" sz="1200" b="1">
                <a:solidFill>
                  <a:srgbClr val="000000"/>
                </a:solidFill>
                <a:latin typeface="Arial" charset="0"/>
              </a:rPr>
              <a:t> APBD  </a:t>
            </a:r>
          </a:p>
        </p:txBody>
      </p:sp>
      <p:cxnSp>
        <p:nvCxnSpPr>
          <p:cNvPr id="53311" name="AutoShape 63"/>
          <p:cNvCxnSpPr>
            <a:cxnSpLocks noChangeShapeType="1"/>
          </p:cNvCxnSpPr>
          <p:nvPr/>
        </p:nvCxnSpPr>
        <p:spPr bwMode="auto">
          <a:xfrm flipH="1">
            <a:off x="6851650" y="5054600"/>
            <a:ext cx="6350" cy="350838"/>
          </a:xfrm>
          <a:prstGeom prst="straightConnector1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triangle" w="med" len="med"/>
          </a:ln>
        </p:spPr>
      </p:cxnSp>
      <p:sp>
        <p:nvSpPr>
          <p:cNvPr id="53312" name="AutoShape 64"/>
          <p:cNvSpPr>
            <a:spLocks noChangeArrowheads="1"/>
          </p:cNvSpPr>
          <p:nvPr/>
        </p:nvSpPr>
        <p:spPr bwMode="auto">
          <a:xfrm>
            <a:off x="6191250" y="1295400"/>
            <a:ext cx="1485900" cy="457200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 Akuntansi</a:t>
            </a:r>
          </a:p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Keuangan Daerah</a:t>
            </a:r>
          </a:p>
        </p:txBody>
      </p:sp>
      <p:cxnSp>
        <p:nvCxnSpPr>
          <p:cNvPr id="53313" name="AutoShape 65"/>
          <p:cNvCxnSpPr>
            <a:cxnSpLocks noChangeShapeType="1"/>
          </p:cNvCxnSpPr>
          <p:nvPr/>
        </p:nvCxnSpPr>
        <p:spPr bwMode="auto">
          <a:xfrm>
            <a:off x="6854825" y="1752600"/>
            <a:ext cx="3175" cy="254000"/>
          </a:xfrm>
          <a:prstGeom prst="straightConnector1">
            <a:avLst/>
          </a:prstGeom>
          <a:noFill/>
          <a:ln w="12700" cap="sq">
            <a:solidFill>
              <a:srgbClr val="000000"/>
            </a:solidFill>
            <a:round/>
            <a:headEnd type="none" w="sm" len="sm"/>
            <a:tailEnd type="triangle" w="med" len="med"/>
          </a:ln>
        </p:spPr>
      </p:cxnSp>
      <p:sp>
        <p:nvSpPr>
          <p:cNvPr id="53314" name="Rectangle 66"/>
          <p:cNvSpPr>
            <a:spLocks noChangeArrowheads="1"/>
          </p:cNvSpPr>
          <p:nvPr/>
        </p:nvSpPr>
        <p:spPr bwMode="auto">
          <a:xfrm>
            <a:off x="8172450" y="1371600"/>
            <a:ext cx="1584325" cy="220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pPr marL="119063" indent="-119063">
              <a:buFontTx/>
              <a:buChar char="•"/>
            </a:pPr>
            <a:endParaRPr lang="en-US" sz="1200" b="1">
              <a:solidFill>
                <a:srgbClr val="000000"/>
              </a:solidFill>
              <a:latin typeface="Arial" charset="0"/>
            </a:endParaRPr>
          </a:p>
          <a:p>
            <a:pPr marL="119063" indent="-119063">
              <a:buFontTx/>
              <a:buChar char="•"/>
            </a:pPr>
            <a:r>
              <a:rPr lang="en-US" sz="1200" b="1">
                <a:solidFill>
                  <a:srgbClr val="000000"/>
                </a:solidFill>
                <a:latin typeface="Arial" charset="0"/>
              </a:rPr>
              <a:t>Pemberian Pedoman</a:t>
            </a:r>
          </a:p>
          <a:p>
            <a:pPr marL="119063" indent="-119063">
              <a:buFontTx/>
              <a:buChar char="•"/>
            </a:pPr>
            <a:r>
              <a:rPr lang="en-US" sz="1200" b="1">
                <a:solidFill>
                  <a:srgbClr val="000000"/>
                </a:solidFill>
                <a:latin typeface="Arial" charset="0"/>
              </a:rPr>
              <a:t>Bimbingan</a:t>
            </a:r>
          </a:p>
          <a:p>
            <a:pPr marL="119063" indent="-119063">
              <a:buFontTx/>
              <a:buChar char="•"/>
            </a:pPr>
            <a:r>
              <a:rPr lang="en-US" sz="1200" b="1">
                <a:solidFill>
                  <a:srgbClr val="000000"/>
                </a:solidFill>
                <a:latin typeface="Arial" charset="0"/>
              </a:rPr>
              <a:t>Supervisi</a:t>
            </a:r>
          </a:p>
          <a:p>
            <a:pPr marL="119063" indent="-119063">
              <a:buFontTx/>
              <a:buChar char="•"/>
            </a:pPr>
            <a:r>
              <a:rPr lang="en-US" sz="1200" b="1">
                <a:solidFill>
                  <a:srgbClr val="000000"/>
                </a:solidFill>
                <a:latin typeface="Arial" charset="0"/>
              </a:rPr>
              <a:t>Konsultasi</a:t>
            </a:r>
          </a:p>
          <a:p>
            <a:pPr marL="119063" indent="-119063">
              <a:buFontTx/>
              <a:buChar char="•"/>
            </a:pPr>
            <a:r>
              <a:rPr lang="en-US" sz="1200" b="1">
                <a:solidFill>
                  <a:srgbClr val="000000"/>
                </a:solidFill>
                <a:latin typeface="Arial" charset="0"/>
              </a:rPr>
              <a:t>Pendidikan</a:t>
            </a:r>
          </a:p>
          <a:p>
            <a:pPr marL="119063" indent="-119063">
              <a:buFontTx/>
              <a:buChar char="•"/>
            </a:pPr>
            <a:r>
              <a:rPr lang="en-US" sz="1200" b="1">
                <a:solidFill>
                  <a:srgbClr val="000000"/>
                </a:solidFill>
                <a:latin typeface="Arial" charset="0"/>
              </a:rPr>
              <a:t>Pelatihan</a:t>
            </a:r>
          </a:p>
          <a:p>
            <a:pPr marL="119063" indent="-119063">
              <a:buFontTx/>
              <a:buChar char="•"/>
            </a:pPr>
            <a:r>
              <a:rPr lang="en-US" sz="1200" b="1">
                <a:solidFill>
                  <a:srgbClr val="000000"/>
                </a:solidFill>
                <a:latin typeface="Arial" charset="0"/>
              </a:rPr>
              <a:t>Penelitian dan Pengembangan</a:t>
            </a:r>
          </a:p>
        </p:txBody>
      </p:sp>
      <p:sp>
        <p:nvSpPr>
          <p:cNvPr id="53315" name="Rectangle 67"/>
          <p:cNvSpPr>
            <a:spLocks noChangeArrowheads="1"/>
          </p:cNvSpPr>
          <p:nvPr/>
        </p:nvSpPr>
        <p:spPr bwMode="auto">
          <a:xfrm>
            <a:off x="8172450" y="1371600"/>
            <a:ext cx="1584325" cy="320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 charset="0"/>
              </a:rPr>
              <a:t> Pembinaan:</a:t>
            </a:r>
          </a:p>
        </p:txBody>
      </p:sp>
      <p:sp>
        <p:nvSpPr>
          <p:cNvPr id="53316" name="Rectangle 68"/>
          <p:cNvSpPr>
            <a:spLocks noChangeArrowheads="1"/>
          </p:cNvSpPr>
          <p:nvPr/>
        </p:nvSpPr>
        <p:spPr bwMode="auto">
          <a:xfrm>
            <a:off x="8172450" y="3810000"/>
            <a:ext cx="1584325" cy="1066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1200" b="1">
                <a:solidFill>
                  <a:srgbClr val="000000"/>
                </a:solidFill>
                <a:latin typeface="Arial" charset="0"/>
              </a:rPr>
              <a:t>Pengawasan terhadap pelaksanaan Perda tentang APBD</a:t>
            </a:r>
          </a:p>
        </p:txBody>
      </p:sp>
      <p:sp>
        <p:nvSpPr>
          <p:cNvPr id="53317" name="Rectangle 69"/>
          <p:cNvSpPr>
            <a:spLocks noChangeArrowheads="1"/>
          </p:cNvSpPr>
          <p:nvPr/>
        </p:nvSpPr>
        <p:spPr bwMode="auto">
          <a:xfrm>
            <a:off x="8172450" y="5181600"/>
            <a:ext cx="1584325" cy="457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1200" b="1">
                <a:solidFill>
                  <a:srgbClr val="000000"/>
                </a:solidFill>
                <a:latin typeface="Arial" charset="0"/>
              </a:rPr>
              <a:t>Pengendalian Intern</a:t>
            </a:r>
          </a:p>
        </p:txBody>
      </p:sp>
      <p:sp>
        <p:nvSpPr>
          <p:cNvPr id="53318" name="Rectangle 70"/>
          <p:cNvSpPr>
            <a:spLocks noChangeArrowheads="1"/>
          </p:cNvSpPr>
          <p:nvPr/>
        </p:nvSpPr>
        <p:spPr bwMode="auto">
          <a:xfrm>
            <a:off x="8172450" y="5943600"/>
            <a:ext cx="1584325" cy="457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1200" b="1">
                <a:solidFill>
                  <a:srgbClr val="000000"/>
                </a:solidFill>
                <a:latin typeface="Arial" charset="0"/>
              </a:rPr>
              <a:t>Pemeriksaan Ekstern</a:t>
            </a:r>
          </a:p>
        </p:txBody>
      </p:sp>
      <p:pic>
        <p:nvPicPr>
          <p:cNvPr id="53319" name="Picture 71" descr="bl_40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74013" y="5735638"/>
            <a:ext cx="377825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320" name="Picture 72" descr="bl_101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74013" y="1189038"/>
            <a:ext cx="377825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321" name="Picture 73" descr="bl_20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74013" y="3640138"/>
            <a:ext cx="377825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322" name="Picture 74" descr="bl_30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002588" y="4973638"/>
            <a:ext cx="376237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778E91-21EB-420F-9AB5-0054ECB7B976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9906000" cy="563562"/>
          </a:xfrm>
        </p:spPr>
        <p:txBody>
          <a:bodyPr/>
          <a:lstStyle/>
          <a:p>
            <a:pPr eaLnBrk="1" hangingPunct="1">
              <a:defRPr/>
            </a:pPr>
            <a:r>
              <a:rPr lang="id-ID" sz="3200" b="1" dirty="0" smtClean="0">
                <a:solidFill>
                  <a:srgbClr val="FFFF00"/>
                </a:solidFill>
                <a:latin typeface="Corbel" pitchFamily="34" charset="0"/>
              </a:rPr>
              <a:t>HUBUNGAN  KEUANGAN PUSAT DAN DAERAH</a:t>
            </a:r>
            <a:endParaRPr lang="en-US" sz="3000" b="1" dirty="0" smtClean="0">
              <a:solidFill>
                <a:srgbClr val="FFFF00"/>
              </a:solidFill>
              <a:latin typeface="Corbel" pitchFamily="34" charset="0"/>
            </a:endParaRPr>
          </a:p>
        </p:txBody>
      </p:sp>
      <p:pic>
        <p:nvPicPr>
          <p:cNvPr id="5632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143000"/>
            <a:ext cx="9525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BCA525-B730-4EBC-878A-0855D29FB7AD}" type="slidenum">
              <a:rPr lang="en-GB"/>
              <a:pPr>
                <a:defRPr/>
              </a:pPr>
              <a:t>19</a:t>
            </a:fld>
            <a:endParaRPr lang="en-GB"/>
          </a:p>
        </p:txBody>
      </p:sp>
      <p:sp>
        <p:nvSpPr>
          <p:cNvPr id="57346" name="Oval 2"/>
          <p:cNvSpPr>
            <a:spLocks noChangeArrowheads="1"/>
          </p:cNvSpPr>
          <p:nvPr/>
        </p:nvSpPr>
        <p:spPr bwMode="auto">
          <a:xfrm>
            <a:off x="317500" y="266700"/>
            <a:ext cx="3340100" cy="15240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>
                <a:solidFill>
                  <a:schemeClr val="bg1"/>
                </a:solidFill>
                <a:latin typeface="Lucida Sans Unicode" pitchFamily="34" charset="0"/>
              </a:rPr>
              <a:t>SUBYEK</a:t>
            </a:r>
          </a:p>
          <a:p>
            <a:pPr algn="ctr"/>
            <a:r>
              <a:rPr lang="en-US" sz="2400" b="1">
                <a:solidFill>
                  <a:schemeClr val="bg1"/>
                </a:solidFill>
                <a:latin typeface="Lucida Sans Unicode" pitchFamily="34" charset="0"/>
              </a:rPr>
              <a:t>PENGELOLAAN </a:t>
            </a:r>
          </a:p>
          <a:p>
            <a:pPr algn="ctr"/>
            <a:r>
              <a:rPr lang="en-US" sz="2400" b="1">
                <a:solidFill>
                  <a:schemeClr val="bg1"/>
                </a:solidFill>
                <a:latin typeface="Lucida Sans Unicode" pitchFamily="34" charset="0"/>
              </a:rPr>
              <a:t>KEUDA</a:t>
            </a:r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4044950" y="304800"/>
            <a:ext cx="487045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Lucida Sans Unicode" pitchFamily="34" charset="0"/>
              </a:rPr>
              <a:t>Pemegang Kekuasaan</a:t>
            </a:r>
          </a:p>
          <a:p>
            <a:pPr algn="ctr"/>
            <a:r>
              <a:rPr lang="en-US" sz="2000" b="1">
                <a:solidFill>
                  <a:schemeClr val="bg1"/>
                </a:solidFill>
                <a:latin typeface="Lucida Sans Unicode" pitchFamily="34" charset="0"/>
              </a:rPr>
              <a:t>Pengelolaan Keuangan Daerah</a:t>
            </a: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4044950" y="1905000"/>
            <a:ext cx="487045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Lucida Sans Unicode" pitchFamily="34" charset="0"/>
              </a:rPr>
              <a:t>Koordinator Pengelolaan</a:t>
            </a:r>
          </a:p>
          <a:p>
            <a:pPr algn="ctr"/>
            <a:r>
              <a:rPr lang="en-US" sz="2000" b="1">
                <a:solidFill>
                  <a:schemeClr val="bg1"/>
                </a:solidFill>
                <a:latin typeface="Lucida Sans Unicode" pitchFamily="34" charset="0"/>
              </a:rPr>
              <a:t>Keuangan Daerah</a:t>
            </a:r>
          </a:p>
        </p:txBody>
      </p:sp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5695950" y="3581400"/>
            <a:ext cx="39624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Lucida Sans Unicode" pitchFamily="34" charset="0"/>
              </a:rPr>
              <a:t>Pejabat Pengelola</a:t>
            </a:r>
          </a:p>
          <a:p>
            <a:pPr algn="ctr"/>
            <a:r>
              <a:rPr lang="en-US" sz="2000" b="1">
                <a:solidFill>
                  <a:schemeClr val="bg1"/>
                </a:solidFill>
                <a:latin typeface="Lucida Sans Unicode" pitchFamily="34" charset="0"/>
              </a:rPr>
              <a:t>Keuangan Daerah</a:t>
            </a:r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1568450" y="3581400"/>
            <a:ext cx="39624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Lucida Sans Unicode" pitchFamily="34" charset="0"/>
              </a:rPr>
              <a:t>Pejabat Pengguna Anggaran/</a:t>
            </a:r>
          </a:p>
          <a:p>
            <a:pPr algn="ctr"/>
            <a:r>
              <a:rPr lang="en-US" sz="2000" b="1">
                <a:solidFill>
                  <a:schemeClr val="bg1"/>
                </a:solidFill>
                <a:latin typeface="Lucida Sans Unicode" pitchFamily="34" charset="0"/>
              </a:rPr>
              <a:t>Pengguna Barang Daerah</a:t>
            </a:r>
          </a:p>
        </p:txBody>
      </p:sp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165100" y="5486400"/>
            <a:ext cx="24765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Lucida Sans Unicode" pitchFamily="34" charset="0"/>
              </a:rPr>
              <a:t>Pejabat </a:t>
            </a:r>
          </a:p>
          <a:p>
            <a:pPr algn="ctr"/>
            <a:r>
              <a:rPr lang="en-US" sz="2000" b="1">
                <a:solidFill>
                  <a:schemeClr val="bg1"/>
                </a:solidFill>
                <a:latin typeface="Lucida Sans Unicode" pitchFamily="34" charset="0"/>
              </a:rPr>
              <a:t>Pelaksana Teknis </a:t>
            </a:r>
          </a:p>
          <a:p>
            <a:pPr algn="ctr"/>
            <a:r>
              <a:rPr lang="en-US" sz="2000" b="1">
                <a:solidFill>
                  <a:schemeClr val="bg1"/>
                </a:solidFill>
                <a:latin typeface="Lucida Sans Unicode" pitchFamily="34" charset="0"/>
              </a:rPr>
              <a:t>Kegiatan SKPD</a:t>
            </a:r>
          </a:p>
        </p:txBody>
      </p: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3054350" y="5486400"/>
            <a:ext cx="26416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Lucida Sans Unicode" pitchFamily="34" charset="0"/>
              </a:rPr>
              <a:t>Pejabat </a:t>
            </a:r>
          </a:p>
          <a:p>
            <a:pPr algn="ctr"/>
            <a:r>
              <a:rPr lang="en-US" sz="2000" b="1">
                <a:solidFill>
                  <a:schemeClr val="bg1"/>
                </a:solidFill>
                <a:latin typeface="Lucida Sans Unicode" pitchFamily="34" charset="0"/>
              </a:rPr>
              <a:t>Penatausahaan </a:t>
            </a:r>
          </a:p>
          <a:p>
            <a:pPr algn="ctr"/>
            <a:r>
              <a:rPr lang="en-US" sz="2000" b="1">
                <a:solidFill>
                  <a:schemeClr val="bg1"/>
                </a:solidFill>
                <a:latin typeface="Lucida Sans Unicode" pitchFamily="34" charset="0"/>
              </a:rPr>
              <a:t>Keuangan SKPD</a:t>
            </a:r>
          </a:p>
        </p:txBody>
      </p:sp>
      <p:sp>
        <p:nvSpPr>
          <p:cNvPr id="57353" name="Rectangle 9"/>
          <p:cNvSpPr>
            <a:spLocks noChangeArrowheads="1"/>
          </p:cNvSpPr>
          <p:nvPr/>
        </p:nvSpPr>
        <p:spPr bwMode="auto">
          <a:xfrm>
            <a:off x="6273800" y="5486400"/>
            <a:ext cx="3302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Lucida Sans Unicode" pitchFamily="34" charset="0"/>
              </a:rPr>
              <a:t>Bend. Penerimaan dan</a:t>
            </a:r>
          </a:p>
          <a:p>
            <a:pPr algn="ctr"/>
            <a:r>
              <a:rPr lang="en-US" sz="2000" b="1">
                <a:solidFill>
                  <a:schemeClr val="bg1"/>
                </a:solidFill>
                <a:latin typeface="Lucida Sans Unicode" pitchFamily="34" charset="0"/>
              </a:rPr>
              <a:t>Bend. Pengeluaran</a:t>
            </a:r>
          </a:p>
        </p:txBody>
      </p:sp>
      <p:sp>
        <p:nvSpPr>
          <p:cNvPr id="57354" name="AutoShape 10"/>
          <p:cNvSpPr>
            <a:spLocks noChangeArrowheads="1"/>
          </p:cNvSpPr>
          <p:nvPr/>
        </p:nvSpPr>
        <p:spPr bwMode="auto">
          <a:xfrm>
            <a:off x="5830888" y="1524000"/>
            <a:ext cx="1185862" cy="381000"/>
          </a:xfrm>
          <a:prstGeom prst="downArrow">
            <a:avLst>
              <a:gd name="adj1" fmla="val 45213"/>
              <a:gd name="adj2" fmla="val 6562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57355" name="AutoShape 11"/>
          <p:cNvSpPr>
            <a:spLocks noChangeArrowheads="1"/>
          </p:cNvSpPr>
          <p:nvPr/>
        </p:nvSpPr>
        <p:spPr bwMode="auto">
          <a:xfrm>
            <a:off x="4044950" y="3048000"/>
            <a:ext cx="1187450" cy="381000"/>
          </a:xfrm>
          <a:prstGeom prst="downArrow">
            <a:avLst>
              <a:gd name="adj1" fmla="val 45213"/>
              <a:gd name="adj2" fmla="val 6562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57356" name="AutoShape 12"/>
          <p:cNvSpPr>
            <a:spLocks noChangeArrowheads="1"/>
          </p:cNvSpPr>
          <p:nvPr/>
        </p:nvSpPr>
        <p:spPr bwMode="auto">
          <a:xfrm>
            <a:off x="6904038" y="3048000"/>
            <a:ext cx="1185862" cy="381000"/>
          </a:xfrm>
          <a:prstGeom prst="downArrow">
            <a:avLst>
              <a:gd name="adj1" fmla="val 45213"/>
              <a:gd name="adj2" fmla="val 6562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57357" name="AutoShape 13"/>
          <p:cNvSpPr>
            <a:spLocks noChangeArrowheads="1"/>
          </p:cNvSpPr>
          <p:nvPr/>
        </p:nvSpPr>
        <p:spPr bwMode="auto">
          <a:xfrm>
            <a:off x="7316788" y="5105400"/>
            <a:ext cx="1185862" cy="381000"/>
          </a:xfrm>
          <a:prstGeom prst="downArrow">
            <a:avLst>
              <a:gd name="adj1" fmla="val 45213"/>
              <a:gd name="adj2" fmla="val 6562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57358" name="AutoShape 14"/>
          <p:cNvSpPr>
            <a:spLocks noChangeArrowheads="1"/>
          </p:cNvSpPr>
          <p:nvPr/>
        </p:nvSpPr>
        <p:spPr bwMode="auto">
          <a:xfrm>
            <a:off x="3849688" y="5105400"/>
            <a:ext cx="1185862" cy="381000"/>
          </a:xfrm>
          <a:prstGeom prst="downArrow">
            <a:avLst>
              <a:gd name="adj1" fmla="val 45213"/>
              <a:gd name="adj2" fmla="val 6562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57359" name="AutoShape 15"/>
          <p:cNvSpPr>
            <a:spLocks noChangeArrowheads="1"/>
          </p:cNvSpPr>
          <p:nvPr/>
        </p:nvSpPr>
        <p:spPr bwMode="auto">
          <a:xfrm>
            <a:off x="742950" y="5105400"/>
            <a:ext cx="1187450" cy="381000"/>
          </a:xfrm>
          <a:prstGeom prst="downArrow">
            <a:avLst>
              <a:gd name="adj1" fmla="val 45213"/>
              <a:gd name="adj2" fmla="val 6562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57360" name="Rectangle 16"/>
          <p:cNvSpPr>
            <a:spLocks noChangeArrowheads="1"/>
          </p:cNvSpPr>
          <p:nvPr/>
        </p:nvSpPr>
        <p:spPr bwMode="auto">
          <a:xfrm>
            <a:off x="1073150" y="4800600"/>
            <a:ext cx="7099300" cy="304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57361" name="Rectangle 17"/>
          <p:cNvSpPr>
            <a:spLocks noChangeArrowheads="1"/>
          </p:cNvSpPr>
          <p:nvPr/>
        </p:nvSpPr>
        <p:spPr bwMode="auto">
          <a:xfrm>
            <a:off x="3302000" y="4572000"/>
            <a:ext cx="4953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5B724C-9109-46C2-8051-2C55F2EA2651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122238"/>
            <a:ext cx="8915400" cy="5635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b="1" dirty="0" smtClean="0">
                <a:solidFill>
                  <a:srgbClr val="FFFF00"/>
                </a:solidFill>
                <a:latin typeface="Corbel" pitchFamily="34" charset="0"/>
              </a:rPr>
              <a:t>DASAR HUKUM</a:t>
            </a:r>
          </a:p>
        </p:txBody>
      </p:sp>
      <p:sp>
        <p:nvSpPr>
          <p:cNvPr id="52225" name="Rectangle 1"/>
          <p:cNvSpPr>
            <a:spLocks noChangeArrowheads="1"/>
          </p:cNvSpPr>
          <p:nvPr/>
        </p:nvSpPr>
        <p:spPr bwMode="auto">
          <a:xfrm>
            <a:off x="381000" y="1136178"/>
            <a:ext cx="9220200" cy="4693593"/>
          </a:xfrm>
          <a:prstGeom prst="rect">
            <a:avLst/>
          </a:prstGeom>
          <a:gradFill>
            <a:gsLst>
              <a:gs pos="0">
                <a:schemeClr val="accent5">
                  <a:lumMod val="75000"/>
                </a:schemeClr>
              </a:gs>
              <a:gs pos="50000">
                <a:srgbClr val="66FF33"/>
              </a:gs>
              <a:gs pos="100000">
                <a:schemeClr val="accent5">
                  <a:lumMod val="75000"/>
                </a:schemeClr>
              </a:gs>
            </a:gsLst>
            <a:lin ang="5400000" scaled="0"/>
          </a:gradFill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UU 17/2003 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s-E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Keuangan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 Negara</a:t>
            </a:r>
            <a:endParaRPr lang="en-US" sz="2300" b="1" dirty="0">
              <a:solidFill>
                <a:srgbClr val="000000"/>
              </a:solidFill>
              <a:latin typeface="Corbel" pitchFamily="34" charset="0"/>
              <a:cs typeface="Arial" pitchFamily="34" charset="0"/>
            </a:endParaRPr>
          </a:p>
          <a:p>
            <a:pPr marL="514350" indent="-514350" eaLnBrk="0" hangingPunct="0">
              <a:buFont typeface="+mj-lt"/>
              <a:buAutoNum type="arabicPeriod"/>
              <a:defRPr/>
            </a:pP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UUUU 1/2004 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s-E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Perbendaharaan</a:t>
            </a:r>
            <a:endParaRPr lang="en-US" sz="2300" b="1" dirty="0">
              <a:solidFill>
                <a:srgbClr val="000000"/>
              </a:solidFill>
              <a:latin typeface="Corbel" pitchFamily="34" charset="0"/>
              <a:cs typeface="Arial" pitchFamily="34" charset="0"/>
            </a:endParaRPr>
          </a:p>
          <a:p>
            <a:pPr marL="514350" indent="-514350" eaLnBrk="0" hangingPunct="0">
              <a:buFont typeface="+mj-lt"/>
              <a:buAutoNum type="arabicPeriod"/>
              <a:defRPr/>
            </a:pP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 15/2004</a:t>
            </a:r>
            <a:r>
              <a:rPr lang="en-U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sv-SE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Pemeriksaan Pengelolaan dan Tanggung Jawab Keuangan Negara</a:t>
            </a:r>
            <a:endParaRPr lang="en-US" sz="2300" b="1" dirty="0">
              <a:solidFill>
                <a:srgbClr val="000000"/>
              </a:solidFill>
              <a:latin typeface="Corbel" pitchFamily="34" charset="0"/>
              <a:ea typeface="Calibri" pitchFamily="34" charset="0"/>
              <a:cs typeface="Times New Roman" pitchFamily="18" charset="0"/>
              <a:sym typeface="Wingdings" pitchFamily="2" charset="2"/>
            </a:endParaRPr>
          </a:p>
          <a:p>
            <a:pPr marL="514350" indent="-514350" eaLnBrk="0" hangingPunct="0">
              <a:buFont typeface="+mj-lt"/>
              <a:buAutoNum type="arabicPeriod"/>
              <a:defRPr/>
            </a:pPr>
            <a:r>
              <a:rPr lang="id-ID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UU25/2004</a:t>
            </a:r>
            <a:r>
              <a:rPr lang="en-U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Sistem</a:t>
            </a:r>
            <a:r>
              <a:rPr lang="en-U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Perencanaan</a:t>
            </a:r>
            <a:r>
              <a:rPr lang="en-U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 Pembangunan </a:t>
            </a:r>
            <a:r>
              <a:rPr lang="en-U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Nasional</a:t>
            </a:r>
            <a:endParaRPr lang="en-US" sz="2300" b="1" dirty="0">
              <a:solidFill>
                <a:srgbClr val="000000"/>
              </a:solidFill>
              <a:latin typeface="Corbel" pitchFamily="34" charset="0"/>
              <a:cs typeface="Arial" pitchFamily="34" charset="0"/>
            </a:endParaRPr>
          </a:p>
          <a:p>
            <a:pPr marL="514350" indent="-514350" eaLnBrk="0" hangingPunct="0">
              <a:buFont typeface="+mj-lt"/>
              <a:buAutoNum type="arabicPeriod"/>
              <a:defRPr/>
            </a:pP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UU 32/2004 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s-E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Pemda</a:t>
            </a:r>
            <a:endParaRPr lang="en-US" sz="2300" b="1" dirty="0">
              <a:solidFill>
                <a:srgbClr val="000000"/>
              </a:solidFill>
              <a:latin typeface="Corbel" pitchFamily="34" charset="0"/>
              <a:cs typeface="Arial" pitchFamily="34" charset="0"/>
            </a:endParaRPr>
          </a:p>
          <a:p>
            <a:pPr marL="514350" indent="-514350" eaLnBrk="0" hangingPunct="0">
              <a:buFont typeface="+mj-lt"/>
              <a:buAutoNum type="arabicPeriod"/>
              <a:defRPr/>
            </a:pP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UU 33/2004 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 PKPD</a:t>
            </a:r>
            <a:endParaRPr lang="en-US" sz="2300" b="1" dirty="0">
              <a:solidFill>
                <a:srgbClr val="000000"/>
              </a:solidFill>
              <a:latin typeface="Corbel" pitchFamily="34" charset="0"/>
              <a:cs typeface="Arial" pitchFamily="34" charset="0"/>
            </a:endParaRPr>
          </a:p>
          <a:p>
            <a:pPr marL="514350" indent="-514350" eaLnBrk="0" hangingPunct="0">
              <a:buFont typeface="+mj-lt"/>
              <a:buAutoNum type="arabicPeriod"/>
              <a:defRPr/>
            </a:pP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PP 58/2005 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s-E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Pengelolaan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 KEUDA</a:t>
            </a:r>
            <a:endParaRPr lang="en-US" sz="2300" b="1" dirty="0">
              <a:solidFill>
                <a:srgbClr val="000000"/>
              </a:solidFill>
              <a:latin typeface="Corbel" pitchFamily="34" charset="0"/>
              <a:cs typeface="Arial" pitchFamily="34" charset="0"/>
            </a:endParaRPr>
          </a:p>
          <a:p>
            <a:pPr marL="514350" indent="-514350" eaLnBrk="0" hangingPunct="0">
              <a:buFont typeface="+mj-lt"/>
              <a:buAutoNum type="arabicPeriod"/>
              <a:defRPr/>
            </a:pP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PP 6 </a:t>
            </a:r>
            <a:r>
              <a:rPr lang="es-E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tahun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 2006 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s-E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Pengelolaan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 BMN/D</a:t>
            </a:r>
            <a:endParaRPr lang="en-US" sz="2300" b="1" dirty="0">
              <a:solidFill>
                <a:srgbClr val="000000"/>
              </a:solidFill>
              <a:latin typeface="Corbel" pitchFamily="34" charset="0"/>
              <a:cs typeface="Arial" pitchFamily="34" charset="0"/>
            </a:endParaRPr>
          </a:p>
          <a:p>
            <a:pPr marL="514350" indent="-514350" eaLnBrk="0" hangingPunct="0">
              <a:buFont typeface="+mj-lt"/>
              <a:buAutoNum type="arabicPeriod"/>
              <a:defRPr/>
            </a:pPr>
            <a:r>
              <a:rPr lang="es-E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Permendagri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 13/2006 </a:t>
            </a:r>
            <a:r>
              <a:rPr lang="es-E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jo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. 59/2007 </a:t>
            </a:r>
            <a:r>
              <a:rPr lang="es-E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jo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 21/2011 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s-E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pengelolaan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s-E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Keuada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300" b="1" dirty="0">
              <a:solidFill>
                <a:srgbClr val="000000"/>
              </a:solidFill>
              <a:latin typeface="Corbel" pitchFamily="34" charset="0"/>
              <a:cs typeface="Arial" pitchFamily="34" charset="0"/>
            </a:endParaRPr>
          </a:p>
          <a:p>
            <a:pPr marL="514350" indent="-514350" eaLnBrk="0" hangingPunct="0">
              <a:buFont typeface="+mj-lt"/>
              <a:buAutoNum type="arabicPeriod"/>
              <a:defRPr/>
            </a:pPr>
            <a:r>
              <a:rPr lang="es-E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Permendagri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 55/2008  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s-E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Tatacara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s-E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penatausahaan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 dan  </a:t>
            </a:r>
            <a:r>
              <a:rPr lang="es-E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penyusunan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 LPJ </a:t>
            </a:r>
            <a:r>
              <a:rPr lang="es-E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Bendahara</a:t>
            </a:r>
            <a:endParaRPr lang="es-ES" sz="2300" b="1" dirty="0">
              <a:solidFill>
                <a:srgbClr val="000000"/>
              </a:solidFill>
              <a:latin typeface="Corbel" pitchFamily="34" charset="0"/>
              <a:ea typeface="Calibri" pitchFamily="34" charset="0"/>
              <a:cs typeface="Times New Roman" pitchFamily="18" charset="0"/>
            </a:endParaRPr>
          </a:p>
          <a:p>
            <a:pPr marL="514350" indent="-514350" eaLnBrk="0" hangingPunct="0">
              <a:buFont typeface="+mj-lt"/>
              <a:buAutoNum type="arabicPeriod"/>
              <a:defRPr/>
            </a:pPr>
            <a:r>
              <a:rPr lang="es-E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Permendagri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 17 </a:t>
            </a:r>
            <a:r>
              <a:rPr lang="es-E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tahun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</a:rPr>
              <a:t> 2007 </a:t>
            </a:r>
            <a:r>
              <a:rPr lang="es-E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Pedoman</a:t>
            </a:r>
            <a:r>
              <a:rPr lang="en-U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Teknis</a:t>
            </a:r>
            <a:r>
              <a:rPr lang="en-U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300" b="1" dirty="0" err="1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Pengelolaan</a:t>
            </a:r>
            <a:r>
              <a:rPr lang="en-US" sz="2300" b="1" dirty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300" b="1" dirty="0" smtClean="0">
                <a:solidFill>
                  <a:srgbClr val="000000"/>
                </a:solidFill>
                <a:latin typeface="Corbel" pitchFamily="34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BMD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534932-513F-40B4-8A44-D6DD9C4E3F50}" type="slidenum">
              <a:rPr lang="en-US" smtClean="0"/>
              <a:pPr>
                <a:defRPr/>
              </a:pPr>
              <a:t>20</a:t>
            </a:fld>
            <a:endParaRPr lang="en-US" smtClean="0"/>
          </a:p>
        </p:txBody>
      </p:sp>
      <p:sp>
        <p:nvSpPr>
          <p:cNvPr id="102402" name="Text Box 2"/>
          <p:cNvSpPr txBox="1">
            <a:spLocks noChangeArrowheads="1"/>
          </p:cNvSpPr>
          <p:nvPr/>
        </p:nvSpPr>
        <p:spPr bwMode="auto">
          <a:xfrm>
            <a:off x="0" y="257175"/>
            <a:ext cx="9906000" cy="1190625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defRPr/>
            </a:pPr>
            <a:r>
              <a:rPr lang="en-US" sz="3800" b="1" dirty="0">
                <a:solidFill>
                  <a:srgbClr val="FFFF00"/>
                </a:solidFill>
                <a:latin typeface="Albertus Extra Bold" pitchFamily="34" charset="0"/>
                <a:cs typeface="Arial" pitchFamily="34" charset="0"/>
              </a:rPr>
              <a:t>REFORMASI PERBENDAHARAAN &amp; SISTEM PENERIMAAN/PEMBAYARAN</a:t>
            </a:r>
          </a:p>
          <a:p>
            <a:pPr algn="ctr">
              <a:lnSpc>
                <a:spcPct val="80000"/>
              </a:lnSpc>
              <a:defRPr/>
            </a:pPr>
            <a:endParaRPr lang="en-US" sz="3800" b="1" dirty="0">
              <a:solidFill>
                <a:srgbClr val="FFFF00"/>
              </a:solidFill>
              <a:latin typeface="Albertus Extra Bold" pitchFamily="34" charset="0"/>
              <a:cs typeface="Arial" pitchFamily="34" charset="0"/>
            </a:endParaRP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76400"/>
            <a:ext cx="9245600" cy="4800600"/>
          </a:xfrm>
        </p:spPr>
        <p:txBody>
          <a:bodyPr/>
          <a:lstStyle/>
          <a:p>
            <a:pPr algn="ctr"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None/>
              <a:defRPr/>
            </a:pPr>
            <a:r>
              <a:rPr lang="en-US" b="1" i="1" dirty="0" err="1" smtClean="0">
                <a:latin typeface="Arial Narrow" pitchFamily="34" charset="0"/>
              </a:rPr>
              <a:t>Filosofi</a:t>
            </a:r>
            <a:r>
              <a:rPr lang="en-US" b="1" i="1" dirty="0" smtClean="0">
                <a:latin typeface="Arial Narrow" pitchFamily="34" charset="0"/>
              </a:rPr>
              <a:t>: </a:t>
            </a:r>
            <a:r>
              <a:rPr lang="en-US" b="1" i="1" dirty="0" err="1" smtClean="0">
                <a:latin typeface="Arial Narrow" pitchFamily="34" charset="0"/>
              </a:rPr>
              <a:t>Pelayanan</a:t>
            </a:r>
            <a:r>
              <a:rPr lang="en-US" b="1" i="1" dirty="0" smtClean="0">
                <a:latin typeface="Arial Narrow" pitchFamily="34" charset="0"/>
              </a:rPr>
              <a:t> yang </a:t>
            </a:r>
            <a:r>
              <a:rPr lang="en-US" b="1" i="1" dirty="0" err="1" smtClean="0">
                <a:latin typeface="Arial Narrow" pitchFamily="34" charset="0"/>
              </a:rPr>
              <a:t>cepat</a:t>
            </a:r>
            <a:endParaRPr lang="en-US" b="1" i="1" dirty="0" smtClean="0">
              <a:latin typeface="Arial Narrow" pitchFamily="34" charset="0"/>
            </a:endParaRP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b="1" dirty="0" err="1" smtClean="0">
                <a:latin typeface="Arial Narrow" pitchFamily="34" charset="0"/>
              </a:rPr>
              <a:t>Fungsi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Menkeu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selaku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i="1" dirty="0" smtClean="0">
                <a:latin typeface="Arial Narrow" pitchFamily="34" charset="0"/>
              </a:rPr>
              <a:t>treasurer: efficient collection, secured deposit, and immediate payments</a:t>
            </a:r>
            <a:endParaRPr lang="en-US" b="1" dirty="0" smtClean="0">
              <a:latin typeface="Arial Narrow" pitchFamily="34" charset="0"/>
            </a:endParaRP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b="1" dirty="0" err="1" smtClean="0">
                <a:latin typeface="Arial Narrow" pitchFamily="34" charset="0"/>
              </a:rPr>
              <a:t>Simplifikasi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dokumen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pendukung</a:t>
            </a:r>
            <a:r>
              <a:rPr lang="en-US" b="1" dirty="0" smtClean="0">
                <a:latin typeface="Arial Narrow" pitchFamily="34" charset="0"/>
              </a:rPr>
              <a:t> SPM  </a:t>
            </a: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b="1" dirty="0" err="1" smtClean="0">
                <a:latin typeface="Arial Narrow" pitchFamily="34" charset="0"/>
              </a:rPr>
              <a:t>Percepatan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pelayanan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pencairan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dana</a:t>
            </a:r>
            <a:endParaRPr lang="en-US" b="1" dirty="0" smtClean="0">
              <a:latin typeface="Arial Narrow" pitchFamily="34" charset="0"/>
            </a:endParaRP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b="1" dirty="0" err="1" smtClean="0">
                <a:latin typeface="Arial Narrow" pitchFamily="34" charset="0"/>
              </a:rPr>
              <a:t>Pemberian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uang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persediaan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bagi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satker</a:t>
            </a:r>
            <a:endParaRPr lang="en-US" b="1" dirty="0" smtClean="0">
              <a:latin typeface="Arial Narrow" pitchFamily="34" charset="0"/>
            </a:endParaRP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b="1" dirty="0" err="1" smtClean="0">
                <a:latin typeface="Arial Narrow" pitchFamily="34" charset="0"/>
              </a:rPr>
              <a:t>Perencanaan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kas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smtClean="0">
                <a:latin typeface="Arial Narrow" pitchFamily="34" charset="0"/>
                <a:sym typeface="Wingdings" pitchFamily="2" charset="2"/>
              </a:rPr>
              <a:t>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jadwal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penerimaan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pembayaran</a:t>
            </a:r>
            <a:endParaRPr lang="en-US" b="1" dirty="0" smtClean="0">
              <a:latin typeface="Arial Narrow" pitchFamily="34" charset="0"/>
            </a:endParaRPr>
          </a:p>
          <a:p>
            <a:pPr>
              <a:spcBef>
                <a:spcPct val="35000"/>
              </a:spcBef>
              <a:buSzPct val="80000"/>
              <a:buFont typeface="Wingdings" pitchFamily="2" charset="2"/>
              <a:buNone/>
              <a:defRPr/>
            </a:pPr>
            <a:endParaRPr lang="en-US" sz="2800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7650" y="228600"/>
            <a:ext cx="9328150" cy="457200"/>
          </a:xfrm>
        </p:spPr>
        <p:txBody>
          <a:bodyPr/>
          <a:lstStyle/>
          <a:p>
            <a:pPr eaLnBrk="1" hangingPunct="1"/>
            <a:r>
              <a:rPr lang="en-US" sz="3600" b="1" smtClean="0">
                <a:solidFill>
                  <a:srgbClr val="FFFF00"/>
                </a:solidFill>
                <a:effectLst/>
                <a:latin typeface="Times New Roman" pitchFamily="18" charset="0"/>
              </a:rPr>
              <a:t>SISTEM PENGELUARAN KAS</a:t>
            </a:r>
          </a:p>
        </p:txBody>
      </p:sp>
      <p:sp>
        <p:nvSpPr>
          <p:cNvPr id="536579" name="AutoShape 3"/>
          <p:cNvSpPr>
            <a:spLocks noChangeArrowheads="1"/>
          </p:cNvSpPr>
          <p:nvPr/>
        </p:nvSpPr>
        <p:spPr bwMode="auto">
          <a:xfrm>
            <a:off x="3125788" y="1042988"/>
            <a:ext cx="3706812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156B13"/>
              </a:gs>
              <a:gs pos="25000">
                <a:srgbClr val="9CB86E"/>
              </a:gs>
              <a:gs pos="50000">
                <a:srgbClr val="DDEBCF"/>
              </a:gs>
              <a:gs pos="75000">
                <a:srgbClr val="9CB86E"/>
              </a:gs>
              <a:gs pos="100000">
                <a:srgbClr val="156B13"/>
              </a:gs>
            </a:gsLst>
            <a:lin ang="18900000" scaled="1"/>
          </a:gradFill>
          <a:ln w="9525">
            <a:round/>
            <a:headEnd/>
            <a:tailEnd/>
          </a:ln>
          <a:effectLst/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DDEBCF"/>
            </a:extrusionClr>
          </a:sp3d>
        </p:spPr>
        <p:txBody>
          <a:bodyPr>
            <a:spAutoFit/>
            <a:flatTx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PERMINTAAN PEMBAYARAN:</a:t>
            </a:r>
          </a:p>
        </p:txBody>
      </p:sp>
      <p:sp>
        <p:nvSpPr>
          <p:cNvPr id="536580" name="AutoShape 4"/>
          <p:cNvSpPr>
            <a:spLocks noChangeArrowheads="1"/>
          </p:cNvSpPr>
          <p:nvPr/>
        </p:nvSpPr>
        <p:spPr bwMode="auto">
          <a:xfrm>
            <a:off x="82550" y="2057400"/>
            <a:ext cx="2328863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0">
                <a:srgbClr val="C4D6EB"/>
              </a:gs>
              <a:gs pos="50000">
                <a:srgbClr val="FFEBFA"/>
              </a:gs>
              <a:gs pos="65000">
                <a:srgbClr val="C4D6EB"/>
              </a:gs>
              <a:gs pos="80001">
                <a:srgbClr val="85C2FF"/>
              </a:gs>
              <a:gs pos="100000">
                <a:srgbClr val="5E9EFF"/>
              </a:gs>
            </a:gsLst>
            <a:lin ang="18900000" scaled="1"/>
          </a:gra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SPP-LS</a:t>
            </a:r>
          </a:p>
        </p:txBody>
      </p:sp>
      <p:sp>
        <p:nvSpPr>
          <p:cNvPr id="536581" name="AutoShape 5"/>
          <p:cNvSpPr>
            <a:spLocks noChangeArrowheads="1"/>
          </p:cNvSpPr>
          <p:nvPr/>
        </p:nvSpPr>
        <p:spPr bwMode="auto">
          <a:xfrm>
            <a:off x="2495550" y="2058988"/>
            <a:ext cx="2378075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1"/>
          </a:gra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SPP-UP</a:t>
            </a:r>
          </a:p>
        </p:txBody>
      </p:sp>
      <p:sp>
        <p:nvSpPr>
          <p:cNvPr id="536582" name="AutoShape 6"/>
          <p:cNvSpPr>
            <a:spLocks noChangeArrowheads="1"/>
          </p:cNvSpPr>
          <p:nvPr/>
        </p:nvSpPr>
        <p:spPr bwMode="auto">
          <a:xfrm>
            <a:off x="5013325" y="2057400"/>
            <a:ext cx="2328863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rgbClr val="FF66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SPP-GU</a:t>
            </a:r>
          </a:p>
        </p:txBody>
      </p:sp>
      <p:sp>
        <p:nvSpPr>
          <p:cNvPr id="536583" name="AutoShape 7"/>
          <p:cNvSpPr>
            <a:spLocks noChangeArrowheads="1"/>
          </p:cNvSpPr>
          <p:nvPr/>
        </p:nvSpPr>
        <p:spPr bwMode="auto">
          <a:xfrm>
            <a:off x="7410450" y="2057400"/>
            <a:ext cx="2328863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50000">
                <a:srgbClr val="FFFF66"/>
              </a:gs>
              <a:gs pos="100000">
                <a:srgbClr val="CCFFFF"/>
              </a:gs>
            </a:gsLst>
            <a:lin ang="2700000" scaled="1"/>
          </a:gra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SPP-TU</a:t>
            </a:r>
          </a:p>
        </p:txBody>
      </p:sp>
      <p:sp>
        <p:nvSpPr>
          <p:cNvPr id="60423" name="AutoShape 8"/>
          <p:cNvSpPr>
            <a:spLocks noChangeArrowheads="1"/>
          </p:cNvSpPr>
          <p:nvPr/>
        </p:nvSpPr>
        <p:spPr bwMode="auto">
          <a:xfrm>
            <a:off x="107950" y="2913063"/>
            <a:ext cx="2359025" cy="15589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1">
                <a:srgbClr val="C4D6EB"/>
              </a:gs>
              <a:gs pos="50000">
                <a:srgbClr val="FFEBFA"/>
              </a:gs>
              <a:gs pos="64999">
                <a:srgbClr val="C4D6EB"/>
              </a:gs>
              <a:gs pos="80000">
                <a:srgbClr val="85C2FF"/>
              </a:gs>
              <a:gs pos="100000">
                <a:srgbClr val="5E9EFF"/>
              </a:gs>
            </a:gsLst>
            <a:lin ang="5400000" scaled="1"/>
          </a:gradFill>
          <a:ln w="9525">
            <a:solidFill>
              <a:schemeClr val="bg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buFontTx/>
              <a:buBlip>
                <a:blip r:embed="rId2"/>
              </a:buBlip>
            </a:pPr>
            <a:r>
              <a:rPr lang="en-US" sz="1200" b="1">
                <a:solidFill>
                  <a:srgbClr val="000000"/>
                </a:solidFill>
              </a:rPr>
              <a:t> Pengajuan paling lambat 3(tiga) hari kerja setelah diterimanya tagihan dari pihak ketiga yg dilampiri  kelengkapan &amp; persyaratan 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endParaRPr lang="en-US" sz="1200" b="1">
              <a:solidFill>
                <a:srgbClr val="000000"/>
              </a:solidFill>
            </a:endParaRPr>
          </a:p>
        </p:txBody>
      </p:sp>
      <p:sp>
        <p:nvSpPr>
          <p:cNvPr id="60424" name="AutoShape 9"/>
          <p:cNvSpPr>
            <a:spLocks noChangeArrowheads="1"/>
          </p:cNvSpPr>
          <p:nvPr/>
        </p:nvSpPr>
        <p:spPr bwMode="auto">
          <a:xfrm>
            <a:off x="2517775" y="2963863"/>
            <a:ext cx="2459038" cy="14192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1"/>
          </a:gradFill>
          <a:ln w="9525">
            <a:solidFill>
              <a:schemeClr val="bg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1500" b="1">
                <a:solidFill>
                  <a:srgbClr val="000000"/>
                </a:solidFill>
              </a:rPr>
              <a:t> maks. keperluan satu bulan, dilengkapi daftar rincian rencana penggunaan dana;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endParaRPr lang="en-US" sz="1500" b="1">
              <a:solidFill>
                <a:srgbClr val="000000"/>
              </a:solidFill>
            </a:endParaRPr>
          </a:p>
        </p:txBody>
      </p:sp>
      <p:sp>
        <p:nvSpPr>
          <p:cNvPr id="60425" name="AutoShape 10"/>
          <p:cNvSpPr>
            <a:spLocks noChangeArrowheads="1"/>
          </p:cNvSpPr>
          <p:nvPr/>
        </p:nvSpPr>
        <p:spPr bwMode="auto">
          <a:xfrm>
            <a:off x="5030788" y="2982913"/>
            <a:ext cx="2330450" cy="1092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rgbClr val="FF66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bg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1400" b="1">
                <a:solidFill>
                  <a:srgbClr val="000000"/>
                </a:solidFill>
              </a:rPr>
              <a:t> dimaksudkan untuk penggantian uang persediaan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endParaRPr lang="en-US" sz="1400" b="1">
              <a:solidFill>
                <a:srgbClr val="000000"/>
              </a:solidFill>
            </a:endParaRPr>
          </a:p>
        </p:txBody>
      </p:sp>
      <p:sp>
        <p:nvSpPr>
          <p:cNvPr id="60426" name="AutoShape 11"/>
          <p:cNvSpPr>
            <a:spLocks noChangeArrowheads="1"/>
          </p:cNvSpPr>
          <p:nvPr/>
        </p:nvSpPr>
        <p:spPr bwMode="auto">
          <a:xfrm>
            <a:off x="7470775" y="2992438"/>
            <a:ext cx="2295525" cy="1092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50000">
                <a:srgbClr val="FFFF66"/>
              </a:gs>
              <a:gs pos="100000">
                <a:srgbClr val="CCFFFF"/>
              </a:gs>
            </a:gsLst>
            <a:lin ang="2700000" scaled="1"/>
          </a:gradFill>
          <a:ln w="9525">
            <a:solidFill>
              <a:schemeClr val="bg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sz="1400" b="1">
                <a:solidFill>
                  <a:srgbClr val="000000"/>
                </a:solidFill>
              </a:rPr>
              <a:t> dimaksudkan untuk penambahan uang persediaan</a:t>
            </a:r>
          </a:p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endParaRPr lang="en-US" sz="1400" b="1">
              <a:solidFill>
                <a:srgbClr val="000000"/>
              </a:solidFill>
            </a:endParaRPr>
          </a:p>
        </p:txBody>
      </p:sp>
      <p:sp>
        <p:nvSpPr>
          <p:cNvPr id="536588" name="AutoShape 12"/>
          <p:cNvSpPr>
            <a:spLocks noChangeArrowheads="1"/>
          </p:cNvSpPr>
          <p:nvPr/>
        </p:nvSpPr>
        <p:spPr bwMode="auto">
          <a:xfrm>
            <a:off x="82550" y="4892675"/>
            <a:ext cx="2328863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5E9EFF"/>
              </a:gs>
              <a:gs pos="20000">
                <a:srgbClr val="85C2FF"/>
              </a:gs>
              <a:gs pos="35000">
                <a:srgbClr val="C4D6EB"/>
              </a:gs>
              <a:gs pos="50000">
                <a:srgbClr val="FFEBFA"/>
              </a:gs>
              <a:gs pos="65000">
                <a:srgbClr val="C4D6EB"/>
              </a:gs>
              <a:gs pos="80001">
                <a:srgbClr val="85C2FF"/>
              </a:gs>
              <a:gs pos="100000">
                <a:srgbClr val="5E9EFF"/>
              </a:gs>
            </a:gsLst>
            <a:lin ang="18900000" scaled="1"/>
          </a:gra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SPM-LS</a:t>
            </a:r>
          </a:p>
        </p:txBody>
      </p:sp>
      <p:sp>
        <p:nvSpPr>
          <p:cNvPr id="536589" name="AutoShape 13"/>
          <p:cNvSpPr>
            <a:spLocks noChangeArrowheads="1"/>
          </p:cNvSpPr>
          <p:nvPr/>
        </p:nvSpPr>
        <p:spPr bwMode="auto">
          <a:xfrm>
            <a:off x="2581275" y="4892675"/>
            <a:ext cx="2328863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1"/>
          </a:gra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SPM-UP</a:t>
            </a:r>
          </a:p>
        </p:txBody>
      </p:sp>
      <p:sp>
        <p:nvSpPr>
          <p:cNvPr id="536590" name="AutoShape 14"/>
          <p:cNvSpPr>
            <a:spLocks noChangeArrowheads="1"/>
          </p:cNvSpPr>
          <p:nvPr/>
        </p:nvSpPr>
        <p:spPr bwMode="auto">
          <a:xfrm>
            <a:off x="5016500" y="4892675"/>
            <a:ext cx="2328863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100000">
                <a:srgbClr val="FF66FF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SPM-GU</a:t>
            </a:r>
          </a:p>
        </p:txBody>
      </p:sp>
      <p:sp>
        <p:nvSpPr>
          <p:cNvPr id="536591" name="AutoShape 15"/>
          <p:cNvSpPr>
            <a:spLocks noChangeArrowheads="1"/>
          </p:cNvSpPr>
          <p:nvPr/>
        </p:nvSpPr>
        <p:spPr bwMode="auto">
          <a:xfrm>
            <a:off x="7413625" y="4892675"/>
            <a:ext cx="2325688" cy="4222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FFFF"/>
              </a:gs>
              <a:gs pos="50000">
                <a:srgbClr val="FFFF66"/>
              </a:gs>
              <a:gs pos="100000">
                <a:srgbClr val="CCFFFF"/>
              </a:gs>
            </a:gsLst>
            <a:lin ang="2700000" scaled="1"/>
          </a:gra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19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SPM-TU</a:t>
            </a:r>
          </a:p>
        </p:txBody>
      </p:sp>
      <p:sp>
        <p:nvSpPr>
          <p:cNvPr id="536592" name="AutoShape 16"/>
          <p:cNvSpPr>
            <a:spLocks noChangeArrowheads="1"/>
          </p:cNvSpPr>
          <p:nvPr/>
        </p:nvSpPr>
        <p:spPr bwMode="auto">
          <a:xfrm>
            <a:off x="3859213" y="5561013"/>
            <a:ext cx="2332037" cy="4397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5CBF"/>
              </a:gs>
              <a:gs pos="12500">
                <a:srgbClr val="0087E6"/>
              </a:gs>
              <a:gs pos="37500">
                <a:srgbClr val="21D6E0"/>
              </a:gs>
              <a:gs pos="50000">
                <a:srgbClr val="03D4A8"/>
              </a:gs>
              <a:gs pos="62500">
                <a:srgbClr val="21D6E0"/>
              </a:gs>
              <a:gs pos="87500">
                <a:srgbClr val="0087E6"/>
              </a:gs>
              <a:gs pos="100000">
                <a:srgbClr val="005CBF"/>
              </a:gs>
            </a:gsLst>
            <a:lin ang="5400000" scaled="1"/>
          </a:gra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cs typeface="Arial" pitchFamily="34" charset="0"/>
              </a:rPr>
              <a:t>SP2D</a:t>
            </a:r>
          </a:p>
        </p:txBody>
      </p:sp>
      <p:sp>
        <p:nvSpPr>
          <p:cNvPr id="60432" name="AutoShape 17"/>
          <p:cNvSpPr>
            <a:spLocks noChangeArrowheads="1"/>
          </p:cNvSpPr>
          <p:nvPr/>
        </p:nvSpPr>
        <p:spPr bwMode="auto">
          <a:xfrm>
            <a:off x="3402013" y="6299200"/>
            <a:ext cx="3182937" cy="4064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CCFF"/>
              </a:gs>
              <a:gs pos="9000">
                <a:srgbClr val="99CCFF"/>
              </a:gs>
              <a:gs pos="19501">
                <a:srgbClr val="CC99FF"/>
              </a:gs>
              <a:gs pos="32001">
                <a:srgbClr val="9966FF"/>
              </a:gs>
              <a:gs pos="41000">
                <a:srgbClr val="99CCFF"/>
              </a:gs>
              <a:gs pos="50000">
                <a:srgbClr val="CCCCFF"/>
              </a:gs>
              <a:gs pos="59000">
                <a:srgbClr val="99CCFF"/>
              </a:gs>
              <a:gs pos="67999">
                <a:srgbClr val="9966FF"/>
              </a:gs>
              <a:gs pos="80499">
                <a:srgbClr val="CC99FF"/>
              </a:gs>
              <a:gs pos="91000">
                <a:srgbClr val="99CCFF"/>
              </a:gs>
              <a:gs pos="100000">
                <a:srgbClr val="CCCCFF"/>
              </a:gs>
            </a:gsLst>
            <a:lin ang="18900000" scaled="1"/>
          </a:gradFill>
          <a:ln w="9525">
            <a:solidFill>
              <a:schemeClr val="bg2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</a:pPr>
            <a:r>
              <a:rPr lang="en-US" b="1">
                <a:solidFill>
                  <a:srgbClr val="000000"/>
                </a:solidFill>
              </a:rPr>
              <a:t>BANK OPERASIONAL</a:t>
            </a:r>
          </a:p>
        </p:txBody>
      </p:sp>
      <p:sp>
        <p:nvSpPr>
          <p:cNvPr id="60433" name="AutoShape 18"/>
          <p:cNvSpPr>
            <a:spLocks noChangeArrowheads="1"/>
          </p:cNvSpPr>
          <p:nvPr/>
        </p:nvSpPr>
        <p:spPr bwMode="auto">
          <a:xfrm>
            <a:off x="5778500" y="1447800"/>
            <a:ext cx="660400" cy="609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0434" name="AutoShape 19"/>
          <p:cNvSpPr>
            <a:spLocks noChangeArrowheads="1"/>
          </p:cNvSpPr>
          <p:nvPr/>
        </p:nvSpPr>
        <p:spPr bwMode="auto">
          <a:xfrm rot="-2322984">
            <a:off x="7783513" y="920750"/>
            <a:ext cx="554037" cy="1368425"/>
          </a:xfrm>
          <a:prstGeom prst="curvedLeftArrow">
            <a:avLst>
              <a:gd name="adj1" fmla="val 49398"/>
              <a:gd name="adj2" fmla="val 98797"/>
              <a:gd name="adj3" fmla="val 33333"/>
            </a:avLst>
          </a:prstGeom>
          <a:solidFill>
            <a:schemeClr val="folHlink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0435" name="AutoShape 20"/>
          <p:cNvSpPr>
            <a:spLocks noChangeArrowheads="1"/>
          </p:cNvSpPr>
          <p:nvPr/>
        </p:nvSpPr>
        <p:spPr bwMode="auto">
          <a:xfrm rot="1657935" flipH="1">
            <a:off x="1568450" y="1009650"/>
            <a:ext cx="581025" cy="1352550"/>
          </a:xfrm>
          <a:prstGeom prst="curvedLeftArrow">
            <a:avLst>
              <a:gd name="adj1" fmla="val 46557"/>
              <a:gd name="adj2" fmla="val 93115"/>
              <a:gd name="adj3" fmla="val 33333"/>
            </a:avLst>
          </a:prstGeom>
          <a:solidFill>
            <a:schemeClr val="folHlink"/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0436" name="AutoShape 21"/>
          <p:cNvSpPr>
            <a:spLocks noChangeArrowheads="1"/>
          </p:cNvSpPr>
          <p:nvPr/>
        </p:nvSpPr>
        <p:spPr bwMode="auto">
          <a:xfrm>
            <a:off x="3302000" y="1447800"/>
            <a:ext cx="660400" cy="6096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0437" name="AutoShape 22"/>
          <p:cNvSpPr>
            <a:spLocks noChangeArrowheads="1"/>
          </p:cNvSpPr>
          <p:nvPr/>
        </p:nvSpPr>
        <p:spPr bwMode="auto">
          <a:xfrm>
            <a:off x="3467100" y="2400300"/>
            <a:ext cx="412750" cy="609600"/>
          </a:xfrm>
          <a:prstGeom prst="downArrow">
            <a:avLst>
              <a:gd name="adj1" fmla="val 50000"/>
              <a:gd name="adj2" fmla="val 3692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0438" name="AutoShape 23"/>
          <p:cNvSpPr>
            <a:spLocks noChangeArrowheads="1"/>
          </p:cNvSpPr>
          <p:nvPr/>
        </p:nvSpPr>
        <p:spPr bwMode="auto">
          <a:xfrm>
            <a:off x="990600" y="2419350"/>
            <a:ext cx="412750" cy="609600"/>
          </a:xfrm>
          <a:prstGeom prst="downArrow">
            <a:avLst>
              <a:gd name="adj1" fmla="val 50000"/>
              <a:gd name="adj2" fmla="val 3692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0439" name="AutoShape 24"/>
          <p:cNvSpPr>
            <a:spLocks noChangeArrowheads="1"/>
          </p:cNvSpPr>
          <p:nvPr/>
        </p:nvSpPr>
        <p:spPr bwMode="auto">
          <a:xfrm>
            <a:off x="5861050" y="2419350"/>
            <a:ext cx="412750" cy="609600"/>
          </a:xfrm>
          <a:prstGeom prst="downArrow">
            <a:avLst>
              <a:gd name="adj1" fmla="val 50000"/>
              <a:gd name="adj2" fmla="val 3692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0440" name="AutoShape 25"/>
          <p:cNvSpPr>
            <a:spLocks noChangeArrowheads="1"/>
          </p:cNvSpPr>
          <p:nvPr/>
        </p:nvSpPr>
        <p:spPr bwMode="auto">
          <a:xfrm>
            <a:off x="8337550" y="2438400"/>
            <a:ext cx="412750" cy="609600"/>
          </a:xfrm>
          <a:prstGeom prst="downArrow">
            <a:avLst>
              <a:gd name="adj1" fmla="val 50000"/>
              <a:gd name="adj2" fmla="val 36923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0441" name="AutoShape 26"/>
          <p:cNvSpPr>
            <a:spLocks noChangeArrowheads="1"/>
          </p:cNvSpPr>
          <p:nvPr/>
        </p:nvSpPr>
        <p:spPr bwMode="auto">
          <a:xfrm>
            <a:off x="1011238" y="4419600"/>
            <a:ext cx="412750" cy="457200"/>
          </a:xfrm>
          <a:prstGeom prst="downArrow">
            <a:avLst>
              <a:gd name="adj1" fmla="val 50000"/>
              <a:gd name="adj2" fmla="val 27692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0442" name="AutoShape 27"/>
          <p:cNvSpPr>
            <a:spLocks noChangeArrowheads="1"/>
          </p:cNvSpPr>
          <p:nvPr/>
        </p:nvSpPr>
        <p:spPr bwMode="auto">
          <a:xfrm>
            <a:off x="3467100" y="4419600"/>
            <a:ext cx="412750" cy="457200"/>
          </a:xfrm>
          <a:prstGeom prst="downArrow">
            <a:avLst>
              <a:gd name="adj1" fmla="val 50000"/>
              <a:gd name="adj2" fmla="val 27692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0443" name="AutoShape 28"/>
          <p:cNvSpPr>
            <a:spLocks noChangeArrowheads="1"/>
          </p:cNvSpPr>
          <p:nvPr/>
        </p:nvSpPr>
        <p:spPr bwMode="auto">
          <a:xfrm>
            <a:off x="5922963" y="4419600"/>
            <a:ext cx="412750" cy="457200"/>
          </a:xfrm>
          <a:prstGeom prst="downArrow">
            <a:avLst>
              <a:gd name="adj1" fmla="val 50000"/>
              <a:gd name="adj2" fmla="val 27692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0444" name="AutoShape 29"/>
          <p:cNvSpPr>
            <a:spLocks noChangeArrowheads="1"/>
          </p:cNvSpPr>
          <p:nvPr/>
        </p:nvSpPr>
        <p:spPr bwMode="auto">
          <a:xfrm>
            <a:off x="8399463" y="4419600"/>
            <a:ext cx="412750" cy="457200"/>
          </a:xfrm>
          <a:prstGeom prst="downArrow">
            <a:avLst>
              <a:gd name="adj1" fmla="val 50000"/>
              <a:gd name="adj2" fmla="val 27692"/>
            </a:avLst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0445" name="AutoShape 30"/>
          <p:cNvSpPr>
            <a:spLocks noChangeArrowheads="1"/>
          </p:cNvSpPr>
          <p:nvPr/>
        </p:nvSpPr>
        <p:spPr bwMode="auto">
          <a:xfrm>
            <a:off x="4787900" y="6019800"/>
            <a:ext cx="412750" cy="304800"/>
          </a:xfrm>
          <a:prstGeom prst="downArrow">
            <a:avLst>
              <a:gd name="adj1" fmla="val 50000"/>
              <a:gd name="adj2" fmla="val 25000"/>
            </a:avLst>
          </a:prstGeom>
          <a:gradFill rotWithShape="0">
            <a:gsLst>
              <a:gs pos="0">
                <a:srgbClr val="A603AB"/>
              </a:gs>
              <a:gs pos="10501">
                <a:srgbClr val="0819FB"/>
              </a:gs>
              <a:gs pos="17500">
                <a:srgbClr val="1A8D48"/>
              </a:gs>
              <a:gs pos="25999">
                <a:srgbClr val="FFFF00"/>
              </a:gs>
              <a:gs pos="36501">
                <a:srgbClr val="EE3F17"/>
              </a:gs>
              <a:gs pos="44000">
                <a:srgbClr val="E81766"/>
              </a:gs>
              <a:gs pos="50000">
                <a:srgbClr val="A603AB"/>
              </a:gs>
              <a:gs pos="56000">
                <a:srgbClr val="E81766"/>
              </a:gs>
              <a:gs pos="63499">
                <a:srgbClr val="EE3F17"/>
              </a:gs>
              <a:gs pos="74001">
                <a:srgbClr val="FFFF00"/>
              </a:gs>
              <a:gs pos="82500">
                <a:srgbClr val="1A8D48"/>
              </a:gs>
              <a:gs pos="89500">
                <a:srgbClr val="0819FB"/>
              </a:gs>
              <a:gs pos="100000">
                <a:srgbClr val="A603AB"/>
              </a:gs>
            </a:gsLst>
            <a:lin ang="189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0446" name="AutoShape 31"/>
          <p:cNvSpPr>
            <a:spLocks noChangeArrowheads="1"/>
          </p:cNvSpPr>
          <p:nvPr/>
        </p:nvSpPr>
        <p:spPr bwMode="auto">
          <a:xfrm>
            <a:off x="5257800" y="5257800"/>
            <a:ext cx="4572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60447" name="AutoShape 32"/>
          <p:cNvSpPr>
            <a:spLocks noChangeArrowheads="1"/>
          </p:cNvSpPr>
          <p:nvPr/>
        </p:nvSpPr>
        <p:spPr bwMode="auto">
          <a:xfrm>
            <a:off x="4191000" y="5257800"/>
            <a:ext cx="4572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id-ID"/>
          </a:p>
        </p:txBody>
      </p:sp>
      <p:sp>
        <p:nvSpPr>
          <p:cNvPr id="60448" name="AutoShape 33"/>
          <p:cNvSpPr>
            <a:spLocks noChangeArrowheads="1"/>
          </p:cNvSpPr>
          <p:nvPr/>
        </p:nvSpPr>
        <p:spPr bwMode="auto">
          <a:xfrm rot="10611302">
            <a:off x="6396038" y="5410200"/>
            <a:ext cx="2411412" cy="457200"/>
          </a:xfrm>
          <a:custGeom>
            <a:avLst/>
            <a:gdLst>
              <a:gd name="T0" fmla="*/ 188520829 w 21600"/>
              <a:gd name="T1" fmla="*/ 0 h 21600"/>
              <a:gd name="T2" fmla="*/ 188520829 w 21600"/>
              <a:gd name="T3" fmla="*/ 5447114 h 21600"/>
              <a:gd name="T4" fmla="*/ 40343927 w 21600"/>
              <a:gd name="T5" fmla="*/ 9677399 h 21600"/>
              <a:gd name="T6" fmla="*/ 269208710 w 21600"/>
              <a:gd name="T7" fmla="*/ 272355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60449" name="AutoShape 34"/>
          <p:cNvSpPr>
            <a:spLocks noChangeArrowheads="1"/>
          </p:cNvSpPr>
          <p:nvPr/>
        </p:nvSpPr>
        <p:spPr bwMode="auto">
          <a:xfrm rot="21563424" flipV="1">
            <a:off x="990600" y="5340350"/>
            <a:ext cx="2819400" cy="681038"/>
          </a:xfrm>
          <a:custGeom>
            <a:avLst/>
            <a:gdLst>
              <a:gd name="T0" fmla="*/ 263348638 w 21600"/>
              <a:gd name="T1" fmla="*/ 0 h 21600"/>
              <a:gd name="T2" fmla="*/ 263348638 w 21600"/>
              <a:gd name="T3" fmla="*/ 12086406 h 21600"/>
              <a:gd name="T4" fmla="*/ 27788187 w 21600"/>
              <a:gd name="T5" fmla="*/ 21472813 h 21600"/>
              <a:gd name="T6" fmla="*/ 368010014 w 21600"/>
              <a:gd name="T7" fmla="*/ 6043203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4484 h 21600"/>
              <a:gd name="T14" fmla="*/ 19988 w 21600"/>
              <a:gd name="T15" fmla="*/ 7674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457" y="0"/>
                </a:lnTo>
                <a:lnTo>
                  <a:pt x="15457" y="4484"/>
                </a:lnTo>
                <a:lnTo>
                  <a:pt x="12427" y="4484"/>
                </a:lnTo>
                <a:cubicBezTo>
                  <a:pt x="5564" y="4484"/>
                  <a:pt x="0" y="7920"/>
                  <a:pt x="0" y="12158"/>
                </a:cubicBezTo>
                <a:lnTo>
                  <a:pt x="0" y="21600"/>
                </a:lnTo>
                <a:lnTo>
                  <a:pt x="3261" y="21600"/>
                </a:lnTo>
                <a:lnTo>
                  <a:pt x="3261" y="12158"/>
                </a:lnTo>
                <a:cubicBezTo>
                  <a:pt x="3261" y="9682"/>
                  <a:pt x="7365" y="7674"/>
                  <a:pt x="12427" y="7674"/>
                </a:cubicBezTo>
                <a:lnTo>
                  <a:pt x="15457" y="7674"/>
                </a:lnTo>
                <a:lnTo>
                  <a:pt x="15457" y="12158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AEA344-2162-4973-A499-5587A66AD038}" type="slidenum">
              <a:rPr lang="en-US" smtClean="0"/>
              <a:pPr>
                <a:defRPr/>
              </a:pPr>
              <a:t>22</a:t>
            </a:fld>
            <a:endParaRPr lang="en-US" smtClean="0"/>
          </a:p>
        </p:txBody>
      </p:sp>
      <p:sp>
        <p:nvSpPr>
          <p:cNvPr id="104450" name="Text Box 2"/>
          <p:cNvSpPr txBox="1">
            <a:spLocks noChangeArrowheads="1"/>
          </p:cNvSpPr>
          <p:nvPr/>
        </p:nvSpPr>
        <p:spPr bwMode="auto">
          <a:xfrm>
            <a:off x="0" y="257175"/>
            <a:ext cx="9906000" cy="1190625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defRPr/>
            </a:pPr>
            <a:r>
              <a:rPr lang="en-US" sz="3800" b="1" dirty="0">
                <a:solidFill>
                  <a:srgbClr val="FFFF00"/>
                </a:solidFill>
                <a:latin typeface="Albertus Extra Bold" pitchFamily="34" charset="0"/>
                <a:cs typeface="Arial" pitchFamily="34" charset="0"/>
              </a:rPr>
              <a:t>REFORMASI AKUNTANSI &amp; PELAPORAN</a:t>
            </a:r>
          </a:p>
          <a:p>
            <a:pPr algn="ctr">
              <a:lnSpc>
                <a:spcPct val="80000"/>
              </a:lnSpc>
              <a:defRPr/>
            </a:pPr>
            <a:endParaRPr lang="en-US" sz="3800" b="1" dirty="0">
              <a:solidFill>
                <a:srgbClr val="FFFF00"/>
              </a:solidFill>
              <a:latin typeface="Albertus Extra Bold" pitchFamily="34" charset="0"/>
              <a:cs typeface="Arial" pitchFamily="34" charset="0"/>
            </a:endParaRP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76400"/>
            <a:ext cx="9245600" cy="4800600"/>
          </a:xfrm>
        </p:spPr>
        <p:txBody>
          <a:bodyPr/>
          <a:lstStyle/>
          <a:p>
            <a:pPr algn="ctr"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None/>
              <a:defRPr/>
            </a:pPr>
            <a:r>
              <a:rPr lang="en-US" sz="2800" b="1" i="1" dirty="0" err="1" smtClean="0">
                <a:latin typeface="Arial Narrow" pitchFamily="34" charset="0"/>
              </a:rPr>
              <a:t>Filosofi</a:t>
            </a:r>
            <a:r>
              <a:rPr lang="en-US" sz="2800" b="1" i="1" dirty="0" smtClean="0">
                <a:latin typeface="Arial Narrow" pitchFamily="34" charset="0"/>
              </a:rPr>
              <a:t>: </a:t>
            </a:r>
            <a:r>
              <a:rPr lang="en-US" sz="2800" b="1" i="1" dirty="0" err="1" smtClean="0">
                <a:latin typeface="Arial Narrow" pitchFamily="34" charset="0"/>
              </a:rPr>
              <a:t>Akuntabilitas</a:t>
            </a:r>
            <a:r>
              <a:rPr lang="en-US" sz="2800" b="1" i="1" dirty="0" smtClean="0">
                <a:latin typeface="Arial Narrow" pitchFamily="34" charset="0"/>
              </a:rPr>
              <a:t> &amp; </a:t>
            </a:r>
            <a:r>
              <a:rPr lang="en-US" sz="2800" b="1" i="1" dirty="0" err="1" smtClean="0">
                <a:latin typeface="Arial Narrow" pitchFamily="34" charset="0"/>
              </a:rPr>
              <a:t>Transparansi</a:t>
            </a:r>
            <a:endParaRPr lang="en-US" sz="2800" b="1" i="1" dirty="0" smtClean="0">
              <a:latin typeface="Arial Narrow" pitchFamily="34" charset="0"/>
            </a:endParaRP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sz="2800" b="1" dirty="0" err="1" smtClean="0">
                <a:latin typeface="Arial Narrow" pitchFamily="34" charset="0"/>
              </a:rPr>
              <a:t>Setiap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Pengguna</a:t>
            </a:r>
            <a:r>
              <a:rPr lang="en-US" sz="2800" b="1" dirty="0" smtClean="0">
                <a:latin typeface="Arial Narrow" pitchFamily="34" charset="0"/>
              </a:rPr>
              <a:t>/</a:t>
            </a:r>
            <a:r>
              <a:rPr lang="en-US" sz="2800" b="1" dirty="0" err="1" smtClean="0">
                <a:latin typeface="Arial Narrow" pitchFamily="34" charset="0"/>
              </a:rPr>
              <a:t>Kuasa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Pengguna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Anggaran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wajib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selenggarakan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akuntansi</a:t>
            </a:r>
            <a:endParaRPr lang="en-US" sz="2800" b="1" dirty="0" smtClean="0">
              <a:latin typeface="Arial Narrow" pitchFamily="34" charset="0"/>
            </a:endParaRP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sz="2800" b="1" dirty="0" err="1" smtClean="0">
                <a:latin typeface="Arial Narrow" pitchFamily="34" charset="0"/>
              </a:rPr>
              <a:t>Menkeu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tetapkan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sistem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akuntansi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berdasarkan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Standar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Akuntansi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Pemerintahan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yg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disusun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oleh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komite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independen</a:t>
            </a:r>
            <a:r>
              <a:rPr lang="en-US" sz="2800" b="1" dirty="0" smtClean="0">
                <a:latin typeface="Arial Narrow" pitchFamily="34" charset="0"/>
              </a:rPr>
              <a:t>  </a:t>
            </a: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sz="2800" b="1" dirty="0" err="1" smtClean="0">
                <a:latin typeface="Arial Narrow" pitchFamily="34" charset="0"/>
              </a:rPr>
              <a:t>Laporan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keuangan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komprehensif</a:t>
            </a:r>
            <a:r>
              <a:rPr lang="en-US" sz="2800" b="1" dirty="0" smtClean="0">
                <a:latin typeface="Arial Narrow" pitchFamily="34" charset="0"/>
              </a:rPr>
              <a:t> (LRA, LPSAL, </a:t>
            </a:r>
            <a:r>
              <a:rPr lang="en-US" sz="2800" b="1" dirty="0" err="1" smtClean="0">
                <a:latin typeface="Arial Narrow" pitchFamily="34" charset="0"/>
              </a:rPr>
              <a:t>Neraca</a:t>
            </a:r>
            <a:r>
              <a:rPr lang="en-US" sz="2800" b="1" dirty="0" smtClean="0">
                <a:latin typeface="Arial Narrow" pitchFamily="34" charset="0"/>
              </a:rPr>
              <a:t>, LAK, LO,  LPE &amp;</a:t>
            </a:r>
            <a:r>
              <a:rPr lang="en-US" sz="2800" b="1" dirty="0" err="1" smtClean="0">
                <a:latin typeface="Arial Narrow" pitchFamily="34" charset="0"/>
              </a:rPr>
              <a:t>CaLK</a:t>
            </a:r>
            <a:r>
              <a:rPr lang="en-US" sz="2800" b="1" dirty="0" smtClean="0">
                <a:latin typeface="Arial Narrow" pitchFamily="34" charset="0"/>
              </a:rPr>
              <a:t>) </a:t>
            </a:r>
            <a:r>
              <a:rPr lang="en-US" sz="2800" b="1" dirty="0" err="1" smtClean="0">
                <a:latin typeface="Arial Narrow" pitchFamily="34" charset="0"/>
              </a:rPr>
              <a:t>dihasilkan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dari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proses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akuntansi</a:t>
            </a:r>
            <a:endParaRPr lang="en-US" sz="2800" b="1" dirty="0" smtClean="0">
              <a:latin typeface="Arial Narrow" pitchFamily="34" charset="0"/>
            </a:endParaRP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sz="2800" b="1" dirty="0" err="1" smtClean="0">
                <a:latin typeface="Arial Narrow" pitchFamily="34" charset="0"/>
              </a:rPr>
              <a:t>Kalender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akuntansi</a:t>
            </a:r>
            <a:r>
              <a:rPr lang="en-US" sz="2800" b="1" dirty="0" smtClean="0">
                <a:latin typeface="Arial Narrow" pitchFamily="34" charset="0"/>
              </a:rPr>
              <a:t> &amp; </a:t>
            </a:r>
            <a:r>
              <a:rPr lang="en-US" sz="2800" b="1" dirty="0" err="1" smtClean="0">
                <a:latin typeface="Arial Narrow" pitchFamily="34" charset="0"/>
              </a:rPr>
              <a:t>pelaporan</a:t>
            </a:r>
            <a:r>
              <a:rPr lang="en-US" sz="2800" b="1" dirty="0" smtClean="0">
                <a:latin typeface="Arial Narrow" pitchFamily="34" charset="0"/>
              </a:rPr>
              <a:t> yang </a:t>
            </a:r>
            <a:r>
              <a:rPr lang="en-US" sz="2800" b="1" i="1" dirty="0" smtClean="0">
                <a:latin typeface="Arial Narrow" pitchFamily="34" charset="0"/>
              </a:rPr>
              <a:t>timeliness</a:t>
            </a: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sz="2800" b="1" dirty="0" smtClean="0">
                <a:latin typeface="Arial Narrow" pitchFamily="34" charset="0"/>
              </a:rPr>
              <a:t>Merger </a:t>
            </a:r>
            <a:r>
              <a:rPr lang="en-US" sz="2800" b="1" dirty="0" err="1" smtClean="0">
                <a:latin typeface="Arial Narrow" pitchFamily="34" charset="0"/>
              </a:rPr>
              <a:t>Laporan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Kinerja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pada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Laporan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Keuangan</a:t>
            </a:r>
            <a:endParaRPr lang="en-US" sz="2800" b="1" dirty="0" smtClean="0">
              <a:latin typeface="Arial Narrow" pitchFamily="34" charset="0"/>
            </a:endParaRP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sz="2800" b="1" dirty="0" err="1" smtClean="0">
                <a:latin typeface="Arial Narrow" pitchFamily="34" charset="0"/>
              </a:rPr>
              <a:t>Pernyataan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tanggung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jawab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oleh</a:t>
            </a:r>
            <a:r>
              <a:rPr lang="en-US" sz="2800" b="1" dirty="0" smtClean="0">
                <a:latin typeface="Arial Narrow" pitchFamily="34" charset="0"/>
              </a:rPr>
              <a:t> </a:t>
            </a:r>
            <a:r>
              <a:rPr lang="en-US" sz="2800" b="1" dirty="0" err="1" smtClean="0">
                <a:latin typeface="Arial Narrow" pitchFamily="34" charset="0"/>
              </a:rPr>
              <a:t>Kasatker</a:t>
            </a:r>
            <a:r>
              <a:rPr lang="en-US" sz="2800" b="1" dirty="0" smtClean="0">
                <a:latin typeface="Arial Narrow" pitchFamily="34" charset="0"/>
              </a:rPr>
              <a:t>/KDH/</a:t>
            </a:r>
            <a:r>
              <a:rPr lang="en-US" sz="2800" b="1" dirty="0" err="1" smtClean="0">
                <a:latin typeface="Arial Narrow" pitchFamily="34" charset="0"/>
              </a:rPr>
              <a:t>Menteri</a:t>
            </a:r>
            <a:endParaRPr lang="en-US" sz="2800" b="1" dirty="0" smtClean="0">
              <a:latin typeface="Arial Narrow" pitchFamily="34" charset="0"/>
            </a:endParaRPr>
          </a:p>
          <a:p>
            <a:pPr>
              <a:lnSpc>
                <a:spcPct val="90000"/>
              </a:lnSpc>
              <a:spcBef>
                <a:spcPct val="35000"/>
              </a:spcBef>
              <a:buSzPct val="80000"/>
              <a:buFont typeface="Wingdings" pitchFamily="2" charset="2"/>
              <a:buNone/>
              <a:defRPr/>
            </a:pPr>
            <a:endParaRPr lang="en-US" sz="2800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465" name="Group 2"/>
          <p:cNvGrpSpPr>
            <a:grpSpLocks/>
          </p:cNvGrpSpPr>
          <p:nvPr/>
        </p:nvGrpSpPr>
        <p:grpSpPr bwMode="auto">
          <a:xfrm>
            <a:off x="247650" y="533400"/>
            <a:ext cx="9409113" cy="531813"/>
            <a:chOff x="144" y="336"/>
            <a:chExt cx="5471" cy="335"/>
          </a:xfrm>
        </p:grpSpPr>
        <p:sp>
          <p:nvSpPr>
            <p:cNvPr id="62489" name="AutoShape 3"/>
            <p:cNvSpPr>
              <a:spLocks noChangeArrowheads="1"/>
            </p:cNvSpPr>
            <p:nvPr/>
          </p:nvSpPr>
          <p:spPr bwMode="auto">
            <a:xfrm>
              <a:off x="144" y="336"/>
              <a:ext cx="5472" cy="336"/>
            </a:xfrm>
            <a:prstGeom prst="roundRect">
              <a:avLst>
                <a:gd name="adj" fmla="val 296"/>
              </a:avLst>
            </a:prstGeom>
            <a:solidFill>
              <a:srgbClr val="9999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539652" name="AutoShape 4"/>
            <p:cNvSpPr>
              <a:spLocks noChangeArrowheads="1"/>
            </p:cNvSpPr>
            <p:nvPr/>
          </p:nvSpPr>
          <p:spPr bwMode="auto">
            <a:xfrm>
              <a:off x="144" y="336"/>
              <a:ext cx="5472" cy="336"/>
            </a:xfrm>
            <a:prstGeom prst="roundRect">
              <a:avLst>
                <a:gd name="adj" fmla="val 296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>
                <a:lnSpc>
                  <a:spcPct val="95000"/>
                </a:lnSpc>
                <a:buClr>
                  <a:srgbClr val="050507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r>
                <a:rPr lang="en-GB" sz="2900" b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Arial" pitchFamily="34" charset="0"/>
                </a:rPr>
                <a:t> LAPORAN PERTANGGUNGJAWABAN APBD</a:t>
              </a:r>
            </a:p>
          </p:txBody>
        </p:sp>
      </p:grpSp>
      <p:grpSp>
        <p:nvGrpSpPr>
          <p:cNvPr id="62466" name="Group 8"/>
          <p:cNvGrpSpPr>
            <a:grpSpLocks/>
          </p:cNvGrpSpPr>
          <p:nvPr/>
        </p:nvGrpSpPr>
        <p:grpSpPr bwMode="auto">
          <a:xfrm>
            <a:off x="5002213" y="1160463"/>
            <a:ext cx="935037" cy="1117600"/>
            <a:chOff x="2909" y="731"/>
            <a:chExt cx="543" cy="704"/>
          </a:xfrm>
        </p:grpSpPr>
        <p:sp>
          <p:nvSpPr>
            <p:cNvPr id="62487" name="Freeform 9"/>
            <p:cNvSpPr>
              <a:spLocks noChangeArrowheads="1"/>
            </p:cNvSpPr>
            <p:nvPr/>
          </p:nvSpPr>
          <p:spPr bwMode="auto">
            <a:xfrm>
              <a:off x="2935" y="925"/>
              <a:ext cx="525" cy="511"/>
            </a:xfrm>
            <a:custGeom>
              <a:avLst/>
              <a:gdLst>
                <a:gd name="T0" fmla="*/ 518 w 2314"/>
                <a:gd name="T1" fmla="*/ 144 h 2255"/>
                <a:gd name="T2" fmla="*/ 355 w 2314"/>
                <a:gd name="T3" fmla="*/ 438 h 2255"/>
                <a:gd name="T4" fmla="*/ 358 w 2314"/>
                <a:gd name="T5" fmla="*/ 511 h 2255"/>
                <a:gd name="T6" fmla="*/ 0 w 2314"/>
                <a:gd name="T7" fmla="*/ 382 h 2255"/>
                <a:gd name="T8" fmla="*/ 345 w 2314"/>
                <a:gd name="T9" fmla="*/ 223 h 2255"/>
                <a:gd name="T10" fmla="*/ 348 w 2314"/>
                <a:gd name="T11" fmla="*/ 295 h 2255"/>
                <a:gd name="T12" fmla="*/ 512 w 2314"/>
                <a:gd name="T13" fmla="*/ 0 h 2255"/>
                <a:gd name="T14" fmla="*/ 518 w 2314"/>
                <a:gd name="T15" fmla="*/ 144 h 22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314"/>
                <a:gd name="T25" fmla="*/ 0 h 2255"/>
                <a:gd name="T26" fmla="*/ 2314 w 2314"/>
                <a:gd name="T27" fmla="*/ 2255 h 225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314" h="2255">
                  <a:moveTo>
                    <a:pt x="2285" y="634"/>
                  </a:moveTo>
                  <a:cubicBezTo>
                    <a:pt x="2313" y="1269"/>
                    <a:pt x="1952" y="1918"/>
                    <a:pt x="1564" y="1935"/>
                  </a:cubicBezTo>
                  <a:lnTo>
                    <a:pt x="1578" y="2254"/>
                  </a:lnTo>
                  <a:lnTo>
                    <a:pt x="0" y="1687"/>
                  </a:lnTo>
                  <a:lnTo>
                    <a:pt x="1522" y="985"/>
                  </a:lnTo>
                  <a:lnTo>
                    <a:pt x="1536" y="1303"/>
                  </a:lnTo>
                  <a:cubicBezTo>
                    <a:pt x="1925" y="1286"/>
                    <a:pt x="2285" y="634"/>
                    <a:pt x="2257" y="0"/>
                  </a:cubicBezTo>
                  <a:lnTo>
                    <a:pt x="2285" y="634"/>
                  </a:lnTo>
                </a:path>
              </a:pathLst>
            </a:custGeom>
            <a:solidFill>
              <a:srgbClr val="FF66CC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62488" name="Freeform 10"/>
            <p:cNvSpPr>
              <a:spLocks noChangeArrowheads="1"/>
            </p:cNvSpPr>
            <p:nvPr/>
          </p:nvSpPr>
          <p:spPr bwMode="auto">
            <a:xfrm>
              <a:off x="2909" y="720"/>
              <a:ext cx="544" cy="349"/>
            </a:xfrm>
            <a:custGeom>
              <a:avLst/>
              <a:gdLst>
                <a:gd name="T0" fmla="*/ 0 w 2397"/>
                <a:gd name="T1" fmla="*/ 12 h 1537"/>
                <a:gd name="T2" fmla="*/ 537 w 2397"/>
                <a:gd name="T3" fmla="*/ 205 h 1537"/>
                <a:gd name="T4" fmla="*/ 544 w 2397"/>
                <a:gd name="T5" fmla="*/ 349 h 1537"/>
                <a:gd name="T6" fmla="*/ 6 w 2397"/>
                <a:gd name="T7" fmla="*/ 156 h 1537"/>
                <a:gd name="T8" fmla="*/ 0 w 2397"/>
                <a:gd name="T9" fmla="*/ 12 h 153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97"/>
                <a:gd name="T16" fmla="*/ 0 h 1537"/>
                <a:gd name="T17" fmla="*/ 2397 w 2397"/>
                <a:gd name="T18" fmla="*/ 1537 h 153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97" h="1537">
                  <a:moveTo>
                    <a:pt x="0" y="51"/>
                  </a:moveTo>
                  <a:cubicBezTo>
                    <a:pt x="1163" y="0"/>
                    <a:pt x="2348" y="425"/>
                    <a:pt x="2368" y="902"/>
                  </a:cubicBezTo>
                  <a:lnTo>
                    <a:pt x="2396" y="1536"/>
                  </a:lnTo>
                  <a:cubicBezTo>
                    <a:pt x="2362" y="745"/>
                    <a:pt x="1191" y="635"/>
                    <a:pt x="28" y="685"/>
                  </a:cubicBezTo>
                  <a:lnTo>
                    <a:pt x="0" y="51"/>
                  </a:lnTo>
                </a:path>
              </a:pathLst>
            </a:custGeom>
            <a:solidFill>
              <a:srgbClr val="FF66CC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</p:grpSp>
      <p:grpSp>
        <p:nvGrpSpPr>
          <p:cNvPr id="62467" name="Group 14"/>
          <p:cNvGrpSpPr>
            <a:grpSpLocks/>
          </p:cNvGrpSpPr>
          <p:nvPr/>
        </p:nvGrpSpPr>
        <p:grpSpPr bwMode="auto">
          <a:xfrm>
            <a:off x="6477000" y="1828800"/>
            <a:ext cx="2722563" cy="1752600"/>
            <a:chOff x="3744" y="1632"/>
            <a:chExt cx="1583" cy="719"/>
          </a:xfrm>
        </p:grpSpPr>
        <p:grpSp>
          <p:nvGrpSpPr>
            <p:cNvPr id="62483" name="Group 15"/>
            <p:cNvGrpSpPr>
              <a:grpSpLocks/>
            </p:cNvGrpSpPr>
            <p:nvPr/>
          </p:nvGrpSpPr>
          <p:grpSpPr bwMode="auto">
            <a:xfrm>
              <a:off x="3744" y="1632"/>
              <a:ext cx="1583" cy="719"/>
              <a:chOff x="3744" y="1632"/>
              <a:chExt cx="1583" cy="719"/>
            </a:xfrm>
          </p:grpSpPr>
          <p:sp>
            <p:nvSpPr>
              <p:cNvPr id="62485" name="Freeform 16"/>
              <p:cNvSpPr>
                <a:spLocks noChangeArrowheads="1"/>
              </p:cNvSpPr>
              <p:nvPr/>
            </p:nvSpPr>
            <p:spPr bwMode="auto">
              <a:xfrm>
                <a:off x="3744" y="1632"/>
                <a:ext cx="1584" cy="720"/>
              </a:xfrm>
              <a:custGeom>
                <a:avLst/>
                <a:gdLst>
                  <a:gd name="T0" fmla="*/ 0 w 6987"/>
                  <a:gd name="T1" fmla="*/ 0 h 3177"/>
                  <a:gd name="T2" fmla="*/ 1584 w 6987"/>
                  <a:gd name="T3" fmla="*/ 0 h 3177"/>
                  <a:gd name="T4" fmla="*/ 1584 w 6987"/>
                  <a:gd name="T5" fmla="*/ 630 h 3177"/>
                  <a:gd name="T6" fmla="*/ 1386 w 6987"/>
                  <a:gd name="T7" fmla="*/ 720 h 3177"/>
                  <a:gd name="T8" fmla="*/ 0 w 6987"/>
                  <a:gd name="T9" fmla="*/ 720 h 3177"/>
                  <a:gd name="T10" fmla="*/ 0 w 6987"/>
                  <a:gd name="T11" fmla="*/ 0 h 317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6987"/>
                  <a:gd name="T19" fmla="*/ 0 h 3177"/>
                  <a:gd name="T20" fmla="*/ 6987 w 6987"/>
                  <a:gd name="T21" fmla="*/ 3177 h 3177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6987" h="3177">
                    <a:moveTo>
                      <a:pt x="0" y="0"/>
                    </a:moveTo>
                    <a:lnTo>
                      <a:pt x="6986" y="0"/>
                    </a:lnTo>
                    <a:lnTo>
                      <a:pt x="6986" y="2779"/>
                    </a:lnTo>
                    <a:lnTo>
                      <a:pt x="6112" y="3176"/>
                    </a:lnTo>
                    <a:lnTo>
                      <a:pt x="0" y="3176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97F7F9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d-ID"/>
              </a:p>
            </p:txBody>
          </p:sp>
          <p:sp>
            <p:nvSpPr>
              <p:cNvPr id="62486" name="Freeform 17"/>
              <p:cNvSpPr>
                <a:spLocks noChangeArrowheads="1"/>
              </p:cNvSpPr>
              <p:nvPr/>
            </p:nvSpPr>
            <p:spPr bwMode="auto">
              <a:xfrm>
                <a:off x="5130" y="2262"/>
                <a:ext cx="198" cy="90"/>
              </a:xfrm>
              <a:custGeom>
                <a:avLst/>
                <a:gdLst>
                  <a:gd name="T0" fmla="*/ 0 w 875"/>
                  <a:gd name="T1" fmla="*/ 90 h 398"/>
                  <a:gd name="T2" fmla="*/ 51 w 875"/>
                  <a:gd name="T3" fmla="*/ 0 h 398"/>
                  <a:gd name="T4" fmla="*/ 198 w 875"/>
                  <a:gd name="T5" fmla="*/ 0 h 398"/>
                  <a:gd name="T6" fmla="*/ 0 w 875"/>
                  <a:gd name="T7" fmla="*/ 90 h 39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75"/>
                  <a:gd name="T13" fmla="*/ 0 h 398"/>
                  <a:gd name="T14" fmla="*/ 875 w 875"/>
                  <a:gd name="T15" fmla="*/ 398 h 39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75" h="398">
                    <a:moveTo>
                      <a:pt x="0" y="397"/>
                    </a:moveTo>
                    <a:lnTo>
                      <a:pt x="227" y="0"/>
                    </a:lnTo>
                    <a:cubicBezTo>
                      <a:pt x="445" y="56"/>
                      <a:pt x="437" y="24"/>
                      <a:pt x="874" y="0"/>
                    </a:cubicBezTo>
                    <a:lnTo>
                      <a:pt x="0" y="397"/>
                    </a:lnTo>
                  </a:path>
                </a:pathLst>
              </a:custGeom>
              <a:solidFill>
                <a:srgbClr val="81D4D5"/>
              </a:solidFill>
              <a:ln w="9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id-ID"/>
              </a:p>
            </p:txBody>
          </p:sp>
        </p:grpSp>
        <p:sp>
          <p:nvSpPr>
            <p:cNvPr id="62484" name="AutoShape 18"/>
            <p:cNvSpPr>
              <a:spLocks noChangeArrowheads="1"/>
            </p:cNvSpPr>
            <p:nvPr/>
          </p:nvSpPr>
          <p:spPr bwMode="auto">
            <a:xfrm>
              <a:off x="3744" y="1632"/>
              <a:ext cx="1584" cy="636"/>
            </a:xfrm>
            <a:prstGeom prst="roundRect">
              <a:avLst>
                <a:gd name="adj" fmla="val 153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marL="174625" indent="-174625">
                <a:lnSpc>
                  <a:spcPct val="95000"/>
                </a:lnSpc>
                <a:buClr>
                  <a:srgbClr val="050507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>
                  <a:solidFill>
                    <a:srgbClr val="050507"/>
                  </a:solidFill>
                  <a:latin typeface="Times New Roman" pitchFamily="18" charset="0"/>
                </a:rPr>
                <a:t>Dilampiri :</a:t>
              </a:r>
            </a:p>
            <a:p>
              <a:pPr marL="174625" indent="-174625">
                <a:buClr>
                  <a:srgbClr val="050507"/>
                </a:buClr>
                <a:buSzPct val="100000"/>
                <a:buFont typeface="Times New Roman" pitchFamily="18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>
                  <a:solidFill>
                    <a:srgbClr val="050507"/>
                  </a:solidFill>
                  <a:latin typeface="Times New Roman" pitchFamily="18" charset="0"/>
                </a:rPr>
                <a:t>Laporan Keuangan Perusahaan Daerah</a:t>
              </a:r>
            </a:p>
            <a:p>
              <a:pPr marL="174625" indent="-174625">
                <a:buClr>
                  <a:srgbClr val="050507"/>
                </a:buClr>
                <a:buSzPct val="100000"/>
                <a:buFont typeface="Times New Roman" pitchFamily="18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>
                  <a:solidFill>
                    <a:srgbClr val="050507"/>
                  </a:solidFill>
                  <a:latin typeface="Times New Roman" pitchFamily="18" charset="0"/>
                </a:rPr>
                <a:t>Laporan Ikhtisar Realisasi Kinerja</a:t>
              </a:r>
            </a:p>
          </p:txBody>
        </p:sp>
      </p:grpSp>
      <p:sp>
        <p:nvSpPr>
          <p:cNvPr id="62468" name="Freeform 19"/>
          <p:cNvSpPr>
            <a:spLocks noChangeArrowheads="1"/>
          </p:cNvSpPr>
          <p:nvPr/>
        </p:nvSpPr>
        <p:spPr bwMode="auto">
          <a:xfrm>
            <a:off x="2971800" y="3705225"/>
            <a:ext cx="247650" cy="457200"/>
          </a:xfrm>
          <a:custGeom>
            <a:avLst/>
            <a:gdLst>
              <a:gd name="T0" fmla="*/ 61815 w 637"/>
              <a:gd name="T1" fmla="*/ 0 h 1272"/>
              <a:gd name="T2" fmla="*/ 61815 w 637"/>
              <a:gd name="T3" fmla="*/ 342541 h 1272"/>
              <a:gd name="T4" fmla="*/ 0 w 637"/>
              <a:gd name="T5" fmla="*/ 342541 h 1272"/>
              <a:gd name="T6" fmla="*/ 123631 w 637"/>
              <a:gd name="T7" fmla="*/ 456841 h 1272"/>
              <a:gd name="T8" fmla="*/ 247261 w 637"/>
              <a:gd name="T9" fmla="*/ 342541 h 1272"/>
              <a:gd name="T10" fmla="*/ 185446 w 637"/>
              <a:gd name="T11" fmla="*/ 342541 h 1272"/>
              <a:gd name="T12" fmla="*/ 185446 w 637"/>
              <a:gd name="T13" fmla="*/ 0 h 1272"/>
              <a:gd name="T14" fmla="*/ 61815 w 637"/>
              <a:gd name="T15" fmla="*/ 0 h 127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637"/>
              <a:gd name="T25" fmla="*/ 0 h 1272"/>
              <a:gd name="T26" fmla="*/ 637 w 637"/>
              <a:gd name="T27" fmla="*/ 1272 h 1272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637" h="1272">
                <a:moveTo>
                  <a:pt x="159" y="0"/>
                </a:moveTo>
                <a:lnTo>
                  <a:pt x="159" y="953"/>
                </a:lnTo>
                <a:lnTo>
                  <a:pt x="0" y="953"/>
                </a:lnTo>
                <a:lnTo>
                  <a:pt x="318" y="1271"/>
                </a:lnTo>
                <a:lnTo>
                  <a:pt x="636" y="953"/>
                </a:lnTo>
                <a:lnTo>
                  <a:pt x="477" y="953"/>
                </a:lnTo>
                <a:lnTo>
                  <a:pt x="477" y="0"/>
                </a:lnTo>
                <a:lnTo>
                  <a:pt x="159" y="0"/>
                </a:lnTo>
              </a:path>
            </a:pathLst>
          </a:custGeom>
          <a:solidFill>
            <a:srgbClr val="00CC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grpSp>
        <p:nvGrpSpPr>
          <p:cNvPr id="62469" name="Group 20"/>
          <p:cNvGrpSpPr>
            <a:grpSpLocks/>
          </p:cNvGrpSpPr>
          <p:nvPr/>
        </p:nvGrpSpPr>
        <p:grpSpPr bwMode="auto">
          <a:xfrm>
            <a:off x="457200" y="4191000"/>
            <a:ext cx="5562600" cy="2132013"/>
            <a:chOff x="480" y="2640"/>
            <a:chExt cx="3215" cy="1343"/>
          </a:xfrm>
        </p:grpSpPr>
        <p:sp>
          <p:nvSpPr>
            <p:cNvPr id="62481" name="AutoShape 21"/>
            <p:cNvSpPr>
              <a:spLocks noChangeArrowheads="1"/>
            </p:cNvSpPr>
            <p:nvPr/>
          </p:nvSpPr>
          <p:spPr bwMode="auto">
            <a:xfrm>
              <a:off x="480" y="2640"/>
              <a:ext cx="3216" cy="1344"/>
            </a:xfrm>
            <a:prstGeom prst="roundRect">
              <a:avLst>
                <a:gd name="adj" fmla="val 16667"/>
              </a:avLst>
            </a:prstGeom>
            <a:solidFill>
              <a:srgbClr val="FFCC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62482" name="AutoShape 22"/>
            <p:cNvSpPr>
              <a:spLocks noChangeArrowheads="1"/>
            </p:cNvSpPr>
            <p:nvPr/>
          </p:nvSpPr>
          <p:spPr bwMode="auto">
            <a:xfrm>
              <a:off x="555" y="2715"/>
              <a:ext cx="3067" cy="1195"/>
            </a:xfrm>
            <a:prstGeom prst="roundRect">
              <a:avLst>
                <a:gd name="adj" fmla="val 83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/>
            <a:lstStyle/>
            <a:p>
              <a:pPr algn="ctr">
                <a:lnSpc>
                  <a:spcPct val="95000"/>
                </a:lnSpc>
                <a:buClr>
                  <a:srgbClr val="000000"/>
                </a:buClr>
                <a:buSzPct val="100000"/>
                <a:buFont typeface="Times New Roman" pitchFamily="18" charset="0"/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1">
                  <a:latin typeface="Times New Roman" pitchFamily="18" charset="0"/>
                </a:rPr>
                <a:t> </a:t>
              </a:r>
              <a:r>
                <a:rPr lang="en-GB" sz="2400" b="1">
                  <a:solidFill>
                    <a:srgbClr val="050507"/>
                  </a:solidFill>
                  <a:latin typeface="Times New Roman" pitchFamily="18" charset="0"/>
                </a:rPr>
                <a:t>Bentuk dan Isi laporan pertanggungjawaban </a:t>
              </a:r>
            </a:p>
            <a:p>
              <a:pPr algn="ctr">
                <a:buClr>
                  <a:srgbClr val="050507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1">
                  <a:solidFill>
                    <a:srgbClr val="050507"/>
                  </a:solidFill>
                  <a:latin typeface="Times New Roman" pitchFamily="18" charset="0"/>
                </a:rPr>
                <a:t>   pelaksanaan APBD disusun dan </a:t>
              </a:r>
            </a:p>
            <a:p>
              <a:pPr algn="ctr">
                <a:buClr>
                  <a:srgbClr val="050507"/>
                </a:buClr>
                <a:buSzPct val="100000"/>
                <a:buFont typeface="Times New Roman" pitchFamily="18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400" b="1">
                  <a:solidFill>
                    <a:srgbClr val="050507"/>
                  </a:solidFill>
                  <a:latin typeface="Times New Roman" pitchFamily="18" charset="0"/>
                </a:rPr>
                <a:t>   disajikan sesuai Standar Akuntansi  Pemerintah (PP No.24/2005)</a:t>
              </a:r>
            </a:p>
          </p:txBody>
        </p:sp>
      </p:grpSp>
      <p:grpSp>
        <p:nvGrpSpPr>
          <p:cNvPr id="62470" name="Group 5"/>
          <p:cNvGrpSpPr>
            <a:grpSpLocks/>
          </p:cNvGrpSpPr>
          <p:nvPr/>
        </p:nvGrpSpPr>
        <p:grpSpPr bwMode="auto">
          <a:xfrm>
            <a:off x="5715000" y="3886200"/>
            <a:ext cx="4114800" cy="2590800"/>
            <a:chOff x="79" y="1344"/>
            <a:chExt cx="2945" cy="960"/>
          </a:xfrm>
        </p:grpSpPr>
        <p:sp>
          <p:nvSpPr>
            <p:cNvPr id="62479" name="AutoShape 6"/>
            <p:cNvSpPr>
              <a:spLocks noChangeArrowheads="1"/>
            </p:cNvSpPr>
            <p:nvPr/>
          </p:nvSpPr>
          <p:spPr bwMode="auto">
            <a:xfrm>
              <a:off x="624" y="1344"/>
              <a:ext cx="2400" cy="960"/>
            </a:xfrm>
            <a:prstGeom prst="roundRect">
              <a:avLst>
                <a:gd name="adj" fmla="val 16667"/>
              </a:avLst>
            </a:prstGeom>
            <a:solidFill>
              <a:srgbClr val="97F7F9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62480" name="AutoShape 7"/>
            <p:cNvSpPr>
              <a:spLocks noChangeArrowheads="1"/>
            </p:cNvSpPr>
            <p:nvPr/>
          </p:nvSpPr>
          <p:spPr bwMode="auto">
            <a:xfrm>
              <a:off x="79" y="1397"/>
              <a:ext cx="2238" cy="854"/>
            </a:xfrm>
            <a:prstGeom prst="roundRect">
              <a:avLst>
                <a:gd name="adj" fmla="val 116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 anchorCtr="1"/>
            <a:lstStyle/>
            <a:p>
              <a:pPr algn="just">
                <a:lnSpc>
                  <a:spcPct val="95000"/>
                </a:lnSpc>
                <a:buClr>
                  <a:srgbClr val="050507"/>
                </a:buClr>
                <a:buSzPct val="100000"/>
                <a:buFont typeface="Wingdings" pitchFamily="2" charset="2"/>
                <a:buChar char="q"/>
                <a:tabLst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100" b="1">
                  <a:solidFill>
                    <a:srgbClr val="050507"/>
                  </a:solidFill>
                  <a:latin typeface="Times New Roman" pitchFamily="18" charset="0"/>
                </a:rPr>
                <a:t>LRA</a:t>
              </a:r>
            </a:p>
            <a:p>
              <a:pPr algn="just">
                <a:lnSpc>
                  <a:spcPct val="95000"/>
                </a:lnSpc>
                <a:buClr>
                  <a:srgbClr val="050507"/>
                </a:buClr>
                <a:buSzPct val="100000"/>
                <a:buFont typeface="Wingdings" pitchFamily="2" charset="2"/>
                <a:buChar char="q"/>
                <a:tabLst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100" b="1">
                  <a:solidFill>
                    <a:srgbClr val="050507"/>
                  </a:solidFill>
                  <a:latin typeface="Times New Roman" pitchFamily="18" charset="0"/>
                </a:rPr>
                <a:t>LPSAL</a:t>
              </a:r>
            </a:p>
            <a:p>
              <a:pPr algn="just">
                <a:buClr>
                  <a:srgbClr val="050507"/>
                </a:buClr>
                <a:buSzPct val="100000"/>
                <a:buFont typeface="Wingdings" pitchFamily="2" charset="2"/>
                <a:buChar char="q"/>
                <a:tabLst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100" b="1">
                  <a:solidFill>
                    <a:srgbClr val="050507"/>
                  </a:solidFill>
                  <a:latin typeface="Times New Roman" pitchFamily="18" charset="0"/>
                </a:rPr>
                <a:t>NERACA</a:t>
              </a:r>
            </a:p>
            <a:p>
              <a:pPr algn="just">
                <a:buClr>
                  <a:srgbClr val="050507"/>
                </a:buClr>
                <a:buSzPct val="100000"/>
                <a:buFont typeface="Wingdings" pitchFamily="2" charset="2"/>
                <a:buChar char="q"/>
                <a:tabLst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100" b="1">
                  <a:solidFill>
                    <a:srgbClr val="050507"/>
                  </a:solidFill>
                  <a:latin typeface="Times New Roman" pitchFamily="18" charset="0"/>
                </a:rPr>
                <a:t>LAK</a:t>
              </a:r>
            </a:p>
            <a:p>
              <a:pPr algn="just">
                <a:buClr>
                  <a:srgbClr val="050507"/>
                </a:buClr>
                <a:buSzPct val="100000"/>
                <a:buFont typeface="Wingdings" pitchFamily="2" charset="2"/>
                <a:buChar char="q"/>
                <a:tabLst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100" b="1">
                  <a:solidFill>
                    <a:srgbClr val="050507"/>
                  </a:solidFill>
                  <a:latin typeface="Times New Roman" pitchFamily="18" charset="0"/>
                </a:rPr>
                <a:t>LO</a:t>
              </a:r>
            </a:p>
            <a:p>
              <a:pPr algn="just">
                <a:buClr>
                  <a:srgbClr val="050507"/>
                </a:buClr>
                <a:buSzPct val="100000"/>
                <a:buFont typeface="Wingdings" pitchFamily="2" charset="2"/>
                <a:buChar char="q"/>
                <a:tabLst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100" b="1">
                  <a:solidFill>
                    <a:srgbClr val="050507"/>
                  </a:solidFill>
                  <a:latin typeface="Times New Roman" pitchFamily="18" charset="0"/>
                </a:rPr>
                <a:t>LPE</a:t>
              </a:r>
            </a:p>
            <a:p>
              <a:pPr algn="just">
                <a:buClr>
                  <a:srgbClr val="050507"/>
                </a:buClr>
                <a:buSzPct val="100000"/>
                <a:buFont typeface="Wingdings" pitchFamily="2" charset="2"/>
                <a:buChar char="q"/>
                <a:tabLst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100" b="1">
                  <a:solidFill>
                    <a:srgbClr val="050507"/>
                  </a:solidFill>
                  <a:latin typeface="Times New Roman" pitchFamily="18" charset="0"/>
                </a:rPr>
                <a:t>CALK</a:t>
              </a:r>
            </a:p>
          </p:txBody>
        </p:sp>
      </p:grpSp>
      <p:grpSp>
        <p:nvGrpSpPr>
          <p:cNvPr id="62471" name="Group 11"/>
          <p:cNvGrpSpPr>
            <a:grpSpLocks/>
          </p:cNvGrpSpPr>
          <p:nvPr/>
        </p:nvGrpSpPr>
        <p:grpSpPr bwMode="auto">
          <a:xfrm rot="635843">
            <a:off x="4789488" y="2447925"/>
            <a:ext cx="1851025" cy="881063"/>
            <a:chOff x="3007" y="2169"/>
            <a:chExt cx="831" cy="336"/>
          </a:xfrm>
        </p:grpSpPr>
        <p:sp>
          <p:nvSpPr>
            <p:cNvPr id="62477" name="Freeform 12"/>
            <p:cNvSpPr>
              <a:spLocks noChangeArrowheads="1"/>
            </p:cNvSpPr>
            <p:nvPr/>
          </p:nvSpPr>
          <p:spPr bwMode="auto">
            <a:xfrm>
              <a:off x="3216" y="2313"/>
              <a:ext cx="623" cy="217"/>
            </a:xfrm>
            <a:custGeom>
              <a:avLst/>
              <a:gdLst>
                <a:gd name="T0" fmla="*/ 168 w 2746"/>
                <a:gd name="T1" fmla="*/ 181 h 955"/>
                <a:gd name="T2" fmla="*/ 538 w 2746"/>
                <a:gd name="T3" fmla="*/ 96 h 955"/>
                <a:gd name="T4" fmla="*/ 623 w 2746"/>
                <a:gd name="T5" fmla="*/ 114 h 955"/>
                <a:gd name="T6" fmla="*/ 472 w 2746"/>
                <a:gd name="T7" fmla="*/ 0 h 955"/>
                <a:gd name="T8" fmla="*/ 286 w 2746"/>
                <a:gd name="T9" fmla="*/ 42 h 955"/>
                <a:gd name="T10" fmla="*/ 370 w 2746"/>
                <a:gd name="T11" fmla="*/ 60 h 955"/>
                <a:gd name="T12" fmla="*/ 0 w 2746"/>
                <a:gd name="T13" fmla="*/ 145 h 955"/>
                <a:gd name="T14" fmla="*/ 168 w 2746"/>
                <a:gd name="T15" fmla="*/ 181 h 95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746"/>
                <a:gd name="T25" fmla="*/ 0 h 955"/>
                <a:gd name="T26" fmla="*/ 2746 w 2746"/>
                <a:gd name="T27" fmla="*/ 955 h 95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746" h="955">
                  <a:moveTo>
                    <a:pt x="739" y="797"/>
                  </a:moveTo>
                  <a:cubicBezTo>
                    <a:pt x="1486" y="954"/>
                    <a:pt x="2305" y="769"/>
                    <a:pt x="2371" y="422"/>
                  </a:cubicBezTo>
                  <a:lnTo>
                    <a:pt x="2745" y="501"/>
                  </a:lnTo>
                  <a:lnTo>
                    <a:pt x="2080" y="0"/>
                  </a:lnTo>
                  <a:lnTo>
                    <a:pt x="1259" y="185"/>
                  </a:lnTo>
                  <a:lnTo>
                    <a:pt x="1633" y="265"/>
                  </a:lnTo>
                  <a:cubicBezTo>
                    <a:pt x="1568" y="613"/>
                    <a:pt x="748" y="797"/>
                    <a:pt x="0" y="640"/>
                  </a:cubicBezTo>
                  <a:lnTo>
                    <a:pt x="739" y="797"/>
                  </a:lnTo>
                </a:path>
              </a:pathLst>
            </a:custGeom>
            <a:solidFill>
              <a:srgbClr val="00CC99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62478" name="Freeform 13"/>
            <p:cNvSpPr>
              <a:spLocks noChangeArrowheads="1"/>
            </p:cNvSpPr>
            <p:nvPr/>
          </p:nvSpPr>
          <p:spPr bwMode="auto">
            <a:xfrm>
              <a:off x="2987" y="2169"/>
              <a:ext cx="397" cy="325"/>
            </a:xfrm>
            <a:custGeom>
              <a:avLst/>
              <a:gdLst>
                <a:gd name="T0" fmla="*/ 23 w 1750"/>
                <a:gd name="T1" fmla="*/ 0 h 1432"/>
                <a:gd name="T2" fmla="*/ 229 w 1750"/>
                <a:gd name="T3" fmla="*/ 289 h 1432"/>
                <a:gd name="T4" fmla="*/ 397 w 1750"/>
                <a:gd name="T5" fmla="*/ 325 h 1432"/>
                <a:gd name="T6" fmla="*/ 191 w 1750"/>
                <a:gd name="T7" fmla="*/ 36 h 1432"/>
                <a:gd name="T8" fmla="*/ 23 w 1750"/>
                <a:gd name="T9" fmla="*/ 0 h 143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750"/>
                <a:gd name="T16" fmla="*/ 0 h 1432"/>
                <a:gd name="T17" fmla="*/ 1750 w 1750"/>
                <a:gd name="T18" fmla="*/ 1432 h 143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750" h="1432">
                  <a:moveTo>
                    <a:pt x="101" y="0"/>
                  </a:moveTo>
                  <a:cubicBezTo>
                    <a:pt x="0" y="520"/>
                    <a:pt x="451" y="1155"/>
                    <a:pt x="1010" y="1274"/>
                  </a:cubicBezTo>
                  <a:lnTo>
                    <a:pt x="1749" y="1431"/>
                  </a:lnTo>
                  <a:cubicBezTo>
                    <a:pt x="817" y="1233"/>
                    <a:pt x="738" y="678"/>
                    <a:pt x="842" y="158"/>
                  </a:cubicBezTo>
                  <a:lnTo>
                    <a:pt x="101" y="0"/>
                  </a:lnTo>
                </a:path>
              </a:pathLst>
            </a:custGeom>
            <a:solidFill>
              <a:srgbClr val="00CC99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</p:grpSp>
      <p:grpSp>
        <p:nvGrpSpPr>
          <p:cNvPr id="62472" name="Group 5"/>
          <p:cNvGrpSpPr>
            <a:grpSpLocks/>
          </p:cNvGrpSpPr>
          <p:nvPr/>
        </p:nvGrpSpPr>
        <p:grpSpPr bwMode="auto">
          <a:xfrm>
            <a:off x="685800" y="1905000"/>
            <a:ext cx="4513263" cy="1751013"/>
            <a:chOff x="624" y="1344"/>
            <a:chExt cx="2399" cy="959"/>
          </a:xfrm>
        </p:grpSpPr>
        <p:sp>
          <p:nvSpPr>
            <p:cNvPr id="62475" name="AutoShape 6"/>
            <p:cNvSpPr>
              <a:spLocks noChangeArrowheads="1"/>
            </p:cNvSpPr>
            <p:nvPr/>
          </p:nvSpPr>
          <p:spPr bwMode="auto">
            <a:xfrm>
              <a:off x="624" y="1344"/>
              <a:ext cx="2400" cy="960"/>
            </a:xfrm>
            <a:prstGeom prst="roundRect">
              <a:avLst>
                <a:gd name="adj" fmla="val 16667"/>
              </a:avLst>
            </a:prstGeom>
            <a:solidFill>
              <a:srgbClr val="97F7F9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62476" name="AutoShape 7"/>
            <p:cNvSpPr>
              <a:spLocks noChangeArrowheads="1"/>
            </p:cNvSpPr>
            <p:nvPr/>
          </p:nvSpPr>
          <p:spPr bwMode="auto">
            <a:xfrm>
              <a:off x="677" y="1397"/>
              <a:ext cx="2294" cy="854"/>
            </a:xfrm>
            <a:prstGeom prst="roundRect">
              <a:avLst>
                <a:gd name="adj" fmla="val 116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 anchor="ctr" anchorCtr="1"/>
            <a:lstStyle/>
            <a:p>
              <a:pPr algn="just">
                <a:lnSpc>
                  <a:spcPct val="95000"/>
                </a:lnSpc>
                <a:buClr>
                  <a:srgbClr val="050507"/>
                </a:buClr>
                <a:buSzPct val="100000"/>
                <a:buFont typeface="Wingdings" pitchFamily="2" charset="2"/>
                <a:buChar char="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100" b="1">
                  <a:solidFill>
                    <a:srgbClr val="050507"/>
                  </a:solidFill>
                  <a:latin typeface="Times New Roman" pitchFamily="18" charset="0"/>
                </a:rPr>
                <a:t>Laporan Realisasi APBD</a:t>
              </a:r>
            </a:p>
            <a:p>
              <a:pPr algn="just">
                <a:buClr>
                  <a:srgbClr val="050507"/>
                </a:buClr>
                <a:buSzPct val="100000"/>
                <a:buFont typeface="Wingdings" pitchFamily="2" charset="2"/>
                <a:buChar char="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100" b="1">
                  <a:solidFill>
                    <a:srgbClr val="050507"/>
                  </a:solidFill>
                  <a:latin typeface="Times New Roman" pitchFamily="18" charset="0"/>
                </a:rPr>
                <a:t>Neraca</a:t>
              </a:r>
            </a:p>
            <a:p>
              <a:pPr algn="just">
                <a:buClr>
                  <a:srgbClr val="050507"/>
                </a:buClr>
                <a:buSzPct val="100000"/>
                <a:buFont typeface="Wingdings" pitchFamily="2" charset="2"/>
                <a:buChar char="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100" b="1">
                  <a:solidFill>
                    <a:srgbClr val="050507"/>
                  </a:solidFill>
                  <a:latin typeface="Times New Roman" pitchFamily="18" charset="0"/>
                </a:rPr>
                <a:t>Laporan Arus Kas</a:t>
              </a:r>
            </a:p>
            <a:p>
              <a:pPr algn="just">
                <a:buClr>
                  <a:srgbClr val="050507"/>
                </a:buClr>
                <a:buSzPct val="100000"/>
                <a:buFont typeface="Wingdings" pitchFamily="2" charset="2"/>
                <a:buChar char="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100" b="1">
                  <a:solidFill>
                    <a:srgbClr val="050507"/>
                  </a:solidFill>
                  <a:latin typeface="Times New Roman" pitchFamily="18" charset="0"/>
                </a:rPr>
                <a:t>Catatan Atas Laporan Keuangan</a:t>
              </a:r>
            </a:p>
          </p:txBody>
        </p:sp>
      </p:grpSp>
      <p:sp>
        <p:nvSpPr>
          <p:cNvPr id="28" name="Striped Right Arrow 27"/>
          <p:cNvSpPr/>
          <p:nvPr/>
        </p:nvSpPr>
        <p:spPr>
          <a:xfrm rot="1649834">
            <a:off x="4532313" y="3381375"/>
            <a:ext cx="2362200" cy="1066800"/>
          </a:xfrm>
          <a:prstGeom prst="stripedRightArrow">
            <a:avLst/>
          </a:prstGeom>
          <a:noFill/>
          <a:ln w="635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474" name="TextBox 28"/>
          <p:cNvSpPr txBox="1">
            <a:spLocks noChangeArrowheads="1"/>
          </p:cNvSpPr>
          <p:nvPr/>
        </p:nvSpPr>
        <p:spPr bwMode="auto">
          <a:xfrm>
            <a:off x="8102600" y="4638675"/>
            <a:ext cx="1574800" cy="9239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rgbClr val="000000"/>
                </a:solidFill>
              </a:rPr>
              <a:t>PP 71/2010</a:t>
            </a:r>
          </a:p>
          <a:p>
            <a:pPr algn="ctr"/>
            <a:r>
              <a:rPr lang="en-US" b="1">
                <a:solidFill>
                  <a:srgbClr val="000000"/>
                </a:solidFill>
              </a:rPr>
              <a:t>Wajib </a:t>
            </a:r>
          </a:p>
          <a:p>
            <a:pPr algn="ctr"/>
            <a:r>
              <a:rPr lang="en-US" b="1">
                <a:solidFill>
                  <a:srgbClr val="000000"/>
                </a:solidFill>
              </a:rPr>
              <a:t>pada 2014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AutoShape 2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356350" y="3311525"/>
            <a:ext cx="2771775" cy="547688"/>
          </a:xfrm>
          <a:prstGeom prst="roundRect">
            <a:avLst>
              <a:gd name="adj" fmla="val 23907"/>
            </a:avLst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 lIns="274320" tIns="0" rIns="0" bIns="0" anchor="ctr"/>
          <a:lstStyle/>
          <a:p>
            <a:pPr eaLnBrk="0" hangingPunct="0"/>
            <a:r>
              <a:rPr lang="fi-FI" sz="1400" b="1"/>
              <a:t>prosedur akuntansi aset</a:t>
            </a:r>
            <a:r>
              <a:rPr lang="en-US" sz="1400"/>
              <a:t> </a:t>
            </a:r>
          </a:p>
        </p:txBody>
      </p:sp>
      <p:sp>
        <p:nvSpPr>
          <p:cNvPr id="64514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77850" y="228600"/>
            <a:ext cx="8915400" cy="609600"/>
          </a:xfrm>
        </p:spPr>
        <p:txBody>
          <a:bodyPr/>
          <a:lstStyle/>
          <a:p>
            <a:pPr eaLnBrk="1" hangingPunct="1"/>
            <a:r>
              <a:rPr lang="en-US" sz="3300" b="1" smtClean="0">
                <a:effectLst/>
              </a:rPr>
              <a:t>Akuntansi Keuangan Daerah </a:t>
            </a:r>
          </a:p>
        </p:txBody>
      </p:sp>
      <p:sp>
        <p:nvSpPr>
          <p:cNvPr id="541700" name="AutoShape 4"/>
          <p:cNvSpPr>
            <a:spLocks noChangeArrowheads="1"/>
          </p:cNvSpPr>
          <p:nvPr/>
        </p:nvSpPr>
        <p:spPr bwMode="auto">
          <a:xfrm>
            <a:off x="330200" y="1295400"/>
            <a:ext cx="1981200" cy="1279525"/>
          </a:xfrm>
          <a:prstGeom prst="foldedCorner">
            <a:avLst>
              <a:gd name="adj" fmla="val 12500"/>
            </a:avLst>
          </a:pr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lIns="45720" rIns="45720"/>
          <a:lstStyle/>
          <a:p>
            <a:pPr algn="ctr"/>
            <a:r>
              <a:rPr lang="en-US" b="1">
                <a:solidFill>
                  <a:srgbClr val="000000"/>
                </a:solidFill>
                <a:latin typeface="Arial" charset="0"/>
              </a:rPr>
              <a:t>Standar Akuntansi Pemerintahan</a:t>
            </a:r>
          </a:p>
          <a:p>
            <a:pPr algn="ctr"/>
            <a:r>
              <a:rPr lang="en-US" b="1">
                <a:solidFill>
                  <a:srgbClr val="000000"/>
                </a:solidFill>
                <a:latin typeface="Arial" charset="0"/>
              </a:rPr>
              <a:t>(PP 24/2005)</a:t>
            </a:r>
          </a:p>
        </p:txBody>
      </p:sp>
      <p:sp>
        <p:nvSpPr>
          <p:cNvPr id="541701" name="AutoShape 5"/>
          <p:cNvSpPr>
            <a:spLocks noChangeArrowheads="1"/>
          </p:cNvSpPr>
          <p:nvPr/>
        </p:nvSpPr>
        <p:spPr bwMode="auto">
          <a:xfrm>
            <a:off x="3178175" y="3292475"/>
            <a:ext cx="1898650" cy="1219200"/>
          </a:xfrm>
          <a:prstGeom prst="roundRect">
            <a:avLst>
              <a:gd name="adj" fmla="val 16667"/>
            </a:avLst>
          </a:prstGeom>
          <a:solidFill>
            <a:schemeClr val="tx2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lIns="45720" rIns="45720" anchor="ctr"/>
          <a:lstStyle/>
          <a:p>
            <a:pPr algn="ctr" eaLnBrk="0" hangingPunct="0"/>
            <a:r>
              <a:rPr lang="en-US" b="1">
                <a:solidFill>
                  <a:srgbClr val="000000"/>
                </a:solidFill>
                <a:latin typeface="Arial" charset="0"/>
              </a:rPr>
              <a:t>Sistem Akuntansi Pemerintah Daerah</a:t>
            </a:r>
          </a:p>
        </p:txBody>
      </p:sp>
      <p:sp>
        <p:nvSpPr>
          <p:cNvPr id="541702" name="AutoShape 6"/>
          <p:cNvSpPr>
            <a:spLocks noChangeArrowheads="1"/>
          </p:cNvSpPr>
          <p:nvPr/>
        </p:nvSpPr>
        <p:spPr bwMode="auto">
          <a:xfrm>
            <a:off x="330200" y="3482975"/>
            <a:ext cx="1981200" cy="8382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tx1"/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120000"/>
              <a:defRPr/>
            </a:pPr>
            <a:r>
              <a:rPr lang="en-US" sz="2000" b="1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Pemerintah Daerah</a:t>
            </a:r>
          </a:p>
        </p:txBody>
      </p:sp>
      <p:sp>
        <p:nvSpPr>
          <p:cNvPr id="541703" name="Rectangle 7"/>
          <p:cNvSpPr>
            <a:spLocks noChangeArrowheads="1"/>
          </p:cNvSpPr>
          <p:nvPr/>
        </p:nvSpPr>
        <p:spPr bwMode="auto">
          <a:xfrm>
            <a:off x="1733550" y="3140075"/>
            <a:ext cx="1733550" cy="350838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700" b="1" i="1">
                <a:latin typeface="Arial" charset="0"/>
              </a:rPr>
              <a:t>menyusun</a:t>
            </a:r>
          </a:p>
        </p:txBody>
      </p:sp>
      <p:cxnSp>
        <p:nvCxnSpPr>
          <p:cNvPr id="541704" name="AutoShape 8"/>
          <p:cNvCxnSpPr>
            <a:cxnSpLocks noChangeShapeType="1"/>
          </p:cNvCxnSpPr>
          <p:nvPr/>
        </p:nvCxnSpPr>
        <p:spPr bwMode="auto">
          <a:xfrm>
            <a:off x="2343150" y="3902075"/>
            <a:ext cx="8001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41705" name="Rectangle 9"/>
          <p:cNvSpPr>
            <a:spLocks noChangeArrowheads="1"/>
          </p:cNvSpPr>
          <p:nvPr/>
        </p:nvSpPr>
        <p:spPr bwMode="auto">
          <a:xfrm>
            <a:off x="165100" y="2590800"/>
            <a:ext cx="1073150" cy="350838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700" b="1" i="1">
                <a:solidFill>
                  <a:srgbClr val="000000"/>
                </a:solidFill>
                <a:latin typeface="Arial" charset="0"/>
              </a:rPr>
              <a:t>mengacu</a:t>
            </a:r>
          </a:p>
        </p:txBody>
      </p:sp>
      <p:sp>
        <p:nvSpPr>
          <p:cNvPr id="541706" name="AutoShape 10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6356350" y="2027238"/>
            <a:ext cx="2771775" cy="547687"/>
          </a:xfrm>
          <a:prstGeom prst="roundRect">
            <a:avLst>
              <a:gd name="adj" fmla="val 23907"/>
            </a:avLst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 lIns="274320" tIns="0" rIns="0" bIns="0" anchor="ctr"/>
          <a:lstStyle/>
          <a:p>
            <a:pPr eaLnBrk="0" hangingPunct="0"/>
            <a:r>
              <a:rPr lang="fi-FI" sz="1400" b="1"/>
              <a:t>prosedur akuntansi penerimaan kas</a:t>
            </a:r>
            <a:r>
              <a:rPr lang="en-US" sz="1400"/>
              <a:t> </a:t>
            </a:r>
          </a:p>
        </p:txBody>
      </p:sp>
      <p:sp>
        <p:nvSpPr>
          <p:cNvPr id="541707" name="AutoShape 1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6356350" y="2667000"/>
            <a:ext cx="2771775" cy="547688"/>
          </a:xfrm>
          <a:prstGeom prst="roundRect">
            <a:avLst>
              <a:gd name="adj" fmla="val 24426"/>
            </a:avLst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 lIns="274320" tIns="0" rIns="0" bIns="0" anchor="ctr"/>
          <a:lstStyle/>
          <a:p>
            <a:pPr eaLnBrk="0" hangingPunct="0"/>
            <a:r>
              <a:rPr lang="fi-FI" sz="1400" b="1"/>
              <a:t>prosedur akuntansi pengeluaran kas</a:t>
            </a:r>
            <a:r>
              <a:rPr lang="en-US" sz="1400"/>
              <a:t> </a:t>
            </a:r>
          </a:p>
        </p:txBody>
      </p:sp>
      <p:sp>
        <p:nvSpPr>
          <p:cNvPr id="541708" name="AutoShape 12"/>
          <p:cNvSpPr>
            <a:spLocks noChangeArrowheads="1"/>
          </p:cNvSpPr>
          <p:nvPr/>
        </p:nvSpPr>
        <p:spPr bwMode="auto">
          <a:xfrm>
            <a:off x="5861050" y="1295400"/>
            <a:ext cx="3714750" cy="3429000"/>
          </a:xfrm>
          <a:prstGeom prst="roundRect">
            <a:avLst>
              <a:gd name="adj" fmla="val 6435"/>
            </a:avLst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/>
          </a:p>
        </p:txBody>
      </p:sp>
      <p:sp>
        <p:nvSpPr>
          <p:cNvPr id="541709" name="Oval 13"/>
          <p:cNvSpPr>
            <a:spLocks noChangeArrowheads="1"/>
          </p:cNvSpPr>
          <p:nvPr/>
        </p:nvSpPr>
        <p:spPr bwMode="auto">
          <a:xfrm>
            <a:off x="6191250" y="2095500"/>
            <a:ext cx="412750" cy="3873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38100" cmpd="dbl" algn="ctr">
            <a:solidFill>
              <a:srgbClr val="969696"/>
            </a:solidFill>
            <a:round/>
            <a:headEnd/>
            <a:tailEnd/>
          </a:ln>
          <a:effectLst/>
        </p:spPr>
        <p:txBody>
          <a:bodyPr lIns="0" tIns="0" rIns="0" bIns="72000" anchor="ctr"/>
          <a:lstStyle/>
          <a:p>
            <a:pPr algn="ctr" eaLnBrk="0" hangingPunct="0">
              <a:defRPr/>
            </a:pPr>
            <a:endParaRPr lang="en-GB" sz="1400" b="1">
              <a:effectLst>
                <a:outerShdw blurRad="38100" dist="38100" dir="2700000" algn="tl">
                  <a:srgbClr val="000000"/>
                </a:outerShdw>
              </a:effectLst>
              <a:cs typeface="Arial" pitchFamily="34" charset="0"/>
            </a:endParaRPr>
          </a:p>
        </p:txBody>
      </p:sp>
      <p:sp>
        <p:nvSpPr>
          <p:cNvPr id="541710" name="Oval 14"/>
          <p:cNvSpPr>
            <a:spLocks noChangeArrowheads="1"/>
          </p:cNvSpPr>
          <p:nvPr/>
        </p:nvSpPr>
        <p:spPr bwMode="auto">
          <a:xfrm>
            <a:off x="6191250" y="2717800"/>
            <a:ext cx="412750" cy="3873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38100" cmpd="dbl" algn="ctr">
            <a:solidFill>
              <a:srgbClr val="969696"/>
            </a:solidFill>
            <a:round/>
            <a:headEnd/>
            <a:tailEnd/>
          </a:ln>
          <a:effectLst/>
        </p:spPr>
        <p:txBody>
          <a:bodyPr lIns="0" tIns="0" rIns="0" bIns="72000" anchor="ctr"/>
          <a:lstStyle/>
          <a:p>
            <a:pPr algn="ctr" eaLnBrk="0" hangingPunct="0">
              <a:defRPr/>
            </a:pPr>
            <a:endParaRPr lang="en-GB" sz="1400" b="1">
              <a:effectLst>
                <a:outerShdw blurRad="38100" dist="38100" dir="2700000" algn="tl">
                  <a:srgbClr val="000000"/>
                </a:outerShdw>
              </a:effectLst>
              <a:cs typeface="Arial" pitchFamily="34" charset="0"/>
            </a:endParaRPr>
          </a:p>
        </p:txBody>
      </p:sp>
      <p:sp>
        <p:nvSpPr>
          <p:cNvPr id="541711" name="Oval 15"/>
          <p:cNvSpPr>
            <a:spLocks noChangeArrowheads="1"/>
          </p:cNvSpPr>
          <p:nvPr/>
        </p:nvSpPr>
        <p:spPr bwMode="auto">
          <a:xfrm>
            <a:off x="6191250" y="3365500"/>
            <a:ext cx="412750" cy="3873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38100" cmpd="dbl" algn="ctr">
            <a:solidFill>
              <a:srgbClr val="969696"/>
            </a:solidFill>
            <a:round/>
            <a:headEnd/>
            <a:tailEnd/>
          </a:ln>
          <a:effectLst/>
        </p:spPr>
        <p:txBody>
          <a:bodyPr lIns="0" tIns="0" rIns="0" bIns="72000" anchor="ctr"/>
          <a:lstStyle/>
          <a:p>
            <a:pPr algn="ctr" eaLnBrk="0" hangingPunct="0">
              <a:defRPr/>
            </a:pPr>
            <a:endParaRPr lang="en-GB" sz="1400" b="1">
              <a:effectLst>
                <a:outerShdw blurRad="38100" dist="38100" dir="2700000" algn="tl">
                  <a:srgbClr val="000000"/>
                </a:outerShdw>
              </a:effectLst>
              <a:cs typeface="Arial" pitchFamily="34" charset="0"/>
            </a:endParaRPr>
          </a:p>
        </p:txBody>
      </p:sp>
      <p:sp>
        <p:nvSpPr>
          <p:cNvPr id="541712" name="AutoShape 1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6356350" y="3956050"/>
            <a:ext cx="2771775" cy="547688"/>
          </a:xfrm>
          <a:prstGeom prst="roundRect">
            <a:avLst>
              <a:gd name="adj" fmla="val 23907"/>
            </a:avLst>
          </a:prstGeom>
          <a:noFill/>
          <a:ln w="38100" cmpd="dbl">
            <a:solidFill>
              <a:schemeClr val="tx1"/>
            </a:solidFill>
            <a:round/>
            <a:headEnd/>
            <a:tailEnd/>
          </a:ln>
        </p:spPr>
        <p:txBody>
          <a:bodyPr lIns="274320" tIns="0" rIns="0" bIns="0" anchor="ctr"/>
          <a:lstStyle/>
          <a:p>
            <a:pPr eaLnBrk="0" hangingPunct="0"/>
            <a:r>
              <a:rPr lang="fi-FI" sz="1400" b="1"/>
              <a:t>prosedur akuntansi selain kas</a:t>
            </a:r>
            <a:r>
              <a:rPr lang="en-US" sz="1400"/>
              <a:t> </a:t>
            </a:r>
          </a:p>
        </p:txBody>
      </p:sp>
      <p:sp>
        <p:nvSpPr>
          <p:cNvPr id="541713" name="Oval 17"/>
          <p:cNvSpPr>
            <a:spLocks noChangeArrowheads="1"/>
          </p:cNvSpPr>
          <p:nvPr/>
        </p:nvSpPr>
        <p:spPr bwMode="auto">
          <a:xfrm>
            <a:off x="6191250" y="4006850"/>
            <a:ext cx="412750" cy="3873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808080"/>
              </a:gs>
            </a:gsLst>
            <a:path path="shape">
              <a:fillToRect l="50000" t="50000" r="50000" b="50000"/>
            </a:path>
          </a:gradFill>
          <a:ln w="38100" cmpd="dbl" algn="ctr">
            <a:solidFill>
              <a:srgbClr val="969696"/>
            </a:solidFill>
            <a:round/>
            <a:headEnd/>
            <a:tailEnd/>
          </a:ln>
          <a:effectLst/>
        </p:spPr>
        <p:txBody>
          <a:bodyPr lIns="0" tIns="0" rIns="0" bIns="72000" anchor="ctr"/>
          <a:lstStyle/>
          <a:p>
            <a:pPr algn="ctr" eaLnBrk="0" hangingPunct="0">
              <a:defRPr/>
            </a:pPr>
            <a:endParaRPr lang="en-GB" sz="1400" b="1">
              <a:effectLst>
                <a:outerShdw blurRad="38100" dist="38100" dir="2700000" algn="tl">
                  <a:srgbClr val="000000"/>
                </a:outerShdw>
              </a:effectLst>
              <a:cs typeface="Arial" pitchFamily="34" charset="0"/>
            </a:endParaRPr>
          </a:p>
        </p:txBody>
      </p:sp>
      <p:sp>
        <p:nvSpPr>
          <p:cNvPr id="541714" name="Rectangle 18"/>
          <p:cNvSpPr>
            <a:spLocks noChangeArrowheads="1"/>
          </p:cNvSpPr>
          <p:nvPr/>
        </p:nvSpPr>
        <p:spPr bwMode="auto">
          <a:xfrm>
            <a:off x="5861050" y="1460500"/>
            <a:ext cx="3714750" cy="4572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 eaLnBrk="0" hangingPunct="0"/>
            <a:r>
              <a:rPr lang="id-ID" sz="1500" b="1">
                <a:latin typeface="Arial" charset="0"/>
              </a:rPr>
              <a:t>Sistem </a:t>
            </a:r>
            <a:r>
              <a:rPr lang="en-US" sz="1500" b="1">
                <a:latin typeface="Arial" charset="0"/>
              </a:rPr>
              <a:t>A</a:t>
            </a:r>
            <a:r>
              <a:rPr lang="id-ID" sz="1500" b="1">
                <a:latin typeface="Arial" charset="0"/>
              </a:rPr>
              <a:t>kuntansi </a:t>
            </a:r>
            <a:r>
              <a:rPr lang="en-US" sz="1500" b="1">
                <a:latin typeface="Arial" charset="0"/>
              </a:rPr>
              <a:t>P</a:t>
            </a:r>
            <a:r>
              <a:rPr lang="id-ID" sz="1500" b="1">
                <a:latin typeface="Arial" charset="0"/>
              </a:rPr>
              <a:t>emerintah </a:t>
            </a:r>
            <a:r>
              <a:rPr lang="en-US" sz="1500" b="1">
                <a:latin typeface="Arial" charset="0"/>
              </a:rPr>
              <a:t>D</a:t>
            </a:r>
            <a:r>
              <a:rPr lang="id-ID" sz="1500" b="1">
                <a:latin typeface="Arial" charset="0"/>
              </a:rPr>
              <a:t>aerah paling sedikit meliputi</a:t>
            </a:r>
            <a:r>
              <a:rPr lang="en-US" sz="1500" b="1">
                <a:latin typeface="Arial" charset="0"/>
              </a:rPr>
              <a:t>:</a:t>
            </a:r>
          </a:p>
        </p:txBody>
      </p:sp>
      <p:pic>
        <p:nvPicPr>
          <p:cNvPr id="541715" name="Picture 19" descr="bf_d0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38875" y="4060825"/>
            <a:ext cx="309563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1716" name="Picture 20" descr="bf_a01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238875" y="2139950"/>
            <a:ext cx="309563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1717" name="Picture 21" descr="bf_b01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38875" y="2763838"/>
            <a:ext cx="309563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41718" name="Picture 22" descr="bf_c01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238875" y="3416300"/>
            <a:ext cx="309563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41719" name="AutoShape 23"/>
          <p:cNvCxnSpPr>
            <a:cxnSpLocks noChangeShapeType="1"/>
            <a:stCxn id="541702" idx="0"/>
            <a:endCxn id="541700" idx="2"/>
          </p:cNvCxnSpPr>
          <p:nvPr/>
        </p:nvCxnSpPr>
        <p:spPr bwMode="auto">
          <a:xfrm flipV="1">
            <a:off x="1219200" y="2574925"/>
            <a:ext cx="0" cy="90805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  <p:sp>
        <p:nvSpPr>
          <p:cNvPr id="541720" name="AutoShape 24"/>
          <p:cNvSpPr>
            <a:spLocks noChangeArrowheads="1"/>
          </p:cNvSpPr>
          <p:nvPr/>
        </p:nvSpPr>
        <p:spPr bwMode="auto">
          <a:xfrm>
            <a:off x="3136900" y="5273675"/>
            <a:ext cx="1981200" cy="1279525"/>
          </a:xfrm>
          <a:prstGeom prst="foldedCorner">
            <a:avLst>
              <a:gd name="adj" fmla="val 12500"/>
            </a:avLst>
          </a:pr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lIns="45720" rIns="45720"/>
          <a:lstStyle/>
          <a:p>
            <a:pPr algn="ctr"/>
            <a:r>
              <a:rPr lang="en-US" sz="2400" b="1">
                <a:solidFill>
                  <a:srgbClr val="000000"/>
                </a:solidFill>
                <a:latin typeface="Arial" charset="0"/>
              </a:rPr>
              <a:t>Peraturan Kepala Daerah</a:t>
            </a:r>
          </a:p>
        </p:txBody>
      </p:sp>
      <p:sp>
        <p:nvSpPr>
          <p:cNvPr id="541721" name="AutoShape 25"/>
          <p:cNvSpPr>
            <a:spLocks noChangeArrowheads="1"/>
          </p:cNvSpPr>
          <p:nvPr/>
        </p:nvSpPr>
        <p:spPr bwMode="auto">
          <a:xfrm>
            <a:off x="330200" y="5273675"/>
            <a:ext cx="1981200" cy="1279525"/>
          </a:xfrm>
          <a:prstGeom prst="foldedCorner">
            <a:avLst>
              <a:gd name="adj" fmla="val 12500"/>
            </a:avLst>
          </a:prstGeom>
          <a:solidFill>
            <a:schemeClr val="tx1"/>
          </a:solidFill>
          <a:ln w="9525">
            <a:solidFill>
              <a:schemeClr val="bg2"/>
            </a:solidFill>
            <a:round/>
            <a:headEnd/>
            <a:tailEnd/>
          </a:ln>
        </p:spPr>
        <p:txBody>
          <a:bodyPr lIns="45720" rIns="45720"/>
          <a:lstStyle/>
          <a:p>
            <a:pPr algn="ctr"/>
            <a:r>
              <a:rPr lang="en-US" b="1">
                <a:solidFill>
                  <a:srgbClr val="000000"/>
                </a:solidFill>
                <a:latin typeface="Arial" charset="0"/>
              </a:rPr>
              <a:t>Peraturan </a:t>
            </a:r>
            <a:r>
              <a:rPr lang="en-US" sz="1700" b="1">
                <a:solidFill>
                  <a:srgbClr val="000000"/>
                </a:solidFill>
                <a:latin typeface="Arial" charset="0"/>
              </a:rPr>
              <a:t>Daerah tentang Pengelolaan Keuangan Daerah</a:t>
            </a:r>
          </a:p>
        </p:txBody>
      </p:sp>
      <p:cxnSp>
        <p:nvCxnSpPr>
          <p:cNvPr id="541722" name="AutoShape 26"/>
          <p:cNvCxnSpPr>
            <a:cxnSpLocks noChangeShapeType="1"/>
          </p:cNvCxnSpPr>
          <p:nvPr/>
        </p:nvCxnSpPr>
        <p:spPr bwMode="auto">
          <a:xfrm>
            <a:off x="4191000" y="4511675"/>
            <a:ext cx="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41723" name="AutoShape 27"/>
          <p:cNvCxnSpPr>
            <a:cxnSpLocks noChangeShapeType="1"/>
          </p:cNvCxnSpPr>
          <p:nvPr/>
        </p:nvCxnSpPr>
        <p:spPr bwMode="auto">
          <a:xfrm flipH="1">
            <a:off x="2305050" y="5913438"/>
            <a:ext cx="762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  <p:sp>
        <p:nvSpPr>
          <p:cNvPr id="541724" name="Rectangle 28"/>
          <p:cNvSpPr>
            <a:spLocks noChangeArrowheads="1"/>
          </p:cNvSpPr>
          <p:nvPr/>
        </p:nvSpPr>
        <p:spPr bwMode="auto">
          <a:xfrm>
            <a:off x="2228850" y="4892675"/>
            <a:ext cx="1073150" cy="350838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700" b="1" i="1">
                <a:latin typeface="Arial" charset="0"/>
              </a:rPr>
              <a:t>mengacu</a:t>
            </a:r>
          </a:p>
        </p:txBody>
      </p:sp>
      <p:sp>
        <p:nvSpPr>
          <p:cNvPr id="541725" name="Rectangle 29"/>
          <p:cNvSpPr>
            <a:spLocks noChangeArrowheads="1"/>
          </p:cNvSpPr>
          <p:nvPr/>
        </p:nvSpPr>
        <p:spPr bwMode="auto">
          <a:xfrm>
            <a:off x="4210050" y="4495800"/>
            <a:ext cx="1238250" cy="609600"/>
          </a:xfrm>
          <a:prstGeom prst="rect">
            <a:avLst/>
          </a:prstGeom>
          <a:noFill/>
          <a:ln w="9525">
            <a:noFill/>
            <a:prstDash val="dash"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700" b="1" i="1">
                <a:latin typeface="Arial" charset="0"/>
              </a:rPr>
              <a:t>Ditetapkan dengan</a:t>
            </a:r>
          </a:p>
        </p:txBody>
      </p:sp>
      <p:cxnSp>
        <p:nvCxnSpPr>
          <p:cNvPr id="541726" name="AutoShape 30"/>
          <p:cNvCxnSpPr>
            <a:cxnSpLocks noChangeShapeType="1"/>
          </p:cNvCxnSpPr>
          <p:nvPr/>
        </p:nvCxnSpPr>
        <p:spPr bwMode="auto">
          <a:xfrm rot="-5400000">
            <a:off x="4859337" y="2360613"/>
            <a:ext cx="282575" cy="158115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541727" name="Rectangle 31"/>
          <p:cNvSpPr>
            <a:spLocks noChangeArrowheads="1"/>
          </p:cNvSpPr>
          <p:nvPr/>
        </p:nvSpPr>
        <p:spPr bwMode="auto">
          <a:xfrm>
            <a:off x="5861050" y="5356225"/>
            <a:ext cx="3714750" cy="1196975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 lIns="45720" rIns="45720">
            <a:spAutoFit/>
          </a:bodyPr>
          <a:lstStyle/>
          <a:p>
            <a:pPr algn="ctr" eaLnBrk="0" hangingPunct="0"/>
            <a:r>
              <a:rPr lang="id-ID" b="1">
                <a:latin typeface="Arial" charset="0"/>
              </a:rPr>
              <a:t>disusun berdasarkan prinsip pengendalian intern sesuai dengan ketentuan peraturan perundang-undangan</a:t>
            </a:r>
            <a:endParaRPr lang="en-US" b="1">
              <a:latin typeface="Arial" charset="0"/>
            </a:endParaRPr>
          </a:p>
        </p:txBody>
      </p:sp>
      <p:cxnSp>
        <p:nvCxnSpPr>
          <p:cNvPr id="541728" name="AutoShape 32"/>
          <p:cNvCxnSpPr>
            <a:cxnSpLocks noChangeShapeType="1"/>
            <a:stCxn id="541708" idx="2"/>
            <a:endCxn id="541727" idx="0"/>
          </p:cNvCxnSpPr>
          <p:nvPr/>
        </p:nvCxnSpPr>
        <p:spPr bwMode="auto">
          <a:xfrm>
            <a:off x="7124700" y="4743450"/>
            <a:ext cx="0" cy="61277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41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541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417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417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41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800"/>
                            </p:stCondLst>
                            <p:childTnLst>
                              <p:par>
                                <p:cTn id="1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417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417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41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200"/>
                            </p:stCondLst>
                            <p:childTnLst>
                              <p:par>
                                <p:cTn id="2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417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417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41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50"/>
                            </p:stCondLst>
                            <p:childTnLst>
                              <p:par>
                                <p:cTn id="3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500"/>
                                        <p:tgtEl>
                                          <p:spTgt spid="541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50"/>
                            </p:stCondLst>
                            <p:childTnLst>
                              <p:par>
                                <p:cTn id="3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417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417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41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50"/>
                            </p:stCondLst>
                            <p:childTnLst>
                              <p:par>
                                <p:cTn id="4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417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417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41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800"/>
                            </p:stCondLst>
                            <p:childTnLst>
                              <p:par>
                                <p:cTn id="4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541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9300"/>
                            </p:stCondLst>
                            <p:childTnLst>
                              <p:par>
                                <p:cTn id="5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417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417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41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800"/>
                            </p:stCondLst>
                            <p:childTnLst>
                              <p:par>
                                <p:cTn id="5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41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41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41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1600"/>
                            </p:stCondLst>
                            <p:childTnLst>
                              <p:par>
                                <p:cTn id="63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541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2100"/>
                            </p:stCondLst>
                            <p:childTnLst>
                              <p:par>
                                <p:cTn id="6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417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417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41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4900"/>
                            </p:stCondLst>
                            <p:childTnLst>
                              <p:par>
                                <p:cTn id="73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5" dur="1000"/>
                                        <p:tgtEl>
                                          <p:spTgt spid="541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900"/>
                            </p:stCondLst>
                            <p:childTnLst>
                              <p:par>
                                <p:cTn id="7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9" dur="2000"/>
                                        <p:tgtEl>
                                          <p:spTgt spid="541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7900"/>
                            </p:stCondLst>
                            <p:childTnLst>
                              <p:par>
                                <p:cTn id="8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3" dur="500"/>
                                        <p:tgtEl>
                                          <p:spTgt spid="541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8400"/>
                            </p:stCondLst>
                            <p:childTnLst>
                              <p:par>
                                <p:cTn id="8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7" dur="500"/>
                                        <p:tgtEl>
                                          <p:spTgt spid="541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8900"/>
                            </p:stCondLst>
                            <p:childTnLst>
                              <p:par>
                                <p:cTn id="8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417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417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417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417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9400"/>
                            </p:stCondLst>
                            <p:childTnLst>
                              <p:par>
                                <p:cTn id="96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8" dur="500"/>
                                        <p:tgtEl>
                                          <p:spTgt spid="541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9900"/>
                            </p:stCondLst>
                            <p:childTnLst>
                              <p:par>
                                <p:cTn id="100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2" dur="500"/>
                                        <p:tgtEl>
                                          <p:spTgt spid="541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400"/>
                            </p:stCondLst>
                            <p:childTnLst>
                              <p:par>
                                <p:cTn id="104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417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5417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5417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417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20900"/>
                            </p:stCondLst>
                            <p:childTnLst>
                              <p:par>
                                <p:cTn id="11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3" dur="500"/>
                                        <p:tgtEl>
                                          <p:spTgt spid="541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1400"/>
                            </p:stCondLst>
                            <p:childTnLst>
                              <p:par>
                                <p:cTn id="11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7" dur="500"/>
                                        <p:tgtEl>
                                          <p:spTgt spid="541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1900"/>
                            </p:stCondLst>
                            <p:childTnLst>
                              <p:par>
                                <p:cTn id="11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5417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5417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41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541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2400"/>
                            </p:stCondLst>
                            <p:childTnLst>
                              <p:par>
                                <p:cTn id="126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8" dur="500"/>
                                        <p:tgtEl>
                                          <p:spTgt spid="541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2900"/>
                            </p:stCondLst>
                            <p:childTnLst>
                              <p:par>
                                <p:cTn id="130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2" dur="500"/>
                                        <p:tgtEl>
                                          <p:spTgt spid="541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3400"/>
                            </p:stCondLst>
                            <p:childTnLst>
                              <p:par>
                                <p:cTn id="134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5417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5417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5417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5417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3900"/>
                            </p:stCondLst>
                            <p:childTnLst>
                              <p:par>
                                <p:cTn id="14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3" dur="500"/>
                                        <p:tgtEl>
                                          <p:spTgt spid="541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24400"/>
                            </p:stCondLst>
                            <p:childTnLst>
                              <p:par>
                                <p:cTn id="14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7" dur="1000"/>
                                        <p:tgtEl>
                                          <p:spTgt spid="541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5400"/>
                            </p:stCondLst>
                            <p:childTnLst>
                              <p:par>
                                <p:cTn id="14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1" dur="500"/>
                                        <p:tgtEl>
                                          <p:spTgt spid="541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1698" grpId="0" animBg="1"/>
      <p:bldP spid="541702" grpId="0" animBg="1"/>
      <p:bldP spid="541706" grpId="0" animBg="1"/>
      <p:bldP spid="541707" grpId="0" animBg="1"/>
      <p:bldP spid="541708" grpId="0" animBg="1"/>
      <p:bldP spid="541709" grpId="0" animBg="1"/>
      <p:bldP spid="541710" grpId="0" animBg="1"/>
      <p:bldP spid="541711" grpId="0" animBg="1"/>
      <p:bldP spid="541712" grpId="0" animBg="1"/>
      <p:bldP spid="541713" grpId="0" animBg="1"/>
      <p:bldP spid="541714" grpId="0"/>
      <p:bldP spid="54172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A6AB36-8B56-4F84-A5EF-DA86551D3021}" type="slidenum">
              <a:rPr lang="en-US" smtClean="0"/>
              <a:pPr>
                <a:defRPr/>
              </a:pPr>
              <a:t>25</a:t>
            </a:fld>
            <a:endParaRPr lang="en-US" smtClean="0"/>
          </a:p>
        </p:txBody>
      </p:sp>
      <p:sp>
        <p:nvSpPr>
          <p:cNvPr id="103426" name="Text Box 2"/>
          <p:cNvSpPr txBox="1">
            <a:spLocks noChangeArrowheads="1"/>
          </p:cNvSpPr>
          <p:nvPr/>
        </p:nvSpPr>
        <p:spPr bwMode="auto">
          <a:xfrm>
            <a:off x="0" y="257175"/>
            <a:ext cx="9906000" cy="1190625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defRPr/>
            </a:pPr>
            <a:r>
              <a:rPr lang="en-US" sz="3800" b="1" dirty="0">
                <a:solidFill>
                  <a:srgbClr val="FFFF00"/>
                </a:solidFill>
                <a:latin typeface="Albertus Extra Bold" pitchFamily="34" charset="0"/>
                <a:cs typeface="Arial" pitchFamily="34" charset="0"/>
              </a:rPr>
              <a:t>REFORMASI MANAJEMEN ASET &amp; KEWAJIBAN</a:t>
            </a:r>
          </a:p>
          <a:p>
            <a:pPr algn="ctr">
              <a:lnSpc>
                <a:spcPct val="80000"/>
              </a:lnSpc>
              <a:defRPr/>
            </a:pPr>
            <a:endParaRPr lang="en-US" sz="3800" b="1" dirty="0">
              <a:solidFill>
                <a:srgbClr val="FFFF00"/>
              </a:solidFill>
              <a:latin typeface="Albertus Extra Bold" pitchFamily="34" charset="0"/>
              <a:cs typeface="Arial" pitchFamily="34" charset="0"/>
            </a:endParaRP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76400"/>
            <a:ext cx="9245600" cy="4800600"/>
          </a:xfrm>
        </p:spPr>
        <p:txBody>
          <a:bodyPr/>
          <a:lstStyle/>
          <a:p>
            <a:pPr algn="ctr"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None/>
              <a:defRPr/>
            </a:pPr>
            <a:r>
              <a:rPr lang="en-US" sz="2600" b="1" i="1" dirty="0" err="1" smtClean="0">
                <a:latin typeface="Arial Narrow" pitchFamily="34" charset="0"/>
              </a:rPr>
              <a:t>Filosofi</a:t>
            </a:r>
            <a:r>
              <a:rPr lang="en-US" sz="2600" b="1" i="1" dirty="0" smtClean="0">
                <a:latin typeface="Arial Narrow" pitchFamily="34" charset="0"/>
              </a:rPr>
              <a:t>: (</a:t>
            </a:r>
            <a:r>
              <a:rPr lang="en-US" sz="2600" b="1" i="1" dirty="0" err="1" smtClean="0">
                <a:latin typeface="Arial Narrow" pitchFamily="34" charset="0"/>
              </a:rPr>
              <a:t>i</a:t>
            </a:r>
            <a:r>
              <a:rPr lang="en-US" sz="2600" b="1" i="1" dirty="0" smtClean="0">
                <a:latin typeface="Arial Narrow" pitchFamily="34" charset="0"/>
              </a:rPr>
              <a:t>) </a:t>
            </a:r>
            <a:r>
              <a:rPr lang="en-US" sz="2600" b="1" i="1" dirty="0" err="1" smtClean="0">
                <a:latin typeface="Arial Narrow" pitchFamily="34" charset="0"/>
              </a:rPr>
              <a:t>Kas</a:t>
            </a:r>
            <a:r>
              <a:rPr lang="en-US" sz="2600" b="1" i="1" dirty="0" smtClean="0">
                <a:latin typeface="Arial Narrow" pitchFamily="34" charset="0"/>
              </a:rPr>
              <a:t>, </a:t>
            </a:r>
            <a:r>
              <a:rPr lang="en-US" sz="2600" b="1" i="1" dirty="0" err="1" smtClean="0">
                <a:latin typeface="Arial Narrow" pitchFamily="34" charset="0"/>
              </a:rPr>
              <a:t>Piutang</a:t>
            </a:r>
            <a:r>
              <a:rPr lang="en-US" sz="2600" b="1" i="1" dirty="0" smtClean="0">
                <a:latin typeface="Arial Narrow" pitchFamily="34" charset="0"/>
              </a:rPr>
              <a:t>, </a:t>
            </a:r>
            <a:r>
              <a:rPr lang="en-US" sz="2600" b="1" i="1" dirty="0" err="1" smtClean="0">
                <a:latin typeface="Arial Narrow" pitchFamily="34" charset="0"/>
              </a:rPr>
              <a:t>dan</a:t>
            </a:r>
            <a:r>
              <a:rPr lang="en-US" sz="2600" b="1" i="1" dirty="0" smtClean="0">
                <a:latin typeface="Arial Narrow" pitchFamily="34" charset="0"/>
              </a:rPr>
              <a:t> BMN </a:t>
            </a:r>
            <a:r>
              <a:rPr lang="en-US" sz="2600" b="1" i="1" dirty="0" err="1" smtClean="0">
                <a:latin typeface="Arial Narrow" pitchFamily="34" charset="0"/>
              </a:rPr>
              <a:t>adalah</a:t>
            </a:r>
            <a:r>
              <a:rPr lang="en-US" sz="2600" b="1" i="1" dirty="0" smtClean="0">
                <a:latin typeface="Arial Narrow" pitchFamily="34" charset="0"/>
              </a:rPr>
              <a:t> </a:t>
            </a:r>
            <a:r>
              <a:rPr lang="en-US" sz="2600" b="1" i="1" dirty="0" err="1" smtClean="0">
                <a:latin typeface="Arial Narrow" pitchFamily="34" charset="0"/>
              </a:rPr>
              <a:t>aset</a:t>
            </a:r>
            <a:r>
              <a:rPr lang="en-US" sz="2600" b="1" i="1" dirty="0" smtClean="0">
                <a:latin typeface="Arial Narrow" pitchFamily="34" charset="0"/>
              </a:rPr>
              <a:t> </a:t>
            </a:r>
            <a:r>
              <a:rPr lang="en-US" sz="2600" b="1" i="1" dirty="0" err="1" smtClean="0">
                <a:latin typeface="Arial Narrow" pitchFamily="34" charset="0"/>
              </a:rPr>
              <a:t>ekonomis</a:t>
            </a:r>
            <a:r>
              <a:rPr lang="en-US" sz="2600" b="1" i="1" dirty="0" smtClean="0">
                <a:latin typeface="Arial Narrow" pitchFamily="34" charset="0"/>
              </a:rPr>
              <a:t>, (ii) </a:t>
            </a:r>
            <a:r>
              <a:rPr lang="en-US" sz="2600" b="1" i="1" dirty="0" err="1" smtClean="0">
                <a:latin typeface="Arial Narrow" pitchFamily="34" charset="0"/>
              </a:rPr>
              <a:t>Kewajiban</a:t>
            </a:r>
            <a:r>
              <a:rPr lang="en-US" sz="2600" b="1" i="1" dirty="0" smtClean="0">
                <a:latin typeface="Arial Narrow" pitchFamily="34" charset="0"/>
              </a:rPr>
              <a:t> </a:t>
            </a:r>
            <a:r>
              <a:rPr lang="en-US" sz="2600" b="1" i="1" dirty="0" err="1" smtClean="0">
                <a:latin typeface="Arial Narrow" pitchFamily="34" charset="0"/>
              </a:rPr>
              <a:t>mengandung</a:t>
            </a:r>
            <a:r>
              <a:rPr lang="en-US" sz="2600" b="1" i="1" dirty="0" smtClean="0">
                <a:latin typeface="Arial Narrow" pitchFamily="34" charset="0"/>
              </a:rPr>
              <a:t> </a:t>
            </a:r>
            <a:r>
              <a:rPr lang="en-US" sz="2600" b="1" i="1" dirty="0" err="1" smtClean="0">
                <a:latin typeface="Arial Narrow" pitchFamily="34" charset="0"/>
              </a:rPr>
              <a:t>risiko</a:t>
            </a:r>
            <a:endParaRPr lang="en-US" sz="2600" b="1" i="1" dirty="0" smtClean="0">
              <a:latin typeface="Arial Narrow" pitchFamily="34" charset="0"/>
            </a:endParaRP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sz="2600" b="1" dirty="0" err="1" smtClean="0">
                <a:latin typeface="Arial Narrow" pitchFamily="34" charset="0"/>
              </a:rPr>
              <a:t>Introduksi</a:t>
            </a:r>
            <a:r>
              <a:rPr lang="en-US" sz="2600" b="1" dirty="0" smtClean="0">
                <a:latin typeface="Arial Narrow" pitchFamily="34" charset="0"/>
              </a:rPr>
              <a:t> Treasury Single Account (TSA)</a:t>
            </a: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sz="2600" b="1" dirty="0" err="1" smtClean="0">
                <a:latin typeface="Arial Narrow" pitchFamily="34" charset="0"/>
              </a:rPr>
              <a:t>Perubahan</a:t>
            </a:r>
            <a:r>
              <a:rPr lang="en-US" sz="2600" b="1" dirty="0" smtClean="0">
                <a:latin typeface="Arial Narrow" pitchFamily="34" charset="0"/>
              </a:rPr>
              <a:t> </a:t>
            </a:r>
            <a:r>
              <a:rPr lang="en-US" sz="2600" b="1" dirty="0" err="1" smtClean="0">
                <a:latin typeface="Arial Narrow" pitchFamily="34" charset="0"/>
              </a:rPr>
              <a:t>hubungan</a:t>
            </a:r>
            <a:r>
              <a:rPr lang="en-US" sz="2600" b="1" dirty="0" smtClean="0">
                <a:latin typeface="Arial Narrow" pitchFamily="34" charset="0"/>
              </a:rPr>
              <a:t> </a:t>
            </a:r>
            <a:r>
              <a:rPr lang="en-US" sz="2600" b="1" dirty="0" err="1" smtClean="0">
                <a:latin typeface="Arial Narrow" pitchFamily="34" charset="0"/>
              </a:rPr>
              <a:t>dgn</a:t>
            </a:r>
            <a:r>
              <a:rPr lang="en-US" sz="2600" b="1" dirty="0" smtClean="0">
                <a:latin typeface="Arial Narrow" pitchFamily="34" charset="0"/>
              </a:rPr>
              <a:t> BI </a:t>
            </a:r>
            <a:r>
              <a:rPr lang="en-US" sz="2600" b="1" dirty="0" err="1" smtClean="0">
                <a:latin typeface="Arial Narrow" pitchFamily="34" charset="0"/>
              </a:rPr>
              <a:t>thp</a:t>
            </a:r>
            <a:r>
              <a:rPr lang="en-US" sz="2600" b="1" dirty="0" smtClean="0">
                <a:latin typeface="Arial Narrow" pitchFamily="34" charset="0"/>
              </a:rPr>
              <a:t> </a:t>
            </a:r>
            <a:r>
              <a:rPr lang="en-US" sz="2600" b="1" dirty="0" err="1" smtClean="0">
                <a:latin typeface="Arial Narrow" pitchFamily="34" charset="0"/>
              </a:rPr>
              <a:t>rekening</a:t>
            </a:r>
            <a:r>
              <a:rPr lang="en-US" sz="2600" b="1" dirty="0" smtClean="0">
                <a:latin typeface="Arial Narrow" pitchFamily="34" charset="0"/>
              </a:rPr>
              <a:t> </a:t>
            </a:r>
            <a:r>
              <a:rPr lang="en-US" sz="2600" b="1" dirty="0" err="1" smtClean="0">
                <a:latin typeface="Arial Narrow" pitchFamily="34" charset="0"/>
              </a:rPr>
              <a:t>pemerintah</a:t>
            </a:r>
            <a:r>
              <a:rPr lang="en-US" sz="2600" b="1" dirty="0" smtClean="0">
                <a:latin typeface="Arial Narrow" pitchFamily="34" charset="0"/>
              </a:rPr>
              <a:t>  </a:t>
            </a: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sz="2600" b="1" dirty="0" err="1" smtClean="0">
                <a:latin typeface="Arial Narrow" pitchFamily="34" charset="0"/>
              </a:rPr>
              <a:t>Operasi</a:t>
            </a:r>
            <a:r>
              <a:rPr lang="en-US" sz="2600" b="1" dirty="0" smtClean="0">
                <a:latin typeface="Arial Narrow" pitchFamily="34" charset="0"/>
              </a:rPr>
              <a:t> </a:t>
            </a:r>
            <a:r>
              <a:rPr lang="en-US" sz="2600" b="1" dirty="0" err="1" smtClean="0">
                <a:latin typeface="Arial Narrow" pitchFamily="34" charset="0"/>
              </a:rPr>
              <a:t>pasar</a:t>
            </a:r>
            <a:r>
              <a:rPr lang="en-US" sz="2600" b="1" dirty="0" smtClean="0">
                <a:latin typeface="Arial Narrow" pitchFamily="34" charset="0"/>
              </a:rPr>
              <a:t> </a:t>
            </a:r>
            <a:r>
              <a:rPr lang="en-US" sz="2600" b="1" dirty="0" err="1" smtClean="0">
                <a:latin typeface="Arial Narrow" pitchFamily="34" charset="0"/>
              </a:rPr>
              <a:t>uang</a:t>
            </a:r>
            <a:r>
              <a:rPr lang="en-US" sz="2600" b="1" dirty="0" smtClean="0">
                <a:latin typeface="Arial Narrow" pitchFamily="34" charset="0"/>
              </a:rPr>
              <a:t> </a:t>
            </a:r>
            <a:r>
              <a:rPr lang="en-US" sz="2600" b="1" dirty="0" err="1" smtClean="0">
                <a:latin typeface="Arial Narrow" pitchFamily="34" charset="0"/>
              </a:rPr>
              <a:t>terhadap</a:t>
            </a:r>
            <a:r>
              <a:rPr lang="en-US" sz="2600" b="1" dirty="0" smtClean="0">
                <a:latin typeface="Arial Narrow" pitchFamily="34" charset="0"/>
              </a:rPr>
              <a:t> surplus </a:t>
            </a:r>
            <a:r>
              <a:rPr lang="en-US" sz="2600" b="1" dirty="0" err="1" smtClean="0">
                <a:latin typeface="Arial Narrow" pitchFamily="34" charset="0"/>
              </a:rPr>
              <a:t>atau</a:t>
            </a:r>
            <a:r>
              <a:rPr lang="en-US" sz="2600" b="1" dirty="0" smtClean="0">
                <a:latin typeface="Arial Narrow" pitchFamily="34" charset="0"/>
              </a:rPr>
              <a:t> </a:t>
            </a:r>
            <a:r>
              <a:rPr lang="en-US" sz="2600" b="1" dirty="0" err="1" smtClean="0">
                <a:latin typeface="Arial Narrow" pitchFamily="34" charset="0"/>
              </a:rPr>
              <a:t>defisit</a:t>
            </a:r>
            <a:r>
              <a:rPr lang="en-US" sz="2600" b="1" dirty="0" smtClean="0">
                <a:latin typeface="Arial Narrow" pitchFamily="34" charset="0"/>
              </a:rPr>
              <a:t> </a:t>
            </a:r>
            <a:r>
              <a:rPr lang="en-US" sz="2600" b="1" dirty="0" err="1" smtClean="0">
                <a:latin typeface="Arial Narrow" pitchFamily="34" charset="0"/>
              </a:rPr>
              <a:t>operasional</a:t>
            </a:r>
            <a:endParaRPr lang="en-US" sz="2600" b="1" dirty="0" smtClean="0">
              <a:latin typeface="Arial Narrow" pitchFamily="34" charset="0"/>
            </a:endParaRP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sz="2600" b="1" dirty="0" err="1" smtClean="0">
                <a:latin typeface="Arial Narrow" pitchFamily="34" charset="0"/>
              </a:rPr>
              <a:t>Manajemen</a:t>
            </a:r>
            <a:r>
              <a:rPr lang="en-US" sz="2600" b="1" dirty="0" smtClean="0">
                <a:latin typeface="Arial Narrow" pitchFamily="34" charset="0"/>
              </a:rPr>
              <a:t> BMN yang </a:t>
            </a:r>
            <a:r>
              <a:rPr lang="en-US" sz="2600" b="1" dirty="0" err="1" smtClean="0">
                <a:latin typeface="Arial Narrow" pitchFamily="34" charset="0"/>
              </a:rPr>
              <a:t>komprehensif</a:t>
            </a:r>
            <a:r>
              <a:rPr lang="en-US" sz="2600" b="1" dirty="0" smtClean="0">
                <a:latin typeface="Arial Narrow" pitchFamily="34" charset="0"/>
              </a:rPr>
              <a:t> (</a:t>
            </a:r>
            <a:r>
              <a:rPr lang="en-US" sz="2600" b="1" dirty="0" err="1" smtClean="0">
                <a:latin typeface="Arial Narrow" pitchFamily="34" charset="0"/>
              </a:rPr>
              <a:t>perencanaan</a:t>
            </a:r>
            <a:r>
              <a:rPr lang="en-US" sz="2600" b="1" dirty="0" smtClean="0">
                <a:latin typeface="Arial Narrow" pitchFamily="34" charset="0"/>
              </a:rPr>
              <a:t>, </a:t>
            </a:r>
            <a:r>
              <a:rPr lang="en-US" sz="2600" b="1" dirty="0" err="1" smtClean="0">
                <a:latin typeface="Arial Narrow" pitchFamily="34" charset="0"/>
              </a:rPr>
              <a:t>sertifikasi</a:t>
            </a:r>
            <a:r>
              <a:rPr lang="en-US" sz="2600" b="1" dirty="0" smtClean="0">
                <a:latin typeface="Arial Narrow" pitchFamily="34" charset="0"/>
              </a:rPr>
              <a:t>, </a:t>
            </a:r>
            <a:r>
              <a:rPr lang="en-US" sz="2600" b="1" dirty="0" err="1" smtClean="0">
                <a:latin typeface="Arial Narrow" pitchFamily="34" charset="0"/>
              </a:rPr>
              <a:t>pemanfaatan</a:t>
            </a:r>
            <a:r>
              <a:rPr lang="en-US" sz="2600" b="1" dirty="0" smtClean="0">
                <a:latin typeface="Arial Narrow" pitchFamily="34" charset="0"/>
              </a:rPr>
              <a:t>, </a:t>
            </a:r>
            <a:r>
              <a:rPr lang="en-US" sz="2600" b="1" dirty="0" err="1" smtClean="0">
                <a:latin typeface="Arial Narrow" pitchFamily="34" charset="0"/>
              </a:rPr>
              <a:t>pengalihan</a:t>
            </a:r>
            <a:r>
              <a:rPr lang="en-US" sz="2600" b="1" dirty="0" smtClean="0">
                <a:latin typeface="Arial Narrow" pitchFamily="34" charset="0"/>
              </a:rPr>
              <a:t>/</a:t>
            </a:r>
            <a:r>
              <a:rPr lang="en-US" sz="2600" b="1" dirty="0" err="1" smtClean="0">
                <a:latin typeface="Arial Narrow" pitchFamily="34" charset="0"/>
              </a:rPr>
              <a:t>penghapusan</a:t>
            </a:r>
            <a:r>
              <a:rPr lang="en-US" sz="2600" b="1" dirty="0" smtClean="0">
                <a:latin typeface="Arial Narrow" pitchFamily="34" charset="0"/>
              </a:rPr>
              <a:t>, </a:t>
            </a:r>
            <a:r>
              <a:rPr lang="en-US" sz="2600" b="1" dirty="0" err="1" smtClean="0">
                <a:latin typeface="Arial Narrow" pitchFamily="34" charset="0"/>
              </a:rPr>
              <a:t>pelaksanaan</a:t>
            </a:r>
            <a:r>
              <a:rPr lang="en-US" sz="2600" b="1" dirty="0" smtClean="0">
                <a:latin typeface="Arial Narrow" pitchFamily="34" charset="0"/>
              </a:rPr>
              <a:t> </a:t>
            </a:r>
            <a:r>
              <a:rPr lang="en-US" sz="2600" b="1" dirty="0" err="1" smtClean="0">
                <a:latin typeface="Arial Narrow" pitchFamily="34" charset="0"/>
              </a:rPr>
              <a:t>kerja</a:t>
            </a:r>
            <a:r>
              <a:rPr lang="en-US" sz="2600" b="1" dirty="0" smtClean="0">
                <a:latin typeface="Arial Narrow" pitchFamily="34" charset="0"/>
              </a:rPr>
              <a:t> </a:t>
            </a:r>
            <a:r>
              <a:rPr lang="en-US" sz="2600" b="1" dirty="0" err="1" smtClean="0">
                <a:latin typeface="Arial Narrow" pitchFamily="34" charset="0"/>
              </a:rPr>
              <a:t>sama</a:t>
            </a:r>
            <a:r>
              <a:rPr lang="en-US" sz="2600" b="1" dirty="0" smtClean="0">
                <a:latin typeface="Arial Narrow" pitchFamily="34" charset="0"/>
              </a:rPr>
              <a:t>)</a:t>
            </a: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sz="2600" b="1" dirty="0" err="1" smtClean="0">
                <a:latin typeface="Arial Narrow" pitchFamily="34" charset="0"/>
              </a:rPr>
              <a:t>Manajemen</a:t>
            </a:r>
            <a:r>
              <a:rPr lang="en-US" sz="2600" b="1" dirty="0" smtClean="0">
                <a:latin typeface="Arial Narrow" pitchFamily="34" charset="0"/>
              </a:rPr>
              <a:t> </a:t>
            </a:r>
            <a:r>
              <a:rPr lang="en-US" sz="2600" b="1" dirty="0" err="1" smtClean="0">
                <a:latin typeface="Arial Narrow" pitchFamily="34" charset="0"/>
              </a:rPr>
              <a:t>investasi</a:t>
            </a:r>
            <a:r>
              <a:rPr lang="en-US" sz="2600" b="1" dirty="0" smtClean="0">
                <a:latin typeface="Arial Narrow" pitchFamily="34" charset="0"/>
              </a:rPr>
              <a:t> (</a:t>
            </a:r>
            <a:r>
              <a:rPr lang="en-US" sz="2600" b="1" dirty="0" err="1" smtClean="0">
                <a:latin typeface="Arial Narrow" pitchFamily="34" charset="0"/>
              </a:rPr>
              <a:t>jk</a:t>
            </a:r>
            <a:r>
              <a:rPr lang="en-US" sz="2600" b="1" dirty="0" smtClean="0">
                <a:latin typeface="Arial Narrow" pitchFamily="34" charset="0"/>
              </a:rPr>
              <a:t> </a:t>
            </a:r>
            <a:r>
              <a:rPr lang="en-US" sz="2600" b="1" dirty="0" err="1" smtClean="0">
                <a:latin typeface="Arial Narrow" pitchFamily="34" charset="0"/>
              </a:rPr>
              <a:t>menengah</a:t>
            </a:r>
            <a:r>
              <a:rPr lang="en-US" sz="2600" b="1" dirty="0" smtClean="0">
                <a:latin typeface="Arial Narrow" pitchFamily="34" charset="0"/>
              </a:rPr>
              <a:t> &amp; </a:t>
            </a:r>
            <a:r>
              <a:rPr lang="en-US" sz="2600" b="1" dirty="0" err="1" smtClean="0">
                <a:latin typeface="Arial Narrow" pitchFamily="34" charset="0"/>
              </a:rPr>
              <a:t>panjang</a:t>
            </a:r>
            <a:r>
              <a:rPr lang="en-US" sz="2600" b="1" dirty="0" smtClean="0">
                <a:latin typeface="Arial Narrow" pitchFamily="34" charset="0"/>
              </a:rPr>
              <a:t>)</a:t>
            </a: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sz="2600" b="1" dirty="0" err="1" smtClean="0">
                <a:latin typeface="Arial Narrow" pitchFamily="34" charset="0"/>
              </a:rPr>
              <a:t>Manajemen</a:t>
            </a:r>
            <a:r>
              <a:rPr lang="en-US" sz="2600" b="1" dirty="0" smtClean="0">
                <a:latin typeface="Arial Narrow" pitchFamily="34" charset="0"/>
              </a:rPr>
              <a:t> </a:t>
            </a:r>
            <a:r>
              <a:rPr lang="en-US" sz="2600" b="1" dirty="0" err="1" smtClean="0">
                <a:latin typeface="Arial Narrow" pitchFamily="34" charset="0"/>
              </a:rPr>
              <a:t>piutang</a:t>
            </a:r>
            <a:r>
              <a:rPr lang="en-US" sz="2600" b="1" dirty="0" smtClean="0">
                <a:latin typeface="Arial Narrow" pitchFamily="34" charset="0"/>
              </a:rPr>
              <a:t> (</a:t>
            </a:r>
            <a:r>
              <a:rPr lang="en-US" sz="2600" b="1" dirty="0" err="1" smtClean="0">
                <a:latin typeface="Arial Narrow" pitchFamily="34" charset="0"/>
              </a:rPr>
              <a:t>termasuk</a:t>
            </a:r>
            <a:r>
              <a:rPr lang="en-US" sz="2600" b="1" dirty="0" smtClean="0">
                <a:latin typeface="Arial Narrow" pitchFamily="34" charset="0"/>
              </a:rPr>
              <a:t> </a:t>
            </a:r>
            <a:r>
              <a:rPr lang="en-US" sz="2600" b="1" dirty="0" err="1" smtClean="0">
                <a:latin typeface="Arial Narrow" pitchFamily="34" charset="0"/>
              </a:rPr>
              <a:t>penghapusan</a:t>
            </a:r>
            <a:r>
              <a:rPr lang="en-US" sz="2600" b="1" dirty="0" smtClean="0">
                <a:latin typeface="Arial Narrow" pitchFamily="34" charset="0"/>
              </a:rPr>
              <a:t>)</a:t>
            </a: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sz="2600" b="1" dirty="0" err="1" smtClean="0">
                <a:latin typeface="Arial Narrow" pitchFamily="34" charset="0"/>
              </a:rPr>
              <a:t>Manajemen</a:t>
            </a:r>
            <a:r>
              <a:rPr lang="en-US" sz="2600" b="1" dirty="0" smtClean="0">
                <a:latin typeface="Arial Narrow" pitchFamily="34" charset="0"/>
              </a:rPr>
              <a:t> </a:t>
            </a:r>
            <a:r>
              <a:rPr lang="en-US" sz="2600" b="1" dirty="0" err="1" smtClean="0">
                <a:latin typeface="Arial Narrow" pitchFamily="34" charset="0"/>
              </a:rPr>
              <a:t>utang</a:t>
            </a:r>
            <a:r>
              <a:rPr lang="en-US" sz="2600" b="1" dirty="0" smtClean="0">
                <a:latin typeface="Arial Narrow" pitchFamily="34" charset="0"/>
              </a:rPr>
              <a:t> (</a:t>
            </a:r>
            <a:r>
              <a:rPr lang="en-US" sz="2600" b="1" dirty="0" err="1" smtClean="0">
                <a:latin typeface="Arial Narrow" pitchFamily="34" charset="0"/>
              </a:rPr>
              <a:t>termasuk</a:t>
            </a:r>
            <a:r>
              <a:rPr lang="en-US" sz="2600" b="1" dirty="0" smtClean="0">
                <a:latin typeface="Arial Narrow" pitchFamily="34" charset="0"/>
              </a:rPr>
              <a:t> </a:t>
            </a:r>
            <a:r>
              <a:rPr lang="en-US" sz="2600" b="1" dirty="0" err="1" smtClean="0">
                <a:latin typeface="Arial Narrow" pitchFamily="34" charset="0"/>
              </a:rPr>
              <a:t>risiko</a:t>
            </a:r>
            <a:r>
              <a:rPr lang="en-US" sz="2600" b="1" dirty="0" smtClean="0">
                <a:latin typeface="Arial Narrow" pitchFamily="34" charset="0"/>
              </a:rPr>
              <a:t>)</a:t>
            </a:r>
          </a:p>
          <a:p>
            <a:pPr>
              <a:lnSpc>
                <a:spcPct val="90000"/>
              </a:lnSpc>
              <a:spcBef>
                <a:spcPct val="35000"/>
              </a:spcBef>
              <a:buSzPct val="80000"/>
              <a:buFont typeface="Wingdings" pitchFamily="2" charset="2"/>
              <a:buNone/>
              <a:defRPr/>
            </a:pPr>
            <a:endParaRPr lang="en-US" sz="2600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5BB32E-2151-4DF4-83FF-C340036737DA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9221203"/>
              </p:ext>
            </p:extLst>
          </p:nvPr>
        </p:nvGraphicFramePr>
        <p:xfrm>
          <a:off x="495300" y="304800"/>
          <a:ext cx="89154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2049A8-A950-45CD-A110-EEAF9280C37A}" type="slidenum">
              <a:rPr lang="en-US" smtClean="0"/>
              <a:pPr>
                <a:defRPr/>
              </a:pPr>
              <a:t>4</a:t>
            </a:fld>
            <a:endParaRPr lang="en-US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 smtClean="0"/>
          </a:p>
        </p:txBody>
      </p:sp>
      <p:sp>
        <p:nvSpPr>
          <p:cNvPr id="108547" name="Text Box 3"/>
          <p:cNvSpPr txBox="1">
            <a:spLocks noChangeArrowheads="1"/>
          </p:cNvSpPr>
          <p:nvPr/>
        </p:nvSpPr>
        <p:spPr bwMode="auto">
          <a:xfrm>
            <a:off x="0" y="136525"/>
            <a:ext cx="9906000" cy="1311275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3800" dirty="0">
                <a:latin typeface="Albertus Extra Bold" pitchFamily="34" charset="0"/>
                <a:cs typeface="Arial" pitchFamily="34" charset="0"/>
              </a:rPr>
              <a:t>KELEMAHAN DI BIDANG PENGANGGARAN</a:t>
            </a:r>
          </a:p>
        </p:txBody>
      </p:sp>
      <p:sp>
        <p:nvSpPr>
          <p:cNvPr id="6149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77850" y="1752600"/>
            <a:ext cx="8915400" cy="40386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ct val="40000"/>
              </a:spcBef>
              <a:buClr>
                <a:srgbClr val="99CC00"/>
              </a:buClr>
              <a:buFont typeface="Wingdings" pitchFamily="2" charset="2"/>
              <a:buChar char="Ø"/>
              <a:defRPr/>
            </a:pPr>
            <a:r>
              <a:rPr lang="en-US" b="1" dirty="0" err="1" smtClean="0">
                <a:latin typeface="Arial Narrow" pitchFamily="34" charset="0"/>
              </a:rPr>
              <a:t>Fungsi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perencanaan</a:t>
            </a:r>
            <a:r>
              <a:rPr lang="en-US" b="1" dirty="0" smtClean="0">
                <a:latin typeface="Arial Narrow" pitchFamily="34" charset="0"/>
              </a:rPr>
              <a:t> yang </a:t>
            </a:r>
            <a:r>
              <a:rPr lang="en-US" b="1" dirty="0" err="1" smtClean="0">
                <a:latin typeface="Arial Narrow" pitchFamily="34" charset="0"/>
              </a:rPr>
              <a:t>belum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tegas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benang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merahnya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dengan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penganggaran</a:t>
            </a:r>
            <a:r>
              <a:rPr lang="en-US" b="1" dirty="0" smtClean="0">
                <a:latin typeface="Arial Narrow" pitchFamily="34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40000"/>
              </a:spcBef>
              <a:buClr>
                <a:srgbClr val="99CC00"/>
              </a:buClr>
              <a:buFont typeface="Wingdings" pitchFamily="2" charset="2"/>
              <a:buChar char="Ø"/>
              <a:defRPr/>
            </a:pPr>
            <a:r>
              <a:rPr lang="en-US" b="1" dirty="0" err="1" smtClean="0">
                <a:latin typeface="Arial Narrow" pitchFamily="34" charset="0"/>
              </a:rPr>
              <a:t>Institusi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penganggaran</a:t>
            </a:r>
            <a:r>
              <a:rPr lang="en-US" b="1" dirty="0" smtClean="0">
                <a:latin typeface="Arial Narrow" pitchFamily="34" charset="0"/>
              </a:rPr>
              <a:t> yang </a:t>
            </a:r>
            <a:r>
              <a:rPr lang="en-US" b="1" dirty="0" err="1" smtClean="0">
                <a:latin typeface="Arial Narrow" pitchFamily="34" charset="0"/>
              </a:rPr>
              <a:t>terbelah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antara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anggaran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rutin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pembangunan</a:t>
            </a:r>
            <a:r>
              <a:rPr lang="en-US" b="1" dirty="0" smtClean="0">
                <a:latin typeface="Arial Narrow" pitchFamily="34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40000"/>
              </a:spcBef>
              <a:buClr>
                <a:srgbClr val="99CC00"/>
              </a:buClr>
              <a:buFont typeface="Wingdings" pitchFamily="2" charset="2"/>
              <a:buChar char="Ø"/>
              <a:defRPr/>
            </a:pPr>
            <a:r>
              <a:rPr lang="en-US" b="1" dirty="0" err="1" smtClean="0">
                <a:latin typeface="Arial Narrow" pitchFamily="34" charset="0"/>
              </a:rPr>
              <a:t>Anggaran</a:t>
            </a:r>
            <a:r>
              <a:rPr lang="en-US" b="1" dirty="0" smtClean="0">
                <a:latin typeface="Arial Narrow" pitchFamily="34" charset="0"/>
              </a:rPr>
              <a:t> yang </a:t>
            </a:r>
            <a:r>
              <a:rPr lang="en-US" b="1" dirty="0" err="1" smtClean="0">
                <a:latin typeface="Arial Narrow" pitchFamily="34" charset="0"/>
              </a:rPr>
              <a:t>berorientasi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pada</a:t>
            </a:r>
            <a:r>
              <a:rPr lang="en-US" b="1" dirty="0" smtClean="0">
                <a:latin typeface="Arial Narrow" pitchFamily="34" charset="0"/>
              </a:rPr>
              <a:t> input, </a:t>
            </a:r>
            <a:r>
              <a:rPr lang="en-US" b="1" dirty="0" err="1" smtClean="0">
                <a:latin typeface="Arial Narrow" pitchFamily="34" charset="0"/>
              </a:rPr>
              <a:t>bukan</a:t>
            </a:r>
            <a:r>
              <a:rPr lang="en-US" b="1" dirty="0" smtClean="0">
                <a:latin typeface="Arial Narrow" pitchFamily="34" charset="0"/>
              </a:rPr>
              <a:t> output </a:t>
            </a:r>
            <a:r>
              <a:rPr lang="en-US" b="1" dirty="0" err="1" smtClean="0">
                <a:latin typeface="Arial Narrow" pitchFamily="34" charset="0"/>
              </a:rPr>
              <a:t>atau</a:t>
            </a:r>
            <a:r>
              <a:rPr lang="en-US" b="1" dirty="0" smtClean="0">
                <a:latin typeface="Arial Narrow" pitchFamily="34" charset="0"/>
              </a:rPr>
              <a:t> outcomes;</a:t>
            </a:r>
          </a:p>
          <a:p>
            <a:pPr>
              <a:lnSpc>
                <a:spcPct val="90000"/>
              </a:lnSpc>
              <a:spcBef>
                <a:spcPct val="40000"/>
              </a:spcBef>
              <a:buClr>
                <a:srgbClr val="99CC00"/>
              </a:buClr>
              <a:buFont typeface="Wingdings" pitchFamily="2" charset="2"/>
              <a:buChar char="Ø"/>
              <a:defRPr/>
            </a:pPr>
            <a:r>
              <a:rPr lang="en-US" b="1" dirty="0" err="1" smtClean="0">
                <a:latin typeface="Arial Narrow" pitchFamily="34" charset="0"/>
              </a:rPr>
              <a:t>Landasan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pelaksanaan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hak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bujet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legislatif</a:t>
            </a:r>
            <a:r>
              <a:rPr lang="en-US" b="1" dirty="0" smtClean="0">
                <a:latin typeface="Arial Narrow" pitchFamily="34" charset="0"/>
              </a:rPr>
              <a:t> yang </a:t>
            </a:r>
            <a:r>
              <a:rPr lang="en-US" b="1" dirty="0" err="1" smtClean="0">
                <a:latin typeface="Arial Narrow" pitchFamily="34" charset="0"/>
              </a:rPr>
              <a:t>belum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tersedia</a:t>
            </a:r>
            <a:r>
              <a:rPr lang="en-US" b="1" dirty="0" smtClean="0">
                <a:latin typeface="Arial Narrow" pitchFamily="34" charset="0"/>
              </a:rPr>
              <a:t>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647FFD-DFC8-453F-B14A-E2CF027386F1}" type="slidenum">
              <a:rPr lang="en-US" smtClean="0"/>
              <a:pPr>
                <a:defRPr/>
              </a:pPr>
              <a:t>5</a:t>
            </a:fld>
            <a:endParaRPr lang="en-US" smtClean="0"/>
          </a:p>
        </p:txBody>
      </p:sp>
      <p:sp>
        <p:nvSpPr>
          <p:cNvPr id="73730" name="Text Box 2"/>
          <p:cNvSpPr txBox="1">
            <a:spLocks noChangeArrowheads="1"/>
          </p:cNvSpPr>
          <p:nvPr/>
        </p:nvSpPr>
        <p:spPr bwMode="auto">
          <a:xfrm>
            <a:off x="0" y="152400"/>
            <a:ext cx="9906000" cy="1311275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3800">
                <a:latin typeface="Albertus Extra Bold" pitchFamily="34" charset="0"/>
                <a:cs typeface="Arial" pitchFamily="34" charset="0"/>
              </a:rPr>
              <a:t>KELEMAHAN DI BIDANG PELAKSANAAN ANGGARAN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828800"/>
            <a:ext cx="9163050" cy="45720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ct val="40000"/>
              </a:spcBef>
              <a:buClr>
                <a:srgbClr val="99CC00"/>
              </a:buClr>
              <a:buFont typeface="Wingdings" pitchFamily="2" charset="2"/>
              <a:buChar char="Ø"/>
              <a:defRPr/>
            </a:pPr>
            <a:r>
              <a:rPr lang="en-US" b="1" dirty="0" err="1" smtClean="0">
                <a:latin typeface="Arial Narrow" pitchFamily="34" charset="0"/>
              </a:rPr>
              <a:t>Fungsi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i="1" dirty="0" smtClean="0">
                <a:latin typeface="Arial Narrow" pitchFamily="34" charset="0"/>
              </a:rPr>
              <a:t>financial management</a:t>
            </a:r>
            <a:r>
              <a:rPr lang="en-US" b="1" dirty="0" smtClean="0">
                <a:latin typeface="Arial Narrow" pitchFamily="34" charset="0"/>
              </a:rPr>
              <a:t> yang </a:t>
            </a:r>
            <a:r>
              <a:rPr lang="en-US" b="1" dirty="0" err="1" smtClean="0">
                <a:latin typeface="Arial Narrow" pitchFamily="34" charset="0"/>
              </a:rPr>
              <a:t>tidak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terpadu</a:t>
            </a:r>
            <a:r>
              <a:rPr lang="en-US" b="1" dirty="0" smtClean="0">
                <a:latin typeface="Arial Narrow" pitchFamily="34" charset="0"/>
              </a:rPr>
              <a:t>, </a:t>
            </a:r>
            <a:r>
              <a:rPr lang="en-US" b="1" dirty="0" err="1" smtClean="0">
                <a:latin typeface="Arial Narrow" pitchFamily="34" charset="0"/>
              </a:rPr>
              <a:t>dan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fungsi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operasional</a:t>
            </a:r>
            <a:r>
              <a:rPr lang="en-US" b="1" dirty="0" smtClean="0">
                <a:latin typeface="Arial Narrow" pitchFamily="34" charset="0"/>
              </a:rPr>
              <a:t> yang </a:t>
            </a:r>
            <a:r>
              <a:rPr lang="en-US" b="1" dirty="0" err="1" smtClean="0">
                <a:latin typeface="Arial Narrow" pitchFamily="34" charset="0"/>
              </a:rPr>
              <a:t>belum</a:t>
            </a:r>
            <a:r>
              <a:rPr lang="en-US" b="1" dirty="0" smtClean="0">
                <a:latin typeface="Arial Narrow" pitchFamily="34" charset="0"/>
              </a:rPr>
              <a:t> optimal (</a:t>
            </a:r>
            <a:r>
              <a:rPr lang="en-US" b="1" i="1" dirty="0" smtClean="0">
                <a:latin typeface="Arial Narrow" pitchFamily="34" charset="0"/>
              </a:rPr>
              <a:t>let the managers manage</a:t>
            </a:r>
            <a:r>
              <a:rPr lang="en-US" b="1" dirty="0" smtClean="0">
                <a:latin typeface="Arial Narrow" pitchFamily="34" charset="0"/>
              </a:rPr>
              <a:t>);</a:t>
            </a:r>
          </a:p>
          <a:p>
            <a:pPr>
              <a:lnSpc>
                <a:spcPct val="90000"/>
              </a:lnSpc>
              <a:spcBef>
                <a:spcPct val="40000"/>
              </a:spcBef>
              <a:buClr>
                <a:srgbClr val="99CC00"/>
              </a:buClr>
              <a:buFont typeface="Wingdings" pitchFamily="2" charset="2"/>
              <a:buChar char="Ø"/>
              <a:defRPr/>
            </a:pPr>
            <a:r>
              <a:rPr lang="en-US" b="1" dirty="0" err="1" smtClean="0">
                <a:latin typeface="Arial Narrow" pitchFamily="34" charset="0"/>
              </a:rPr>
              <a:t>Dukungan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pembiayaan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alternatif</a:t>
            </a:r>
            <a:r>
              <a:rPr lang="en-US" b="1" dirty="0" smtClean="0">
                <a:latin typeface="Arial Narrow" pitchFamily="34" charset="0"/>
              </a:rPr>
              <a:t> yang </a:t>
            </a:r>
            <a:r>
              <a:rPr lang="en-US" b="1" dirty="0" err="1" smtClean="0">
                <a:latin typeface="Arial Narrow" pitchFamily="34" charset="0"/>
              </a:rPr>
              <a:t>belum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tersedia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setelah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independensi</a:t>
            </a:r>
            <a:r>
              <a:rPr lang="en-US" b="1" dirty="0" smtClean="0">
                <a:latin typeface="Arial Narrow" pitchFamily="34" charset="0"/>
              </a:rPr>
              <a:t> BI;</a:t>
            </a:r>
          </a:p>
          <a:p>
            <a:pPr>
              <a:lnSpc>
                <a:spcPct val="90000"/>
              </a:lnSpc>
              <a:spcBef>
                <a:spcPct val="40000"/>
              </a:spcBef>
              <a:buClr>
                <a:srgbClr val="99CC00"/>
              </a:buClr>
              <a:buFont typeface="Wingdings" pitchFamily="2" charset="2"/>
              <a:buChar char="Ø"/>
              <a:defRPr/>
            </a:pPr>
            <a:r>
              <a:rPr lang="en-US" b="1" dirty="0" err="1" smtClean="0">
                <a:latin typeface="Arial Narrow" pitchFamily="34" charset="0"/>
              </a:rPr>
              <a:t>Duplikasi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akumulasi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sehubungan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dengan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pemisahan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anggaran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rutin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pembangunan</a:t>
            </a:r>
            <a:r>
              <a:rPr lang="en-US" b="1" dirty="0" smtClean="0">
                <a:latin typeface="Arial Narrow" pitchFamily="34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40000"/>
              </a:spcBef>
              <a:buClr>
                <a:srgbClr val="99CC00"/>
              </a:buClr>
              <a:buFont typeface="Wingdings" pitchFamily="2" charset="2"/>
              <a:buChar char="Ø"/>
              <a:defRPr/>
            </a:pPr>
            <a:r>
              <a:rPr lang="en-US" b="1" dirty="0" err="1" smtClean="0">
                <a:latin typeface="Arial Narrow" pitchFamily="34" charset="0"/>
              </a:rPr>
              <a:t>Penyelenggaraan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fungsi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i="1" dirty="0" smtClean="0">
                <a:latin typeface="Arial Narrow" pitchFamily="34" charset="0"/>
              </a:rPr>
              <a:t>treasury</a:t>
            </a:r>
            <a:r>
              <a:rPr lang="en-US" b="1" dirty="0" smtClean="0">
                <a:latin typeface="Arial Narrow" pitchFamily="34" charset="0"/>
              </a:rPr>
              <a:t> (</a:t>
            </a:r>
            <a:r>
              <a:rPr lang="en-US" b="1" dirty="0" err="1" smtClean="0">
                <a:latin typeface="Arial Narrow" pitchFamily="34" charset="0"/>
              </a:rPr>
              <a:t>kas</a:t>
            </a:r>
            <a:r>
              <a:rPr lang="en-US" b="1" dirty="0" smtClean="0">
                <a:latin typeface="Arial Narrow" pitchFamily="34" charset="0"/>
              </a:rPr>
              <a:t>, </a:t>
            </a:r>
            <a:r>
              <a:rPr lang="en-US" b="1" dirty="0" err="1" smtClean="0">
                <a:latin typeface="Arial Narrow" pitchFamily="34" charset="0"/>
              </a:rPr>
              <a:t>piutang</a:t>
            </a:r>
            <a:r>
              <a:rPr lang="en-US" b="1" dirty="0" smtClean="0">
                <a:latin typeface="Arial Narrow" pitchFamily="34" charset="0"/>
              </a:rPr>
              <a:t>, </a:t>
            </a:r>
            <a:r>
              <a:rPr lang="en-US" b="1" dirty="0" err="1" smtClean="0">
                <a:latin typeface="Arial Narrow" pitchFamily="34" charset="0"/>
              </a:rPr>
              <a:t>utang</a:t>
            </a:r>
            <a:r>
              <a:rPr lang="en-US" b="1" dirty="0" smtClean="0">
                <a:latin typeface="Arial Narrow" pitchFamily="34" charset="0"/>
              </a:rPr>
              <a:t>, </a:t>
            </a:r>
            <a:r>
              <a:rPr lang="en-US" b="1" dirty="0" err="1" smtClean="0">
                <a:latin typeface="Arial Narrow" pitchFamily="34" charset="0"/>
              </a:rPr>
              <a:t>investasi</a:t>
            </a:r>
            <a:r>
              <a:rPr lang="en-US" b="1" dirty="0" smtClean="0">
                <a:latin typeface="Arial Narrow" pitchFamily="34" charset="0"/>
              </a:rPr>
              <a:t>, </a:t>
            </a:r>
            <a:r>
              <a:rPr lang="en-US" b="1" dirty="0" err="1" smtClean="0">
                <a:latin typeface="Arial Narrow" pitchFamily="34" charset="0"/>
              </a:rPr>
              <a:t>aset</a:t>
            </a:r>
            <a:r>
              <a:rPr lang="en-US" b="1" dirty="0" smtClean="0">
                <a:latin typeface="Arial Narrow" pitchFamily="34" charset="0"/>
              </a:rPr>
              <a:t> lain) yang </a:t>
            </a:r>
            <a:r>
              <a:rPr lang="en-US" b="1" dirty="0" err="1" smtClean="0">
                <a:latin typeface="Arial Narrow" pitchFamily="34" charset="0"/>
              </a:rPr>
              <a:t>jauh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dari</a:t>
            </a:r>
            <a:r>
              <a:rPr lang="en-US" b="1" dirty="0" smtClean="0">
                <a:latin typeface="Arial Narrow" pitchFamily="34" charset="0"/>
              </a:rPr>
              <a:t> optimal.</a:t>
            </a:r>
            <a:endParaRPr lang="en-US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78CFBE-F1EA-4B89-B624-4066A1E9B366}" type="slidenum">
              <a:rPr lang="en-US" smtClean="0"/>
              <a:pPr>
                <a:defRPr/>
              </a:pPr>
              <a:t>6</a:t>
            </a:fld>
            <a:endParaRPr lang="en-US" smtClean="0"/>
          </a:p>
        </p:txBody>
      </p:sp>
      <p:sp>
        <p:nvSpPr>
          <p:cNvPr id="74754" name="Text Box 2"/>
          <p:cNvSpPr txBox="1">
            <a:spLocks noChangeArrowheads="1"/>
          </p:cNvSpPr>
          <p:nvPr/>
        </p:nvSpPr>
        <p:spPr bwMode="auto">
          <a:xfrm>
            <a:off x="0" y="257175"/>
            <a:ext cx="9906000" cy="1190625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en-US" sz="3800">
                <a:latin typeface="Albertus Extra Bold" pitchFamily="34" charset="0"/>
                <a:cs typeface="Arial" pitchFamily="34" charset="0"/>
              </a:rPr>
              <a:t>KELEMAHAN AKUNTANSI DAN PERTANGGUNGJAWABAN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905000"/>
            <a:ext cx="8997950" cy="45720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b="1" dirty="0" err="1" smtClean="0">
                <a:latin typeface="Arial Narrow" pitchFamily="34" charset="0"/>
              </a:rPr>
              <a:t>Tanggung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jawab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kementerian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thp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penggunaan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anggaran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belum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cukup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tegas</a:t>
            </a:r>
            <a:r>
              <a:rPr lang="en-US" b="1" dirty="0" smtClean="0">
                <a:latin typeface="Arial Narrow" pitchFamily="34" charset="0"/>
              </a:rPr>
              <a:t>;</a:t>
            </a:r>
          </a:p>
          <a:p>
            <a:pPr>
              <a:lnSpc>
                <a:spcPct val="90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b="1" dirty="0" err="1" smtClean="0">
                <a:latin typeface="Arial Narrow" pitchFamily="34" charset="0"/>
              </a:rPr>
              <a:t>Belum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tersedia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standar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akuntansi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bagi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pelaporan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keuangan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pemerintah</a:t>
            </a:r>
            <a:r>
              <a:rPr lang="en-US" b="1" dirty="0" smtClean="0">
                <a:latin typeface="Arial Narrow" pitchFamily="34" charset="0"/>
              </a:rPr>
              <a:t>, </a:t>
            </a:r>
            <a:r>
              <a:rPr lang="en-US" b="1" dirty="0" err="1" smtClean="0">
                <a:latin typeface="Arial Narrow" pitchFamily="34" charset="0"/>
              </a:rPr>
              <a:t>dan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belum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jelas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otoritas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pembuat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standar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dimaksud</a:t>
            </a:r>
            <a:r>
              <a:rPr lang="en-US" b="1" dirty="0" smtClean="0">
                <a:latin typeface="Arial Narrow" pitchFamily="34" charset="0"/>
              </a:rPr>
              <a:t>.</a:t>
            </a:r>
          </a:p>
          <a:p>
            <a:pPr>
              <a:lnSpc>
                <a:spcPct val="90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b="1" dirty="0" err="1" smtClean="0">
                <a:latin typeface="Arial Narrow" pitchFamily="34" charset="0"/>
              </a:rPr>
              <a:t>Laporan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keuangan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hanya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meliputi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realisasi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anggaran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penyajiannya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sangat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lambat</a:t>
            </a:r>
            <a:r>
              <a:rPr lang="en-US" b="1" dirty="0" smtClean="0">
                <a:latin typeface="Arial Narrow" pitchFamily="34" charset="0"/>
              </a:rPr>
              <a:t>. </a:t>
            </a:r>
          </a:p>
          <a:p>
            <a:pPr>
              <a:lnSpc>
                <a:spcPct val="90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b="1" dirty="0" err="1" smtClean="0">
                <a:latin typeface="Arial Narrow" pitchFamily="34" charset="0"/>
              </a:rPr>
              <a:t>Fungsi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pemeriksaan</a:t>
            </a:r>
            <a:r>
              <a:rPr lang="en-US" b="1" dirty="0" smtClean="0">
                <a:latin typeface="Arial Narrow" pitchFamily="34" charset="0"/>
              </a:rPr>
              <a:t> yang </a:t>
            </a:r>
            <a:r>
              <a:rPr lang="en-US" b="1" dirty="0" err="1" smtClean="0">
                <a:latin typeface="Arial Narrow" pitchFamily="34" charset="0"/>
              </a:rPr>
              <a:t>kurang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efektif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tumpang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tindih</a:t>
            </a:r>
            <a:r>
              <a:rPr lang="en-US" b="1" dirty="0" smtClean="0">
                <a:latin typeface="Arial Narrow" pitchFamily="34" charset="0"/>
              </a:rPr>
              <a:t>;</a:t>
            </a:r>
            <a:endParaRPr lang="en-US" sz="2800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D25085-4E55-4D82-8C13-A2B6A3A039B0}" type="slidenum">
              <a:rPr lang="en-US" smtClean="0"/>
              <a:pPr>
                <a:defRPr/>
              </a:pPr>
              <a:t>7</a:t>
            </a:fld>
            <a:endParaRPr lang="en-US" smtClean="0"/>
          </a:p>
        </p:txBody>
      </p:sp>
      <p:sp>
        <p:nvSpPr>
          <p:cNvPr id="94210" name="Text Box 2"/>
          <p:cNvSpPr txBox="1">
            <a:spLocks noChangeArrowheads="1"/>
          </p:cNvSpPr>
          <p:nvPr/>
        </p:nvSpPr>
        <p:spPr bwMode="auto">
          <a:xfrm>
            <a:off x="0" y="257175"/>
            <a:ext cx="9906000" cy="962025"/>
          </a:xfrm>
          <a:prstGeom prst="rect">
            <a:avLst/>
          </a:prstGeom>
          <a:solidFill>
            <a:srgbClr val="0070C0"/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defRPr/>
            </a:pPr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latin typeface="Albertus Extra Bold" pitchFamily="34" charset="0"/>
                <a:cs typeface="Arial" pitchFamily="34" charset="0"/>
              </a:rPr>
              <a:t>AGENDA REFORMASI: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latin typeface="Albertus Extra Bold" pitchFamily="34" charset="0"/>
                <a:cs typeface="Arial" pitchFamily="34" charset="0"/>
              </a:rPr>
              <a:t>Dari </a:t>
            </a:r>
            <a:r>
              <a:rPr lang="en-US" sz="3200" b="1" dirty="0" err="1">
                <a:solidFill>
                  <a:schemeClr val="bg1">
                    <a:lumMod val="95000"/>
                  </a:schemeClr>
                </a:solidFill>
                <a:latin typeface="Albertus Extra Bold" pitchFamily="34" charset="0"/>
                <a:cs typeface="Arial" pitchFamily="34" charset="0"/>
              </a:rPr>
              <a:t>Hulu</a:t>
            </a:r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latin typeface="Albertus Extra Bold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bg1">
                    <a:lumMod val="95000"/>
                  </a:schemeClr>
                </a:solidFill>
                <a:latin typeface="Albertus Extra Bold" pitchFamily="34" charset="0"/>
                <a:cs typeface="Arial" pitchFamily="34" charset="0"/>
              </a:rPr>
              <a:t>Sampai</a:t>
            </a:r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latin typeface="Albertus Extra Bold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bg1">
                    <a:lumMod val="95000"/>
                  </a:schemeClr>
                </a:solidFill>
                <a:latin typeface="Albertus Extra Bold" pitchFamily="34" charset="0"/>
                <a:cs typeface="Arial" pitchFamily="34" charset="0"/>
              </a:rPr>
              <a:t>ke</a:t>
            </a:r>
            <a:r>
              <a:rPr lang="en-US" sz="3200" b="1" dirty="0">
                <a:solidFill>
                  <a:schemeClr val="bg1">
                    <a:lumMod val="95000"/>
                  </a:schemeClr>
                </a:solidFill>
                <a:latin typeface="Albertus Extra Bold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chemeClr val="bg1">
                    <a:lumMod val="95000"/>
                  </a:schemeClr>
                </a:solidFill>
                <a:latin typeface="Albertus Extra Bold" pitchFamily="34" charset="0"/>
                <a:cs typeface="Arial" pitchFamily="34" charset="0"/>
              </a:rPr>
              <a:t>Hilir</a:t>
            </a:r>
            <a:endParaRPr lang="en-US" sz="3200" b="1" dirty="0">
              <a:solidFill>
                <a:schemeClr val="bg1">
                  <a:lumMod val="95000"/>
                </a:schemeClr>
              </a:solidFill>
              <a:latin typeface="Albertus Extra Bold" pitchFamily="34" charset="0"/>
              <a:cs typeface="Arial" pitchFamily="34" charset="0"/>
            </a:endParaRP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76400"/>
            <a:ext cx="9245600" cy="4800600"/>
          </a:xfrm>
        </p:spPr>
        <p:txBody>
          <a:bodyPr/>
          <a:lstStyle/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b="1" dirty="0" err="1" smtClean="0">
                <a:latin typeface="Arial Narrow" pitchFamily="34" charset="0"/>
              </a:rPr>
              <a:t>Reformasi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bidang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Perencanaan</a:t>
            </a:r>
            <a:r>
              <a:rPr lang="en-US" b="1" dirty="0" smtClean="0">
                <a:latin typeface="Arial Narrow" pitchFamily="34" charset="0"/>
              </a:rPr>
              <a:t> &amp; </a:t>
            </a:r>
            <a:r>
              <a:rPr lang="en-US" b="1" dirty="0" err="1" smtClean="0">
                <a:latin typeface="Arial Narrow" pitchFamily="34" charset="0"/>
              </a:rPr>
              <a:t>Penganggaran</a:t>
            </a:r>
            <a:r>
              <a:rPr lang="en-US" b="1" dirty="0" smtClean="0">
                <a:latin typeface="Arial Narrow" pitchFamily="34" charset="0"/>
              </a:rPr>
              <a:t>.</a:t>
            </a: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b="1" dirty="0" err="1" smtClean="0">
                <a:latin typeface="Arial Narrow" pitchFamily="34" charset="0"/>
              </a:rPr>
              <a:t>Reformasi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bidang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Pelaksanaan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Anggaran</a:t>
            </a:r>
            <a:r>
              <a:rPr lang="en-US" b="1" dirty="0" smtClean="0">
                <a:latin typeface="Arial Narrow" pitchFamily="34" charset="0"/>
              </a:rPr>
              <a:t>.</a:t>
            </a: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b="1" dirty="0" err="1" smtClean="0">
                <a:latin typeface="Arial Narrow" pitchFamily="34" charset="0"/>
              </a:rPr>
              <a:t>Reformasi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bidang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Perbendaharaan</a:t>
            </a:r>
            <a:r>
              <a:rPr lang="en-US" b="1" dirty="0" smtClean="0">
                <a:latin typeface="Arial Narrow" pitchFamily="34" charset="0"/>
              </a:rPr>
              <a:t>, </a:t>
            </a:r>
            <a:r>
              <a:rPr lang="en-US" b="1" dirty="0" err="1" smtClean="0">
                <a:latin typeface="Arial Narrow" pitchFamily="34" charset="0"/>
              </a:rPr>
              <a:t>dan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Sistem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Penerimaan</a:t>
            </a:r>
            <a:r>
              <a:rPr lang="en-US" b="1" dirty="0" smtClean="0">
                <a:latin typeface="Arial Narrow" pitchFamily="34" charset="0"/>
              </a:rPr>
              <a:t> &amp; </a:t>
            </a:r>
            <a:r>
              <a:rPr lang="en-US" b="1" dirty="0" err="1" smtClean="0">
                <a:latin typeface="Arial Narrow" pitchFamily="34" charset="0"/>
              </a:rPr>
              <a:t>Pembayaran</a:t>
            </a:r>
            <a:r>
              <a:rPr lang="en-US" b="1" dirty="0" smtClean="0">
                <a:latin typeface="Arial Narrow" pitchFamily="34" charset="0"/>
              </a:rPr>
              <a:t>. </a:t>
            </a: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b="1" dirty="0" err="1" smtClean="0">
                <a:latin typeface="Arial Narrow" pitchFamily="34" charset="0"/>
              </a:rPr>
              <a:t>Reformasi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bidang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Pengelolaan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Kas</a:t>
            </a:r>
            <a:r>
              <a:rPr lang="en-US" b="1" dirty="0" smtClean="0">
                <a:latin typeface="Arial Narrow" pitchFamily="34" charset="0"/>
              </a:rPr>
              <a:t>, </a:t>
            </a:r>
            <a:r>
              <a:rPr lang="en-US" b="1" dirty="0" err="1" smtClean="0">
                <a:latin typeface="Arial Narrow" pitchFamily="34" charset="0"/>
              </a:rPr>
              <a:t>Piutang</a:t>
            </a:r>
            <a:r>
              <a:rPr lang="en-US" b="1" dirty="0" smtClean="0">
                <a:latin typeface="Arial Narrow" pitchFamily="34" charset="0"/>
              </a:rPr>
              <a:t>, </a:t>
            </a:r>
            <a:r>
              <a:rPr lang="en-US" b="1" dirty="0" err="1" smtClean="0">
                <a:latin typeface="Arial Narrow" pitchFamily="34" charset="0"/>
              </a:rPr>
              <a:t>Barang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Milik</a:t>
            </a:r>
            <a:r>
              <a:rPr lang="en-US" b="1" dirty="0" smtClean="0">
                <a:latin typeface="Arial Narrow" pitchFamily="34" charset="0"/>
              </a:rPr>
              <a:t> Negara, </a:t>
            </a:r>
            <a:r>
              <a:rPr lang="en-US" b="1" dirty="0" err="1" smtClean="0">
                <a:latin typeface="Arial Narrow" pitchFamily="34" charset="0"/>
              </a:rPr>
              <a:t>dan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Kewajiban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Pemerintah</a:t>
            </a:r>
            <a:endParaRPr lang="en-US" b="1" dirty="0" smtClean="0">
              <a:latin typeface="Arial Narrow" pitchFamily="34" charset="0"/>
            </a:endParaRP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b="1" dirty="0" err="1" smtClean="0">
                <a:latin typeface="Arial Narrow" pitchFamily="34" charset="0"/>
              </a:rPr>
              <a:t>Reformasi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bidang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Akuntansi</a:t>
            </a:r>
            <a:r>
              <a:rPr lang="en-US" b="1" dirty="0" smtClean="0">
                <a:latin typeface="Arial Narrow" pitchFamily="34" charset="0"/>
              </a:rPr>
              <a:t>, </a:t>
            </a:r>
            <a:r>
              <a:rPr lang="en-US" b="1" dirty="0" err="1" smtClean="0">
                <a:latin typeface="Arial Narrow" pitchFamily="34" charset="0"/>
              </a:rPr>
              <a:t>Pelaporan</a:t>
            </a:r>
            <a:r>
              <a:rPr lang="en-US" b="1" dirty="0" smtClean="0">
                <a:latin typeface="Arial Narrow" pitchFamily="34" charset="0"/>
              </a:rPr>
              <a:t>, </a:t>
            </a:r>
            <a:r>
              <a:rPr lang="en-US" b="1" dirty="0" err="1" smtClean="0">
                <a:latin typeface="Arial Narrow" pitchFamily="34" charset="0"/>
              </a:rPr>
              <a:t>dan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Pertanggungjawaban</a:t>
            </a:r>
            <a:endParaRPr lang="en-US" b="1" dirty="0" smtClean="0">
              <a:latin typeface="Arial Narrow" pitchFamily="34" charset="0"/>
            </a:endParaRP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b="1" dirty="0" err="1" smtClean="0">
                <a:latin typeface="Arial Narrow" pitchFamily="34" charset="0"/>
              </a:rPr>
              <a:t>Reformasi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bidang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Pemeriksaan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Sistem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Pengendalian</a:t>
            </a:r>
            <a:endParaRPr lang="en-US" b="1" dirty="0" smtClean="0">
              <a:latin typeface="Arial Narrow" pitchFamily="34" charset="0"/>
            </a:endParaRPr>
          </a:p>
          <a:p>
            <a:pPr>
              <a:spcBef>
                <a:spcPct val="35000"/>
              </a:spcBef>
              <a:buSzPct val="80000"/>
              <a:buFont typeface="Wingdings" pitchFamily="2" charset="2"/>
              <a:buNone/>
              <a:defRPr/>
            </a:pPr>
            <a:endParaRPr lang="en-US" sz="2800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BE8C2A-5265-40CE-81D6-10CFCFBEDD39}" type="slidenum">
              <a:rPr lang="en-US" smtClean="0"/>
              <a:pPr>
                <a:defRPr/>
              </a:pPr>
              <a:t>8</a:t>
            </a:fld>
            <a:endParaRPr lang="en-US" smtClean="0"/>
          </a:p>
        </p:txBody>
      </p:sp>
      <p:sp>
        <p:nvSpPr>
          <p:cNvPr id="99330" name="Text Box 2"/>
          <p:cNvSpPr txBox="1">
            <a:spLocks noChangeArrowheads="1"/>
          </p:cNvSpPr>
          <p:nvPr/>
        </p:nvSpPr>
        <p:spPr bwMode="auto">
          <a:xfrm>
            <a:off x="0" y="257175"/>
            <a:ext cx="9906000" cy="1190625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defRPr/>
            </a:pPr>
            <a:r>
              <a:rPr lang="en-US" sz="3800" b="1" dirty="0">
                <a:solidFill>
                  <a:srgbClr val="FFFF00"/>
                </a:solidFill>
                <a:latin typeface="Albertus Extra Bold" pitchFamily="34" charset="0"/>
                <a:cs typeface="Arial" pitchFamily="34" charset="0"/>
              </a:rPr>
              <a:t>REFORMASI PERENCANAAN &amp; PENGANGGARAN</a:t>
            </a:r>
          </a:p>
          <a:p>
            <a:pPr algn="ctr">
              <a:lnSpc>
                <a:spcPct val="80000"/>
              </a:lnSpc>
              <a:defRPr/>
            </a:pPr>
            <a:endParaRPr lang="en-US" sz="3800" b="1" dirty="0">
              <a:solidFill>
                <a:srgbClr val="FFFF00"/>
              </a:solidFill>
              <a:latin typeface="Albertus Extra Bold" pitchFamily="34" charset="0"/>
              <a:cs typeface="Arial" pitchFamily="34" charset="0"/>
            </a:endParaRP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1676400"/>
            <a:ext cx="9245600" cy="4800600"/>
          </a:xfrm>
        </p:spPr>
        <p:txBody>
          <a:bodyPr/>
          <a:lstStyle/>
          <a:p>
            <a:pPr algn="ctr"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None/>
              <a:defRPr/>
            </a:pPr>
            <a:r>
              <a:rPr lang="en-US" b="1" i="1" dirty="0" err="1" smtClean="0">
                <a:latin typeface="Arial Narrow" pitchFamily="34" charset="0"/>
              </a:rPr>
              <a:t>Filosofi</a:t>
            </a:r>
            <a:r>
              <a:rPr lang="en-US" b="1" i="1" dirty="0" smtClean="0">
                <a:latin typeface="Arial Narrow" pitchFamily="34" charset="0"/>
              </a:rPr>
              <a:t>: </a:t>
            </a:r>
            <a:r>
              <a:rPr lang="en-US" b="1" i="1" dirty="0" smtClean="0">
                <a:solidFill>
                  <a:srgbClr val="FF0000"/>
                </a:solidFill>
                <a:latin typeface="Arial Narrow" pitchFamily="34" charset="0"/>
              </a:rPr>
              <a:t>Basis KINERJA </a:t>
            </a:r>
            <a:r>
              <a:rPr lang="en-US" b="1" i="1" dirty="0" smtClean="0">
                <a:solidFill>
                  <a:srgbClr val="FF0000"/>
                </a:solidFill>
                <a:latin typeface="Arial Narrow" pitchFamily="34" charset="0"/>
                <a:sym typeface="Wingdings" pitchFamily="2" charset="2"/>
              </a:rPr>
              <a:t></a:t>
            </a:r>
            <a:r>
              <a:rPr lang="en-US" b="1" i="1" dirty="0" smtClean="0">
                <a:solidFill>
                  <a:srgbClr val="FF0000"/>
                </a:solidFill>
                <a:latin typeface="Arial Narrow" pitchFamily="34" charset="0"/>
              </a:rPr>
              <a:t> Outputs &amp; Outcomes</a:t>
            </a: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b="1" dirty="0" err="1" smtClean="0">
                <a:latin typeface="Arial Narrow" pitchFamily="34" charset="0"/>
              </a:rPr>
              <a:t>Diferensiasi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Integrasi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fungsi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Perencanaan</a:t>
            </a:r>
            <a:r>
              <a:rPr lang="en-US" b="1" dirty="0" smtClean="0">
                <a:latin typeface="Arial Narrow" pitchFamily="34" charset="0"/>
              </a:rPr>
              <a:t> &amp; </a:t>
            </a:r>
            <a:r>
              <a:rPr lang="en-US" b="1" dirty="0" err="1" smtClean="0">
                <a:latin typeface="Arial Narrow" pitchFamily="34" charset="0"/>
              </a:rPr>
              <a:t>Penganggaran</a:t>
            </a:r>
            <a:r>
              <a:rPr lang="en-US" b="1" dirty="0" smtClean="0">
                <a:latin typeface="Arial Narrow" pitchFamily="34" charset="0"/>
              </a:rPr>
              <a:t> </a:t>
            </a: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b="1" dirty="0" err="1" smtClean="0">
                <a:latin typeface="Arial Narrow" pitchFamily="34" charset="0"/>
              </a:rPr>
              <a:t>Klasifikasi</a:t>
            </a:r>
            <a:r>
              <a:rPr lang="en-US" b="1" dirty="0" smtClean="0">
                <a:latin typeface="Arial Narrow" pitchFamily="34" charset="0"/>
              </a:rPr>
              <a:t> universal: (</a:t>
            </a:r>
            <a:r>
              <a:rPr lang="en-US" b="1" dirty="0" err="1" smtClean="0">
                <a:latin typeface="Arial Narrow" pitchFamily="34" charset="0"/>
              </a:rPr>
              <a:t>i</a:t>
            </a:r>
            <a:r>
              <a:rPr lang="en-US" b="1" dirty="0" smtClean="0">
                <a:latin typeface="Arial Narrow" pitchFamily="34" charset="0"/>
              </a:rPr>
              <a:t>) </a:t>
            </a:r>
            <a:r>
              <a:rPr lang="en-US" b="1" dirty="0" err="1" smtClean="0">
                <a:latin typeface="Arial Narrow" pitchFamily="34" charset="0"/>
              </a:rPr>
              <a:t>organisasional</a:t>
            </a:r>
            <a:r>
              <a:rPr lang="en-US" b="1" dirty="0" smtClean="0">
                <a:latin typeface="Arial Narrow" pitchFamily="34" charset="0"/>
              </a:rPr>
              <a:t>, (ii) </a:t>
            </a:r>
            <a:r>
              <a:rPr lang="en-US" b="1" dirty="0" err="1" smtClean="0">
                <a:latin typeface="Arial Narrow" pitchFamily="34" charset="0"/>
              </a:rPr>
              <a:t>fungsi</a:t>
            </a:r>
            <a:r>
              <a:rPr lang="en-US" b="1" dirty="0" smtClean="0">
                <a:latin typeface="Arial Narrow" pitchFamily="34" charset="0"/>
              </a:rPr>
              <a:t>/ </a:t>
            </a:r>
            <a:r>
              <a:rPr lang="en-US" b="1" dirty="0" err="1" smtClean="0">
                <a:latin typeface="Arial Narrow" pitchFamily="34" charset="0"/>
              </a:rPr>
              <a:t>subfungsi</a:t>
            </a:r>
            <a:r>
              <a:rPr lang="en-US" b="1" dirty="0" smtClean="0">
                <a:latin typeface="Arial Narrow" pitchFamily="34" charset="0"/>
              </a:rPr>
              <a:t>/program/</a:t>
            </a:r>
            <a:r>
              <a:rPr lang="en-US" b="1" dirty="0" err="1" smtClean="0">
                <a:latin typeface="Arial Narrow" pitchFamily="34" charset="0"/>
              </a:rPr>
              <a:t>kegiatan</a:t>
            </a:r>
            <a:r>
              <a:rPr lang="en-US" b="1" dirty="0" smtClean="0">
                <a:latin typeface="Arial Narrow" pitchFamily="34" charset="0"/>
              </a:rPr>
              <a:t>, </a:t>
            </a:r>
            <a:r>
              <a:rPr lang="en-US" b="1" dirty="0" err="1" smtClean="0">
                <a:latin typeface="Arial Narrow" pitchFamily="34" charset="0"/>
              </a:rPr>
              <a:t>dan</a:t>
            </a:r>
            <a:r>
              <a:rPr lang="en-US" b="1" dirty="0" smtClean="0">
                <a:latin typeface="Arial Narrow" pitchFamily="34" charset="0"/>
              </a:rPr>
              <a:t> (iii) </a:t>
            </a:r>
            <a:r>
              <a:rPr lang="en-US" b="1" dirty="0" err="1" smtClean="0">
                <a:latin typeface="Arial Narrow" pitchFamily="34" charset="0"/>
              </a:rPr>
              <a:t>jenis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belanja</a:t>
            </a:r>
            <a:r>
              <a:rPr lang="en-US" b="1" dirty="0" smtClean="0">
                <a:latin typeface="Arial Narrow" pitchFamily="34" charset="0"/>
              </a:rPr>
              <a:t>  </a:t>
            </a: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b="1" dirty="0" smtClean="0">
                <a:latin typeface="Arial Narrow" pitchFamily="34" charset="0"/>
              </a:rPr>
              <a:t>Budget horizon extension (MTEF), </a:t>
            </a:r>
            <a:r>
              <a:rPr lang="en-US" b="1" dirty="0" err="1" smtClean="0">
                <a:latin typeface="Arial Narrow" pitchFamily="34" charset="0"/>
              </a:rPr>
              <a:t>untuk</a:t>
            </a:r>
            <a:r>
              <a:rPr lang="en-US" b="1" dirty="0" smtClean="0">
                <a:latin typeface="Arial Narrow" pitchFamily="34" charset="0"/>
              </a:rPr>
              <a:t> 2 </a:t>
            </a:r>
            <a:r>
              <a:rPr lang="en-US" b="1" dirty="0" err="1" smtClean="0">
                <a:latin typeface="Arial Narrow" pitchFamily="34" charset="0"/>
              </a:rPr>
              <a:t>thn</a:t>
            </a:r>
            <a:endParaRPr lang="en-US" b="1" dirty="0" smtClean="0">
              <a:latin typeface="Arial Narrow" pitchFamily="34" charset="0"/>
            </a:endParaRP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b="1" dirty="0" err="1" smtClean="0">
                <a:latin typeface="Arial Narrow" pitchFamily="34" charset="0"/>
              </a:rPr>
              <a:t>Kalender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perencanaan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dan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penganggaran</a:t>
            </a:r>
            <a:r>
              <a:rPr lang="en-US" b="1" dirty="0" smtClean="0">
                <a:latin typeface="Arial Narrow" pitchFamily="34" charset="0"/>
              </a:rPr>
              <a:t> yang </a:t>
            </a:r>
            <a:r>
              <a:rPr lang="en-US" b="1" dirty="0" err="1" smtClean="0">
                <a:latin typeface="Arial Narrow" pitchFamily="34" charset="0"/>
              </a:rPr>
              <a:t>jelas</a:t>
            </a:r>
            <a:endParaRPr lang="en-US" b="1" dirty="0" smtClean="0">
              <a:latin typeface="Arial Narrow" pitchFamily="34" charset="0"/>
            </a:endParaRPr>
          </a:p>
          <a:p>
            <a:pPr>
              <a:lnSpc>
                <a:spcPct val="75000"/>
              </a:lnSpc>
              <a:spcBef>
                <a:spcPct val="35000"/>
              </a:spcBef>
              <a:buSzPct val="80000"/>
              <a:buFont typeface="Wingdings" pitchFamily="2" charset="2"/>
              <a:buChar char="v"/>
              <a:defRPr/>
            </a:pPr>
            <a:r>
              <a:rPr lang="en-US" b="1" dirty="0" err="1" smtClean="0">
                <a:latin typeface="Arial Narrow" pitchFamily="34" charset="0"/>
              </a:rPr>
              <a:t>Peranan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legislasi</a:t>
            </a:r>
            <a:r>
              <a:rPr lang="en-US" b="1" dirty="0" smtClean="0">
                <a:latin typeface="Arial Narrow" pitchFamily="34" charset="0"/>
              </a:rPr>
              <a:t> yang </a:t>
            </a:r>
            <a:r>
              <a:rPr lang="en-US" b="1" dirty="0" err="1" smtClean="0">
                <a:latin typeface="Arial Narrow" pitchFamily="34" charset="0"/>
              </a:rPr>
              <a:t>lebih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jelas</a:t>
            </a:r>
            <a:endParaRPr lang="en-US" b="1" dirty="0" smtClean="0">
              <a:latin typeface="Arial Narrow" pitchFamily="34" charset="0"/>
            </a:endParaRPr>
          </a:p>
          <a:p>
            <a:pPr>
              <a:spcBef>
                <a:spcPct val="35000"/>
              </a:spcBef>
              <a:buSzPct val="80000"/>
              <a:buFont typeface="Wingdings" pitchFamily="2" charset="2"/>
              <a:buNone/>
              <a:defRPr/>
            </a:pPr>
            <a:endParaRPr lang="en-US" sz="2800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8"/>
          <p:cNvSpPr>
            <a:spLocks noGrp="1" noChangeArrowheads="1"/>
          </p:cNvSpPr>
          <p:nvPr>
            <p:ph type="title"/>
          </p:nvPr>
        </p:nvSpPr>
        <p:spPr>
          <a:xfrm>
            <a:off x="1093676" y="1371600"/>
            <a:ext cx="8077200" cy="609600"/>
          </a:xfrm>
          <a:ln>
            <a:gradFill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txBody>
          <a:bodyPr/>
          <a:lstStyle/>
          <a:p>
            <a:pPr algn="ctr" eaLnBrk="1" hangingPunct="1">
              <a:defRPr/>
            </a:pPr>
            <a:r>
              <a:rPr lang="en-US" sz="3200" b="1" dirty="0" err="1" smtClean="0">
                <a:solidFill>
                  <a:srgbClr val="FFFF00"/>
                </a:solidFill>
                <a:latin typeface="Corbel" pitchFamily="34" charset="0"/>
              </a:rPr>
              <a:t>Proses</a:t>
            </a:r>
            <a:r>
              <a:rPr lang="en-US" sz="3200" b="1" dirty="0" smtClean="0">
                <a:solidFill>
                  <a:srgbClr val="FFFF00"/>
                </a:solidFill>
                <a:latin typeface="Corbel" pitchFamily="34" charset="0"/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latin typeface="Corbel" pitchFamily="34" charset="0"/>
              </a:rPr>
              <a:t>Perencanaan</a:t>
            </a:r>
            <a:endParaRPr lang="en-US" sz="3200" b="1" dirty="0" smtClean="0">
              <a:solidFill>
                <a:srgbClr val="FFFF00"/>
              </a:solidFill>
              <a:latin typeface="Corbel" pitchFamily="34" charset="0"/>
            </a:endParaRPr>
          </a:p>
        </p:txBody>
      </p:sp>
      <p:sp>
        <p:nvSpPr>
          <p:cNvPr id="8195" name="Text Box 56"/>
          <p:cNvSpPr txBox="1">
            <a:spLocks noChangeArrowheads="1"/>
          </p:cNvSpPr>
          <p:nvPr/>
        </p:nvSpPr>
        <p:spPr bwMode="auto">
          <a:xfrm>
            <a:off x="1363663" y="3281363"/>
            <a:ext cx="1868487" cy="40005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rgbClr val="FF00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 dirty="0">
                <a:latin typeface="Corbel" pitchFamily="34" charset="0"/>
              </a:rPr>
              <a:t>TEKNOKRATIK</a:t>
            </a:r>
            <a:endParaRPr lang="id-ID" sz="2000" b="1" dirty="0">
              <a:latin typeface="Corbel" pitchFamily="34" charset="0"/>
            </a:endParaRPr>
          </a:p>
        </p:txBody>
      </p:sp>
      <p:sp>
        <p:nvSpPr>
          <p:cNvPr id="8196" name="Text Box 57"/>
          <p:cNvSpPr txBox="1">
            <a:spLocks noChangeArrowheads="1"/>
          </p:cNvSpPr>
          <p:nvPr/>
        </p:nvSpPr>
        <p:spPr bwMode="auto">
          <a:xfrm>
            <a:off x="3236913" y="3789363"/>
            <a:ext cx="1719262" cy="40005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rgbClr val="FF0000"/>
              </a:gs>
              <a:gs pos="100000">
                <a:schemeClr val="accent1">
                  <a:tint val="23500"/>
                  <a:satMod val="160000"/>
                </a:schemeClr>
              </a:gs>
            </a:gsLst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="1">
                <a:latin typeface="Corbel" pitchFamily="34" charset="0"/>
              </a:rPr>
              <a:t>PARTISIPATIF</a:t>
            </a:r>
            <a:endParaRPr lang="id-ID" sz="2000" b="1">
              <a:latin typeface="Corbel" pitchFamily="34" charset="0"/>
            </a:endParaRPr>
          </a:p>
        </p:txBody>
      </p:sp>
      <p:sp>
        <p:nvSpPr>
          <p:cNvPr id="8197" name="Text Box 61"/>
          <p:cNvSpPr txBox="1">
            <a:spLocks noChangeArrowheads="1"/>
          </p:cNvSpPr>
          <p:nvPr/>
        </p:nvSpPr>
        <p:spPr bwMode="auto">
          <a:xfrm>
            <a:off x="7215188" y="5013325"/>
            <a:ext cx="2173287" cy="4064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rgbClr val="FF00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>
                <a:solidFill>
                  <a:srgbClr val="0033CC"/>
                </a:solidFill>
                <a:latin typeface="Corbel" pitchFamily="34" charset="0"/>
              </a:rPr>
              <a:t>POLITIK</a:t>
            </a:r>
            <a:endParaRPr lang="id-ID" sz="2000" b="1">
              <a:solidFill>
                <a:srgbClr val="0033CC"/>
              </a:solidFill>
              <a:latin typeface="Corbel" pitchFamily="34" charset="0"/>
            </a:endParaRPr>
          </a:p>
        </p:txBody>
      </p:sp>
      <p:sp>
        <p:nvSpPr>
          <p:cNvPr id="27655" name="Text Box 64"/>
          <p:cNvSpPr txBox="1">
            <a:spLocks noChangeArrowheads="1"/>
          </p:cNvSpPr>
          <p:nvPr/>
        </p:nvSpPr>
        <p:spPr bwMode="auto">
          <a:xfrm>
            <a:off x="1363663" y="5668963"/>
            <a:ext cx="8034337" cy="4064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FFFFCC"/>
              </a:gs>
              <a:gs pos="100000">
                <a:srgbClr val="FFFF00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33CC"/>
                </a:solidFill>
                <a:latin typeface="Corbel" pitchFamily="34" charset="0"/>
              </a:rPr>
              <a:t>TRANSPARAN – RESPONSIF – EFISIEN – EFEKTIF - AKUNTABLE</a:t>
            </a:r>
            <a:endParaRPr lang="id-ID" sz="2000" b="1">
              <a:solidFill>
                <a:srgbClr val="0033CC"/>
              </a:solidFill>
              <a:latin typeface="Corbel" pitchFamily="34" charset="0"/>
            </a:endParaRPr>
          </a:p>
        </p:txBody>
      </p:sp>
      <p:sp>
        <p:nvSpPr>
          <p:cNvPr id="8199" name="AutoShape 65"/>
          <p:cNvSpPr>
            <a:spLocks noChangeArrowheads="1"/>
          </p:cNvSpPr>
          <p:nvPr/>
        </p:nvSpPr>
        <p:spPr bwMode="auto">
          <a:xfrm>
            <a:off x="1363663" y="3933825"/>
            <a:ext cx="869950" cy="1576388"/>
          </a:xfrm>
          <a:prstGeom prst="downArrow">
            <a:avLst>
              <a:gd name="adj1" fmla="val 50000"/>
              <a:gd name="adj2" fmla="val 49061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tx1">
                  <a:lumMod val="6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>
              <a:defRPr/>
            </a:pPr>
            <a:endParaRPr lang="id-ID">
              <a:cs typeface="Arial" pitchFamily="34" charset="0"/>
            </a:endParaRPr>
          </a:p>
        </p:txBody>
      </p:sp>
      <p:sp>
        <p:nvSpPr>
          <p:cNvPr id="8200" name="AutoShape 66"/>
          <p:cNvSpPr>
            <a:spLocks noChangeArrowheads="1"/>
          </p:cNvSpPr>
          <p:nvPr/>
        </p:nvSpPr>
        <p:spPr bwMode="auto">
          <a:xfrm>
            <a:off x="3627438" y="4365625"/>
            <a:ext cx="869950" cy="1146175"/>
          </a:xfrm>
          <a:prstGeom prst="downArrow">
            <a:avLst>
              <a:gd name="adj1" fmla="val 50000"/>
              <a:gd name="adj2" fmla="val 35672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tx1">
                  <a:lumMod val="6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>
              <a:defRPr/>
            </a:pPr>
            <a:endParaRPr lang="id-ID">
              <a:cs typeface="Arial" pitchFamily="34" charset="0"/>
            </a:endParaRPr>
          </a:p>
        </p:txBody>
      </p:sp>
      <p:sp>
        <p:nvSpPr>
          <p:cNvPr id="8201" name="AutoShape 67"/>
          <p:cNvSpPr>
            <a:spLocks noChangeArrowheads="1"/>
          </p:cNvSpPr>
          <p:nvPr/>
        </p:nvSpPr>
        <p:spPr bwMode="auto">
          <a:xfrm>
            <a:off x="5576888" y="5013325"/>
            <a:ext cx="762000" cy="576263"/>
          </a:xfrm>
          <a:prstGeom prst="downArrow">
            <a:avLst>
              <a:gd name="adj1" fmla="val 50000"/>
              <a:gd name="adj2" fmla="val 25000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tx1">
                  <a:lumMod val="6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>
              <a:defRPr/>
            </a:pPr>
            <a:endParaRPr lang="id-ID">
              <a:cs typeface="Arial" pitchFamily="34" charset="0"/>
            </a:endParaRPr>
          </a:p>
        </p:txBody>
      </p:sp>
      <p:sp>
        <p:nvSpPr>
          <p:cNvPr id="27659" name="Text Box 68"/>
          <p:cNvSpPr txBox="1">
            <a:spLocks noChangeArrowheads="1"/>
          </p:cNvSpPr>
          <p:nvPr/>
        </p:nvSpPr>
        <p:spPr bwMode="auto">
          <a:xfrm>
            <a:off x="1363663" y="6191250"/>
            <a:ext cx="8034337" cy="406400"/>
          </a:xfrm>
          <a:prstGeom prst="rect">
            <a:avLst/>
          </a:prstGeom>
          <a:gradFill rotWithShape="0">
            <a:gsLst>
              <a:gs pos="0">
                <a:srgbClr val="FFFF00"/>
              </a:gs>
              <a:gs pos="50000">
                <a:srgbClr val="66FF33"/>
              </a:gs>
              <a:gs pos="100000">
                <a:srgbClr val="FFFF00"/>
              </a:gs>
            </a:gsLst>
            <a:lin ang="540000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33CC"/>
                </a:solidFill>
                <a:latin typeface="Corbel" pitchFamily="34" charset="0"/>
              </a:rPr>
              <a:t>TERUKUR – BERKEADILAN - BERKELANJUTAN</a:t>
            </a:r>
            <a:endParaRPr lang="id-ID" sz="2000" b="1">
              <a:solidFill>
                <a:srgbClr val="0033CC"/>
              </a:solidFill>
              <a:latin typeface="Corbel" pitchFamily="34" charset="0"/>
            </a:endParaRPr>
          </a:p>
        </p:txBody>
      </p:sp>
      <p:pic>
        <p:nvPicPr>
          <p:cNvPr id="27660" name="Picture 72" descr="j023416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76863" y="2063750"/>
            <a:ext cx="4376737" cy="273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4" name="Text Box 74"/>
          <p:cNvSpPr txBox="1">
            <a:spLocks noChangeArrowheads="1"/>
          </p:cNvSpPr>
          <p:nvPr/>
        </p:nvSpPr>
        <p:spPr bwMode="auto">
          <a:xfrm>
            <a:off x="5186363" y="4221163"/>
            <a:ext cx="2174875" cy="711200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rgbClr val="FF000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>
                <a:solidFill>
                  <a:srgbClr val="0033CC"/>
                </a:solidFill>
                <a:latin typeface="Corbel" pitchFamily="34" charset="0"/>
              </a:rPr>
              <a:t>TOP DOWN/ BOTTOM UP</a:t>
            </a:r>
            <a:endParaRPr lang="id-ID" sz="2000" b="1">
              <a:solidFill>
                <a:srgbClr val="0033CC"/>
              </a:solidFill>
              <a:latin typeface="Corbel" pitchFamily="34" charset="0"/>
            </a:endParaRPr>
          </a:p>
        </p:txBody>
      </p:sp>
      <p:sp>
        <p:nvSpPr>
          <p:cNvPr id="14" name="Rectangle 2"/>
          <p:cNvSpPr txBox="1">
            <a:spLocks noChangeArrowheads="1"/>
          </p:cNvSpPr>
          <p:nvPr/>
        </p:nvSpPr>
        <p:spPr bwMode="auto">
          <a:xfrm>
            <a:off x="152400" y="122238"/>
            <a:ext cx="9906000" cy="56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es-ES" sz="3200" b="1" kern="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rbel" pitchFamily="34" charset="0"/>
                <a:ea typeface="+mj-ea"/>
                <a:cs typeface="+mj-cs"/>
              </a:rPr>
              <a:t>PERENCANAAN &amp; PENGANGGARAN</a:t>
            </a:r>
            <a:endParaRPr lang="en-US" sz="3200" b="1" kern="0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rbel" pitchFamily="34" charset="0"/>
              <a:ea typeface="+mj-ea"/>
              <a:cs typeface="+mj-cs"/>
            </a:endParaRPr>
          </a:p>
        </p:txBody>
      </p:sp>
      <p:sp>
        <p:nvSpPr>
          <p:cNvPr id="8205" name="AutoShape 75"/>
          <p:cNvSpPr>
            <a:spLocks noChangeArrowheads="1"/>
          </p:cNvSpPr>
          <p:nvPr/>
        </p:nvSpPr>
        <p:spPr bwMode="auto">
          <a:xfrm>
            <a:off x="7918450" y="5445125"/>
            <a:ext cx="762000" cy="346075"/>
          </a:xfrm>
          <a:prstGeom prst="downArrow">
            <a:avLst>
              <a:gd name="adj1" fmla="val 50000"/>
              <a:gd name="adj2" fmla="val 25000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tx1">
                  <a:lumMod val="65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>
              <a:defRPr/>
            </a:pPr>
            <a:endParaRPr lang="id-ID"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4294</TotalTime>
  <Words>1377</Words>
  <Application>Microsoft Office PowerPoint</Application>
  <PresentationFormat>A4 Paper (210x297 mm)</PresentationFormat>
  <Paragraphs>424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Ocean</vt:lpstr>
      <vt:lpstr>PowerPoint Presentation</vt:lpstr>
      <vt:lpstr>DASAR HUKUM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Proses Perencanaan</vt:lpstr>
      <vt:lpstr>PowerPoint Presentation</vt:lpstr>
      <vt:lpstr>PERENCANAAN NASIONAL &amp; PERENCANAAN DAERAH</vt:lpstr>
      <vt:lpstr>PowerPoint Presentation</vt:lpstr>
      <vt:lpstr>PENGANGGARAN TERPADU</vt:lpstr>
      <vt:lpstr>Klasifikasi Belanja Daerah </vt:lpstr>
      <vt:lpstr>PowerPoint Presentation</vt:lpstr>
      <vt:lpstr>PERENCANAAN NASIONAL &amp; PERENCANAAN DAERAH</vt:lpstr>
      <vt:lpstr>Pengelolaan Keuangan Daerah</vt:lpstr>
      <vt:lpstr>HUBUNGAN  KEUANGAN PUSAT DAN DAERAH</vt:lpstr>
      <vt:lpstr>PowerPoint Presentation</vt:lpstr>
      <vt:lpstr>PowerPoint Presentation</vt:lpstr>
      <vt:lpstr>SISTEM PENGELUARAN KAS</vt:lpstr>
      <vt:lpstr>PowerPoint Presentation</vt:lpstr>
      <vt:lpstr>PowerPoint Presentation</vt:lpstr>
      <vt:lpstr>Akuntansi Keuangan Daerah </vt:lpstr>
      <vt:lpstr>PowerPoint Presentation</vt:lpstr>
    </vt:vector>
  </TitlesOfParts>
  <Company>mycompany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POKOK-POKOK PENYEMPURNAAN</dc:title>
  <dc:creator>d35ky</dc:creator>
  <cp:lastModifiedBy>Akuntansi</cp:lastModifiedBy>
  <cp:revision>238</cp:revision>
  <dcterms:created xsi:type="dcterms:W3CDTF">2004-05-23T03:57:35Z</dcterms:created>
  <dcterms:modified xsi:type="dcterms:W3CDTF">2021-03-24T01:58:57Z</dcterms:modified>
</cp:coreProperties>
</file>