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2" r:id="rId3"/>
    <p:sldId id="312" r:id="rId4"/>
    <p:sldId id="313" r:id="rId5"/>
    <p:sldId id="315" r:id="rId6"/>
    <p:sldId id="316" r:id="rId7"/>
    <p:sldId id="317" r:id="rId8"/>
    <p:sldId id="319" r:id="rId9"/>
    <p:sldId id="320" r:id="rId10"/>
    <p:sldId id="321" r:id="rId11"/>
    <p:sldId id="322" r:id="rId12"/>
    <p:sldId id="323" r:id="rId13"/>
    <p:sldId id="303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LANGKAH-LANGKAH ANALISIS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DATA  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(sesi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Both"/>
            </a:pPr>
            <a:r>
              <a:rPr lang="id-ID" dirty="0"/>
              <a:t>Korelasi Sederhana</a:t>
            </a:r>
          </a:p>
          <a:p>
            <a:pPr marL="0" indent="0">
              <a:buNone/>
            </a:pPr>
            <a:r>
              <a:rPr lang="id-ID" dirty="0"/>
              <a:t>      Untuk menentukan seberapa erat hubungan</a:t>
            </a:r>
          </a:p>
          <a:p>
            <a:pPr marL="0" indent="0">
              <a:buNone/>
            </a:pPr>
            <a:r>
              <a:rPr lang="id-ID" dirty="0"/>
              <a:t>       antara satu variabel dengan variabel lainnya.</a:t>
            </a:r>
          </a:p>
          <a:p>
            <a:pPr marL="0" indent="0">
              <a:buNone/>
            </a:pPr>
            <a:r>
              <a:rPr lang="id-ID" dirty="0"/>
              <a:t>(2) Ukuran keeratan hubungan tersebut adalah </a:t>
            </a:r>
          </a:p>
          <a:p>
            <a:pPr marL="0" indent="0">
              <a:buNone/>
            </a:pPr>
            <a:r>
              <a:rPr lang="id-ID" dirty="0"/>
              <a:t>       korelasi </a:t>
            </a:r>
            <a:r>
              <a:rPr lang="id-ID" dirty="0" smtClean="0"/>
              <a:t>Pearson(</a:t>
            </a:r>
            <a:r>
              <a:rPr lang="id-ID" i="1" dirty="0" smtClean="0"/>
              <a:t>Pearson </a:t>
            </a:r>
            <a:r>
              <a:rPr lang="id-ID" i="1" dirty="0"/>
              <a:t>Product </a:t>
            </a:r>
            <a:r>
              <a:rPr lang="id-ID" i="1" dirty="0" smtClean="0"/>
              <a:t>Moment</a:t>
            </a:r>
            <a:r>
              <a:rPr lang="id-ID" dirty="0" smtClean="0"/>
              <a:t>) </a:t>
            </a:r>
          </a:p>
          <a:p>
            <a:pPr marL="0" indent="0">
              <a:buNone/>
            </a:pPr>
            <a:r>
              <a:rPr lang="id-ID" dirty="0" smtClean="0"/>
              <a:t>(3)</a:t>
            </a:r>
            <a:r>
              <a:rPr lang="id-ID" dirty="0"/>
              <a:t> Korelasi Berganda(</a:t>
            </a:r>
            <a:r>
              <a:rPr lang="id-ID" i="1" dirty="0"/>
              <a:t>Multiple Correlation</a:t>
            </a:r>
            <a:r>
              <a:rPr lang="id-ID" dirty="0"/>
              <a:t>)</a:t>
            </a:r>
          </a:p>
          <a:p>
            <a:pPr marL="0" indent="0">
              <a:buNone/>
            </a:pPr>
            <a:r>
              <a:rPr lang="id-ID" dirty="0" smtClean="0"/>
              <a:t>Lebih </a:t>
            </a:r>
            <a:r>
              <a:rPr lang="id-ID" dirty="0"/>
              <a:t>dari dua variabel dikorelasikan </a:t>
            </a:r>
            <a:r>
              <a:rPr lang="id-ID" dirty="0" smtClean="0"/>
              <a:t>dan </a:t>
            </a:r>
            <a:r>
              <a:rPr lang="id-ID" dirty="0"/>
              <a:t>minimal berskala interval, maka </a:t>
            </a:r>
            <a:r>
              <a:rPr lang="id-ID" dirty="0" smtClean="0"/>
              <a:t>korelasi Pearson dapat dikembangkan menjadi korelasi </a:t>
            </a:r>
            <a:r>
              <a:rPr lang="id-ID" dirty="0"/>
              <a:t>berganda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id-ID" dirty="0" smtClean="0"/>
              <a:t>KODE</a:t>
            </a:r>
            <a:r>
              <a:rPr lang="en-US" dirty="0" smtClean="0"/>
              <a:t> 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97146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dirty="0"/>
              <a:t>4)Korelasi Parsial </a:t>
            </a:r>
          </a:p>
          <a:p>
            <a:pPr marL="0" indent="0">
              <a:buNone/>
            </a:pPr>
            <a:r>
              <a:rPr lang="id-ID" dirty="0"/>
              <a:t>(5) Uji Beda Rata-rata</a:t>
            </a:r>
          </a:p>
          <a:p>
            <a:pPr marL="0" indent="0">
              <a:buNone/>
            </a:pPr>
            <a:r>
              <a:rPr lang="id-ID" dirty="0"/>
              <a:t>(6) Analisis Regresi Linear Sederhana</a:t>
            </a:r>
          </a:p>
          <a:p>
            <a:pPr marL="0" indent="0">
              <a:buNone/>
            </a:pPr>
            <a:r>
              <a:rPr lang="id-ID" dirty="0"/>
              <a:t>(7) Analisis Regresi Linear Berganda, harus </a:t>
            </a:r>
          </a:p>
          <a:p>
            <a:pPr marL="0" indent="0">
              <a:buNone/>
            </a:pPr>
            <a:r>
              <a:rPr lang="id-ID" dirty="0"/>
              <a:t>      memenuhi  asumsi-asumsi :</a:t>
            </a:r>
          </a:p>
          <a:p>
            <a:pPr marL="0" indent="0">
              <a:buNone/>
            </a:pPr>
            <a:r>
              <a:rPr lang="id-ID" dirty="0"/>
              <a:t>      (a)Asumsi Klasik Regresi Linear Berganda</a:t>
            </a:r>
          </a:p>
          <a:p>
            <a:pPr marL="0" indent="0">
              <a:buNone/>
            </a:pPr>
            <a:r>
              <a:rPr lang="id-ID" dirty="0"/>
              <a:t>      (b) Koefisien Determinasi (R</a:t>
            </a:r>
            <a:r>
              <a:rPr lang="id-ID" sz="3200" baseline="30000" dirty="0"/>
              <a:t>2</a:t>
            </a:r>
            <a:r>
              <a:rPr lang="id-ID" dirty="0"/>
              <a:t>)</a:t>
            </a:r>
          </a:p>
          <a:p>
            <a:pPr marL="0" indent="0">
              <a:buNone/>
            </a:pPr>
            <a:r>
              <a:rPr lang="id-ID" dirty="0"/>
              <a:t>       (c) Uji Signifikansi seluruh Koefisien Regresi </a:t>
            </a:r>
          </a:p>
          <a:p>
            <a:pPr marL="0" indent="0">
              <a:buNone/>
            </a:pPr>
            <a:r>
              <a:rPr lang="id-ID" dirty="0"/>
              <a:t>            secara serempak </a:t>
            </a:r>
          </a:p>
          <a:p>
            <a:pPr marL="0" indent="0">
              <a:buNone/>
            </a:pPr>
            <a:r>
              <a:rPr lang="id-ID" dirty="0"/>
              <a:t>       (d) Uji Signifikansi Koefisien Regresi secara Parsial</a:t>
            </a:r>
          </a:p>
          <a:p>
            <a:pPr marL="0" indent="0">
              <a:buNone/>
            </a:pPr>
            <a:r>
              <a:rPr lang="id-ID" dirty="0"/>
              <a:t>        (e) Uji Hipotesis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id-ID" dirty="0" smtClean="0"/>
              <a:t>KODE</a:t>
            </a:r>
            <a:r>
              <a:rPr lang="en-US" dirty="0" smtClean="0"/>
              <a:t> 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06268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             </a:t>
            </a:r>
            <a:r>
              <a:rPr lang="id-ID" b="1" dirty="0" smtClean="0">
                <a:solidFill>
                  <a:srgbClr val="00B050"/>
                </a:solidFill>
              </a:rPr>
              <a:t>Uji </a:t>
            </a:r>
            <a:r>
              <a:rPr lang="id-ID" b="1" dirty="0">
                <a:solidFill>
                  <a:srgbClr val="00B050"/>
                </a:solidFill>
              </a:rPr>
              <a:t>Statistik </a:t>
            </a:r>
            <a:r>
              <a:rPr lang="id-ID" b="1" dirty="0" smtClean="0">
                <a:solidFill>
                  <a:srgbClr val="00B050"/>
                </a:solidFill>
              </a:rPr>
              <a:t>Nonparametrik</a:t>
            </a:r>
          </a:p>
          <a:p>
            <a:endParaRPr lang="id-ID" b="1" dirty="0">
              <a:solidFill>
                <a:srgbClr val="00B050"/>
              </a:solidFill>
            </a:endParaRPr>
          </a:p>
          <a:p>
            <a:pPr marL="514350" indent="-514350">
              <a:buAutoNum type="arabicParenBoth"/>
            </a:pPr>
            <a:r>
              <a:rPr lang="id-ID" dirty="0"/>
              <a:t>Uji Tanda (Sign Test)</a:t>
            </a:r>
          </a:p>
          <a:p>
            <a:pPr marL="514350" indent="-514350">
              <a:buAutoNum type="arabicParenBoth"/>
            </a:pPr>
            <a:r>
              <a:rPr lang="id-ID" dirty="0"/>
              <a:t>Uji Peringkat Bertanda Wilcoxon</a:t>
            </a:r>
          </a:p>
          <a:p>
            <a:pPr marL="514350" indent="-514350">
              <a:buAutoNum type="arabicParenBoth"/>
            </a:pPr>
            <a:r>
              <a:rPr lang="id-ID" dirty="0"/>
              <a:t>Uji Korelasi Peringkat Spearman</a:t>
            </a:r>
          </a:p>
          <a:p>
            <a:pPr marL="514350" indent="-514350">
              <a:buAutoNum type="arabicParenBoth"/>
            </a:pPr>
            <a:r>
              <a:rPr lang="id-ID" dirty="0"/>
              <a:t>Uji Kruskal-Wallis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id-ID" dirty="0" smtClean="0"/>
              <a:t>KODE</a:t>
            </a:r>
            <a:r>
              <a:rPr lang="en-US" dirty="0" smtClean="0"/>
              <a:t> :</a:t>
            </a:r>
            <a:r>
              <a:rPr lang="id-ID" dirty="0" smtClean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7225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ANALISIS DATA 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229600" cy="5211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altLang="id-ID" sz="3200" dirty="0" smtClean="0">
                <a:latin typeface="Arial" charset="0"/>
                <a:cs typeface="Arial" charset="0"/>
              </a:rPr>
              <a:t>Proses Pemeriksaan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 dan</a:t>
            </a:r>
            <a:endParaRPr lang="id-ID" altLang="id-ID" sz="32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id-ID" altLang="id-ID" sz="3200" dirty="0" smtClean="0">
              <a:latin typeface="Arial" charset="0"/>
              <a:cs typeface="Arial" charset="0"/>
            </a:endParaRPr>
          </a:p>
          <a:p>
            <a:pPr marL="514350" indent="-514350">
              <a:buAutoNum type="arabicPlain" startAt="2"/>
            </a:pPr>
            <a:r>
              <a:rPr lang="id-ID" altLang="id-ID" sz="3200" dirty="0" smtClean="0">
                <a:latin typeface="Arial" charset="0"/>
                <a:cs typeface="Arial" charset="0"/>
              </a:rPr>
              <a:t>Pengolahan untuk diubah menjadi informasi bermanfaat , menarik kesimpulan , membantu menyelesaikan permasalahan</a:t>
            </a:r>
          </a:p>
          <a:p>
            <a:pPr marL="514350" indent="-514350">
              <a:buAutoNum type="arabicPlain" startAt="2"/>
            </a:pPr>
            <a:endParaRPr lang="id-ID" altLang="id-ID" sz="3200" dirty="0">
              <a:latin typeface="Arial" charset="0"/>
              <a:cs typeface="Arial" charset="0"/>
            </a:endParaRPr>
          </a:p>
          <a:p>
            <a:pPr marL="514350" indent="-514350">
              <a:buAutoNum type="arabicPlain" startAt="2"/>
            </a:pPr>
            <a:r>
              <a:rPr lang="id-ID" altLang="id-ID" sz="3200" dirty="0" smtClean="0">
                <a:latin typeface="Arial" charset="0"/>
                <a:cs typeface="Arial" charset="0"/>
              </a:rPr>
              <a:t> </a:t>
            </a:r>
            <a:r>
              <a:rPr lang="id-ID" altLang="id-ID" sz="3200" dirty="0" smtClean="0">
                <a:latin typeface="Arial" charset="0"/>
                <a:cs typeface="Arial" charset="0"/>
              </a:rPr>
              <a:t>Sebagai dasar pengambilan Keputusan</a:t>
            </a:r>
            <a:endParaRPr lang="id-ID" altLang="id-ID" sz="32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dirty="0" smtClean="0">
                <a:latin typeface="Arial" charset="0"/>
                <a:cs typeface="Arial" charset="0"/>
              </a:rPr>
              <a:t>                JENIS ANALISIS DATA </a:t>
            </a:r>
          </a:p>
          <a:p>
            <a:pPr marL="0" indent="0">
              <a:buNone/>
            </a:pPr>
            <a:endParaRPr lang="id-ID" altLang="id-ID" dirty="0" smtClean="0"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dirty="0" smtClean="0">
                <a:latin typeface="Arial" charset="0"/>
                <a:cs typeface="Arial" charset="0"/>
              </a:rPr>
              <a:t>Kualitatif </a:t>
            </a:r>
          </a:p>
          <a:p>
            <a:pPr marL="514350" indent="-514350">
              <a:buAutoNum type="arabicParenBoth"/>
            </a:pPr>
            <a:endParaRPr lang="id-ID" altLang="id-ID" dirty="0"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dirty="0" smtClean="0">
                <a:latin typeface="Arial" charset="0"/>
                <a:cs typeface="Arial" charset="0"/>
              </a:rPr>
              <a:t> </a:t>
            </a:r>
            <a:r>
              <a:rPr lang="id-ID" altLang="id-ID" dirty="0" smtClean="0">
                <a:latin typeface="Arial" charset="0"/>
                <a:cs typeface="Arial" charset="0"/>
              </a:rPr>
              <a:t>Kuantitatif</a:t>
            </a: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6479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id-ID" altLang="id-ID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      </a:t>
            </a:r>
            <a:r>
              <a:rPr lang="en-US" sz="3200" b="1" dirty="0" err="1" smtClean="0">
                <a:solidFill>
                  <a:srgbClr val="FF0000"/>
                </a:solidFill>
              </a:rPr>
              <a:t>Tahapan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proses </a:t>
            </a:r>
            <a:r>
              <a:rPr lang="en-US" sz="3200" b="1" dirty="0" err="1">
                <a:solidFill>
                  <a:srgbClr val="FF0000"/>
                </a:solidFill>
              </a:rPr>
              <a:t>analisis</a:t>
            </a:r>
            <a:r>
              <a:rPr lang="en-US" sz="3200" b="1" dirty="0">
                <a:solidFill>
                  <a:srgbClr val="FF0000"/>
                </a:solidFill>
              </a:rPr>
              <a:t> data</a:t>
            </a:r>
            <a:endParaRPr lang="id-ID" altLang="id-ID" sz="32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id-ID" altLang="id-ID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altLang="id-ID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id-ID" dirty="0" smtClean="0"/>
              <a:t>Mendeskripsikan </a:t>
            </a:r>
            <a:r>
              <a:rPr lang="id-ID" dirty="0"/>
              <a:t>teknik analisis data apa yang akan </a:t>
            </a:r>
            <a:r>
              <a:rPr lang="id-ID" dirty="0" smtClean="0"/>
              <a:t>digunakan</a:t>
            </a:r>
          </a:p>
          <a:p>
            <a:pPr marL="514350" indent="-514350">
              <a:buAutoNum type="arabicParenBoth"/>
            </a:pPr>
            <a:endParaRPr lang="id-ID" dirty="0"/>
          </a:p>
          <a:p>
            <a:pPr marL="514350" indent="-514350">
              <a:buAutoNum type="arabicParenBoth"/>
            </a:pPr>
            <a:r>
              <a:rPr lang="id-ID" dirty="0" smtClean="0"/>
              <a:t> Data </a:t>
            </a:r>
            <a:r>
              <a:rPr lang="id-ID" dirty="0"/>
              <a:t>dikumpulkan dan tentukan skala ukurnya</a:t>
            </a:r>
          </a:p>
          <a:p>
            <a:pPr marL="0" indent="0">
              <a:buNone/>
            </a:pP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Riset SDM</a:t>
            </a:r>
            <a:endParaRPr lang="id-ID" dirty="0"/>
          </a:p>
          <a:p>
            <a:r>
              <a:rPr lang="id-ID" dirty="0" smtClean="0"/>
              <a:t>Kode :21460</a:t>
            </a:r>
          </a:p>
        </p:txBody>
      </p:sp>
    </p:spTree>
    <p:extLst>
      <p:ext uri="{BB962C8B-B14F-4D97-AF65-F5344CB8AC3E}">
        <p14:creationId xmlns:p14="http://schemas.microsoft.com/office/powerpoint/2010/main" val="199774561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d-ID" altLang="id-ID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 smtClean="0">
                <a:latin typeface="Arial" charset="0"/>
                <a:cs typeface="Arial" charset="0"/>
              </a:rPr>
              <a:t>(3) </a:t>
            </a:r>
            <a:r>
              <a:rPr lang="id-ID" dirty="0" smtClean="0"/>
              <a:t>Tentukan </a:t>
            </a:r>
            <a:r>
              <a:rPr lang="id-ID" dirty="0"/>
              <a:t>metode statistik yang relevan untuk menganalisis data yang telah dikumpulkan agar diperoleh kesimpulan yang </a:t>
            </a:r>
            <a:r>
              <a:rPr lang="id-ID" dirty="0" smtClean="0"/>
              <a:t>logis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(4) Relevan </a:t>
            </a:r>
            <a:r>
              <a:rPr lang="id-ID" dirty="0"/>
              <a:t>tidaknya metode statistik yang dipilih  paling tidak ditentukan oleh tujuan studi dan skala ukur</a:t>
            </a:r>
          </a:p>
          <a:p>
            <a:pPr marL="0" indent="0">
              <a:buNone/>
            </a:pP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id-ID" dirty="0" smtClean="0"/>
              <a:t>Kode</a:t>
            </a:r>
            <a:r>
              <a:rPr lang="en-US" dirty="0" smtClean="0"/>
              <a:t> 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01968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altLang="id-ID" sz="35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    TUJUAN ANALISIS DATA</a:t>
            </a:r>
            <a:r>
              <a:rPr lang="id-ID" altLang="id-ID" b="1" dirty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id-ID" altLang="id-ID" b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 smtClean="0">
                <a:latin typeface="Arial" charset="0"/>
                <a:cs typeface="Arial" charset="0"/>
              </a:rPr>
              <a:t>(1)</a:t>
            </a:r>
            <a:r>
              <a:rPr lang="id-ID" dirty="0" smtClean="0"/>
              <a:t>Menyajikan </a:t>
            </a:r>
            <a:r>
              <a:rPr lang="id-ID" dirty="0"/>
              <a:t>temuan empiris berupa data data statistik deskriptif yang menjelaskan mengenai karakteristik responden khususnya dalam hubungannya dengan variabel-variabel penelitian yang digunakan dalam pengujian </a:t>
            </a:r>
            <a:r>
              <a:rPr lang="id-ID" dirty="0" smtClean="0"/>
              <a:t>hipotesis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(2)Analisis </a:t>
            </a:r>
            <a:r>
              <a:rPr lang="id-ID" dirty="0"/>
              <a:t>statistik inferensial yang digunakan untuk menguji hipotesis penelitian yang diajukan dan atas dasar itu sebuah kesimpulan ditarik </a:t>
            </a:r>
          </a:p>
          <a:p>
            <a:pPr marL="0" indent="0">
              <a:buNone/>
            </a:pP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MK </a:t>
            </a:r>
            <a:r>
              <a:rPr lang="en-US" dirty="0" smtClean="0"/>
              <a:t>:</a:t>
            </a:r>
            <a:r>
              <a:rPr lang="id-ID" dirty="0" smtClean="0"/>
              <a:t> Riset SDM</a:t>
            </a:r>
            <a:endParaRPr lang="id-ID" dirty="0"/>
          </a:p>
          <a:p>
            <a:r>
              <a:rPr lang="en-US" dirty="0" smtClean="0"/>
              <a:t>K</a:t>
            </a:r>
            <a:r>
              <a:rPr lang="id-ID" dirty="0" smtClean="0"/>
              <a:t>ODE</a:t>
            </a:r>
            <a:r>
              <a:rPr lang="en-US" dirty="0" smtClean="0"/>
              <a:t>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13200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0" indent="0">
              <a:buNone/>
            </a:pPr>
            <a:r>
              <a:rPr lang="id-ID" altLang="id-ID" b="1" dirty="0">
                <a:latin typeface="Arial" charset="0"/>
                <a:cs typeface="Arial" charset="0"/>
              </a:rPr>
              <a:t> </a:t>
            </a:r>
            <a:r>
              <a:rPr lang="id-ID" altLang="id-ID" b="1" dirty="0" smtClean="0">
                <a:latin typeface="Arial" charset="0"/>
                <a:cs typeface="Arial" charset="0"/>
              </a:rPr>
              <a:t>        JENIS-JENIS STATISTIK DESKRIPTIF</a:t>
            </a:r>
            <a:endParaRPr lang="id-ID" altLang="id-ID" b="1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id-ID" altLang="id-ID" sz="3200" dirty="0">
              <a:solidFill>
                <a:prstClr val="black"/>
              </a:solidFill>
              <a:latin typeface="Arial" charset="0"/>
              <a:ea typeface="+mj-ea"/>
              <a:cs typeface="Arial" charset="0"/>
            </a:endParaRPr>
          </a:p>
          <a:p>
            <a:pPr marL="514350" indent="-514350">
              <a:buAutoNum type="arabicParenBoth"/>
            </a:pPr>
            <a:r>
              <a:rPr lang="id-ID" sz="3200" dirty="0"/>
              <a:t>Distribusi Frekuensi,menggambarkan distribusi frekuensi dari jawaban responden atas berbagai item variabel yang diteliti.</a:t>
            </a:r>
          </a:p>
          <a:p>
            <a:pPr marL="514350" indent="-514350">
              <a:buAutoNum type="arabicParenBoth"/>
            </a:pPr>
            <a:r>
              <a:rPr lang="id-ID" sz="3200" dirty="0"/>
              <a:t>Rata-rata Hitung (Mean), adalah rata-rata titik penyeimbang</a:t>
            </a:r>
            <a:r>
              <a:rPr lang="id-ID" sz="3200" i="1" dirty="0"/>
              <a:t>(balancing point</a:t>
            </a:r>
            <a:r>
              <a:rPr lang="id-ID" sz="3200" dirty="0"/>
              <a:t>) dari sekumpulan data antara nilai yang ada di sebelah kiri dengan nilai sebelah kanan </a:t>
            </a:r>
          </a:p>
          <a:p>
            <a:pPr marL="0" indent="0">
              <a:buNone/>
            </a:pPr>
            <a:endParaRPr lang="id-ID" sz="3200" dirty="0"/>
          </a:p>
          <a:p>
            <a:pPr marL="0" indent="0">
              <a:buNone/>
            </a:pPr>
            <a:endParaRPr lang="id-ID" altLang="id-ID" sz="3200" dirty="0" smtClean="0">
              <a:solidFill>
                <a:prstClr val="black"/>
              </a:solidFill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id-ID" dirty="0" smtClean="0"/>
              <a:t>Kode</a:t>
            </a:r>
            <a:r>
              <a:rPr lang="en-US" dirty="0" smtClean="0"/>
              <a:t> 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0677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(3)Analisis </a:t>
            </a:r>
            <a:r>
              <a:rPr lang="id-ID" dirty="0"/>
              <a:t>Trend,  adalah data bisnis jangka panjang , seperti hasil produksi ,ekspor , impor dan penjualan sering diperkirakan bergerak menurut garis lurus (trend linear).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 Riset SDM</a:t>
            </a:r>
          </a:p>
          <a:p>
            <a:r>
              <a:rPr lang="id-ID" dirty="0" smtClean="0"/>
              <a:t>Kode </a:t>
            </a:r>
            <a:r>
              <a:rPr lang="en-US" dirty="0" smtClean="0"/>
              <a:t> :</a:t>
            </a:r>
            <a:r>
              <a:rPr lang="id-ID" dirty="0" smtClean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486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                  </a:t>
            </a:r>
            <a:r>
              <a:rPr lang="id-ID" b="1" dirty="0" smtClean="0">
                <a:solidFill>
                  <a:srgbClr val="FF0000"/>
                </a:solidFill>
              </a:rPr>
              <a:t>Statistik </a:t>
            </a:r>
            <a:r>
              <a:rPr lang="id-ID" b="1" dirty="0">
                <a:solidFill>
                  <a:srgbClr val="FF0000"/>
                </a:solidFill>
              </a:rPr>
              <a:t>Inferensial </a:t>
            </a:r>
            <a:r>
              <a:rPr lang="id-ID" b="1" dirty="0" smtClean="0">
                <a:solidFill>
                  <a:srgbClr val="FF0000"/>
                </a:solidFill>
              </a:rPr>
              <a:t>Parametri</a:t>
            </a:r>
            <a:r>
              <a:rPr lang="id-ID" dirty="0" smtClean="0">
                <a:solidFill>
                  <a:srgbClr val="FF0000"/>
                </a:solidFill>
              </a:rPr>
              <a:t>k</a:t>
            </a:r>
          </a:p>
          <a:p>
            <a:pPr marL="0" indent="0">
              <a:buNone/>
            </a:pPr>
            <a:r>
              <a:rPr lang="id-ID" dirty="0"/>
              <a:t>Adalah untuk melihat keeratan hubungan maupun untuk mengetahui hubungan sebab akibat antara satu variabel terikat dengan satu atau lebih variabel bebas.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Skala ukur variabel yang dilibatkan dalam perhitungan adalah minimal interval</a:t>
            </a:r>
            <a:endParaRPr lang="id-ID" dirty="0" smtClean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id-ID" dirty="0" smtClean="0"/>
              <a:t>Kode </a:t>
            </a:r>
            <a:r>
              <a:rPr lang="en-US" dirty="0" smtClean="0"/>
              <a:t> 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7233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3828</TotalTime>
  <Words>445</Words>
  <Application>Microsoft Office PowerPoint</Application>
  <PresentationFormat>On-screen Show (4:3)</PresentationFormat>
  <Paragraphs>103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ANALISIS DATA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538</cp:revision>
  <cp:lastPrinted>2015-09-17T08:41:14Z</cp:lastPrinted>
  <dcterms:created xsi:type="dcterms:W3CDTF">2010-04-18T12:06:30Z</dcterms:created>
  <dcterms:modified xsi:type="dcterms:W3CDTF">2022-12-26T13:52:34Z</dcterms:modified>
</cp:coreProperties>
</file>