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" panose="020B0604020202020204" charset="0"/>
      <p:regular r:id="rId14"/>
    </p:embeddedFont>
    <p:embeddedFont>
      <p:font typeface="Open Sans Bold Bold" panose="020B0604020202020204" charset="0"/>
      <p:regular r:id="rId15"/>
    </p:embeddedFont>
    <p:embeddedFont>
      <p:font typeface="Open Sauce" panose="020B0604020202020204" charset="0"/>
      <p:regular r:id="rId16"/>
    </p:embeddedFont>
    <p:embeddedFont>
      <p:font typeface="Tahoma" panose="020B0604030504040204" pitchFamily="34" charset="0"/>
      <p:regular r:id="rId17"/>
      <p:bold r:id="rId18"/>
    </p:embeddedFont>
    <p:embeddedFont>
      <p:font typeface="Tahoma Bold" panose="020B0804030504040204" pitchFamily="3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792" y="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567" r="-1756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508869" y="3333033"/>
            <a:ext cx="8750431" cy="50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99"/>
              </a:lnSpc>
              <a:spcBef>
                <a:spcPct val="0"/>
              </a:spcBef>
            </a:pPr>
            <a:r>
              <a:rPr lang="en-US" sz="2999" spc="110" dirty="0">
                <a:solidFill>
                  <a:srgbClr val="FFFFFF"/>
                </a:solidFill>
                <a:latin typeface="Open Sans"/>
              </a:rPr>
              <a:t>PERTEMUAN KE: [9]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276225" y="360178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698132" y="165752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51085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8168756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6290849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8508869" y="5912433"/>
            <a:ext cx="8750431" cy="1235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07"/>
              </a:lnSpc>
            </a:pPr>
            <a:r>
              <a:rPr lang="en-US" sz="8863" spc="124">
                <a:solidFill>
                  <a:srgbClr val="FFFFFF"/>
                </a:solidFill>
                <a:latin typeface="Open Sans Bold Bold"/>
              </a:rPr>
              <a:t>KULIAH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657600" y="4562475"/>
            <a:ext cx="13601700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307"/>
              </a:lnSpc>
            </a:pPr>
            <a:r>
              <a:rPr lang="en-US" sz="8863" spc="124" dirty="0">
                <a:solidFill>
                  <a:srgbClr val="FFDE59"/>
                </a:solidFill>
                <a:latin typeface="Open Sans Bold Bold"/>
              </a:rPr>
              <a:t>JARINGAN SYARAF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08869" y="7406283"/>
            <a:ext cx="8750431" cy="50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99"/>
              </a:lnSpc>
              <a:spcBef>
                <a:spcPct val="0"/>
              </a:spcBef>
            </a:pPr>
            <a:r>
              <a:rPr lang="en-US" sz="2999" spc="110" dirty="0">
                <a:solidFill>
                  <a:srgbClr val="FFFFFF"/>
                </a:solidFill>
                <a:latin typeface="Open Sans"/>
              </a:rPr>
              <a:t>OLEH: [NENI PURWATI]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021065" y="603316"/>
            <a:ext cx="10238235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199" spc="204">
                <a:solidFill>
                  <a:srgbClr val="FFFFFF"/>
                </a:solidFill>
                <a:latin typeface="Open Sauce"/>
              </a:rPr>
              <a:t>DATA SCIENCE DARMAJAYA</a:t>
            </a:r>
          </a:p>
          <a:p>
            <a:pPr algn="r">
              <a:lnSpc>
                <a:spcPts val="3079"/>
              </a:lnSpc>
              <a:spcBef>
                <a:spcPct val="0"/>
              </a:spcBef>
            </a:pPr>
            <a:r>
              <a:rPr lang="en-US" sz="2199" spc="204">
                <a:solidFill>
                  <a:srgbClr val="FFFFFF"/>
                </a:solidFill>
                <a:latin typeface="Open Sauce"/>
              </a:rPr>
              <a:t> “YOUR BEST FUTURE IN DATA”</a:t>
            </a: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DB7C7F44-942C-458F-9F94-8E8E547E6CA2}"/>
              </a:ext>
            </a:extLst>
          </p:cNvPr>
          <p:cNvSpPr txBox="1"/>
          <p:nvPr/>
        </p:nvSpPr>
        <p:spPr>
          <a:xfrm>
            <a:off x="1030236" y="9715500"/>
            <a:ext cx="16229064" cy="34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[ 20-09-2023 ] | [KODE MK: </a:t>
            </a:r>
            <a:r>
              <a:rPr lang="en-ID" sz="1600" spc="78" dirty="0">
                <a:solidFill>
                  <a:srgbClr val="FFFFFF"/>
                </a:solidFill>
                <a:latin typeface="Open Sans"/>
              </a:rPr>
              <a:t>SSD23202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ID" sz="1600" spc="78" dirty="0">
                <a:solidFill>
                  <a:srgbClr val="FFFFFF"/>
                </a:solidFill>
                <a:latin typeface="Open Sans"/>
              </a:rPr>
              <a:t>ELEMEN KECERDASAN BUATAN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SKS: 2 | VERSI: 01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870693" y="1640280"/>
            <a:ext cx="7161912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799" dirty="0">
                <a:solidFill>
                  <a:srgbClr val="F6F3E4"/>
                </a:solidFill>
                <a:latin typeface="Tahoma Bold"/>
              </a:rPr>
              <a:t>Learning Objectives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91865" y="2642603"/>
            <a:ext cx="14667435" cy="6104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4" lvl="1" indent="-367032">
              <a:lnSpc>
                <a:spcPts val="3400"/>
              </a:lnSpc>
              <a:buFont typeface="Arial"/>
              <a:buChar char="•"/>
            </a:pPr>
            <a:r>
              <a:rPr lang="en-US" sz="3400" dirty="0">
                <a:solidFill>
                  <a:srgbClr val="F6F3E4"/>
                </a:solidFill>
                <a:latin typeface="Tahoma"/>
              </a:rPr>
              <a:t>Neural network structures</a:t>
            </a:r>
          </a:p>
          <a:p>
            <a:pPr marL="734064" lvl="1" indent="-367032">
              <a:lnSpc>
                <a:spcPts val="3400"/>
              </a:lnSpc>
              <a:buFont typeface="Arial"/>
              <a:buChar char="•"/>
            </a:pPr>
            <a:r>
              <a:rPr lang="en-US" sz="3400" dirty="0">
                <a:solidFill>
                  <a:srgbClr val="F6F3E4"/>
                </a:solidFill>
                <a:latin typeface="Tahoma"/>
              </a:rPr>
              <a:t>Single-layer feed-forward neural networks (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perceptrons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)</a:t>
            </a:r>
          </a:p>
          <a:p>
            <a:pPr marL="734064" lvl="1" indent="-367032">
              <a:lnSpc>
                <a:spcPts val="3400"/>
              </a:lnSpc>
              <a:buFont typeface="Arial"/>
              <a:buChar char="•"/>
            </a:pPr>
            <a:r>
              <a:rPr lang="en-US" sz="3400" dirty="0">
                <a:solidFill>
                  <a:srgbClr val="F6F3E4"/>
                </a:solidFill>
                <a:latin typeface="Tahoma"/>
              </a:rPr>
              <a:t>Multilayer feed-forward neural networks</a:t>
            </a:r>
          </a:p>
          <a:p>
            <a:pPr marL="734064" lvl="1" indent="-367032">
              <a:lnSpc>
                <a:spcPts val="3400"/>
              </a:lnSpc>
              <a:buFont typeface="Arial"/>
              <a:buChar char="•"/>
            </a:pPr>
            <a:r>
              <a:rPr lang="en-US" sz="3400" dirty="0">
                <a:solidFill>
                  <a:srgbClr val="F6F3E4"/>
                </a:solidFill>
                <a:latin typeface="Tahoma"/>
              </a:rPr>
              <a:t>Learning in multilayer networks</a:t>
            </a:r>
          </a:p>
          <a:p>
            <a:pPr marL="734064" lvl="1" indent="-367032">
              <a:lnSpc>
                <a:spcPts val="3400"/>
              </a:lnSpc>
              <a:buFont typeface="Arial"/>
              <a:buChar char="•"/>
            </a:pPr>
            <a:r>
              <a:rPr lang="en-US" sz="3400" dirty="0">
                <a:solidFill>
                  <a:srgbClr val="F6F3E4"/>
                </a:solidFill>
                <a:latin typeface="Tahoma"/>
              </a:rPr>
              <a:t>Learning neural network structures</a:t>
            </a:r>
          </a:p>
          <a:p>
            <a:pPr marL="734064" lvl="1" indent="-367032">
              <a:lnSpc>
                <a:spcPts val="3400"/>
              </a:lnSpc>
              <a:buFont typeface="Arial"/>
              <a:buChar char="•"/>
            </a:pPr>
            <a:r>
              <a:rPr lang="en-US" sz="3400" dirty="0">
                <a:solidFill>
                  <a:srgbClr val="F6F3E4"/>
                </a:solidFill>
                <a:latin typeface="Tahoma"/>
              </a:rPr>
              <a:t>An Introduction to Computational Graphs</a:t>
            </a:r>
          </a:p>
          <a:p>
            <a:pPr marL="734064" lvl="1" indent="-367032">
              <a:lnSpc>
                <a:spcPts val="3400"/>
              </a:lnSpc>
              <a:buFont typeface="Arial"/>
              <a:buChar char="•"/>
            </a:pPr>
            <a:r>
              <a:rPr lang="en-US" sz="3400" dirty="0">
                <a:solidFill>
                  <a:srgbClr val="F6F3E4"/>
                </a:solidFill>
                <a:latin typeface="Tahoma"/>
              </a:rPr>
              <a:t>Optimization in Directed Acyclic Graphs</a:t>
            </a:r>
          </a:p>
          <a:p>
            <a:pPr marL="734064" lvl="1" indent="-367032">
              <a:lnSpc>
                <a:spcPts val="3400"/>
              </a:lnSpc>
              <a:buFont typeface="Arial"/>
              <a:buChar char="•"/>
            </a:pPr>
            <a:r>
              <a:rPr lang="en-US" sz="3400" dirty="0">
                <a:solidFill>
                  <a:srgbClr val="F6F3E4"/>
                </a:solidFill>
                <a:latin typeface="Tahoma"/>
              </a:rPr>
              <a:t>Application: Backpropagation in Neural Networks</a:t>
            </a:r>
          </a:p>
          <a:p>
            <a:pPr marL="734064" lvl="1" indent="-367032">
              <a:lnSpc>
                <a:spcPts val="3400"/>
              </a:lnSpc>
              <a:buFont typeface="Arial"/>
              <a:buChar char="•"/>
            </a:pPr>
            <a:r>
              <a:rPr lang="en-US" sz="3400" dirty="0">
                <a:solidFill>
                  <a:srgbClr val="F6F3E4"/>
                </a:solidFill>
                <a:latin typeface="Tahoma"/>
              </a:rPr>
              <a:t>A General View of Computational Graphs</a:t>
            </a:r>
          </a:p>
          <a:p>
            <a:pPr marL="734064" lvl="1" indent="-367032">
              <a:lnSpc>
                <a:spcPts val="3400"/>
              </a:lnSpc>
              <a:buFont typeface="Arial"/>
              <a:buChar char="•"/>
            </a:pPr>
            <a:r>
              <a:rPr lang="en-US" sz="3400" dirty="0">
                <a:solidFill>
                  <a:srgbClr val="F6F3E4"/>
                </a:solidFill>
                <a:latin typeface="Tahoma"/>
              </a:rPr>
              <a:t>Error-Correction Rules</a:t>
            </a:r>
          </a:p>
          <a:p>
            <a:pPr marL="734064" lvl="1" indent="-367032">
              <a:lnSpc>
                <a:spcPts val="3400"/>
              </a:lnSpc>
              <a:buFont typeface="Arial"/>
              <a:buChar char="•"/>
            </a:pPr>
            <a:r>
              <a:rPr lang="en-US" sz="3400" dirty="0">
                <a:solidFill>
                  <a:srgbClr val="F6F3E4"/>
                </a:solidFill>
                <a:latin typeface="Tahoma"/>
              </a:rPr>
              <a:t>Boltzmann Learning</a:t>
            </a:r>
          </a:p>
          <a:p>
            <a:pPr marL="734064" lvl="1" indent="-367032">
              <a:lnSpc>
                <a:spcPts val="3400"/>
              </a:lnSpc>
              <a:buFont typeface="Arial"/>
              <a:buChar char="•"/>
            </a:pPr>
            <a:r>
              <a:rPr lang="en-US" sz="3400" dirty="0">
                <a:solidFill>
                  <a:srgbClr val="F6F3E4"/>
                </a:solidFill>
                <a:latin typeface="Tahoma"/>
              </a:rPr>
              <a:t>Hebbian Rule</a:t>
            </a:r>
          </a:p>
          <a:p>
            <a:pPr marL="734064" lvl="1" indent="-367032">
              <a:lnSpc>
                <a:spcPts val="3400"/>
              </a:lnSpc>
              <a:buFont typeface="Arial"/>
              <a:buChar char="•"/>
            </a:pPr>
            <a:r>
              <a:rPr lang="en-US" sz="3400" dirty="0">
                <a:solidFill>
                  <a:srgbClr val="F6F3E4"/>
                </a:solidFill>
                <a:latin typeface="Tahoma"/>
              </a:rPr>
              <a:t>Competitive Learning Rules</a:t>
            </a:r>
          </a:p>
          <a:p>
            <a:pPr marL="734064" lvl="1" indent="-367032">
              <a:lnSpc>
                <a:spcPts val="3400"/>
              </a:lnSpc>
              <a:buFont typeface="Arial"/>
              <a:buChar char="•"/>
            </a:pPr>
            <a:r>
              <a:rPr lang="en-US" sz="3400" dirty="0">
                <a:solidFill>
                  <a:srgbClr val="F6F3E4"/>
                </a:solidFill>
                <a:latin typeface="Tahoma"/>
              </a:rPr>
              <a:t>Deep Learning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8124A78A-209D-46B7-8394-E90C830F3188}"/>
              </a:ext>
            </a:extLst>
          </p:cNvPr>
          <p:cNvSpPr txBox="1"/>
          <p:nvPr/>
        </p:nvSpPr>
        <p:spPr>
          <a:xfrm>
            <a:off x="1030236" y="9715500"/>
            <a:ext cx="16229064" cy="34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[ 20-09-2023 ] | [KODE MK: </a:t>
            </a:r>
            <a:r>
              <a:rPr lang="en-ID" sz="1600" spc="78" dirty="0">
                <a:solidFill>
                  <a:srgbClr val="FFFFFF"/>
                </a:solidFill>
                <a:latin typeface="Open Sans"/>
              </a:rPr>
              <a:t>SSD23202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ID" sz="1600" spc="78" dirty="0">
                <a:solidFill>
                  <a:srgbClr val="FFFFFF"/>
                </a:solidFill>
                <a:latin typeface="Open Sans"/>
              </a:rPr>
              <a:t>ELEMEN KECERDASAN BUATAN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SKS: 2 | VERSI: 01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61259" cy="3015590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442601" y="2202508"/>
            <a:ext cx="7161912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799">
                <a:solidFill>
                  <a:srgbClr val="F6F3E4"/>
                </a:solidFill>
                <a:latin typeface="Tahoma Bold"/>
              </a:rPr>
              <a:t>Learning Objective 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90226" y="3887724"/>
            <a:ext cx="14667435" cy="5163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00"/>
              </a:lnSpc>
            </a:pPr>
            <a:r>
              <a:rPr lang="en-US" sz="3400">
                <a:solidFill>
                  <a:srgbClr val="F6F3E4"/>
                </a:solidFill>
                <a:latin typeface="Tahoma"/>
              </a:rPr>
              <a:t>Fill in .....................................................................</a:t>
            </a: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EE45E4BD-2EFE-42BE-92D3-E5623F0ACF8D}"/>
              </a:ext>
            </a:extLst>
          </p:cNvPr>
          <p:cNvSpPr txBox="1"/>
          <p:nvPr/>
        </p:nvSpPr>
        <p:spPr>
          <a:xfrm>
            <a:off x="1030236" y="9715500"/>
            <a:ext cx="16229064" cy="34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[ 20-09-2023 ] | [KODE MK: </a:t>
            </a:r>
            <a:r>
              <a:rPr lang="en-ID" sz="1600" spc="78" dirty="0">
                <a:solidFill>
                  <a:srgbClr val="FFFFFF"/>
                </a:solidFill>
                <a:latin typeface="Open Sans"/>
              </a:rPr>
              <a:t>SSD23202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ID" sz="1600" spc="78" dirty="0">
                <a:solidFill>
                  <a:srgbClr val="FFFFFF"/>
                </a:solidFill>
                <a:latin typeface="Open Sans"/>
              </a:rPr>
              <a:t>ELEMEN KECERDASAN BUATAN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SKS: 2 | VERSI: 01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442601" y="2202508"/>
            <a:ext cx="7161912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799">
                <a:solidFill>
                  <a:srgbClr val="F6F3E4"/>
                </a:solidFill>
                <a:latin typeface="Tahoma Bold"/>
              </a:rPr>
              <a:t>Learning Objective 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90226" y="3887724"/>
            <a:ext cx="14667435" cy="5163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00"/>
              </a:lnSpc>
            </a:pPr>
            <a:r>
              <a:rPr lang="en-US" sz="3400">
                <a:solidFill>
                  <a:srgbClr val="F6F3E4"/>
                </a:solidFill>
                <a:latin typeface="Tahoma"/>
              </a:rPr>
              <a:t>Fill in .....................................................................</a:t>
            </a: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7BE78941-A982-4614-9B9C-06ACD55A1DBB}"/>
              </a:ext>
            </a:extLst>
          </p:cNvPr>
          <p:cNvSpPr txBox="1"/>
          <p:nvPr/>
        </p:nvSpPr>
        <p:spPr>
          <a:xfrm>
            <a:off x="1030236" y="9715500"/>
            <a:ext cx="16229064" cy="34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[ 20-09-2023 ] | [KODE MK: </a:t>
            </a:r>
            <a:r>
              <a:rPr lang="en-ID" sz="1600" spc="78" dirty="0">
                <a:solidFill>
                  <a:srgbClr val="FFFFFF"/>
                </a:solidFill>
                <a:latin typeface="Open Sans"/>
              </a:rPr>
              <a:t>SSD23202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ID" sz="1600" spc="78" dirty="0">
                <a:solidFill>
                  <a:srgbClr val="FFFFFF"/>
                </a:solidFill>
                <a:latin typeface="Open Sans"/>
              </a:rPr>
              <a:t>ELEMEN KECERDASAN BUATAN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SKS: 2 | VERSI: 01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442601" y="2202508"/>
            <a:ext cx="7161912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799">
                <a:solidFill>
                  <a:srgbClr val="F6F3E4"/>
                </a:solidFill>
                <a:latin typeface="Tahoma Bold"/>
              </a:rPr>
              <a:t>Learning Objective 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90226" y="3887724"/>
            <a:ext cx="14667435" cy="5163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00"/>
              </a:lnSpc>
            </a:pPr>
            <a:r>
              <a:rPr lang="en-US" sz="3400">
                <a:solidFill>
                  <a:srgbClr val="F6F3E4"/>
                </a:solidFill>
                <a:latin typeface="Tahoma"/>
              </a:rPr>
              <a:t>Fill in .....................................................................</a:t>
            </a: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61B72299-294A-49BD-9476-A2DA9BA68351}"/>
              </a:ext>
            </a:extLst>
          </p:cNvPr>
          <p:cNvSpPr txBox="1"/>
          <p:nvPr/>
        </p:nvSpPr>
        <p:spPr>
          <a:xfrm>
            <a:off x="1030236" y="9715500"/>
            <a:ext cx="16229064" cy="34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[ 20-09-2023 ] | [KODE MK: </a:t>
            </a:r>
            <a:r>
              <a:rPr lang="en-ID" sz="1600" spc="78" dirty="0">
                <a:solidFill>
                  <a:srgbClr val="FFFFFF"/>
                </a:solidFill>
                <a:latin typeface="Open Sans"/>
              </a:rPr>
              <a:t>SSD23202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ID" sz="1600" spc="78" dirty="0">
                <a:solidFill>
                  <a:srgbClr val="FFFFFF"/>
                </a:solidFill>
                <a:latin typeface="Open Sans"/>
              </a:rPr>
              <a:t>ELEMEN KECERDASAN BUATAN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SKS: 2 | VERSI: 01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442601" y="2221558"/>
            <a:ext cx="7161912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799">
                <a:solidFill>
                  <a:srgbClr val="F6F3E4"/>
                </a:solidFill>
                <a:latin typeface="Tahoma Bold"/>
              </a:rPr>
              <a:t>CONCLUSION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90226" y="3887724"/>
            <a:ext cx="14667435" cy="5163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00"/>
              </a:lnSpc>
            </a:pPr>
            <a:r>
              <a:rPr lang="en-US" sz="3400">
                <a:solidFill>
                  <a:srgbClr val="F6F3E4"/>
                </a:solidFill>
                <a:latin typeface="Tahoma"/>
              </a:rPr>
              <a:t>Fill in .....................................................................</a:t>
            </a: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887E10FF-4B26-4A8E-8C13-F895A58A1050}"/>
              </a:ext>
            </a:extLst>
          </p:cNvPr>
          <p:cNvSpPr txBox="1"/>
          <p:nvPr/>
        </p:nvSpPr>
        <p:spPr>
          <a:xfrm>
            <a:off x="1030236" y="9715500"/>
            <a:ext cx="16229064" cy="34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[ 20-09-2023 ] | [KODE MK: </a:t>
            </a:r>
            <a:r>
              <a:rPr lang="en-ID" sz="1600" spc="78" dirty="0">
                <a:solidFill>
                  <a:srgbClr val="FFFFFF"/>
                </a:solidFill>
                <a:latin typeface="Open Sans"/>
              </a:rPr>
              <a:t>SSD23202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ID" sz="1600" spc="78" dirty="0">
                <a:solidFill>
                  <a:srgbClr val="FFFFFF"/>
                </a:solidFill>
                <a:latin typeface="Open Sans"/>
              </a:rPr>
              <a:t>ELEMEN KECERDASAN BUATAN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SKS: 2 | VERSI: 01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442601" y="2221558"/>
            <a:ext cx="7161912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799">
                <a:solidFill>
                  <a:srgbClr val="F6F3E4"/>
                </a:solidFill>
                <a:latin typeface="Tahoma Bold"/>
              </a:rPr>
              <a:t>REFERENCES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42600" y="3454660"/>
            <a:ext cx="14667435" cy="3488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00"/>
              </a:lnSpc>
            </a:pPr>
            <a:r>
              <a:rPr lang="en-US" sz="3400" dirty="0">
                <a:solidFill>
                  <a:srgbClr val="F6F3E4"/>
                </a:solidFill>
                <a:latin typeface="Tahoma"/>
              </a:rPr>
              <a:t>K. R. Chowdhary, 2020, Fundamentals of Artiﬁcial Intelligence, Springer Nature India Private Limited.</a:t>
            </a: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r>
              <a:rPr lang="en-US" sz="3400" dirty="0">
                <a:solidFill>
                  <a:srgbClr val="F6F3E4"/>
                </a:solidFill>
                <a:latin typeface="Tahoma"/>
              </a:rPr>
              <a:t>Stuart J. Russell, Peter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Norvig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, 2020, Artiﬁcial Intelligence A Modern Approach Third Edition, PRENTICE HALL </a:t>
            </a: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r>
              <a:rPr lang="en-US" sz="3400" dirty="0" err="1">
                <a:solidFill>
                  <a:srgbClr val="F6F3E4"/>
                </a:solidFill>
                <a:latin typeface="Tahoma"/>
              </a:rPr>
              <a:t>Charu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C. Aggarwal, 2021, Artiﬁcial Intelligence a Textbook, Springer. </a:t>
            </a: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22A7B481-04BD-447F-BD61-EF86F056C6F7}"/>
              </a:ext>
            </a:extLst>
          </p:cNvPr>
          <p:cNvSpPr txBox="1"/>
          <p:nvPr/>
        </p:nvSpPr>
        <p:spPr>
          <a:xfrm>
            <a:off x="1030236" y="9715500"/>
            <a:ext cx="16229064" cy="34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[ 20-09-2023 ] | [KODE MK: </a:t>
            </a:r>
            <a:r>
              <a:rPr lang="en-ID" sz="1600" spc="78" dirty="0">
                <a:solidFill>
                  <a:srgbClr val="FFFFFF"/>
                </a:solidFill>
                <a:latin typeface="Open Sans"/>
              </a:rPr>
              <a:t>SSD23202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ID" sz="1600" spc="78" dirty="0">
                <a:solidFill>
                  <a:srgbClr val="FFFFFF"/>
                </a:solidFill>
                <a:latin typeface="Open Sans"/>
              </a:rPr>
              <a:t>ELEMEN KECERDASAN BUATAN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SKS: 2 | VERSI: 01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567" r="-1756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7007043"/>
            <a:ext cx="9918127" cy="1623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389"/>
              </a:lnSpc>
            </a:pPr>
            <a:r>
              <a:rPr lang="en-US" sz="9563" spc="889">
                <a:solidFill>
                  <a:srgbClr val="FFFFFF"/>
                </a:solidFill>
                <a:latin typeface="Open Sans Bold Bold"/>
              </a:rPr>
              <a:t>THANK YOU!!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8885555"/>
            <a:ext cx="10238235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 spc="204">
                <a:solidFill>
                  <a:srgbClr val="FFFFFF"/>
                </a:solidFill>
                <a:latin typeface="Open Sauce"/>
              </a:rPr>
              <a:t>DATA SCIENCE DARMAJAYA “YOUR BEST FUTURE IN DATA”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276225" y="360178"/>
            <a:ext cx="7683351" cy="897122"/>
            <a:chOff x="0" y="0"/>
            <a:chExt cx="10244467" cy="1196163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698132" y="165752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451085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8168756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290849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333</Words>
  <Application>Microsoft Office PowerPoint</Application>
  <PresentationFormat>Custom</PresentationFormat>
  <Paragraphs>80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Tahoma</vt:lpstr>
      <vt:lpstr>Open Sans Bold Bold</vt:lpstr>
      <vt:lpstr>Open Sauce</vt:lpstr>
      <vt:lpstr>Tahoma Bold</vt:lpstr>
      <vt:lpstr>Open Sans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future technology is developing very fast</dc:title>
  <dc:creator>Hendra Kurniawan</dc:creator>
  <cp:lastModifiedBy>user</cp:lastModifiedBy>
  <cp:revision>7</cp:revision>
  <dcterms:created xsi:type="dcterms:W3CDTF">2006-08-16T00:00:00Z</dcterms:created>
  <dcterms:modified xsi:type="dcterms:W3CDTF">2023-11-27T05:33:15Z</dcterms:modified>
  <dc:identifier>DAFtcN56TXg</dc:identifier>
</cp:coreProperties>
</file>