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99" r:id="rId3"/>
    <p:sldId id="301" r:id="rId4"/>
    <p:sldId id="302" r:id="rId5"/>
    <p:sldId id="303" r:id="rId6"/>
    <p:sldId id="304" r:id="rId7"/>
    <p:sldId id="305" r:id="rId8"/>
    <p:sldId id="306" r:id="rId9"/>
    <p:sldId id="307" r:id="rId10"/>
    <p:sldId id="308" r:id="rId11"/>
    <p:sldId id="309" r:id="rId12"/>
    <p:sldId id="311" r:id="rId13"/>
    <p:sldId id="310" r:id="rId14"/>
    <p:sldId id="300" r:id="rId15"/>
  </p:sldIdLst>
  <p:sldSz cx="9144000" cy="6858000" type="screen4x3"/>
  <p:notesSz cx="7045325" cy="9345613"/>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52" d="100"/>
          <a:sy n="52" d="100"/>
        </p:scale>
        <p:origin x="1608"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b="1" dirty="0"/>
              <a:t>Contoh:</a:t>
            </a:r>
            <a:r>
              <a:rPr lang="id-ID" dirty="0"/>
              <a:t> Borobudur di Indonesia (situs budaya), Pantai Kuta di Bali (situs alam), dan Disneyland di Amerika Serikat (buatan manusia).</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3198475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b="1" dirty="0"/>
              <a:t>Contoh:</a:t>
            </a:r>
            <a:r>
              <a:rPr lang="id-ID" dirty="0"/>
              <a:t> Tersedianya penerbangan langsung ke Bali dari berbagai negara memudahkan wisatawan internasional mengunjungi pulau tersebut.</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3915360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b="1" dirty="0"/>
              <a:t>Contoh:</a:t>
            </a:r>
            <a:r>
              <a:rPr lang="id-ID" dirty="0"/>
              <a:t> Bali memiliki berbagai amenitas kelas dunia, termasuk hotel mewah, restoran internasional, dan pusat kesehatan.</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815996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b="1" dirty="0"/>
              <a:t>Contoh:</a:t>
            </a:r>
            <a:r>
              <a:rPr lang="id-ID" dirty="0"/>
              <a:t> Di Lombok, wisatawan dapat melakukan trekking ke Gunung Rinjani atau snorkeling di Gili Trawangan.</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2840155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b="1" dirty="0"/>
              <a:t>Contoh:</a:t>
            </a:r>
            <a:r>
              <a:rPr lang="id-ID" dirty="0"/>
              <a:t> Ubud, Bali, terkenal dengan villa-villa mewah di tengah sawah dan hotel butik yang menawarkan pengalaman lokal.</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695813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b="1" dirty="0"/>
              <a:t>Contoh:</a:t>
            </a:r>
            <a:r>
              <a:rPr lang="id-ID" dirty="0"/>
              <a:t> Di Yogyakarta, wisatawan dapat menggunakan transportasi lokal seperti becak atau andong untuk berkeliling kota.</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3531913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b="1" dirty="0"/>
              <a:t>Contoh:</a:t>
            </a:r>
            <a:r>
              <a:rPr lang="id-ID" dirty="0"/>
              <a:t> Beberapa destinasi memiliki layanan pemandu wisata yang sangat profesional dan informatif, seperti di Candi Borobudur.</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4444090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b="1" dirty="0"/>
              <a:t>Contoh:</a:t>
            </a:r>
            <a:r>
              <a:rPr lang="id-ID" dirty="0"/>
              <a:t> Infrastruktur di Pulau Bali sangat mendukung pariwisata, dengan jaringan jalan yang baik, bandara internasional, serta fasilitas listrik dan internet yang memadai.</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555335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PAR23203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Pengantar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SDM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Pariwisata</a:t>
            </a:r>
            <a:endPar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PAR23203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Pengantar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SDM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Pariwisata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PAR23203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Pengantar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SDM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Pariwisata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SUMBER DAYA MANUSIA PARIWISATA</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76262"/>
            <a:ext cx="8229600" cy="5505475"/>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8. </a:t>
            </a:r>
            <a:r>
              <a:rPr lang="en-US" sz="2600" b="1" dirty="0" err="1">
                <a:solidFill>
                  <a:schemeClr val="tx1"/>
                </a:solidFill>
                <a:latin typeface="Cambria" panose="02040503050406030204" pitchFamily="18" charset="0"/>
                <a:cs typeface="Arial" panose="020B0604020202020204" pitchFamily="34" charset="0"/>
              </a:rPr>
              <a:t>Infrastruktur</a:t>
            </a:r>
            <a:r>
              <a:rPr lang="en-US" sz="2600" b="1" dirty="0">
                <a:solidFill>
                  <a:schemeClr val="tx1"/>
                </a:solidFill>
                <a:latin typeface="Cambria" panose="02040503050406030204" pitchFamily="18" charset="0"/>
                <a:cs typeface="Arial" panose="020B0604020202020204" pitchFamily="34" charset="0"/>
              </a:rPr>
              <a:t> (Infrastructure)</a:t>
            </a:r>
          </a:p>
          <a:p>
            <a:pPr algn="just"/>
            <a:r>
              <a:rPr lang="en-US" sz="2600" dirty="0" err="1">
                <a:solidFill>
                  <a:schemeClr val="tx1"/>
                </a:solidFill>
                <a:latin typeface="Cambria" panose="02040503050406030204" pitchFamily="18" charset="0"/>
                <a:cs typeface="Arial" panose="020B0604020202020204" pitchFamily="34" charset="0"/>
              </a:rPr>
              <a:t>Infrastruktur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adalah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fasilitas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dasar</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diperlukan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mendukung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perkembangan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pariwisata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Infrastruktur</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baik</a:t>
            </a:r>
            <a:r>
              <a:rPr lang="en-US" sz="2600" dirty="0">
                <a:solidFill>
                  <a:schemeClr val="tx1"/>
                </a:solidFill>
                <a:latin typeface="Cambria" panose="02040503050406030204" pitchFamily="18" charset="0"/>
                <a:cs typeface="Arial" panose="020B0604020202020204" pitchFamily="34" charset="0"/>
              </a:rPr>
              <a:t> sangat </a:t>
            </a:r>
            <a:r>
              <a:rPr lang="en-US" sz="2600" dirty="0" err="1">
                <a:solidFill>
                  <a:schemeClr val="tx1"/>
                </a:solidFill>
                <a:latin typeface="Cambria" panose="02040503050406030204" pitchFamily="18" charset="0"/>
                <a:cs typeface="Arial" panose="020B0604020202020204" pitchFamily="34" charset="0"/>
              </a:rPr>
              <a:t>penting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memastikan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kelancaran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operasional</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destinasi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a:t>
            </a: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en-US" sz="2600" dirty="0" err="1">
                <a:solidFill>
                  <a:schemeClr val="tx1"/>
                </a:solidFill>
                <a:latin typeface="Cambria" panose="02040503050406030204" pitchFamily="18" charset="0"/>
                <a:cs typeface="Arial" panose="020B0604020202020204" pitchFamily="34" charset="0"/>
              </a:rPr>
              <a:t>Jenis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Infrastruktur</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Jaringan</a:t>
            </a:r>
            <a:r>
              <a:rPr lang="en-US" sz="2600" dirty="0">
                <a:solidFill>
                  <a:schemeClr val="tx1"/>
                </a:solidFill>
                <a:latin typeface="Cambria" panose="02040503050406030204" pitchFamily="18" charset="0"/>
                <a:cs typeface="Arial" panose="020B0604020202020204" pitchFamily="34" charset="0"/>
              </a:rPr>
              <a:t> Jalan: Jalan </a:t>
            </a:r>
            <a:r>
              <a:rPr lang="en-US" sz="2600" dirty="0" err="1">
                <a:solidFill>
                  <a:schemeClr val="tx1"/>
                </a:solidFill>
                <a:latin typeface="Cambria" panose="02040503050406030204" pitchFamily="18" charset="0"/>
                <a:cs typeface="Arial" panose="020B0604020202020204" pitchFamily="34" charset="0"/>
              </a:rPr>
              <a:t>raya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jembatan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jalan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tol</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baik</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terawat</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Jaringan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Komunikasi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Ketersediaan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sinyal</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telekomunikasi</a:t>
            </a:r>
            <a:r>
              <a:rPr lang="en-US" sz="2600" dirty="0">
                <a:solidFill>
                  <a:schemeClr val="tx1"/>
                </a:solidFill>
                <a:latin typeface="Cambria" panose="02040503050406030204" pitchFamily="18" charset="0"/>
                <a:cs typeface="Arial" panose="020B0604020202020204" pitchFamily="34" charset="0"/>
              </a:rPr>
              <a:t> dan internet di </a:t>
            </a:r>
            <a:r>
              <a:rPr lang="en-US" sz="2600" dirty="0" err="1">
                <a:solidFill>
                  <a:schemeClr val="tx1"/>
                </a:solidFill>
                <a:latin typeface="Cambria" panose="02040503050406030204" pitchFamily="18" charset="0"/>
                <a:cs typeface="Arial" panose="020B0604020202020204" pitchFamily="34" charset="0"/>
              </a:rPr>
              <a:t>daerah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Sistem</a:t>
            </a:r>
            <a:r>
              <a:rPr lang="en-US" sz="2600" dirty="0">
                <a:solidFill>
                  <a:schemeClr val="tx1"/>
                </a:solidFill>
                <a:latin typeface="Cambria" panose="02040503050406030204" pitchFamily="18" charset="0"/>
                <a:cs typeface="Arial" panose="020B0604020202020204" pitchFamily="34" charset="0"/>
              </a:rPr>
              <a:t> Air dan </a:t>
            </a:r>
            <a:r>
              <a:rPr lang="en-US" sz="2600" dirty="0" err="1">
                <a:solidFill>
                  <a:schemeClr val="tx1"/>
                </a:solidFill>
                <a:latin typeface="Cambria" panose="02040503050406030204" pitchFamily="18" charset="0"/>
                <a:cs typeface="Arial" panose="020B0604020202020204" pitchFamily="34" charset="0"/>
              </a:rPr>
              <a:t>Sanitasi</a:t>
            </a:r>
            <a:r>
              <a:rPr lang="en-US" sz="2600" dirty="0">
                <a:solidFill>
                  <a:schemeClr val="tx1"/>
                </a:solidFill>
                <a:latin typeface="Cambria" panose="02040503050406030204" pitchFamily="18" charset="0"/>
                <a:cs typeface="Arial" panose="020B0604020202020204" pitchFamily="34" charset="0"/>
              </a:rPr>
              <a:t>: Air </a:t>
            </a:r>
            <a:r>
              <a:rPr lang="en-US" sz="2600" dirty="0" err="1">
                <a:solidFill>
                  <a:schemeClr val="tx1"/>
                </a:solidFill>
                <a:latin typeface="Cambria" panose="02040503050406030204" pitchFamily="18" charset="0"/>
                <a:cs typeface="Arial" panose="020B0604020202020204" pitchFamily="34" charset="0"/>
              </a:rPr>
              <a:t>bersih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pengelolaan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limbah</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fasilitas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sanitasi</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a:solidFill>
                  <a:schemeClr val="tx1"/>
                </a:solidFill>
                <a:latin typeface="Cambria" panose="02040503050406030204" pitchFamily="18" charset="0"/>
                <a:cs typeface="Arial" panose="020B0604020202020204" pitchFamily="34" charset="0"/>
              </a:rPr>
              <a:t>Listrik dan </a:t>
            </a:r>
            <a:r>
              <a:rPr lang="en-US" sz="2600" dirty="0" err="1">
                <a:solidFill>
                  <a:schemeClr val="tx1"/>
                </a:solidFill>
                <a:latin typeface="Cambria" panose="02040503050406030204" pitchFamily="18" charset="0"/>
                <a:cs typeface="Arial" panose="020B0604020202020204" pitchFamily="34" charset="0"/>
              </a:rPr>
              <a:t>Energi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Suplai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listrik</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cukup</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stabil</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mendukung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kegiatan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524476285"/>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944212-A5E7-0F24-8E31-8E199E610057}"/>
              </a:ext>
            </a:extLst>
          </p:cNvPr>
          <p:cNvSpPr txBox="1">
            <a:spLocks/>
          </p:cNvSpPr>
          <p:nvPr/>
        </p:nvSpPr>
        <p:spPr>
          <a:xfrm>
            <a:off x="457200" y="980728"/>
            <a:ext cx="8229600" cy="520100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dirty="0" err="1">
                <a:solidFill>
                  <a:schemeClr val="tx1"/>
                </a:solidFill>
                <a:latin typeface="Cambria" panose="02040503050406030204" pitchFamily="18" charset="0"/>
                <a:cs typeface="Arial" panose="020B0604020202020204" pitchFamily="34" charset="0"/>
              </a:rPr>
              <a:t>Unsur-unsur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pariwisata</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meliputi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atraksi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aksesibilitas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amenitas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aktivitas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akomodasi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transportasi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jasa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infrastruktur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semuanya</a:t>
            </a:r>
            <a:r>
              <a:rPr lang="en-US" sz="2600" dirty="0">
                <a:solidFill>
                  <a:schemeClr val="tx1"/>
                </a:solidFill>
                <a:latin typeface="Cambria" panose="02040503050406030204" pitchFamily="18" charset="0"/>
                <a:cs typeface="Arial" panose="020B0604020202020204" pitchFamily="34" charset="0"/>
              </a:rPr>
              <a:t> </a:t>
            </a:r>
            <a:r>
              <a:rPr lang="en-US" sz="2600" b="1" u="sng" dirty="0" err="1">
                <a:solidFill>
                  <a:schemeClr val="tx1"/>
                </a:solidFill>
                <a:latin typeface="Cambria" panose="02040503050406030204" pitchFamily="18" charset="0"/>
                <a:cs typeface="Arial" panose="020B0604020202020204" pitchFamily="34" charset="0"/>
              </a:rPr>
              <a:t>berperan</a:t>
            </a:r>
            <a:r>
              <a:rPr lang="en-US" sz="2600" b="1" u="sng" dirty="0">
                <a:solidFill>
                  <a:schemeClr val="tx1"/>
                </a:solidFill>
                <a:latin typeface="Cambria" panose="02040503050406030204" pitchFamily="18" charset="0"/>
                <a:cs typeface="Arial" panose="020B0604020202020204" pitchFamily="34" charset="0"/>
              </a:rPr>
              <a:t> </a:t>
            </a:r>
            <a:r>
              <a:rPr lang="en-US" sz="2600" b="1" u="sng" dirty="0" err="1">
                <a:solidFill>
                  <a:schemeClr val="tx1"/>
                </a:solidFill>
                <a:latin typeface="Cambria" panose="02040503050406030204" pitchFamily="18" charset="0"/>
                <a:cs typeface="Arial" panose="020B0604020202020204" pitchFamily="34" charset="0"/>
              </a:rPr>
              <a:t>penting</a:t>
            </a:r>
            <a:r>
              <a:rPr lang="en-US" sz="2600" b="1" u="sng" dirty="0">
                <a:solidFill>
                  <a:schemeClr val="tx1"/>
                </a:solidFill>
                <a:latin typeface="Cambria" panose="02040503050406030204" pitchFamily="18" charset="0"/>
                <a:cs typeface="Arial" panose="020B0604020202020204" pitchFamily="34" charset="0"/>
              </a:rPr>
              <a:t> </a:t>
            </a:r>
            <a:r>
              <a:rPr lang="en-US" sz="2600" b="1" u="sng" dirty="0" err="1">
                <a:solidFill>
                  <a:schemeClr val="tx1"/>
                </a:solidFill>
                <a:latin typeface="Cambria" panose="02040503050406030204" pitchFamily="18" charset="0"/>
                <a:cs typeface="Arial" panose="020B0604020202020204" pitchFamily="34" charset="0"/>
              </a:rPr>
              <a:t>dalam</a:t>
            </a:r>
            <a:r>
              <a:rPr lang="en-US" sz="2600" b="1" u="sng" dirty="0">
                <a:solidFill>
                  <a:schemeClr val="tx1"/>
                </a:solidFill>
                <a:latin typeface="Cambria" panose="02040503050406030204" pitchFamily="18" charset="0"/>
                <a:cs typeface="Arial" panose="020B0604020202020204" pitchFamily="34" charset="0"/>
              </a:rPr>
              <a:t> </a:t>
            </a:r>
            <a:r>
              <a:rPr lang="en-US" sz="2600" b="1" u="sng" dirty="0" err="1">
                <a:solidFill>
                  <a:schemeClr val="tx1"/>
                </a:solidFill>
                <a:latin typeface="Cambria" panose="02040503050406030204" pitchFamily="18" charset="0"/>
                <a:cs typeface="Arial" panose="020B0604020202020204" pitchFamily="34" charset="0"/>
              </a:rPr>
              <a:t>menciptakan</a:t>
            </a:r>
            <a:r>
              <a:rPr lang="en-US" sz="2600" b="1" u="sng" dirty="0">
                <a:solidFill>
                  <a:schemeClr val="tx1"/>
                </a:solidFill>
                <a:latin typeface="Cambria" panose="02040503050406030204" pitchFamily="18" charset="0"/>
                <a:cs typeface="Arial" panose="020B0604020202020204" pitchFamily="34" charset="0"/>
              </a:rPr>
              <a:t> </a:t>
            </a:r>
            <a:r>
              <a:rPr lang="en-US" sz="2600" b="1" u="sng" dirty="0" err="1">
                <a:solidFill>
                  <a:schemeClr val="tx1"/>
                </a:solidFill>
                <a:latin typeface="Cambria" panose="02040503050406030204" pitchFamily="18" charset="0"/>
                <a:cs typeface="Arial" panose="020B0604020202020204" pitchFamily="34" charset="0"/>
              </a:rPr>
              <a:t>pengalaman</a:t>
            </a:r>
            <a:r>
              <a:rPr lang="en-US" sz="2600" b="1" u="sng" dirty="0">
                <a:solidFill>
                  <a:schemeClr val="tx1"/>
                </a:solidFill>
                <a:latin typeface="Cambria" panose="02040503050406030204" pitchFamily="18" charset="0"/>
                <a:cs typeface="Arial" panose="020B0604020202020204" pitchFamily="34" charset="0"/>
              </a:rPr>
              <a:t> yang </a:t>
            </a:r>
            <a:r>
              <a:rPr lang="en-US" sz="2600" b="1" u="sng" dirty="0" err="1">
                <a:solidFill>
                  <a:schemeClr val="tx1"/>
                </a:solidFill>
                <a:latin typeface="Cambria" panose="02040503050406030204" pitchFamily="18" charset="0"/>
                <a:cs typeface="Arial" panose="020B0604020202020204" pitchFamily="34" charset="0"/>
              </a:rPr>
              <a:t>memuaskan</a:t>
            </a:r>
            <a:r>
              <a:rPr lang="en-US" sz="2600" b="1" u="sng" dirty="0">
                <a:solidFill>
                  <a:schemeClr val="tx1"/>
                </a:solidFill>
                <a:latin typeface="Cambria" panose="02040503050406030204" pitchFamily="18" charset="0"/>
                <a:cs typeface="Arial" panose="020B0604020202020204" pitchFamily="34" charset="0"/>
              </a:rPr>
              <a:t> </a:t>
            </a:r>
            <a:r>
              <a:rPr lang="en-US" sz="2600" b="1" u="sng" dirty="0" err="1">
                <a:solidFill>
                  <a:schemeClr val="tx1"/>
                </a:solidFill>
                <a:latin typeface="Cambria" panose="02040503050406030204" pitchFamily="18" charset="0"/>
                <a:cs typeface="Arial" panose="020B0604020202020204" pitchFamily="34" charset="0"/>
              </a:rPr>
              <a:t>bagi</a:t>
            </a:r>
            <a:r>
              <a:rPr lang="en-US" sz="2600" b="1" u="sng" dirty="0">
                <a:solidFill>
                  <a:schemeClr val="tx1"/>
                </a:solidFill>
                <a:latin typeface="Cambria" panose="02040503050406030204" pitchFamily="18" charset="0"/>
                <a:cs typeface="Arial" panose="020B0604020202020204" pitchFamily="34" charset="0"/>
              </a:rPr>
              <a:t> </a:t>
            </a:r>
            <a:r>
              <a:rPr lang="en-US" sz="2600" b="1" u="sng" dirty="0" err="1">
                <a:solidFill>
                  <a:schemeClr val="tx1"/>
                </a:solidFill>
                <a:latin typeface="Cambria" panose="02040503050406030204" pitchFamily="18" charset="0"/>
                <a:cs typeface="Arial" panose="020B0604020202020204" pitchFamily="34" charset="0"/>
              </a:rPr>
              <a:t>wisatawan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Kesuksesan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suatu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destinasi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sangat </a:t>
            </a:r>
            <a:r>
              <a:rPr lang="en-US" sz="2600" dirty="0" err="1">
                <a:solidFill>
                  <a:schemeClr val="tx1"/>
                </a:solidFill>
                <a:latin typeface="Cambria" panose="02040503050406030204" pitchFamily="18" charset="0"/>
                <a:cs typeface="Arial" panose="020B0604020202020204" pitchFamily="34" charset="0"/>
              </a:rPr>
              <a:t>bergantung</a:t>
            </a:r>
            <a:r>
              <a:rPr lang="en-US" sz="2600" dirty="0">
                <a:solidFill>
                  <a:schemeClr val="tx1"/>
                </a:solidFill>
                <a:latin typeface="Cambria" panose="02040503050406030204" pitchFamily="18" charset="0"/>
                <a:cs typeface="Arial" panose="020B0604020202020204" pitchFamily="34" charset="0"/>
              </a:rPr>
              <a:t> pada </a:t>
            </a:r>
            <a:r>
              <a:rPr lang="en-US" sz="2600" dirty="0" err="1">
                <a:solidFill>
                  <a:schemeClr val="tx1"/>
                </a:solidFill>
                <a:latin typeface="Cambria" panose="02040503050406030204" pitchFamily="18" charset="0"/>
                <a:cs typeface="Arial" panose="020B0604020202020204" pitchFamily="34" charset="0"/>
              </a:rPr>
              <a:t>kemampuan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mengelola</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mengintegrasikan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semua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unsur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ini</a:t>
            </a:r>
            <a:r>
              <a:rPr lang="en-US" sz="2600" dirty="0">
                <a:solidFill>
                  <a:schemeClr val="tx1"/>
                </a:solidFill>
                <a:latin typeface="Cambria" panose="02040503050406030204" pitchFamily="18" charset="0"/>
                <a:cs typeface="Arial" panose="020B0604020202020204" pitchFamily="34" charset="0"/>
              </a:rPr>
              <a:t> agar </a:t>
            </a:r>
            <a:r>
              <a:rPr lang="en-US" sz="2600" dirty="0" err="1">
                <a:solidFill>
                  <a:schemeClr val="tx1"/>
                </a:solidFill>
                <a:latin typeface="Cambria" panose="02040503050406030204" pitchFamily="18" charset="0"/>
                <a:cs typeface="Arial" panose="020B0604020202020204" pitchFamily="34" charset="0"/>
              </a:rPr>
              <a:t>dapat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menarik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wisatawan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serta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pengalaman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berkesan</a:t>
            </a:r>
            <a:r>
              <a:rPr lang="en-US" sz="2600" dirty="0">
                <a:solidFill>
                  <a:schemeClr val="tx1"/>
                </a:solidFill>
                <a:latin typeface="Cambria" panose="02040503050406030204" pitchFamily="18" charset="0"/>
                <a:cs typeface="Arial" panose="020B0604020202020204" pitchFamily="34" charset="0"/>
              </a:rPr>
              <a:t>.</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44849193"/>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A7D27BB-C566-B435-3689-0D1CE3EEF5E9}"/>
              </a:ext>
            </a:extLst>
          </p:cNvPr>
          <p:cNvPicPr>
            <a:picLocks noChangeAspect="1"/>
          </p:cNvPicPr>
          <p:nvPr/>
        </p:nvPicPr>
        <p:blipFill>
          <a:blip r:embed="rId2"/>
          <a:stretch>
            <a:fillRect/>
          </a:stretch>
        </p:blipFill>
        <p:spPr>
          <a:xfrm>
            <a:off x="0" y="290181"/>
            <a:ext cx="9144000" cy="6451187"/>
          </a:xfrm>
          <a:prstGeom prst="rect">
            <a:avLst/>
          </a:prstGeom>
        </p:spPr>
      </p:pic>
      <p:sp>
        <p:nvSpPr>
          <p:cNvPr id="5" name="Content Placeholder 2">
            <a:extLst>
              <a:ext uri="{FF2B5EF4-FFF2-40B4-BE49-F238E27FC236}">
                <a16:creationId xmlns:a16="http://schemas.microsoft.com/office/drawing/2014/main" id="{FCC4F57E-935A-523F-D8BC-31F32ACE8749}"/>
              </a:ext>
            </a:extLst>
          </p:cNvPr>
          <p:cNvSpPr txBox="1">
            <a:spLocks/>
          </p:cNvSpPr>
          <p:nvPr/>
        </p:nvSpPr>
        <p:spPr>
          <a:xfrm>
            <a:off x="4067944" y="4797152"/>
            <a:ext cx="4968552" cy="158417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1300" dirty="0" err="1">
                <a:solidFill>
                  <a:schemeClr val="tx1"/>
                </a:solidFill>
                <a:latin typeface="Cambria" panose="02040503050406030204" pitchFamily="18" charset="0"/>
                <a:cs typeface="Arial" panose="020B0604020202020204" pitchFamily="34" charset="0"/>
              </a:rPr>
              <a:t>Mendatar</a:t>
            </a:r>
            <a:r>
              <a:rPr lang="en-US" sz="1300" dirty="0">
                <a:solidFill>
                  <a:schemeClr val="tx1"/>
                </a:solidFill>
                <a:latin typeface="Cambria" panose="02040503050406030204" pitchFamily="18" charset="0"/>
                <a:cs typeface="Arial" panose="020B0604020202020204" pitchFamily="34" charset="0"/>
              </a:rPr>
              <a:t> :</a:t>
            </a:r>
          </a:p>
          <a:p>
            <a:pPr algn="just"/>
            <a:r>
              <a:rPr lang="en-US" sz="1300" dirty="0">
                <a:solidFill>
                  <a:schemeClr val="tx1"/>
                </a:solidFill>
                <a:latin typeface="Cambria" panose="02040503050406030204" pitchFamily="18" charset="0"/>
                <a:cs typeface="Arial" panose="020B0604020202020204" pitchFamily="34" charset="0"/>
              </a:rPr>
              <a:t>2. </a:t>
            </a:r>
            <a:r>
              <a:rPr lang="en-US" sz="1300" dirty="0" err="1">
                <a:solidFill>
                  <a:schemeClr val="tx1"/>
                </a:solidFill>
                <a:latin typeface="Cambria" panose="02040503050406030204" pitchFamily="18" charset="0"/>
                <a:cs typeface="Arial" panose="020B0604020202020204" pitchFamily="34" charset="0"/>
              </a:rPr>
              <a:t>kegiatan</a:t>
            </a:r>
            <a:r>
              <a:rPr lang="en-US" sz="1300" dirty="0">
                <a:solidFill>
                  <a:schemeClr val="tx1"/>
                </a:solidFill>
                <a:latin typeface="Cambria" panose="02040503050406030204" pitchFamily="18" charset="0"/>
                <a:cs typeface="Arial" panose="020B0604020202020204" pitchFamily="34" charset="0"/>
              </a:rPr>
              <a:t> yang </a:t>
            </a:r>
            <a:r>
              <a:rPr lang="en-US" sz="1300" dirty="0" err="1">
                <a:solidFill>
                  <a:schemeClr val="tx1"/>
                </a:solidFill>
                <a:latin typeface="Cambria" panose="02040503050406030204" pitchFamily="18" charset="0"/>
                <a:cs typeface="Arial" panose="020B0604020202020204" pitchFamily="34" charset="0"/>
              </a:rPr>
              <a:t>dapat</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dilakukan</a:t>
            </a:r>
            <a:r>
              <a:rPr lang="en-US" sz="1300" dirty="0">
                <a:solidFill>
                  <a:schemeClr val="tx1"/>
                </a:solidFill>
                <a:latin typeface="Cambria" panose="02040503050406030204" pitchFamily="18" charset="0"/>
                <a:cs typeface="Arial" panose="020B0604020202020204" pitchFamily="34" charset="0"/>
              </a:rPr>
              <a:t> oleh </a:t>
            </a:r>
            <a:r>
              <a:rPr lang="en-US" sz="1300" dirty="0" err="1">
                <a:solidFill>
                  <a:schemeClr val="tx1"/>
                </a:solidFill>
                <a:latin typeface="Cambria" panose="02040503050406030204" pitchFamily="18" charset="0"/>
                <a:cs typeface="Arial" panose="020B0604020202020204" pitchFamily="34" charset="0"/>
              </a:rPr>
              <a:t>wisatawan</a:t>
            </a:r>
            <a:r>
              <a:rPr lang="en-US" sz="1300" dirty="0">
                <a:solidFill>
                  <a:schemeClr val="tx1"/>
                </a:solidFill>
                <a:latin typeface="Cambria" panose="02040503050406030204" pitchFamily="18" charset="0"/>
                <a:cs typeface="Arial" panose="020B0604020202020204" pitchFamily="34" charset="0"/>
              </a:rPr>
              <a:t> di </a:t>
            </a:r>
            <a:r>
              <a:rPr lang="en-US" sz="1300" dirty="0" err="1">
                <a:solidFill>
                  <a:schemeClr val="tx1"/>
                </a:solidFill>
                <a:latin typeface="Cambria" panose="02040503050406030204" pitchFamily="18" charset="0"/>
                <a:cs typeface="Arial" panose="020B0604020202020204" pitchFamily="34" charset="0"/>
              </a:rPr>
              <a:t>destinasi</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wisata</a:t>
            </a:r>
            <a:r>
              <a:rPr lang="en-US" sz="1300" dirty="0">
                <a:solidFill>
                  <a:schemeClr val="tx1"/>
                </a:solidFill>
                <a:latin typeface="Cambria" panose="02040503050406030204" pitchFamily="18" charset="0"/>
                <a:cs typeface="Arial" panose="020B0604020202020204" pitchFamily="34" charset="0"/>
              </a:rPr>
              <a:t>. </a:t>
            </a:r>
          </a:p>
          <a:p>
            <a:pPr algn="just"/>
            <a:r>
              <a:rPr lang="en-US" sz="1300" dirty="0">
                <a:solidFill>
                  <a:schemeClr val="tx1"/>
                </a:solidFill>
                <a:latin typeface="Cambria" panose="02040503050406030204" pitchFamily="18" charset="0"/>
                <a:cs typeface="Arial" panose="020B0604020202020204" pitchFamily="34" charset="0"/>
              </a:rPr>
              <a:t>3. </a:t>
            </a:r>
            <a:r>
              <a:rPr lang="en-US" sz="1300" dirty="0" err="1">
                <a:solidFill>
                  <a:schemeClr val="tx1"/>
                </a:solidFill>
                <a:latin typeface="Cambria" panose="02040503050406030204" pitchFamily="18" charset="0"/>
                <a:cs typeface="Arial" panose="020B0604020202020204" pitchFamily="34" charset="0"/>
              </a:rPr>
              <a:t>Desa</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adat</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Nias</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desa</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budaya</a:t>
            </a:r>
            <a:r>
              <a:rPr lang="en-US" sz="1300" dirty="0">
                <a:solidFill>
                  <a:schemeClr val="tx1"/>
                </a:solidFill>
                <a:latin typeface="Cambria" panose="02040503050406030204" pitchFamily="18" charset="0"/>
                <a:cs typeface="Arial" panose="020B0604020202020204" pitchFamily="34" charset="0"/>
              </a:rPr>
              <a:t> yang </a:t>
            </a:r>
            <a:r>
              <a:rPr lang="en-US" sz="1300" dirty="0" err="1">
                <a:solidFill>
                  <a:schemeClr val="tx1"/>
                </a:solidFill>
                <a:latin typeface="Cambria" panose="02040503050406030204" pitchFamily="18" charset="0"/>
                <a:cs typeface="Arial" panose="020B0604020202020204" pitchFamily="34" charset="0"/>
              </a:rPr>
              <a:t>terdapat</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atraksi</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lompat</a:t>
            </a:r>
            <a:r>
              <a:rPr lang="en-US" sz="1300" dirty="0">
                <a:solidFill>
                  <a:schemeClr val="tx1"/>
                </a:solidFill>
                <a:latin typeface="Cambria" panose="02040503050406030204" pitchFamily="18" charset="0"/>
                <a:cs typeface="Arial" panose="020B0604020202020204" pitchFamily="34" charset="0"/>
              </a:rPr>
              <a:t> batu </a:t>
            </a:r>
          </a:p>
          <a:p>
            <a:pPr algn="just"/>
            <a:r>
              <a:rPr lang="en-US" sz="1300" dirty="0">
                <a:solidFill>
                  <a:schemeClr val="tx1"/>
                </a:solidFill>
                <a:latin typeface="Cambria" panose="02040503050406030204" pitchFamily="18" charset="0"/>
                <a:cs typeface="Arial" panose="020B0604020202020204" pitchFamily="34" charset="0"/>
              </a:rPr>
              <a:t>4. </a:t>
            </a:r>
            <a:r>
              <a:rPr lang="en-US" sz="1300" dirty="0" err="1">
                <a:solidFill>
                  <a:schemeClr val="tx1"/>
                </a:solidFill>
                <a:latin typeface="Cambria" panose="02040503050406030204" pitchFamily="18" charset="0"/>
                <a:cs typeface="Arial" panose="020B0604020202020204" pitchFamily="34" charset="0"/>
              </a:rPr>
              <a:t>berperan</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penting</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dalam</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pergerakan</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wisatawan</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dari</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tempat</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asal</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mereka</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menuju</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destinasi</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wisata</a:t>
            </a:r>
            <a:r>
              <a:rPr lang="en-US" sz="1300" dirty="0">
                <a:solidFill>
                  <a:schemeClr val="tx1"/>
                </a:solidFill>
                <a:latin typeface="Cambria" panose="02040503050406030204" pitchFamily="18" charset="0"/>
                <a:cs typeface="Arial" panose="020B0604020202020204" pitchFamily="34" charset="0"/>
              </a:rPr>
              <a:t> </a:t>
            </a:r>
          </a:p>
          <a:p>
            <a:pPr algn="just"/>
            <a:r>
              <a:rPr lang="en-US" sz="1300" dirty="0">
                <a:solidFill>
                  <a:schemeClr val="tx1"/>
                </a:solidFill>
                <a:latin typeface="Cambria" panose="02040503050406030204" pitchFamily="18" charset="0"/>
                <a:cs typeface="Arial" panose="020B0604020202020204" pitchFamily="34" charset="0"/>
              </a:rPr>
              <a:t>5. </a:t>
            </a:r>
            <a:r>
              <a:rPr lang="en-US" sz="1300" dirty="0" err="1">
                <a:solidFill>
                  <a:schemeClr val="tx1"/>
                </a:solidFill>
                <a:latin typeface="Cambria" panose="02040503050406030204" pitchFamily="18" charset="0"/>
                <a:cs typeface="Arial" panose="020B0604020202020204" pitchFamily="34" charset="0"/>
              </a:rPr>
              <a:t>kemudahan</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wisatawan</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untuk</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mencapai</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destinasi</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wisata</a:t>
            </a:r>
            <a:r>
              <a:rPr lang="en-US" sz="1300" dirty="0">
                <a:solidFill>
                  <a:schemeClr val="tx1"/>
                </a:solidFill>
                <a:latin typeface="Cambria" panose="02040503050406030204" pitchFamily="18" charset="0"/>
                <a:cs typeface="Arial" panose="020B0604020202020204" pitchFamily="34" charset="0"/>
              </a:rPr>
              <a:t> </a:t>
            </a:r>
          </a:p>
          <a:p>
            <a:pPr algn="just"/>
            <a:r>
              <a:rPr lang="en-US" sz="1300" dirty="0">
                <a:solidFill>
                  <a:schemeClr val="tx1"/>
                </a:solidFill>
                <a:latin typeface="Cambria" panose="02040503050406030204" pitchFamily="18" charset="0"/>
                <a:cs typeface="Arial" panose="020B0604020202020204" pitchFamily="34" charset="0"/>
              </a:rPr>
              <a:t>7. </a:t>
            </a:r>
            <a:r>
              <a:rPr lang="en-US" sz="1300" dirty="0" err="1">
                <a:solidFill>
                  <a:schemeClr val="tx1"/>
                </a:solidFill>
                <a:latin typeface="Cambria" panose="02040503050406030204" pitchFamily="18" charset="0"/>
                <a:cs typeface="Arial" panose="020B0604020202020204" pitchFamily="34" charset="0"/>
              </a:rPr>
              <a:t>Keramah-tamahan</a:t>
            </a:r>
            <a:endParaRPr lang="en-US" sz="1300" dirty="0">
              <a:solidFill>
                <a:schemeClr val="tx1"/>
              </a:solidFill>
              <a:latin typeface="Cambria" panose="02040503050406030204" pitchFamily="18" charset="0"/>
              <a:cs typeface="Arial" panose="020B0604020202020204" pitchFamily="34" charset="0"/>
            </a:endParaRPr>
          </a:p>
        </p:txBody>
      </p:sp>
      <p:sp>
        <p:nvSpPr>
          <p:cNvPr id="6" name="Content Placeholder 2">
            <a:extLst>
              <a:ext uri="{FF2B5EF4-FFF2-40B4-BE49-F238E27FC236}">
                <a16:creationId xmlns:a16="http://schemas.microsoft.com/office/drawing/2014/main" id="{5E2F2CD8-D9A4-21DF-FB89-5AB735C32F6F}"/>
              </a:ext>
            </a:extLst>
          </p:cNvPr>
          <p:cNvSpPr txBox="1">
            <a:spLocks/>
          </p:cNvSpPr>
          <p:nvPr/>
        </p:nvSpPr>
        <p:spPr>
          <a:xfrm>
            <a:off x="4154123" y="1"/>
            <a:ext cx="4882373" cy="83671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1100" dirty="0" err="1">
                <a:solidFill>
                  <a:schemeClr val="tx1"/>
                </a:solidFill>
                <a:latin typeface="Cambria" panose="02040503050406030204" pitchFamily="18" charset="0"/>
                <a:cs typeface="Arial" panose="020B0604020202020204" pitchFamily="34" charset="0"/>
              </a:rPr>
              <a:t>Menurun</a:t>
            </a:r>
            <a:r>
              <a:rPr lang="en-US" sz="1100" dirty="0">
                <a:solidFill>
                  <a:schemeClr val="tx1"/>
                </a:solidFill>
                <a:latin typeface="Cambria" panose="02040503050406030204" pitchFamily="18" charset="0"/>
                <a:cs typeface="Arial" panose="020B0604020202020204" pitchFamily="34" charset="0"/>
              </a:rPr>
              <a:t> :</a:t>
            </a:r>
          </a:p>
          <a:p>
            <a:pPr algn="just"/>
            <a:r>
              <a:rPr lang="en-US" sz="1100" dirty="0">
                <a:solidFill>
                  <a:schemeClr val="tx1"/>
                </a:solidFill>
                <a:latin typeface="Cambria" panose="02040503050406030204" pitchFamily="18" charset="0"/>
                <a:cs typeface="Arial" panose="020B0604020202020204" pitchFamily="34" charset="0"/>
              </a:rPr>
              <a:t>1. Hotel, resort, hostel, </a:t>
            </a:r>
            <a:r>
              <a:rPr lang="en-US" sz="1100" dirty="0" err="1">
                <a:solidFill>
                  <a:schemeClr val="tx1"/>
                </a:solidFill>
                <a:latin typeface="Cambria" panose="02040503050406030204" pitchFamily="18" charset="0"/>
                <a:cs typeface="Arial" panose="020B0604020202020204" pitchFamily="34" charset="0"/>
              </a:rPr>
              <a:t>vila</a:t>
            </a:r>
            <a:r>
              <a:rPr lang="en-US" sz="1100" dirty="0">
                <a:solidFill>
                  <a:schemeClr val="tx1"/>
                </a:solidFill>
                <a:latin typeface="Cambria" panose="02040503050406030204" pitchFamily="18" charset="0"/>
                <a:cs typeface="Arial" panose="020B0604020202020204" pitchFamily="34" charset="0"/>
              </a:rPr>
              <a:t>, homestay </a:t>
            </a:r>
          </a:p>
          <a:p>
            <a:pPr algn="just"/>
            <a:r>
              <a:rPr lang="en-US" sz="1100" dirty="0">
                <a:solidFill>
                  <a:schemeClr val="tx1"/>
                </a:solidFill>
                <a:latin typeface="Cambria" panose="02040503050406030204" pitchFamily="18" charset="0"/>
                <a:cs typeface="Arial" panose="020B0604020202020204" pitchFamily="34" charset="0"/>
              </a:rPr>
              <a:t>5. </a:t>
            </a:r>
            <a:r>
              <a:rPr lang="en-US" sz="1100" dirty="0" err="1">
                <a:solidFill>
                  <a:schemeClr val="tx1"/>
                </a:solidFill>
                <a:latin typeface="Cambria" panose="02040503050406030204" pitchFamily="18" charset="0"/>
                <a:cs typeface="Arial" panose="020B0604020202020204" pitchFamily="34" charset="0"/>
              </a:rPr>
              <a:t>daya</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tarik</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utama</a:t>
            </a:r>
            <a:r>
              <a:rPr lang="en-US" sz="1100" dirty="0">
                <a:solidFill>
                  <a:schemeClr val="tx1"/>
                </a:solidFill>
                <a:latin typeface="Cambria" panose="02040503050406030204" pitchFamily="18" charset="0"/>
                <a:cs typeface="Arial" panose="020B0604020202020204" pitchFamily="34" charset="0"/>
              </a:rPr>
              <a:t> yang </a:t>
            </a:r>
            <a:r>
              <a:rPr lang="en-US" sz="1100" dirty="0" err="1">
                <a:solidFill>
                  <a:schemeClr val="tx1"/>
                </a:solidFill>
                <a:latin typeface="Cambria" panose="02040503050406030204" pitchFamily="18" charset="0"/>
                <a:cs typeface="Arial" panose="020B0604020202020204" pitchFamily="34" charset="0"/>
              </a:rPr>
              <a:t>membuat</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wisatawan</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tertarik</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untuk</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mengunjungi</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suatu</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tempat</a:t>
            </a:r>
            <a:r>
              <a:rPr lang="en-US" sz="1100" dirty="0">
                <a:solidFill>
                  <a:schemeClr val="tx1"/>
                </a:solidFill>
                <a:latin typeface="Cambria" panose="02040503050406030204" pitchFamily="18" charset="0"/>
                <a:cs typeface="Arial" panose="020B0604020202020204" pitchFamily="34" charset="0"/>
              </a:rPr>
              <a:t> </a:t>
            </a:r>
          </a:p>
          <a:p>
            <a:pPr algn="just"/>
            <a:r>
              <a:rPr lang="en-US" sz="1100" dirty="0">
                <a:solidFill>
                  <a:schemeClr val="tx1"/>
                </a:solidFill>
                <a:latin typeface="Cambria" panose="02040503050406030204" pitchFamily="18" charset="0"/>
                <a:cs typeface="Arial" panose="020B0604020202020204" pitchFamily="34" charset="0"/>
              </a:rPr>
              <a:t>6. Jasa </a:t>
            </a:r>
            <a:r>
              <a:rPr lang="en-US" sz="1100" dirty="0" err="1">
                <a:solidFill>
                  <a:schemeClr val="tx1"/>
                </a:solidFill>
                <a:latin typeface="Cambria" panose="02040503050406030204" pitchFamily="18" charset="0"/>
                <a:cs typeface="Arial" panose="020B0604020202020204" pitchFamily="34" charset="0"/>
              </a:rPr>
              <a:t>Layanan</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inggris</a:t>
            </a:r>
            <a:r>
              <a:rPr lang="en-US" sz="1100" dirty="0">
                <a:solidFill>
                  <a:schemeClr val="tx1"/>
                </a:solidFill>
                <a:latin typeface="Cambria" panose="02040503050406030204" pitchFamily="18" charset="0"/>
                <a:cs typeface="Arial" panose="020B0604020202020204" pitchFamily="34" charset="0"/>
              </a:rPr>
              <a:t>) </a:t>
            </a:r>
          </a:p>
          <a:p>
            <a:pPr algn="just"/>
            <a:r>
              <a:rPr lang="en-US" sz="1100" dirty="0">
                <a:solidFill>
                  <a:schemeClr val="tx1"/>
                </a:solidFill>
                <a:latin typeface="Cambria" panose="02040503050406030204" pitchFamily="18" charset="0"/>
                <a:cs typeface="Arial" panose="020B0604020202020204" pitchFamily="34" charset="0"/>
              </a:rPr>
              <a:t>8. </a:t>
            </a:r>
            <a:r>
              <a:rPr lang="en-US" sz="1100" dirty="0" err="1">
                <a:solidFill>
                  <a:schemeClr val="tx1"/>
                </a:solidFill>
                <a:latin typeface="Cambria" panose="02040503050406030204" pitchFamily="18" charset="0"/>
                <a:cs typeface="Arial" panose="020B0604020202020204" pitchFamily="34" charset="0"/>
              </a:rPr>
              <a:t>Penginapan</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dengan</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suasana</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rumah</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sering</a:t>
            </a:r>
            <a:r>
              <a:rPr lang="en-US" sz="1100" dirty="0">
                <a:solidFill>
                  <a:schemeClr val="tx1"/>
                </a:solidFill>
                <a:latin typeface="Cambria" panose="02040503050406030204" pitchFamily="18" charset="0"/>
                <a:cs typeface="Arial" panose="020B0604020202020204" pitchFamily="34" charset="0"/>
              </a:rPr>
              <a:t> kali </a:t>
            </a:r>
            <a:r>
              <a:rPr lang="en-US" sz="1100" dirty="0" err="1">
                <a:solidFill>
                  <a:schemeClr val="tx1"/>
                </a:solidFill>
                <a:latin typeface="Cambria" panose="02040503050406030204" pitchFamily="18" charset="0"/>
                <a:cs typeface="Arial" panose="020B0604020202020204" pitchFamily="34" charset="0"/>
              </a:rPr>
              <a:t>dikelola</a:t>
            </a:r>
            <a:r>
              <a:rPr lang="en-US" sz="1100" dirty="0">
                <a:solidFill>
                  <a:schemeClr val="tx1"/>
                </a:solidFill>
                <a:latin typeface="Cambria" panose="02040503050406030204" pitchFamily="18" charset="0"/>
                <a:cs typeface="Arial" panose="020B0604020202020204" pitchFamily="34" charset="0"/>
              </a:rPr>
              <a:t> oleh </a:t>
            </a:r>
            <a:r>
              <a:rPr lang="en-US" sz="1100" dirty="0" err="1">
                <a:solidFill>
                  <a:schemeClr val="tx1"/>
                </a:solidFill>
                <a:latin typeface="Cambria" panose="02040503050406030204" pitchFamily="18" charset="0"/>
                <a:cs typeface="Arial" panose="020B0604020202020204" pitchFamily="34" charset="0"/>
              </a:rPr>
              <a:t>penduduk</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lokal</a:t>
            </a:r>
            <a:r>
              <a:rPr lang="en-US" sz="11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192524248"/>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130770D-DEA5-D475-F4EA-B42FC185B215}"/>
              </a:ext>
            </a:extLst>
          </p:cNvPr>
          <p:cNvPicPr>
            <a:picLocks noChangeAspect="1"/>
          </p:cNvPicPr>
          <p:nvPr/>
        </p:nvPicPr>
        <p:blipFill>
          <a:blip r:embed="rId2"/>
          <a:stretch>
            <a:fillRect/>
          </a:stretch>
        </p:blipFill>
        <p:spPr>
          <a:xfrm>
            <a:off x="0" y="351506"/>
            <a:ext cx="9144000" cy="6461870"/>
          </a:xfrm>
          <a:prstGeom prst="rect">
            <a:avLst/>
          </a:prstGeom>
        </p:spPr>
      </p:pic>
      <p:sp>
        <p:nvSpPr>
          <p:cNvPr id="5" name="Content Placeholder 2">
            <a:extLst>
              <a:ext uri="{FF2B5EF4-FFF2-40B4-BE49-F238E27FC236}">
                <a16:creationId xmlns:a16="http://schemas.microsoft.com/office/drawing/2014/main" id="{EDB7BD72-B856-D0E1-BBC9-0EBA2DBD0833}"/>
              </a:ext>
            </a:extLst>
          </p:cNvPr>
          <p:cNvSpPr txBox="1">
            <a:spLocks/>
          </p:cNvSpPr>
          <p:nvPr/>
        </p:nvSpPr>
        <p:spPr>
          <a:xfrm>
            <a:off x="4154123" y="1"/>
            <a:ext cx="4882373" cy="83671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1100" dirty="0" err="1">
                <a:solidFill>
                  <a:schemeClr val="tx1"/>
                </a:solidFill>
                <a:latin typeface="Cambria" panose="02040503050406030204" pitchFamily="18" charset="0"/>
                <a:cs typeface="Arial" panose="020B0604020202020204" pitchFamily="34" charset="0"/>
              </a:rPr>
              <a:t>Menurun</a:t>
            </a:r>
            <a:r>
              <a:rPr lang="en-US" sz="1100" dirty="0">
                <a:solidFill>
                  <a:schemeClr val="tx1"/>
                </a:solidFill>
                <a:latin typeface="Cambria" panose="02040503050406030204" pitchFamily="18" charset="0"/>
                <a:cs typeface="Arial" panose="020B0604020202020204" pitchFamily="34" charset="0"/>
              </a:rPr>
              <a:t> :</a:t>
            </a:r>
          </a:p>
          <a:p>
            <a:pPr algn="just"/>
            <a:r>
              <a:rPr lang="en-US" sz="1100" dirty="0">
                <a:solidFill>
                  <a:schemeClr val="tx1"/>
                </a:solidFill>
                <a:latin typeface="Cambria" panose="02040503050406030204" pitchFamily="18" charset="0"/>
                <a:cs typeface="Arial" panose="020B0604020202020204" pitchFamily="34" charset="0"/>
              </a:rPr>
              <a:t>1. Hotel, resort, hostel, </a:t>
            </a:r>
            <a:r>
              <a:rPr lang="en-US" sz="1100" dirty="0" err="1">
                <a:solidFill>
                  <a:schemeClr val="tx1"/>
                </a:solidFill>
                <a:latin typeface="Cambria" panose="02040503050406030204" pitchFamily="18" charset="0"/>
                <a:cs typeface="Arial" panose="020B0604020202020204" pitchFamily="34" charset="0"/>
              </a:rPr>
              <a:t>vila</a:t>
            </a:r>
            <a:r>
              <a:rPr lang="en-US" sz="1100" dirty="0">
                <a:solidFill>
                  <a:schemeClr val="tx1"/>
                </a:solidFill>
                <a:latin typeface="Cambria" panose="02040503050406030204" pitchFamily="18" charset="0"/>
                <a:cs typeface="Arial" panose="020B0604020202020204" pitchFamily="34" charset="0"/>
              </a:rPr>
              <a:t>, homestay </a:t>
            </a:r>
          </a:p>
          <a:p>
            <a:pPr algn="just"/>
            <a:r>
              <a:rPr lang="en-US" sz="1100" dirty="0">
                <a:solidFill>
                  <a:schemeClr val="tx1"/>
                </a:solidFill>
                <a:latin typeface="Cambria" panose="02040503050406030204" pitchFamily="18" charset="0"/>
                <a:cs typeface="Arial" panose="020B0604020202020204" pitchFamily="34" charset="0"/>
              </a:rPr>
              <a:t>5. </a:t>
            </a:r>
            <a:r>
              <a:rPr lang="en-US" sz="1100" dirty="0" err="1">
                <a:solidFill>
                  <a:schemeClr val="tx1"/>
                </a:solidFill>
                <a:latin typeface="Cambria" panose="02040503050406030204" pitchFamily="18" charset="0"/>
                <a:cs typeface="Arial" panose="020B0604020202020204" pitchFamily="34" charset="0"/>
              </a:rPr>
              <a:t>daya</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tarik</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utama</a:t>
            </a:r>
            <a:r>
              <a:rPr lang="en-US" sz="1100" dirty="0">
                <a:solidFill>
                  <a:schemeClr val="tx1"/>
                </a:solidFill>
                <a:latin typeface="Cambria" panose="02040503050406030204" pitchFamily="18" charset="0"/>
                <a:cs typeface="Arial" panose="020B0604020202020204" pitchFamily="34" charset="0"/>
              </a:rPr>
              <a:t> yang </a:t>
            </a:r>
            <a:r>
              <a:rPr lang="en-US" sz="1100" dirty="0" err="1">
                <a:solidFill>
                  <a:schemeClr val="tx1"/>
                </a:solidFill>
                <a:latin typeface="Cambria" panose="02040503050406030204" pitchFamily="18" charset="0"/>
                <a:cs typeface="Arial" panose="020B0604020202020204" pitchFamily="34" charset="0"/>
              </a:rPr>
              <a:t>membuat</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wisatawan</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tertarik</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untuk</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mengunjungi</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suatu</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tempat</a:t>
            </a:r>
            <a:r>
              <a:rPr lang="en-US" sz="1100" dirty="0">
                <a:solidFill>
                  <a:schemeClr val="tx1"/>
                </a:solidFill>
                <a:latin typeface="Cambria" panose="02040503050406030204" pitchFamily="18" charset="0"/>
                <a:cs typeface="Arial" panose="020B0604020202020204" pitchFamily="34" charset="0"/>
              </a:rPr>
              <a:t> </a:t>
            </a:r>
          </a:p>
          <a:p>
            <a:pPr algn="just"/>
            <a:r>
              <a:rPr lang="en-US" sz="1100" dirty="0">
                <a:solidFill>
                  <a:schemeClr val="tx1"/>
                </a:solidFill>
                <a:latin typeface="Cambria" panose="02040503050406030204" pitchFamily="18" charset="0"/>
                <a:cs typeface="Arial" panose="020B0604020202020204" pitchFamily="34" charset="0"/>
              </a:rPr>
              <a:t>6. Jasa </a:t>
            </a:r>
            <a:r>
              <a:rPr lang="en-US" sz="1100" dirty="0" err="1">
                <a:solidFill>
                  <a:schemeClr val="tx1"/>
                </a:solidFill>
                <a:latin typeface="Cambria" panose="02040503050406030204" pitchFamily="18" charset="0"/>
                <a:cs typeface="Arial" panose="020B0604020202020204" pitchFamily="34" charset="0"/>
              </a:rPr>
              <a:t>Layanan</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inggris</a:t>
            </a:r>
            <a:r>
              <a:rPr lang="en-US" sz="1100" dirty="0">
                <a:solidFill>
                  <a:schemeClr val="tx1"/>
                </a:solidFill>
                <a:latin typeface="Cambria" panose="02040503050406030204" pitchFamily="18" charset="0"/>
                <a:cs typeface="Arial" panose="020B0604020202020204" pitchFamily="34" charset="0"/>
              </a:rPr>
              <a:t>) </a:t>
            </a:r>
          </a:p>
          <a:p>
            <a:pPr algn="just"/>
            <a:r>
              <a:rPr lang="en-US" sz="1100" dirty="0">
                <a:solidFill>
                  <a:schemeClr val="tx1"/>
                </a:solidFill>
                <a:latin typeface="Cambria" panose="02040503050406030204" pitchFamily="18" charset="0"/>
                <a:cs typeface="Arial" panose="020B0604020202020204" pitchFamily="34" charset="0"/>
              </a:rPr>
              <a:t>8. </a:t>
            </a:r>
            <a:r>
              <a:rPr lang="en-US" sz="1100" dirty="0" err="1">
                <a:solidFill>
                  <a:schemeClr val="tx1"/>
                </a:solidFill>
                <a:latin typeface="Cambria" panose="02040503050406030204" pitchFamily="18" charset="0"/>
                <a:cs typeface="Arial" panose="020B0604020202020204" pitchFamily="34" charset="0"/>
              </a:rPr>
              <a:t>Penginapan</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dengan</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suasana</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rumah</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sering</a:t>
            </a:r>
            <a:r>
              <a:rPr lang="en-US" sz="1100" dirty="0">
                <a:solidFill>
                  <a:schemeClr val="tx1"/>
                </a:solidFill>
                <a:latin typeface="Cambria" panose="02040503050406030204" pitchFamily="18" charset="0"/>
                <a:cs typeface="Arial" panose="020B0604020202020204" pitchFamily="34" charset="0"/>
              </a:rPr>
              <a:t> kali </a:t>
            </a:r>
            <a:r>
              <a:rPr lang="en-US" sz="1100" dirty="0" err="1">
                <a:solidFill>
                  <a:schemeClr val="tx1"/>
                </a:solidFill>
                <a:latin typeface="Cambria" panose="02040503050406030204" pitchFamily="18" charset="0"/>
                <a:cs typeface="Arial" panose="020B0604020202020204" pitchFamily="34" charset="0"/>
              </a:rPr>
              <a:t>dikelola</a:t>
            </a:r>
            <a:r>
              <a:rPr lang="en-US" sz="1100" dirty="0">
                <a:solidFill>
                  <a:schemeClr val="tx1"/>
                </a:solidFill>
                <a:latin typeface="Cambria" panose="02040503050406030204" pitchFamily="18" charset="0"/>
                <a:cs typeface="Arial" panose="020B0604020202020204" pitchFamily="34" charset="0"/>
              </a:rPr>
              <a:t> oleh </a:t>
            </a:r>
            <a:r>
              <a:rPr lang="en-US" sz="1100" dirty="0" err="1">
                <a:solidFill>
                  <a:schemeClr val="tx1"/>
                </a:solidFill>
                <a:latin typeface="Cambria" panose="02040503050406030204" pitchFamily="18" charset="0"/>
                <a:cs typeface="Arial" panose="020B0604020202020204" pitchFamily="34" charset="0"/>
              </a:rPr>
              <a:t>penduduk</a:t>
            </a:r>
            <a:r>
              <a:rPr lang="en-US" sz="1100" dirty="0">
                <a:solidFill>
                  <a:schemeClr val="tx1"/>
                </a:solidFill>
                <a:latin typeface="Cambria" panose="02040503050406030204" pitchFamily="18" charset="0"/>
                <a:cs typeface="Arial" panose="020B0604020202020204" pitchFamily="34" charset="0"/>
              </a:rPr>
              <a:t> </a:t>
            </a:r>
            <a:r>
              <a:rPr lang="en-US" sz="1100" dirty="0" err="1">
                <a:solidFill>
                  <a:schemeClr val="tx1"/>
                </a:solidFill>
                <a:latin typeface="Cambria" panose="02040503050406030204" pitchFamily="18" charset="0"/>
                <a:cs typeface="Arial" panose="020B0604020202020204" pitchFamily="34" charset="0"/>
              </a:rPr>
              <a:t>lokal</a:t>
            </a:r>
            <a:r>
              <a:rPr lang="en-US" sz="1100" dirty="0">
                <a:solidFill>
                  <a:schemeClr val="tx1"/>
                </a:solidFill>
                <a:latin typeface="Cambria" panose="02040503050406030204" pitchFamily="18" charset="0"/>
                <a:cs typeface="Arial" panose="020B0604020202020204" pitchFamily="34" charset="0"/>
              </a:rPr>
              <a:t>.</a:t>
            </a:r>
          </a:p>
        </p:txBody>
      </p:sp>
      <p:sp>
        <p:nvSpPr>
          <p:cNvPr id="6" name="Content Placeholder 2">
            <a:extLst>
              <a:ext uri="{FF2B5EF4-FFF2-40B4-BE49-F238E27FC236}">
                <a16:creationId xmlns:a16="http://schemas.microsoft.com/office/drawing/2014/main" id="{070215B7-EFA0-2EFC-2575-32F2F46F85F8}"/>
              </a:ext>
            </a:extLst>
          </p:cNvPr>
          <p:cNvSpPr txBox="1">
            <a:spLocks/>
          </p:cNvSpPr>
          <p:nvPr/>
        </p:nvSpPr>
        <p:spPr>
          <a:xfrm>
            <a:off x="4067944" y="4797152"/>
            <a:ext cx="4968552" cy="158417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1300" dirty="0" err="1">
                <a:solidFill>
                  <a:schemeClr val="tx1"/>
                </a:solidFill>
                <a:latin typeface="Cambria" panose="02040503050406030204" pitchFamily="18" charset="0"/>
                <a:cs typeface="Arial" panose="020B0604020202020204" pitchFamily="34" charset="0"/>
              </a:rPr>
              <a:t>Mendatar</a:t>
            </a:r>
            <a:r>
              <a:rPr lang="en-US" sz="1300" dirty="0">
                <a:solidFill>
                  <a:schemeClr val="tx1"/>
                </a:solidFill>
                <a:latin typeface="Cambria" panose="02040503050406030204" pitchFamily="18" charset="0"/>
                <a:cs typeface="Arial" panose="020B0604020202020204" pitchFamily="34" charset="0"/>
              </a:rPr>
              <a:t> :</a:t>
            </a:r>
          </a:p>
          <a:p>
            <a:pPr algn="just"/>
            <a:r>
              <a:rPr lang="en-US" sz="1300" dirty="0">
                <a:solidFill>
                  <a:schemeClr val="tx1"/>
                </a:solidFill>
                <a:latin typeface="Cambria" panose="02040503050406030204" pitchFamily="18" charset="0"/>
                <a:cs typeface="Arial" panose="020B0604020202020204" pitchFamily="34" charset="0"/>
              </a:rPr>
              <a:t>2. </a:t>
            </a:r>
            <a:r>
              <a:rPr lang="en-US" sz="1300" dirty="0" err="1">
                <a:solidFill>
                  <a:schemeClr val="tx1"/>
                </a:solidFill>
                <a:latin typeface="Cambria" panose="02040503050406030204" pitchFamily="18" charset="0"/>
                <a:cs typeface="Arial" panose="020B0604020202020204" pitchFamily="34" charset="0"/>
              </a:rPr>
              <a:t>kegiatan</a:t>
            </a:r>
            <a:r>
              <a:rPr lang="en-US" sz="1300" dirty="0">
                <a:solidFill>
                  <a:schemeClr val="tx1"/>
                </a:solidFill>
                <a:latin typeface="Cambria" panose="02040503050406030204" pitchFamily="18" charset="0"/>
                <a:cs typeface="Arial" panose="020B0604020202020204" pitchFamily="34" charset="0"/>
              </a:rPr>
              <a:t> yang </a:t>
            </a:r>
            <a:r>
              <a:rPr lang="en-US" sz="1300" dirty="0" err="1">
                <a:solidFill>
                  <a:schemeClr val="tx1"/>
                </a:solidFill>
                <a:latin typeface="Cambria" panose="02040503050406030204" pitchFamily="18" charset="0"/>
                <a:cs typeface="Arial" panose="020B0604020202020204" pitchFamily="34" charset="0"/>
              </a:rPr>
              <a:t>dapat</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dilakukan</a:t>
            </a:r>
            <a:r>
              <a:rPr lang="en-US" sz="1300" dirty="0">
                <a:solidFill>
                  <a:schemeClr val="tx1"/>
                </a:solidFill>
                <a:latin typeface="Cambria" panose="02040503050406030204" pitchFamily="18" charset="0"/>
                <a:cs typeface="Arial" panose="020B0604020202020204" pitchFamily="34" charset="0"/>
              </a:rPr>
              <a:t> oleh </a:t>
            </a:r>
            <a:r>
              <a:rPr lang="en-US" sz="1300" dirty="0" err="1">
                <a:solidFill>
                  <a:schemeClr val="tx1"/>
                </a:solidFill>
                <a:latin typeface="Cambria" panose="02040503050406030204" pitchFamily="18" charset="0"/>
                <a:cs typeface="Arial" panose="020B0604020202020204" pitchFamily="34" charset="0"/>
              </a:rPr>
              <a:t>wisatawan</a:t>
            </a:r>
            <a:r>
              <a:rPr lang="en-US" sz="1300" dirty="0">
                <a:solidFill>
                  <a:schemeClr val="tx1"/>
                </a:solidFill>
                <a:latin typeface="Cambria" panose="02040503050406030204" pitchFamily="18" charset="0"/>
                <a:cs typeface="Arial" panose="020B0604020202020204" pitchFamily="34" charset="0"/>
              </a:rPr>
              <a:t> di </a:t>
            </a:r>
            <a:r>
              <a:rPr lang="en-US" sz="1300" dirty="0" err="1">
                <a:solidFill>
                  <a:schemeClr val="tx1"/>
                </a:solidFill>
                <a:latin typeface="Cambria" panose="02040503050406030204" pitchFamily="18" charset="0"/>
                <a:cs typeface="Arial" panose="020B0604020202020204" pitchFamily="34" charset="0"/>
              </a:rPr>
              <a:t>destinasi</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wisata</a:t>
            </a:r>
            <a:r>
              <a:rPr lang="en-US" sz="1300" dirty="0">
                <a:solidFill>
                  <a:schemeClr val="tx1"/>
                </a:solidFill>
                <a:latin typeface="Cambria" panose="02040503050406030204" pitchFamily="18" charset="0"/>
                <a:cs typeface="Arial" panose="020B0604020202020204" pitchFamily="34" charset="0"/>
              </a:rPr>
              <a:t>. </a:t>
            </a:r>
          </a:p>
          <a:p>
            <a:pPr algn="just"/>
            <a:r>
              <a:rPr lang="en-US" sz="1300" dirty="0">
                <a:solidFill>
                  <a:schemeClr val="tx1"/>
                </a:solidFill>
                <a:latin typeface="Cambria" panose="02040503050406030204" pitchFamily="18" charset="0"/>
                <a:cs typeface="Arial" panose="020B0604020202020204" pitchFamily="34" charset="0"/>
              </a:rPr>
              <a:t>3. </a:t>
            </a:r>
            <a:r>
              <a:rPr lang="en-US" sz="1300" dirty="0" err="1">
                <a:solidFill>
                  <a:schemeClr val="tx1"/>
                </a:solidFill>
                <a:latin typeface="Cambria" panose="02040503050406030204" pitchFamily="18" charset="0"/>
                <a:cs typeface="Arial" panose="020B0604020202020204" pitchFamily="34" charset="0"/>
              </a:rPr>
              <a:t>Desa</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adat</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Nias</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desa</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budaya</a:t>
            </a:r>
            <a:r>
              <a:rPr lang="en-US" sz="1300" dirty="0">
                <a:solidFill>
                  <a:schemeClr val="tx1"/>
                </a:solidFill>
                <a:latin typeface="Cambria" panose="02040503050406030204" pitchFamily="18" charset="0"/>
                <a:cs typeface="Arial" panose="020B0604020202020204" pitchFamily="34" charset="0"/>
              </a:rPr>
              <a:t> yang </a:t>
            </a:r>
            <a:r>
              <a:rPr lang="en-US" sz="1300" dirty="0" err="1">
                <a:solidFill>
                  <a:schemeClr val="tx1"/>
                </a:solidFill>
                <a:latin typeface="Cambria" panose="02040503050406030204" pitchFamily="18" charset="0"/>
                <a:cs typeface="Arial" panose="020B0604020202020204" pitchFamily="34" charset="0"/>
              </a:rPr>
              <a:t>terdapat</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atraksi</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lompat</a:t>
            </a:r>
            <a:r>
              <a:rPr lang="en-US" sz="1300" dirty="0">
                <a:solidFill>
                  <a:schemeClr val="tx1"/>
                </a:solidFill>
                <a:latin typeface="Cambria" panose="02040503050406030204" pitchFamily="18" charset="0"/>
                <a:cs typeface="Arial" panose="020B0604020202020204" pitchFamily="34" charset="0"/>
              </a:rPr>
              <a:t> batu </a:t>
            </a:r>
          </a:p>
          <a:p>
            <a:pPr algn="just"/>
            <a:r>
              <a:rPr lang="en-US" sz="1300" dirty="0">
                <a:solidFill>
                  <a:schemeClr val="tx1"/>
                </a:solidFill>
                <a:latin typeface="Cambria" panose="02040503050406030204" pitchFamily="18" charset="0"/>
                <a:cs typeface="Arial" panose="020B0604020202020204" pitchFamily="34" charset="0"/>
              </a:rPr>
              <a:t>4. </a:t>
            </a:r>
            <a:r>
              <a:rPr lang="en-US" sz="1300" dirty="0" err="1">
                <a:solidFill>
                  <a:schemeClr val="tx1"/>
                </a:solidFill>
                <a:latin typeface="Cambria" panose="02040503050406030204" pitchFamily="18" charset="0"/>
                <a:cs typeface="Arial" panose="020B0604020202020204" pitchFamily="34" charset="0"/>
              </a:rPr>
              <a:t>berperan</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penting</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dalam</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pergerakan</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wisatawan</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dari</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tempat</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asal</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mereka</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menuju</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destinasi</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wisata</a:t>
            </a:r>
            <a:r>
              <a:rPr lang="en-US" sz="1300" dirty="0">
                <a:solidFill>
                  <a:schemeClr val="tx1"/>
                </a:solidFill>
                <a:latin typeface="Cambria" panose="02040503050406030204" pitchFamily="18" charset="0"/>
                <a:cs typeface="Arial" panose="020B0604020202020204" pitchFamily="34" charset="0"/>
              </a:rPr>
              <a:t> </a:t>
            </a:r>
          </a:p>
          <a:p>
            <a:pPr algn="just"/>
            <a:r>
              <a:rPr lang="en-US" sz="1300" dirty="0">
                <a:solidFill>
                  <a:schemeClr val="tx1"/>
                </a:solidFill>
                <a:latin typeface="Cambria" panose="02040503050406030204" pitchFamily="18" charset="0"/>
                <a:cs typeface="Arial" panose="020B0604020202020204" pitchFamily="34" charset="0"/>
              </a:rPr>
              <a:t>5. </a:t>
            </a:r>
            <a:r>
              <a:rPr lang="en-US" sz="1300" dirty="0" err="1">
                <a:solidFill>
                  <a:schemeClr val="tx1"/>
                </a:solidFill>
                <a:latin typeface="Cambria" panose="02040503050406030204" pitchFamily="18" charset="0"/>
                <a:cs typeface="Arial" panose="020B0604020202020204" pitchFamily="34" charset="0"/>
              </a:rPr>
              <a:t>kemudahan</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wisatawan</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untuk</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mencapai</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destinasi</a:t>
            </a:r>
            <a:r>
              <a:rPr lang="en-US" sz="1300" dirty="0">
                <a:solidFill>
                  <a:schemeClr val="tx1"/>
                </a:solidFill>
                <a:latin typeface="Cambria" panose="02040503050406030204" pitchFamily="18" charset="0"/>
                <a:cs typeface="Arial" panose="020B0604020202020204" pitchFamily="34" charset="0"/>
              </a:rPr>
              <a:t> </a:t>
            </a:r>
            <a:r>
              <a:rPr lang="en-US" sz="1300" dirty="0" err="1">
                <a:solidFill>
                  <a:schemeClr val="tx1"/>
                </a:solidFill>
                <a:latin typeface="Cambria" panose="02040503050406030204" pitchFamily="18" charset="0"/>
                <a:cs typeface="Arial" panose="020B0604020202020204" pitchFamily="34" charset="0"/>
              </a:rPr>
              <a:t>wisata</a:t>
            </a:r>
            <a:r>
              <a:rPr lang="en-US" sz="1300" dirty="0">
                <a:solidFill>
                  <a:schemeClr val="tx1"/>
                </a:solidFill>
                <a:latin typeface="Cambria" panose="02040503050406030204" pitchFamily="18" charset="0"/>
                <a:cs typeface="Arial" panose="020B0604020202020204" pitchFamily="34" charset="0"/>
              </a:rPr>
              <a:t> </a:t>
            </a:r>
          </a:p>
          <a:p>
            <a:pPr algn="just"/>
            <a:r>
              <a:rPr lang="en-US" sz="1300" dirty="0">
                <a:solidFill>
                  <a:schemeClr val="tx1"/>
                </a:solidFill>
                <a:latin typeface="Cambria" panose="02040503050406030204" pitchFamily="18" charset="0"/>
                <a:cs typeface="Arial" panose="020B0604020202020204" pitchFamily="34" charset="0"/>
              </a:rPr>
              <a:t>7. </a:t>
            </a:r>
            <a:r>
              <a:rPr lang="en-US" sz="1300" dirty="0" err="1">
                <a:solidFill>
                  <a:schemeClr val="tx1"/>
                </a:solidFill>
                <a:latin typeface="Cambria" panose="02040503050406030204" pitchFamily="18" charset="0"/>
                <a:cs typeface="Arial" panose="020B0604020202020204" pitchFamily="34" charset="0"/>
              </a:rPr>
              <a:t>Keramah-tamahan</a:t>
            </a:r>
            <a:endParaRPr lang="en-US" sz="13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0574374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042392"/>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err="1">
                <a:latin typeface="Arial" panose="020B0604020202020204" pitchFamily="34" charset="0"/>
                <a:ea typeface="+mj-ea"/>
                <a:cs typeface="Arial" panose="020B0604020202020204" pitchFamily="34" charset="0"/>
              </a:rPr>
              <a:t>Unsur-unsur</a:t>
            </a:r>
            <a:r>
              <a:rPr lang="en-US" sz="3600" b="1" dirty="0">
                <a:latin typeface="Arial" panose="020B0604020202020204" pitchFamily="34" charset="0"/>
                <a:ea typeface="+mj-ea"/>
                <a:cs typeface="Arial" panose="020B0604020202020204" pitchFamily="34" charset="0"/>
              </a:rPr>
              <a:t> </a:t>
            </a:r>
            <a:r>
              <a:rPr lang="en-US" sz="3600" b="1" dirty="0" err="1">
                <a:latin typeface="Arial" panose="020B0604020202020204" pitchFamily="34" charset="0"/>
                <a:ea typeface="+mj-ea"/>
                <a:cs typeface="Arial" panose="020B0604020202020204" pitchFamily="34" charset="0"/>
              </a:rPr>
              <a:t>Pariwisata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dirty="0">
                <a:solidFill>
                  <a:schemeClr val="tx1"/>
                </a:solidFill>
                <a:latin typeface="Cambria" panose="02040503050406030204" pitchFamily="18" charset="0"/>
                <a:cs typeface="Arial" panose="020B0604020202020204" pitchFamily="34" charset="0"/>
              </a:rPr>
              <a:t>Unsur-unsur pariwisata adalah elemen-elemen penting yang saling mendukung untuk menciptakan pengalaman wisata yang menyenangkan dan memadai bagi wisatawan. Tanpa kehadiran unsur-unsur ini, pariwisata tidak dapat berjalan dengan baik. </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042392"/>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err="1">
                <a:latin typeface="Arial" panose="020B0604020202020204" pitchFamily="34" charset="0"/>
                <a:ea typeface="+mj-ea"/>
                <a:cs typeface="Arial" panose="020B0604020202020204" pitchFamily="34" charset="0"/>
              </a:rPr>
              <a:t>Unsur-unsur</a:t>
            </a:r>
            <a:r>
              <a:rPr lang="en-US" sz="3600" b="1" dirty="0">
                <a:latin typeface="Arial" panose="020B0604020202020204" pitchFamily="34" charset="0"/>
                <a:ea typeface="+mj-ea"/>
                <a:cs typeface="Arial" panose="020B0604020202020204" pitchFamily="34" charset="0"/>
              </a:rPr>
              <a:t> </a:t>
            </a:r>
            <a:r>
              <a:rPr lang="en-US" sz="3600" b="1" dirty="0" err="1">
                <a:latin typeface="Arial" panose="020B0604020202020204" pitchFamily="34" charset="0"/>
                <a:ea typeface="+mj-ea"/>
                <a:cs typeface="Arial" panose="020B0604020202020204" pitchFamily="34" charset="0"/>
              </a:rPr>
              <a:t>Pariwisata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Atraksi (Attractions)</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Atraksi adalah daya tarik utama yang membuat wisatawan tertarik untuk mengunjungi suatu tempat. Atraksi dapat berupa alam, budaya, atau buatan manusia yang memberikan pengalaman unik dan menarik bagi wisatawan.</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Jenis Atraksi: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Alam (Natural Attractions): Pegunungan, pantai, danau, taman nasional, air terjun, dan fenomena alam lainnya.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Budaya (Cultural Attractions): Tradisi lokal, festival, kesenian, situs sejarah, candi, museum, upacara adat, kuliner, dan lain-lain.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Buatan Manusia (Man-made Attractions): Taman hiburan, kebun binatang, pusat perbelanjaan, resort, gedung pencakar langit, dan monumen modern.</a:t>
            </a:r>
          </a:p>
        </p:txBody>
      </p:sp>
    </p:spTree>
    <p:extLst>
      <p:ext uri="{BB962C8B-B14F-4D97-AF65-F5344CB8AC3E}">
        <p14:creationId xmlns:p14="http://schemas.microsoft.com/office/powerpoint/2010/main" val="1663922592"/>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20688"/>
            <a:ext cx="8229600" cy="5505475"/>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2. Aksesibilitas (Accessibility)</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Aksesibilitas merujuk pada kemudahan wisatawan untuk mencapai destinasi wisata. Faktor ini sangat penting karena menentukan seberapa mudah atau sulitnya wisatawan mencapai tempat tujuan. Ini mencakup infrastruktur transportasi serta konektivitas antar wilayah.</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Faktor dalam Aksesibilitas:</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Transportasi Darat: Jalan raya, bus, kereta api.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Transportasi Udara: Bandara dan penerbangan domestik maupun internasional.</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Transportasi Laut: Pelabuhan, kapal feri, dan kapal pesiar.</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Transportasi Lokal: Taksi, angkutan umum, ojek, sepeda, layanan ride-hailing (seperti Grab, Gojek, Uber).</a:t>
            </a:r>
          </a:p>
        </p:txBody>
      </p:sp>
    </p:spTree>
    <p:extLst>
      <p:ext uri="{BB962C8B-B14F-4D97-AF65-F5344CB8AC3E}">
        <p14:creationId xmlns:p14="http://schemas.microsoft.com/office/powerpoint/2010/main" val="2881582687"/>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20688"/>
            <a:ext cx="8229600" cy="5505475"/>
          </a:xfrm>
          <a:prstGeom prst="rect">
            <a:avLst/>
          </a:prstGeom>
        </p:spPr>
        <p:txBody>
          <a:bodyPr vert="horz" lIns="91440" tIns="45720" rIns="91440" bIns="45720" rtlCol="0">
            <a:normAutofit fontScale="850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3. Amenitas (Amenities)</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Amenitas adalah fasilitas pendukung yang disediakan di destinasi wisata untuk memenuhi kebutuhan wisatawan selama mereka berkunjung. Ini meliputi layanan dasar hingga fasilitas mewah yang memungkinkan wisatawan merasa nyaman selama perjalanan.</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Jenis Amenitas:</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Akomodasi: Hotel, resort, hostel, vila, homestay.</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Restoran dan Makanan: Restoran, kafe, bar, street food, warung makan.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Fasilitas Kesehatan: Rumah sakit, klinik, apotek, fasilitas darurat.</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Fasilitas Komunikasi: Layanan internet, telepon, pusat informasi wisata.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Fasilitas Hiburan: Spa, bioskop, pusat kebugaran, klub malam.</a:t>
            </a:r>
          </a:p>
        </p:txBody>
      </p:sp>
    </p:spTree>
    <p:extLst>
      <p:ext uri="{BB962C8B-B14F-4D97-AF65-F5344CB8AC3E}">
        <p14:creationId xmlns:p14="http://schemas.microsoft.com/office/powerpoint/2010/main" val="763817101"/>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20688"/>
            <a:ext cx="8229600" cy="5505475"/>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4. Aktivitas (Activities)</a:t>
            </a:r>
            <a:r>
              <a:rPr lang="en-US" sz="2600" b="1" dirty="0">
                <a:solidFill>
                  <a:schemeClr val="tx1"/>
                </a:solidFill>
                <a:latin typeface="Cambria" panose="02040503050406030204" pitchFamily="18" charset="0"/>
                <a:cs typeface="Arial" panose="020B0604020202020204" pitchFamily="34" charset="0"/>
              </a:rPr>
              <a:t> </a:t>
            </a:r>
          </a:p>
          <a:p>
            <a:pPr algn="just"/>
            <a:r>
              <a:rPr lang="id-ID" sz="2600" dirty="0">
                <a:solidFill>
                  <a:schemeClr val="tx1"/>
                </a:solidFill>
                <a:latin typeface="Cambria" panose="02040503050406030204" pitchFamily="18" charset="0"/>
                <a:cs typeface="Arial" panose="020B0604020202020204" pitchFamily="34" charset="0"/>
              </a:rPr>
              <a:t>Aktivitas adalah kegiatan yang dapat dilakukan oleh wisatawan di destinasi wisata. Aktivitas ini bisa berupa kegiatan fisik, budaya, rekreasi, atau pendidikan yang memberikan pengalaman unik dan kenangan bagi wisatawan.</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Jenis Aktivitas:</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Aktivitas Alam: Trekking, hiking, snorkeling, scuba diving, bersepeda, rafting.</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Aktivitas Budaya: Wisata kuliner, menonton pertunjukan seni, mengikuti festival lokal, belajar membuat kerajinan tangan tradisional.</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Aktivitas Rekreasi: Berbelanja, bermain di taman hiburan, bersantai di pantai, mengunjungi tempat wisata modern.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Aktivitas Edukatif: Mengikuti tur edukasi, mengunjungi museum, ikut dalam program sukarelawan.</a:t>
            </a:r>
          </a:p>
        </p:txBody>
      </p:sp>
    </p:spTree>
    <p:extLst>
      <p:ext uri="{BB962C8B-B14F-4D97-AF65-F5344CB8AC3E}">
        <p14:creationId xmlns:p14="http://schemas.microsoft.com/office/powerpoint/2010/main" val="1523567035"/>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76262"/>
            <a:ext cx="8229600" cy="5505475"/>
          </a:xfrm>
          <a:prstGeom prst="rect">
            <a:avLst/>
          </a:prstGeom>
        </p:spPr>
        <p:txBody>
          <a:bodyPr vert="horz" lIns="91440" tIns="45720" rIns="91440" bIns="45720" rtlCol="0">
            <a:normAutofit fontScale="850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5. </a:t>
            </a:r>
            <a:r>
              <a:rPr lang="en-US" sz="2600" b="1" dirty="0" err="1">
                <a:solidFill>
                  <a:schemeClr val="tx1"/>
                </a:solidFill>
                <a:latin typeface="Cambria" panose="02040503050406030204" pitchFamily="18" charset="0"/>
                <a:cs typeface="Arial" panose="020B0604020202020204" pitchFamily="34" charset="0"/>
              </a:rPr>
              <a:t>Akomodasi</a:t>
            </a:r>
            <a:r>
              <a:rPr lang="en-US" sz="2600" b="1" dirty="0">
                <a:solidFill>
                  <a:schemeClr val="tx1"/>
                </a:solidFill>
                <a:latin typeface="Cambria" panose="02040503050406030204" pitchFamily="18" charset="0"/>
                <a:cs typeface="Arial" panose="020B0604020202020204" pitchFamily="34" charset="0"/>
              </a:rPr>
              <a:t> (Accommodation)</a:t>
            </a:r>
          </a:p>
          <a:p>
            <a:pPr algn="just"/>
            <a:r>
              <a:rPr lang="id-ID" sz="2600" dirty="0">
                <a:solidFill>
                  <a:schemeClr val="tx1"/>
                </a:solidFill>
                <a:latin typeface="Cambria" panose="02040503050406030204" pitchFamily="18" charset="0"/>
                <a:cs typeface="Arial" panose="020B0604020202020204" pitchFamily="34" charset="0"/>
              </a:rPr>
              <a:t>Akomodasi merupakan tempat tinggal sementara bagi wisatawan selama mereka berada di destinasi wisata. Kualitas dan jenis akomodasi dapat sangat bervariasi, mulai dari penginapan sederhana hingga hotel mewah berbintang lima.</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Jenis Akomodasi: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Hotel: Tersedia dalam berbagai kategori (bintang 1 sampai 5).</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Hostel: Akomodasi murah yang biasanya berbagi kamar dengan wisatawan lain.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Resort: Penginapan yang menyediakan fasilitas rekreasi dan kenyamanan lebih, biasanya di lokasi wisata alam atau pantai.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Guest House / Homestay: Penginapan dengan suasana rumah, sering kali dikelola oleh penduduk lokal.</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Villa: Akomodasi yang menawarkan privasi lebih dengan fasilitas seperti kolam renang pribadi.</a:t>
            </a:r>
          </a:p>
        </p:txBody>
      </p:sp>
    </p:spTree>
    <p:extLst>
      <p:ext uri="{BB962C8B-B14F-4D97-AF65-F5344CB8AC3E}">
        <p14:creationId xmlns:p14="http://schemas.microsoft.com/office/powerpoint/2010/main" val="105204546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76262"/>
            <a:ext cx="8229600" cy="5505475"/>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6. </a:t>
            </a:r>
            <a:r>
              <a:rPr lang="en-US" sz="2600" b="1" dirty="0" err="1">
                <a:solidFill>
                  <a:schemeClr val="tx1"/>
                </a:solidFill>
                <a:latin typeface="Cambria" panose="02040503050406030204" pitchFamily="18" charset="0"/>
                <a:cs typeface="Arial" panose="020B0604020202020204" pitchFamily="34" charset="0"/>
              </a:rPr>
              <a:t>Transportasi</a:t>
            </a:r>
            <a:r>
              <a:rPr lang="en-US" sz="2600" b="1" dirty="0">
                <a:solidFill>
                  <a:schemeClr val="tx1"/>
                </a:solidFill>
                <a:latin typeface="Cambria" panose="02040503050406030204" pitchFamily="18" charset="0"/>
                <a:cs typeface="Arial" panose="020B0604020202020204" pitchFamily="34" charset="0"/>
              </a:rPr>
              <a:t> (Transportation)</a:t>
            </a:r>
          </a:p>
          <a:p>
            <a:pPr algn="just"/>
            <a:r>
              <a:rPr lang="en-US" sz="2600" dirty="0">
                <a:solidFill>
                  <a:schemeClr val="tx1"/>
                </a:solidFill>
                <a:latin typeface="Cambria" panose="02040503050406030204" pitchFamily="18" charset="0"/>
                <a:cs typeface="Arial" panose="020B0604020202020204" pitchFamily="34" charset="0"/>
              </a:rPr>
              <a:t>T</a:t>
            </a:r>
            <a:r>
              <a:rPr lang="id-ID" sz="2600" dirty="0">
                <a:solidFill>
                  <a:schemeClr val="tx1"/>
                </a:solidFill>
                <a:latin typeface="Cambria" panose="02040503050406030204" pitchFamily="18" charset="0"/>
                <a:cs typeface="Arial" panose="020B0604020202020204" pitchFamily="34" charset="0"/>
              </a:rPr>
              <a:t>ransportasi berperan penting dalam pergerakan wisatawan dari tempat asal mereka menuju destinasi wisata, serta untuk berpindah-pindah di dalam destinasi tersebut. Transportasi yang nyaman, aman, dan efisien merupakan salah satu faktor penting untuk kesuksesan pariwisata.</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Jenis Transportasi: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Transportasi Udara: Pesawat komersial, charter, dan pesawat pribadi.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Transportasi Darat: Kereta api, bus, mobil sewaan, motor, sepeda.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Transportasi Laut: Kapal pesiar, feri, perahu.</a:t>
            </a:r>
          </a:p>
        </p:txBody>
      </p:sp>
    </p:spTree>
    <p:extLst>
      <p:ext uri="{BB962C8B-B14F-4D97-AF65-F5344CB8AC3E}">
        <p14:creationId xmlns:p14="http://schemas.microsoft.com/office/powerpoint/2010/main" val="2994415572"/>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76262"/>
            <a:ext cx="8229600" cy="5505475"/>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7. Jasa </a:t>
            </a:r>
            <a:r>
              <a:rPr lang="en-US" sz="2600" b="1" dirty="0" err="1">
                <a:solidFill>
                  <a:schemeClr val="tx1"/>
                </a:solidFill>
                <a:latin typeface="Cambria" panose="02040503050406030204" pitchFamily="18" charset="0"/>
                <a:cs typeface="Arial" panose="020B0604020202020204" pitchFamily="34" charset="0"/>
              </a:rPr>
              <a:t>Layanan</a:t>
            </a:r>
            <a:r>
              <a:rPr lang="en-US" sz="2600" b="1" dirty="0">
                <a:solidFill>
                  <a:schemeClr val="tx1"/>
                </a:solidFill>
                <a:latin typeface="Cambria" panose="02040503050406030204" pitchFamily="18" charset="0"/>
                <a:cs typeface="Arial" panose="020B0604020202020204" pitchFamily="34" charset="0"/>
              </a:rPr>
              <a:t> (Services)</a:t>
            </a:r>
          </a:p>
          <a:p>
            <a:pPr algn="just"/>
            <a:r>
              <a:rPr lang="en-US" sz="2600" dirty="0">
                <a:solidFill>
                  <a:schemeClr val="tx1"/>
                </a:solidFill>
                <a:latin typeface="Cambria" panose="02040503050406030204" pitchFamily="18" charset="0"/>
                <a:cs typeface="Arial" panose="020B0604020202020204" pitchFamily="34" charset="0"/>
              </a:rPr>
              <a:t>Jasa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pariwisata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mencakup</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semua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diberikan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kepada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wisatawan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selama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perjalanan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mereka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termasuk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agen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perjalanan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pemandu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perbankan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kesehatan</a:t>
            </a:r>
            <a:r>
              <a:rPr lang="en-US" sz="2600" dirty="0">
                <a:solidFill>
                  <a:schemeClr val="tx1"/>
                </a:solidFill>
                <a:latin typeface="Cambria" panose="02040503050406030204" pitchFamily="18" charset="0"/>
                <a:cs typeface="Arial" panose="020B0604020202020204" pitchFamily="34" charset="0"/>
              </a:rPr>
              <a:t>.</a:t>
            </a: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en-US" sz="2600" dirty="0" err="1">
                <a:solidFill>
                  <a:schemeClr val="tx1"/>
                </a:solidFill>
                <a:latin typeface="Cambria" panose="02040503050406030204" pitchFamily="18" charset="0"/>
                <a:cs typeface="Arial" panose="020B0604020202020204" pitchFamily="34" charset="0"/>
              </a:rPr>
              <a:t>Jenis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Agen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Perjalanan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Penyedia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paket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tiket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pesawat</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akomodasi</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Pemandu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Orang yang </a:t>
            </a:r>
            <a:r>
              <a:rPr lang="en-US" sz="2600" dirty="0" err="1">
                <a:solidFill>
                  <a:schemeClr val="tx1"/>
                </a:solidFill>
                <a:latin typeface="Cambria" panose="02040503050406030204" pitchFamily="18" charset="0"/>
                <a:cs typeface="Arial" panose="020B0604020202020204" pitchFamily="34" charset="0"/>
              </a:rPr>
              <a:t>memandu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wisatawan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selama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perjalanan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memberikan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informasi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tentang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destinasi</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Keuangan</a:t>
            </a:r>
            <a:r>
              <a:rPr lang="en-US" sz="2600" dirty="0">
                <a:solidFill>
                  <a:schemeClr val="tx1"/>
                </a:solidFill>
                <a:latin typeface="Cambria" panose="02040503050406030204" pitchFamily="18" charset="0"/>
                <a:cs typeface="Arial" panose="020B0604020202020204" pitchFamily="34" charset="0"/>
              </a:rPr>
              <a:t>: ATM,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pertukaran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mata</a:t>
            </a:r>
            <a:r>
              <a:rPr lang="en-US" sz="2600" dirty="0">
                <a:solidFill>
                  <a:schemeClr val="tx1"/>
                </a:solidFill>
                <a:latin typeface="Cambria" panose="02040503050406030204" pitchFamily="18" charset="0"/>
                <a:cs typeface="Arial" panose="020B0604020202020204" pitchFamily="34" charset="0"/>
              </a:rPr>
              <a:t> uang, </a:t>
            </a:r>
            <a:r>
              <a:rPr lang="en-US" sz="2600" dirty="0" err="1">
                <a:solidFill>
                  <a:schemeClr val="tx1"/>
                </a:solidFill>
                <a:latin typeface="Cambria" panose="02040503050406030204" pitchFamily="18" charset="0"/>
                <a:cs typeface="Arial" panose="020B0604020202020204" pitchFamily="34" charset="0"/>
              </a:rPr>
              <a:t>kartu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kredit</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Darurat</a:t>
            </a:r>
            <a:r>
              <a:rPr lang="en-US" sz="2600" dirty="0">
                <a:solidFill>
                  <a:schemeClr val="tx1"/>
                </a:solidFill>
                <a:latin typeface="Cambria" panose="02040503050406030204" pitchFamily="18" charset="0"/>
                <a:cs typeface="Arial" panose="020B0604020202020204" pitchFamily="34" charset="0"/>
              </a:rPr>
              <a:t>: Polisi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ambulans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darurat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lainnya</a:t>
            </a:r>
            <a:r>
              <a:rPr lang="en-US" sz="2600" dirty="0">
                <a:solidFill>
                  <a:schemeClr val="tx1"/>
                </a:solidFill>
                <a:latin typeface="Cambria" panose="02040503050406030204" pitchFamily="18" charset="0"/>
                <a:cs typeface="Arial" panose="020B0604020202020204" pitchFamily="34" charset="0"/>
              </a:rPr>
              <a:t>.</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913766358"/>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3326</TotalTime>
  <Words>1284</Words>
  <Application>Microsoft Office PowerPoint</Application>
  <PresentationFormat>On-screen Show (4:3)</PresentationFormat>
  <Paragraphs>104</Paragraphs>
  <Slides>14</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455</cp:revision>
  <cp:lastPrinted>2017-08-29T02:54:51Z</cp:lastPrinted>
  <dcterms:created xsi:type="dcterms:W3CDTF">2010-04-18T12:06:30Z</dcterms:created>
  <dcterms:modified xsi:type="dcterms:W3CDTF">2024-10-02T02:09:39Z</dcterms:modified>
</cp:coreProperties>
</file>