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2" r:id="rId3"/>
    <p:sldId id="275" r:id="rId4"/>
    <p:sldId id="276" r:id="rId5"/>
    <p:sldId id="277" r:id="rId6"/>
    <p:sldId id="283" r:id="rId7"/>
    <p:sldId id="284" r:id="rId8"/>
    <p:sldId id="285" r:id="rId9"/>
    <p:sldId id="286" r:id="rId10"/>
    <p:sldId id="287" r:id="rId11"/>
    <p:sldId id="274" r:id="rId12"/>
  </p:sldIdLst>
  <p:sldSz cx="9144000" cy="6858000" type="screen4x3"/>
  <p:notesSz cx="7045325" cy="9345613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580" autoAdjust="0"/>
  </p:normalViewPr>
  <p:slideViewPr>
    <p:cSldViewPr>
      <p:cViewPr varScale="1">
        <p:scale>
          <a:sx n="69" d="100"/>
          <a:sy n="69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!!!DATA RETNO_QAC\ARSIP Internal Memo\LOGO I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67650" y="-41563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0" y="2590800"/>
            <a:ext cx="9144000" cy="3048000"/>
          </a:xfrm>
        </p:spPr>
        <p:txBody>
          <a:bodyPr>
            <a:noAutofit/>
          </a:bodyPr>
          <a:lstStyle/>
          <a:p>
            <a:r>
              <a:rPr lang="id-ID" sz="5400" b="1" dirty="0">
                <a:solidFill>
                  <a:schemeClr val="tx1"/>
                </a:solidFill>
              </a:rPr>
              <a:t>Dampak Pariwisata Terhadap </a:t>
            </a:r>
            <a:r>
              <a:rPr lang="en-US" sz="5400" b="1" dirty="0" err="1" smtClean="0">
                <a:solidFill>
                  <a:schemeClr val="tx1"/>
                </a:solidFill>
              </a:rPr>
              <a:t>Lingkungan</a:t>
            </a:r>
            <a:endParaRPr lang="en-US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455" r="2555" b="2460"/>
          <a:stretch/>
        </p:blipFill>
        <p:spPr>
          <a:xfrm>
            <a:off x="-76201" y="-133002"/>
            <a:ext cx="4495801" cy="25711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623179"/>
            <a:ext cx="883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/>
              <a:t>6.Contoh </a:t>
            </a:r>
            <a:r>
              <a:rPr lang="en-US" sz="2000" b="1" dirty="0" err="1"/>
              <a:t>Teladan</a:t>
            </a:r>
            <a:endParaRPr lang="en-US" sz="2000" b="1" dirty="0"/>
          </a:p>
          <a:p>
            <a:pPr algn="just"/>
            <a:r>
              <a:rPr lang="en-US" sz="2000" b="1" dirty="0" err="1"/>
              <a:t>Praktik</a:t>
            </a:r>
            <a:r>
              <a:rPr lang="en-US" sz="2000" b="1" dirty="0"/>
              <a:t> Ramah </a:t>
            </a:r>
            <a:r>
              <a:rPr lang="en-US" sz="2000" b="1" dirty="0" err="1"/>
              <a:t>Lingkungan</a:t>
            </a:r>
            <a:r>
              <a:rPr lang="en-US" sz="2000" b="1" dirty="0"/>
              <a:t> di </a:t>
            </a:r>
            <a:r>
              <a:rPr lang="en-US" sz="2000" b="1" dirty="0" err="1"/>
              <a:t>Instansi</a:t>
            </a:r>
            <a:r>
              <a:rPr lang="en-US" sz="2000" b="1" dirty="0"/>
              <a:t> </a:t>
            </a:r>
            <a:r>
              <a:rPr lang="en-US" sz="2000" b="1" dirty="0" err="1"/>
              <a:t>Pemerintah</a:t>
            </a:r>
            <a:r>
              <a:rPr lang="en-US" sz="2000" dirty="0"/>
              <a:t>: </a:t>
            </a:r>
            <a:r>
              <a:rPr lang="en-US" sz="2000" dirty="0" err="1"/>
              <a:t>Menerapkan</a:t>
            </a:r>
            <a:r>
              <a:rPr lang="en-US" sz="2000" dirty="0"/>
              <a:t> </a:t>
            </a:r>
            <a:r>
              <a:rPr lang="en-US" sz="2000" dirty="0" err="1"/>
              <a:t>praktik</a:t>
            </a:r>
            <a:r>
              <a:rPr lang="en-US" sz="2000" dirty="0"/>
              <a:t> </a:t>
            </a:r>
            <a:r>
              <a:rPr lang="en-US" sz="2000" dirty="0" err="1"/>
              <a:t>berkelanjutan</a:t>
            </a:r>
            <a:r>
              <a:rPr lang="en-US" sz="2000" dirty="0"/>
              <a:t> di </a:t>
            </a:r>
            <a:r>
              <a:rPr lang="en-US" sz="2000" dirty="0" err="1"/>
              <a:t>kantor</a:t>
            </a:r>
            <a:r>
              <a:rPr lang="en-US" sz="2000" dirty="0"/>
              <a:t> </a:t>
            </a:r>
            <a:r>
              <a:rPr lang="en-US" sz="2000" dirty="0" err="1"/>
              <a:t>pemerintahan</a:t>
            </a:r>
            <a:r>
              <a:rPr lang="en-US" sz="2000" dirty="0"/>
              <a:t>,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pengurangan</a:t>
            </a:r>
            <a:r>
              <a:rPr lang="en-US" sz="2000" dirty="0"/>
              <a:t> </a:t>
            </a:r>
            <a:r>
              <a:rPr lang="en-US" sz="2000" dirty="0" err="1"/>
              <a:t>penggunaan</a:t>
            </a:r>
            <a:r>
              <a:rPr lang="en-US" sz="2000" dirty="0"/>
              <a:t> </a:t>
            </a:r>
            <a:r>
              <a:rPr lang="en-US" sz="2000" dirty="0" err="1"/>
              <a:t>plastik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energi</a:t>
            </a:r>
            <a:r>
              <a:rPr lang="en-US" sz="2000" dirty="0"/>
              <a:t> </a:t>
            </a:r>
            <a:r>
              <a:rPr lang="en-US" sz="2000" dirty="0" err="1"/>
              <a:t>terbarukan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/>
              <a:t>Event </a:t>
            </a:r>
            <a:r>
              <a:rPr lang="en-US" sz="2000" b="1" dirty="0" err="1"/>
              <a:t>Lingkungan</a:t>
            </a:r>
            <a:r>
              <a:rPr lang="en-US" sz="2000" dirty="0"/>
              <a:t>: </a:t>
            </a:r>
            <a:r>
              <a:rPr lang="en-US" sz="2000" dirty="0" err="1"/>
              <a:t>Mengadakan</a:t>
            </a:r>
            <a:r>
              <a:rPr lang="en-US" sz="2000" dirty="0"/>
              <a:t> </a:t>
            </a:r>
            <a:r>
              <a:rPr lang="en-US" sz="2000" dirty="0" err="1"/>
              <a:t>acara-acara</a:t>
            </a:r>
            <a:r>
              <a:rPr lang="en-US" sz="2000" dirty="0"/>
              <a:t> yang </a:t>
            </a:r>
            <a:r>
              <a:rPr lang="en-US" sz="2000" dirty="0" err="1"/>
              <a:t>memperingati</a:t>
            </a:r>
            <a:r>
              <a:rPr lang="en-US" sz="2000" dirty="0"/>
              <a:t> </a:t>
            </a:r>
            <a:r>
              <a:rPr lang="en-US" sz="2000" dirty="0" err="1"/>
              <a:t>Hari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menarik</a:t>
            </a:r>
            <a:r>
              <a:rPr lang="en-US" sz="2000" dirty="0"/>
              <a:t> </a:t>
            </a:r>
            <a:r>
              <a:rPr lang="en-US" sz="2000" dirty="0" err="1"/>
              <a:t>perhatian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b="1" dirty="0"/>
              <a:t>7. </a:t>
            </a:r>
            <a:r>
              <a:rPr lang="en-US" sz="2000" b="1" dirty="0" err="1"/>
              <a:t>Partisipasi</a:t>
            </a:r>
            <a:r>
              <a:rPr lang="en-US" sz="2000" b="1" dirty="0"/>
              <a:t> </a:t>
            </a:r>
            <a:r>
              <a:rPr lang="en-US" sz="2000" b="1" dirty="0" err="1"/>
              <a:t>Publik</a:t>
            </a:r>
            <a:endParaRPr lang="en-US" sz="2000" b="1" dirty="0"/>
          </a:p>
          <a:p>
            <a:pPr algn="just"/>
            <a:r>
              <a:rPr lang="en-US" sz="2000" b="1" dirty="0"/>
              <a:t>Forum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Diskusi</a:t>
            </a:r>
            <a:r>
              <a:rPr lang="en-US" sz="2000" dirty="0"/>
              <a:t>: </a:t>
            </a:r>
            <a:r>
              <a:rPr lang="en-US" sz="2000" dirty="0" err="1"/>
              <a:t>Mengadakan</a:t>
            </a:r>
            <a:r>
              <a:rPr lang="en-US" sz="2000" dirty="0"/>
              <a:t> forum </a:t>
            </a:r>
            <a:r>
              <a:rPr lang="en-US" sz="2000" dirty="0" err="1"/>
              <a:t>publik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mendiskusikan</a:t>
            </a:r>
            <a:r>
              <a:rPr lang="en-US" sz="2000" dirty="0"/>
              <a:t> </a:t>
            </a:r>
            <a:r>
              <a:rPr lang="en-US" sz="2000" dirty="0" err="1"/>
              <a:t>isu-isu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mendengarkan</a:t>
            </a:r>
            <a:r>
              <a:rPr lang="en-US" sz="2000" dirty="0"/>
              <a:t> </a:t>
            </a:r>
            <a:r>
              <a:rPr lang="en-US" sz="2000" dirty="0" err="1"/>
              <a:t>masukan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 err="1"/>
              <a:t>Keterlibatan</a:t>
            </a:r>
            <a:r>
              <a:rPr lang="en-US" sz="2000" b="1" dirty="0"/>
              <a:t> </a:t>
            </a:r>
            <a:r>
              <a:rPr lang="en-US" sz="2000" b="1" dirty="0" err="1"/>
              <a:t>Warga</a:t>
            </a:r>
            <a:r>
              <a:rPr lang="en-US" sz="2000" dirty="0"/>
              <a:t>: </a:t>
            </a:r>
            <a:r>
              <a:rPr lang="en-US" sz="2000" dirty="0" err="1"/>
              <a:t>Mendorong</a:t>
            </a:r>
            <a:r>
              <a:rPr lang="en-US" sz="2000" dirty="0"/>
              <a:t> </a:t>
            </a:r>
            <a:r>
              <a:rPr lang="en-US" sz="2000" dirty="0" err="1"/>
              <a:t>partisipasi</a:t>
            </a:r>
            <a:r>
              <a:rPr lang="en-US" sz="2000" dirty="0"/>
              <a:t> </a:t>
            </a:r>
            <a:r>
              <a:rPr lang="en-US" sz="2000" dirty="0" err="1"/>
              <a:t>warga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program-program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pengambilan</a:t>
            </a:r>
            <a:r>
              <a:rPr lang="en-US" sz="2000" dirty="0"/>
              <a:t> </a:t>
            </a:r>
            <a:r>
              <a:rPr lang="en-US" sz="2000" dirty="0" err="1"/>
              <a:t>keputusan</a:t>
            </a:r>
            <a:r>
              <a:rPr lang="en-US" sz="2000" dirty="0"/>
              <a:t> </a:t>
            </a:r>
            <a:r>
              <a:rPr lang="en-US" sz="2000" dirty="0" err="1"/>
              <a:t>terkait</a:t>
            </a:r>
            <a:r>
              <a:rPr lang="en-US" sz="2000" dirty="0"/>
              <a:t> </a:t>
            </a:r>
            <a:r>
              <a:rPr lang="en-US" sz="2000" dirty="0" err="1"/>
              <a:t>kebijakan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.</a:t>
            </a:r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228600" y="640467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chemeClr val="tx1"/>
                </a:solidFill>
              </a:rPr>
              <a:t>Bagaimana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peran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Pemerintah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734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66800" y="2209800"/>
            <a:ext cx="6400800" cy="1752600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solidFill>
                  <a:schemeClr val="tx1"/>
                </a:solidFill>
              </a:rPr>
              <a:t>Thank you </a:t>
            </a:r>
            <a:endParaRPr lang="en-US" sz="5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85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273" y="381000"/>
            <a:ext cx="9067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1D35"/>
                </a:solidFill>
                <a:latin typeface="Google Sans"/>
              </a:rPr>
              <a:t>Pariwisata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penting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karena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memiliki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banyak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manfaat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, di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antaranya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1D35"/>
                </a:solidFill>
                <a:latin typeface="Google Sans"/>
              </a:rPr>
              <a:t>Pertumbuhan</a:t>
            </a:r>
            <a:r>
              <a:rPr lang="en-US" b="1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b="1" dirty="0" err="1">
                <a:solidFill>
                  <a:srgbClr val="001D35"/>
                </a:solidFill>
                <a:latin typeface="Google Sans"/>
              </a:rPr>
              <a:t>ekonomi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: 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Pariwisata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dapat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menjadi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pendorong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utama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pertumbuhan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ekonomi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suatu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daerah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1D35"/>
                </a:solidFill>
                <a:latin typeface="Google Sans"/>
              </a:rPr>
              <a:t>Penciptaan</a:t>
            </a:r>
            <a:r>
              <a:rPr lang="en-US" b="1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b="1" dirty="0" err="1">
                <a:solidFill>
                  <a:srgbClr val="001D35"/>
                </a:solidFill>
                <a:latin typeface="Google Sans"/>
              </a:rPr>
              <a:t>lapangan</a:t>
            </a:r>
            <a:r>
              <a:rPr lang="en-US" b="1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b="1" dirty="0" err="1">
                <a:solidFill>
                  <a:srgbClr val="001D35"/>
                </a:solidFill>
                <a:latin typeface="Google Sans"/>
              </a:rPr>
              <a:t>kerja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: 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Pariwisata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dapat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menciptakan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lapangan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kerja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dan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mengurangi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pengangguran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1D35"/>
                </a:solidFill>
                <a:latin typeface="Google Sans"/>
              </a:rPr>
              <a:t>Pelestarian</a:t>
            </a:r>
            <a:r>
              <a:rPr lang="en-US" b="1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b="1" dirty="0" err="1">
                <a:solidFill>
                  <a:srgbClr val="001D35"/>
                </a:solidFill>
                <a:latin typeface="Google Sans"/>
              </a:rPr>
              <a:t>lingkungan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: 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Pariwisata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dapat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membantu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melestarikan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lingkungan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alam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,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aset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budaya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,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dan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tradisi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1D35"/>
                </a:solidFill>
                <a:latin typeface="Google Sans"/>
              </a:rPr>
              <a:t>Peningkatan</a:t>
            </a:r>
            <a:r>
              <a:rPr lang="en-US" b="1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b="1" dirty="0" err="1">
                <a:solidFill>
                  <a:srgbClr val="001D35"/>
                </a:solidFill>
                <a:latin typeface="Google Sans"/>
              </a:rPr>
              <a:t>kesejahteraan</a:t>
            </a:r>
            <a:r>
              <a:rPr lang="en-US" b="1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b="1" dirty="0" err="1">
                <a:solidFill>
                  <a:srgbClr val="001D35"/>
                </a:solidFill>
                <a:latin typeface="Google Sans"/>
              </a:rPr>
              <a:t>rakyat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: 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Pariwisata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dapat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meningkatkan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kesejahteraan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rakyat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dan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mengurangi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kemiskinan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1D35"/>
                </a:solidFill>
                <a:latin typeface="Google Sans"/>
              </a:rPr>
              <a:t>Pengangkatan</a:t>
            </a:r>
            <a:r>
              <a:rPr lang="en-US" b="1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b="1" dirty="0" err="1">
                <a:solidFill>
                  <a:srgbClr val="001D35"/>
                </a:solidFill>
                <a:latin typeface="Google Sans"/>
              </a:rPr>
              <a:t>citra</a:t>
            </a:r>
            <a:r>
              <a:rPr lang="en-US" b="1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b="1" dirty="0" err="1">
                <a:solidFill>
                  <a:srgbClr val="001D35"/>
                </a:solidFill>
                <a:latin typeface="Google Sans"/>
              </a:rPr>
              <a:t>bangsa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: 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Pariwisata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dapat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mengangkat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citra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bangsa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dan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memupuk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rasa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cinta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tanah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air.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1D35"/>
                </a:solidFill>
                <a:latin typeface="Google Sans"/>
              </a:rPr>
              <a:t>Pembangunan </a:t>
            </a:r>
            <a:r>
              <a:rPr lang="en-US" b="1" dirty="0" err="1">
                <a:solidFill>
                  <a:srgbClr val="001D35"/>
                </a:solidFill>
                <a:latin typeface="Google Sans"/>
              </a:rPr>
              <a:t>infrastruktur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: 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Pariwisata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dapat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berkontribusi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pada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pembangunan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infrastruktur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lokal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1D35"/>
                </a:solidFill>
                <a:latin typeface="Google Sans"/>
              </a:rPr>
              <a:t>Peningkatan</a:t>
            </a:r>
            <a:r>
              <a:rPr lang="en-US" b="1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b="1" dirty="0" err="1">
                <a:solidFill>
                  <a:srgbClr val="001D35"/>
                </a:solidFill>
                <a:latin typeface="Google Sans"/>
              </a:rPr>
              <a:t>kesadaran</a:t>
            </a:r>
            <a:r>
              <a:rPr lang="en-US" b="1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b="1" dirty="0" err="1">
                <a:solidFill>
                  <a:srgbClr val="001D35"/>
                </a:solidFill>
                <a:latin typeface="Google Sans"/>
              </a:rPr>
              <a:t>budaya</a:t>
            </a:r>
            <a:r>
              <a:rPr lang="en-US" b="1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b="1" dirty="0" err="1">
                <a:solidFill>
                  <a:srgbClr val="001D35"/>
                </a:solidFill>
                <a:latin typeface="Google Sans"/>
              </a:rPr>
              <a:t>lokal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: 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Pariwisata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dapat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meningkatkan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kesadaran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budaya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lokal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1D35"/>
                </a:solidFill>
                <a:latin typeface="Google Sans"/>
              </a:rPr>
              <a:t>Peningkatan</a:t>
            </a:r>
            <a:r>
              <a:rPr lang="en-US" b="1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b="1" dirty="0" err="1">
                <a:solidFill>
                  <a:srgbClr val="001D35"/>
                </a:solidFill>
                <a:latin typeface="Google Sans"/>
              </a:rPr>
              <a:t>pendapatan</a:t>
            </a:r>
            <a:r>
              <a:rPr lang="en-US" b="1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b="1" dirty="0" err="1">
                <a:solidFill>
                  <a:srgbClr val="001D35"/>
                </a:solidFill>
                <a:latin typeface="Google Sans"/>
              </a:rPr>
              <a:t>negara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: 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Pariwisata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dapat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memberikan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kontribusi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dalam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peningkatan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pendapatan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negara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melalui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pajak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dan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retribusi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pariwisata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1D35"/>
                </a:solidFill>
                <a:latin typeface="Google Sans"/>
              </a:rPr>
              <a:t>Pelayanan</a:t>
            </a:r>
            <a:r>
              <a:rPr lang="en-US" b="1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b="1" dirty="0" err="1">
                <a:solidFill>
                  <a:srgbClr val="001D35"/>
                </a:solidFill>
                <a:latin typeface="Google Sans"/>
              </a:rPr>
              <a:t>publik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: 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Pariwisata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dapat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memberi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pelayanan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publik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untuk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rekreasi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,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hiburan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,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olahraga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santai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/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refresing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1D35"/>
                </a:solidFill>
                <a:latin typeface="Google Sans"/>
              </a:rPr>
              <a:t>Promosi</a:t>
            </a:r>
            <a:r>
              <a:rPr lang="en-US" b="1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b="1" dirty="0" err="1">
                <a:solidFill>
                  <a:srgbClr val="001D35"/>
                </a:solidFill>
                <a:latin typeface="Google Sans"/>
              </a:rPr>
              <a:t>produk</a:t>
            </a:r>
            <a:r>
              <a:rPr lang="en-US" b="1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b="1" dirty="0" err="1">
                <a:solidFill>
                  <a:srgbClr val="001D35"/>
                </a:solidFill>
                <a:latin typeface="Google Sans"/>
              </a:rPr>
              <a:t>lokal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: 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Pariwisata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berkelanjutan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dapat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mempromosikan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konsumsi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produk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lokal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dan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alami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dari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daerah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tempat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pariwisata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itu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dirty="0" err="1">
                <a:solidFill>
                  <a:srgbClr val="001D35"/>
                </a:solidFill>
                <a:latin typeface="Google Sans"/>
              </a:rPr>
              <a:t>berlangsung</a:t>
            </a:r>
            <a:r>
              <a:rPr lang="en-US" dirty="0">
                <a:solidFill>
                  <a:srgbClr val="001D35"/>
                </a:solidFill>
                <a:latin typeface="Google Sans"/>
              </a:rPr>
              <a:t>. </a:t>
            </a:r>
            <a:endParaRPr lang="en-US" b="0" i="0" dirty="0">
              <a:solidFill>
                <a:srgbClr val="001D35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8527600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143000" y="941666"/>
            <a:ext cx="64008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Pariwisata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terhadap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Lingkungan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34636" y="2177177"/>
            <a:ext cx="8839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/>
              <a:t>Dampak</a:t>
            </a:r>
            <a:r>
              <a:rPr lang="en-US" sz="2400" b="1" dirty="0"/>
              <a:t> </a:t>
            </a:r>
            <a:r>
              <a:rPr lang="en-US" sz="2400" b="1" dirty="0" err="1"/>
              <a:t>Positif</a:t>
            </a:r>
            <a:endParaRPr lang="en-US" sz="2400" b="1" dirty="0"/>
          </a:p>
          <a:p>
            <a:pPr algn="just">
              <a:buFont typeface="+mj-lt"/>
              <a:buAutoNum type="arabicPeriod"/>
            </a:pPr>
            <a:r>
              <a:rPr lang="en-US" sz="2400" b="1" dirty="0" err="1"/>
              <a:t>Pelestarian</a:t>
            </a:r>
            <a:r>
              <a:rPr lang="en-US" sz="2400" b="1" dirty="0"/>
              <a:t> </a:t>
            </a:r>
            <a:r>
              <a:rPr lang="en-US" sz="2400" b="1" dirty="0" err="1"/>
              <a:t>Lingkungan</a:t>
            </a:r>
            <a:r>
              <a:rPr lang="en-US" sz="2400" dirty="0"/>
              <a:t>: </a:t>
            </a:r>
            <a:r>
              <a:rPr lang="en-US" sz="2400" dirty="0" err="1"/>
              <a:t>Pariwisata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mendorong</a:t>
            </a:r>
            <a:r>
              <a:rPr lang="en-US" sz="2400" dirty="0"/>
              <a:t> </a:t>
            </a:r>
            <a:r>
              <a:rPr lang="en-US" sz="2400" dirty="0" err="1"/>
              <a:t>pelestarian</a:t>
            </a:r>
            <a:r>
              <a:rPr lang="en-US" sz="2400" dirty="0"/>
              <a:t> </a:t>
            </a:r>
            <a:r>
              <a:rPr lang="en-US" sz="2400" dirty="0" err="1"/>
              <a:t>kawasan</a:t>
            </a:r>
            <a:r>
              <a:rPr lang="en-US" sz="2400" dirty="0"/>
              <a:t> </a:t>
            </a:r>
            <a:r>
              <a:rPr lang="en-US" sz="2400" dirty="0" err="1"/>
              <a:t>alam</a:t>
            </a:r>
            <a:r>
              <a:rPr lang="en-US" sz="2400" dirty="0"/>
              <a:t>,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taman</a:t>
            </a:r>
            <a:r>
              <a:rPr lang="en-US" sz="2400" dirty="0"/>
              <a:t> </a:t>
            </a:r>
            <a:r>
              <a:rPr lang="en-US" sz="2400" dirty="0" err="1"/>
              <a:t>nasional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penghasilan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tiket</a:t>
            </a:r>
            <a:r>
              <a:rPr lang="en-US" sz="2400" dirty="0"/>
              <a:t> </a:t>
            </a:r>
            <a:r>
              <a:rPr lang="en-US" sz="2400" dirty="0" err="1"/>
              <a:t>masuk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aktivitas</a:t>
            </a:r>
            <a:r>
              <a:rPr lang="en-US" sz="2400" dirty="0"/>
              <a:t> </a:t>
            </a:r>
            <a:r>
              <a:rPr lang="en-US" sz="2400" dirty="0" err="1"/>
              <a:t>pariwisata</a:t>
            </a:r>
            <a:r>
              <a:rPr lang="en-US" sz="2400" dirty="0"/>
              <a:t>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konservasi</a:t>
            </a:r>
            <a:r>
              <a:rPr lang="en-US" sz="2400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en-US" sz="2400" b="1" dirty="0" err="1"/>
              <a:t>Kesadaran</a:t>
            </a:r>
            <a:r>
              <a:rPr lang="en-US" sz="2400" b="1" dirty="0"/>
              <a:t> </a:t>
            </a:r>
            <a:r>
              <a:rPr lang="en-US" sz="2400" b="1" dirty="0" err="1"/>
              <a:t>Lingkungan</a:t>
            </a:r>
            <a:r>
              <a:rPr lang="en-US" sz="2400" dirty="0"/>
              <a:t>: </a:t>
            </a:r>
            <a:r>
              <a:rPr lang="en-US" sz="2400" dirty="0" err="1"/>
              <a:t>Pariwisata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kesadaran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lokal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wisatawan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pentingnya</a:t>
            </a:r>
            <a:r>
              <a:rPr lang="en-US" sz="2400" dirty="0"/>
              <a:t> </a:t>
            </a:r>
            <a:r>
              <a:rPr lang="en-US" sz="2400" dirty="0" err="1"/>
              <a:t>menjaga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en-US" sz="2400" b="1" dirty="0" err="1"/>
              <a:t>Pengembangan</a:t>
            </a:r>
            <a:r>
              <a:rPr lang="en-US" sz="2400" b="1" dirty="0"/>
              <a:t> </a:t>
            </a:r>
            <a:r>
              <a:rPr lang="en-US" sz="2400" b="1" dirty="0" err="1"/>
              <a:t>Ekonomi</a:t>
            </a:r>
            <a:r>
              <a:rPr lang="en-US" sz="2400" b="1" dirty="0"/>
              <a:t> </a:t>
            </a:r>
            <a:r>
              <a:rPr lang="en-US" sz="2400" b="1" dirty="0" err="1"/>
              <a:t>Berkelanjutan</a:t>
            </a:r>
            <a:r>
              <a:rPr lang="en-US" sz="2400" dirty="0"/>
              <a:t>: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pendekatan</a:t>
            </a:r>
            <a:r>
              <a:rPr lang="en-US" sz="2400" dirty="0"/>
              <a:t> yang </a:t>
            </a:r>
            <a:r>
              <a:rPr lang="en-US" sz="2400" dirty="0" err="1"/>
              <a:t>tepat</a:t>
            </a:r>
            <a:r>
              <a:rPr lang="en-US" sz="2400" dirty="0"/>
              <a:t>, </a:t>
            </a:r>
            <a:r>
              <a:rPr lang="en-US" sz="2400" dirty="0" err="1"/>
              <a:t>pariwisata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pendapatan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komunitas</a:t>
            </a:r>
            <a:r>
              <a:rPr lang="en-US" sz="2400" dirty="0"/>
              <a:t> </a:t>
            </a:r>
            <a:r>
              <a:rPr lang="en-US" sz="2400" dirty="0" err="1"/>
              <a:t>lokal</a:t>
            </a:r>
            <a:r>
              <a:rPr lang="en-US" sz="2400" dirty="0"/>
              <a:t>, yang </a:t>
            </a:r>
            <a:r>
              <a:rPr lang="en-US" sz="2400" dirty="0" err="1"/>
              <a:t>mendorong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melindungi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36580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219200" y="403698"/>
            <a:ext cx="63246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Pariwisata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terhadap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Lingkungan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76200" y="1439376"/>
            <a:ext cx="8610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/>
              <a:t>Dampak</a:t>
            </a:r>
            <a:r>
              <a:rPr lang="en-US" sz="2400" b="1" dirty="0"/>
              <a:t> </a:t>
            </a:r>
            <a:r>
              <a:rPr lang="en-US" sz="2400" b="1" dirty="0" err="1"/>
              <a:t>Negatif</a:t>
            </a:r>
            <a:endParaRPr lang="en-US" sz="2400" b="1" dirty="0"/>
          </a:p>
          <a:p>
            <a:pPr algn="just">
              <a:buFont typeface="+mj-lt"/>
              <a:buAutoNum type="arabicPeriod"/>
            </a:pPr>
            <a:r>
              <a:rPr lang="en-US" sz="2400" b="1" dirty="0" err="1"/>
              <a:t>Kerusakan</a:t>
            </a:r>
            <a:r>
              <a:rPr lang="en-US" sz="2400" b="1" dirty="0"/>
              <a:t> </a:t>
            </a:r>
            <a:r>
              <a:rPr lang="en-US" sz="2400" b="1" dirty="0" err="1"/>
              <a:t>Ekosistem</a:t>
            </a:r>
            <a:r>
              <a:rPr lang="en-US" sz="2400" dirty="0"/>
              <a:t>: </a:t>
            </a:r>
            <a:r>
              <a:rPr lang="en-US" sz="2400" dirty="0" err="1"/>
              <a:t>Aktivitas</a:t>
            </a:r>
            <a:r>
              <a:rPr lang="en-US" sz="2400" dirty="0"/>
              <a:t> </a:t>
            </a:r>
            <a:r>
              <a:rPr lang="en-US" sz="2400" dirty="0" err="1"/>
              <a:t>pariwisata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terkelola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,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r>
              <a:rPr lang="en-US" sz="2400" dirty="0"/>
              <a:t> </a:t>
            </a:r>
            <a:r>
              <a:rPr lang="en-US" sz="2400" dirty="0" err="1"/>
              <a:t>infrastruktur</a:t>
            </a:r>
            <a:r>
              <a:rPr lang="en-US" sz="2400" dirty="0"/>
              <a:t> yang </a:t>
            </a:r>
            <a:r>
              <a:rPr lang="en-US" sz="2400" dirty="0" err="1"/>
              <a:t>berlebihan</a:t>
            </a:r>
            <a:r>
              <a:rPr lang="en-US" sz="2400" dirty="0"/>
              <a:t>,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merusak</a:t>
            </a:r>
            <a:r>
              <a:rPr lang="en-US" sz="2400" dirty="0"/>
              <a:t> habitat </a:t>
            </a:r>
            <a:r>
              <a:rPr lang="en-US" sz="2400" dirty="0" err="1"/>
              <a:t>alami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ekosistem</a:t>
            </a:r>
            <a:r>
              <a:rPr lang="en-US" sz="2400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en-US" sz="2400" b="1" dirty="0" err="1"/>
              <a:t>Polusi</a:t>
            </a:r>
            <a:r>
              <a:rPr lang="en-US" sz="2400" dirty="0"/>
              <a:t>: </a:t>
            </a:r>
            <a:r>
              <a:rPr lang="en-US" sz="2400" dirty="0" err="1"/>
              <a:t>Wisatawan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polusi</a:t>
            </a:r>
            <a:r>
              <a:rPr lang="en-US" sz="2400" dirty="0"/>
              <a:t> </a:t>
            </a:r>
            <a:r>
              <a:rPr lang="en-US" sz="2400" dirty="0" err="1"/>
              <a:t>udara</a:t>
            </a:r>
            <a:r>
              <a:rPr lang="en-US" sz="2400" dirty="0"/>
              <a:t>, air,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suara</a:t>
            </a:r>
            <a:r>
              <a:rPr lang="en-US" sz="2400" dirty="0"/>
              <a:t>. </a:t>
            </a:r>
            <a:r>
              <a:rPr lang="en-US" sz="2400" dirty="0" err="1"/>
              <a:t>Misalnya</a:t>
            </a:r>
            <a:r>
              <a:rPr lang="en-US" sz="2400" dirty="0"/>
              <a:t>, </a:t>
            </a:r>
            <a:r>
              <a:rPr lang="en-US" sz="2400" dirty="0" err="1"/>
              <a:t>kendaraan</a:t>
            </a:r>
            <a:r>
              <a:rPr lang="en-US" sz="2400" dirty="0"/>
              <a:t> yang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beroperasi</a:t>
            </a:r>
            <a:r>
              <a:rPr lang="en-US" sz="2400" dirty="0"/>
              <a:t> di </a:t>
            </a:r>
            <a:r>
              <a:rPr lang="en-US" sz="2400" dirty="0" err="1"/>
              <a:t>daerah</a:t>
            </a:r>
            <a:r>
              <a:rPr lang="en-US" sz="2400" dirty="0"/>
              <a:t> </a:t>
            </a:r>
            <a:r>
              <a:rPr lang="en-US" sz="2400" dirty="0" err="1"/>
              <a:t>wisata</a:t>
            </a:r>
            <a:r>
              <a:rPr lang="en-US" sz="2400" dirty="0"/>
              <a:t> </a:t>
            </a:r>
            <a:r>
              <a:rPr lang="en-US" sz="2400" dirty="0" err="1"/>
              <a:t>seringkali</a:t>
            </a:r>
            <a:r>
              <a:rPr lang="en-US" sz="2400" dirty="0"/>
              <a:t> </a:t>
            </a:r>
            <a:r>
              <a:rPr lang="en-US" sz="2400" dirty="0" err="1"/>
              <a:t>menambah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polusi</a:t>
            </a:r>
            <a:r>
              <a:rPr lang="en-US" sz="2400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en-US" sz="2400" b="1" dirty="0"/>
              <a:t>Overcrowding</a:t>
            </a:r>
            <a:r>
              <a:rPr lang="en-US" sz="2400" dirty="0"/>
              <a:t>: </a:t>
            </a:r>
            <a:r>
              <a:rPr lang="en-US" sz="2400" dirty="0" err="1"/>
              <a:t>Destinasi</a:t>
            </a:r>
            <a:r>
              <a:rPr lang="en-US" sz="2400" dirty="0"/>
              <a:t> </a:t>
            </a:r>
            <a:r>
              <a:rPr lang="en-US" sz="2400" dirty="0" err="1"/>
              <a:t>wisata</a:t>
            </a:r>
            <a:r>
              <a:rPr lang="en-US" sz="2400" dirty="0"/>
              <a:t> yang </a:t>
            </a:r>
            <a:r>
              <a:rPr lang="en-US" sz="2400" dirty="0" err="1"/>
              <a:t>terlalu</a:t>
            </a:r>
            <a:r>
              <a:rPr lang="en-US" sz="2400" dirty="0"/>
              <a:t> </a:t>
            </a:r>
            <a:r>
              <a:rPr lang="en-US" sz="2400" dirty="0" err="1"/>
              <a:t>ramai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mengalami</a:t>
            </a:r>
            <a:r>
              <a:rPr lang="en-US" sz="2400" dirty="0"/>
              <a:t> </a:t>
            </a:r>
            <a:r>
              <a:rPr lang="en-US" sz="2400" dirty="0" err="1"/>
              <a:t>kerusakan</a:t>
            </a:r>
            <a:r>
              <a:rPr lang="en-US" sz="2400" dirty="0"/>
              <a:t> </a:t>
            </a:r>
            <a:r>
              <a:rPr lang="en-US" sz="2400" dirty="0" err="1"/>
              <a:t>fisik</a:t>
            </a:r>
            <a:r>
              <a:rPr lang="en-US" sz="2400" dirty="0"/>
              <a:t>,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kerusakan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terumbu</a:t>
            </a:r>
            <a:r>
              <a:rPr lang="en-US" sz="2400" dirty="0"/>
              <a:t> </a:t>
            </a:r>
            <a:r>
              <a:rPr lang="en-US" sz="2400" dirty="0" err="1"/>
              <a:t>karang</a:t>
            </a:r>
            <a:r>
              <a:rPr lang="en-US" sz="2400" dirty="0"/>
              <a:t>, </a:t>
            </a:r>
            <a:r>
              <a:rPr lang="en-US" sz="2400" dirty="0" err="1"/>
              <a:t>jalur</a:t>
            </a:r>
            <a:r>
              <a:rPr lang="en-US" sz="2400" dirty="0"/>
              <a:t> hiking, </a:t>
            </a:r>
            <a:r>
              <a:rPr lang="en-US" sz="2400" dirty="0" err="1"/>
              <a:t>dan</a:t>
            </a:r>
            <a:r>
              <a:rPr lang="en-US" sz="2400" dirty="0"/>
              <a:t> area </a:t>
            </a:r>
            <a:r>
              <a:rPr lang="en-US" sz="2400" dirty="0" err="1"/>
              <a:t>alami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en-US" sz="2400" b="1" dirty="0" err="1"/>
              <a:t>Pembuangan</a:t>
            </a:r>
            <a:r>
              <a:rPr lang="en-US" sz="2400" b="1" dirty="0"/>
              <a:t> </a:t>
            </a:r>
            <a:r>
              <a:rPr lang="en-US" sz="2400" b="1" dirty="0" err="1"/>
              <a:t>Sampah</a:t>
            </a:r>
            <a:r>
              <a:rPr lang="en-US" sz="2400" dirty="0"/>
              <a:t>: </a:t>
            </a:r>
            <a:r>
              <a:rPr lang="en-US" sz="2400" dirty="0" err="1"/>
              <a:t>Meningkatnya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pengunjung</a:t>
            </a:r>
            <a:r>
              <a:rPr lang="en-US" sz="2400" dirty="0"/>
              <a:t>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pengelolaan</a:t>
            </a:r>
            <a:r>
              <a:rPr lang="en-US" sz="2400" dirty="0"/>
              <a:t> </a:t>
            </a:r>
            <a:r>
              <a:rPr lang="en-US" sz="2400" dirty="0" err="1"/>
              <a:t>limbah</a:t>
            </a:r>
            <a:r>
              <a:rPr lang="en-US" sz="2400" dirty="0"/>
              <a:t>,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mencemari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77702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323110" y="383982"/>
            <a:ext cx="64008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Pariwisata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terhadap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Lingkungan</a:t>
            </a:r>
            <a:endParaRPr lang="en-US" sz="32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3518" y="1870263"/>
            <a:ext cx="8956964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Solusi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mengurangi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dampak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negatif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beberapa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langkah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dapat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diambil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seperti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menerapkan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prinsip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pariwisata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berkelanjutan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mengedukasi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wisatawan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tentang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perilaku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ramah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lingkungan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melibatkan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komunitas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lokal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pengelolaan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destinasi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wisata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0859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33400"/>
            <a:ext cx="8991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Bagaimana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menumbuhkan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kesadaran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masyarakat</a:t>
            </a:r>
            <a:r>
              <a:rPr lang="en-US" sz="2800" b="1" dirty="0" smtClean="0"/>
              <a:t> local????</a:t>
            </a:r>
            <a:endParaRPr lang="en-US" sz="2800" b="1" dirty="0" smtClean="0"/>
          </a:p>
          <a:p>
            <a:endParaRPr lang="en-US" b="1" dirty="0"/>
          </a:p>
          <a:p>
            <a:r>
              <a:rPr lang="en-US" b="1" dirty="0"/>
              <a:t>1</a:t>
            </a:r>
            <a:r>
              <a:rPr lang="en-US" sz="2000" b="1" dirty="0"/>
              <a:t>. </a:t>
            </a:r>
            <a:r>
              <a:rPr lang="en-US" sz="2000" b="1" dirty="0" err="1"/>
              <a:t>Edukasi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Pelatihan</a:t>
            </a:r>
            <a:endParaRPr lang="en-US" sz="2000" b="1" dirty="0"/>
          </a:p>
          <a:p>
            <a:r>
              <a:rPr lang="en-US" sz="2000" b="1" dirty="0"/>
              <a:t>Workshop </a:t>
            </a:r>
            <a:r>
              <a:rPr lang="en-US" sz="2000" b="1" dirty="0" err="1"/>
              <a:t>dan</a:t>
            </a:r>
            <a:r>
              <a:rPr lang="en-US" sz="2000" b="1" dirty="0"/>
              <a:t> Seminar</a:t>
            </a:r>
            <a:r>
              <a:rPr lang="en-US" sz="2000" dirty="0"/>
              <a:t>: </a:t>
            </a:r>
            <a:r>
              <a:rPr lang="en-US" sz="2000" dirty="0" err="1"/>
              <a:t>Adakan</a:t>
            </a:r>
            <a:r>
              <a:rPr lang="en-US" sz="2000" dirty="0"/>
              <a:t> </a:t>
            </a:r>
            <a:r>
              <a:rPr lang="en-US" sz="2000" dirty="0" err="1"/>
              <a:t>sesi</a:t>
            </a:r>
            <a:r>
              <a:rPr lang="en-US" sz="2000" dirty="0"/>
              <a:t> </a:t>
            </a:r>
            <a:r>
              <a:rPr lang="en-US" sz="2000" dirty="0" err="1"/>
              <a:t>edukasi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dampak</a:t>
            </a:r>
            <a:r>
              <a:rPr lang="en-US" sz="2000" dirty="0"/>
              <a:t> </a:t>
            </a:r>
            <a:r>
              <a:rPr lang="en-US" sz="2000" dirty="0" err="1"/>
              <a:t>pariwisata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pentingnya</a:t>
            </a:r>
            <a:r>
              <a:rPr lang="en-US" sz="2000" dirty="0"/>
              <a:t> </a:t>
            </a:r>
            <a:r>
              <a:rPr lang="en-US" sz="2000" dirty="0" err="1"/>
              <a:t>konservasi</a:t>
            </a:r>
            <a:r>
              <a:rPr lang="en-US" sz="2000" dirty="0"/>
              <a:t>.</a:t>
            </a:r>
          </a:p>
          <a:p>
            <a:r>
              <a:rPr lang="en-US" sz="2000" b="1" dirty="0"/>
              <a:t>Program </a:t>
            </a:r>
            <a:r>
              <a:rPr lang="en-US" sz="2000" b="1" dirty="0" err="1"/>
              <a:t>Pendidikan</a:t>
            </a:r>
            <a:r>
              <a:rPr lang="en-US" sz="2000" b="1" dirty="0"/>
              <a:t> </a:t>
            </a:r>
            <a:r>
              <a:rPr lang="en-US" sz="2000" b="1" dirty="0" err="1"/>
              <a:t>Lingkungan</a:t>
            </a:r>
            <a:r>
              <a:rPr lang="en-US" sz="2000" dirty="0"/>
              <a:t>: </a:t>
            </a:r>
            <a:r>
              <a:rPr lang="en-US" sz="2000" dirty="0" err="1"/>
              <a:t>Integrasikan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kurikulum</a:t>
            </a:r>
            <a:r>
              <a:rPr lang="en-US" sz="2000" dirty="0"/>
              <a:t> </a:t>
            </a:r>
            <a:r>
              <a:rPr lang="en-US" sz="2000" dirty="0" err="1"/>
              <a:t>sekolah</a:t>
            </a:r>
            <a:r>
              <a:rPr lang="en-US" sz="2000" dirty="0"/>
              <a:t> </a:t>
            </a:r>
            <a:r>
              <a:rPr lang="en-US" sz="2000" dirty="0" err="1"/>
              <a:t>lokal</a:t>
            </a:r>
            <a:r>
              <a:rPr lang="en-US" sz="2000" dirty="0"/>
              <a:t>.</a:t>
            </a:r>
          </a:p>
          <a:p>
            <a:r>
              <a:rPr lang="en-US" sz="2000" b="1" dirty="0"/>
              <a:t>2. </a:t>
            </a:r>
            <a:r>
              <a:rPr lang="en-US" sz="2000" b="1" dirty="0" err="1"/>
              <a:t>Keterlibatan</a:t>
            </a:r>
            <a:r>
              <a:rPr lang="en-US" sz="2000" b="1" dirty="0"/>
              <a:t> </a:t>
            </a:r>
            <a:r>
              <a:rPr lang="en-US" sz="2000" b="1" dirty="0" err="1"/>
              <a:t>Komunitas</a:t>
            </a:r>
            <a:endParaRPr lang="en-US" sz="2000" b="1" dirty="0"/>
          </a:p>
          <a:p>
            <a:r>
              <a:rPr lang="en-US" sz="2000" b="1" dirty="0" err="1"/>
              <a:t>Pelibatan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Pengelolaan</a:t>
            </a:r>
            <a:r>
              <a:rPr lang="en-US" sz="2000" dirty="0"/>
              <a:t>: </a:t>
            </a:r>
            <a:r>
              <a:rPr lang="en-US" sz="2000" dirty="0" err="1"/>
              <a:t>Libatkan</a:t>
            </a:r>
            <a:r>
              <a:rPr lang="en-US" sz="2000" dirty="0"/>
              <a:t> </a:t>
            </a:r>
            <a:r>
              <a:rPr lang="en-US" sz="2000" dirty="0" err="1"/>
              <a:t>warga</a:t>
            </a:r>
            <a:r>
              <a:rPr lang="en-US" sz="2000" dirty="0"/>
              <a:t> </a:t>
            </a:r>
            <a:r>
              <a:rPr lang="en-US" sz="2000" dirty="0" err="1"/>
              <a:t>lokal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pengelolaan</a:t>
            </a:r>
            <a:r>
              <a:rPr lang="en-US" sz="2000" dirty="0"/>
              <a:t> </a:t>
            </a:r>
            <a:r>
              <a:rPr lang="en-US" sz="2000" dirty="0" err="1"/>
              <a:t>destinasi</a:t>
            </a:r>
            <a:r>
              <a:rPr lang="en-US" sz="2000" dirty="0"/>
              <a:t> </a:t>
            </a:r>
            <a:r>
              <a:rPr lang="en-US" sz="2000" dirty="0" err="1"/>
              <a:t>wisata</a:t>
            </a:r>
            <a:r>
              <a:rPr lang="en-US" sz="2000" dirty="0"/>
              <a:t>,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pemeliharaan</a:t>
            </a:r>
            <a:r>
              <a:rPr lang="en-US" sz="2000" dirty="0"/>
              <a:t> area </a:t>
            </a:r>
            <a:r>
              <a:rPr lang="en-US" sz="2000" dirty="0" err="1"/>
              <a:t>umum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konservasi</a:t>
            </a:r>
            <a:r>
              <a:rPr lang="en-US" sz="2000" dirty="0"/>
              <a:t>.</a:t>
            </a:r>
          </a:p>
          <a:p>
            <a:r>
              <a:rPr lang="en-US" sz="2000" b="1" dirty="0" err="1"/>
              <a:t>Pembuatan</a:t>
            </a:r>
            <a:r>
              <a:rPr lang="en-US" sz="2000" b="1" dirty="0"/>
              <a:t> </a:t>
            </a:r>
            <a:r>
              <a:rPr lang="en-US" sz="2000" b="1" dirty="0" err="1"/>
              <a:t>Kelompok</a:t>
            </a:r>
            <a:r>
              <a:rPr lang="en-US" sz="2000" b="1" dirty="0"/>
              <a:t> </a:t>
            </a:r>
            <a:r>
              <a:rPr lang="en-US" sz="2000" b="1" dirty="0" err="1"/>
              <a:t>Peduli</a:t>
            </a:r>
            <a:r>
              <a:rPr lang="en-US" sz="2000" b="1" dirty="0"/>
              <a:t> </a:t>
            </a:r>
            <a:r>
              <a:rPr lang="en-US" sz="2000" b="1" dirty="0" err="1"/>
              <a:t>Lingkungan</a:t>
            </a:r>
            <a:r>
              <a:rPr lang="en-US" sz="2000" dirty="0"/>
              <a:t>: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kelompok</a:t>
            </a:r>
            <a:r>
              <a:rPr lang="en-US" sz="2000" dirty="0"/>
              <a:t> </a:t>
            </a:r>
            <a:r>
              <a:rPr lang="en-US" sz="2000" dirty="0" err="1"/>
              <a:t>komunitas</a:t>
            </a:r>
            <a:r>
              <a:rPr lang="en-US" sz="2000" dirty="0"/>
              <a:t> yang </a:t>
            </a:r>
            <a:r>
              <a:rPr lang="en-US" sz="2000" dirty="0" err="1"/>
              <a:t>fokus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isu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pariwisata</a:t>
            </a:r>
            <a:r>
              <a:rPr lang="en-US" sz="2000" dirty="0"/>
              <a:t>.</a:t>
            </a:r>
          </a:p>
          <a:p>
            <a:r>
              <a:rPr lang="en-US" sz="2000" b="1" dirty="0"/>
              <a:t>3. </a:t>
            </a:r>
            <a:r>
              <a:rPr lang="en-US" sz="2000" b="1" dirty="0" err="1"/>
              <a:t>Kampanye</a:t>
            </a:r>
            <a:r>
              <a:rPr lang="en-US" sz="2000" b="1" dirty="0"/>
              <a:t> </a:t>
            </a:r>
            <a:r>
              <a:rPr lang="en-US" sz="2000" b="1" dirty="0" err="1"/>
              <a:t>Kesadaran</a:t>
            </a:r>
            <a:endParaRPr lang="en-US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err="1"/>
              <a:t>Kampanye</a:t>
            </a:r>
            <a:r>
              <a:rPr lang="en-US" sz="2000" b="1" dirty="0"/>
              <a:t> Media </a:t>
            </a:r>
            <a:r>
              <a:rPr lang="en-US" sz="2000" b="1" dirty="0" err="1"/>
              <a:t>Sosial</a:t>
            </a:r>
            <a:r>
              <a:rPr lang="en-US" sz="2000" dirty="0"/>
              <a:t>: </a:t>
            </a:r>
            <a:r>
              <a:rPr lang="en-US" sz="2000" dirty="0" err="1"/>
              <a:t>Gunakan</a:t>
            </a:r>
            <a:r>
              <a:rPr lang="en-US" sz="2000" dirty="0"/>
              <a:t> media </a:t>
            </a:r>
            <a:r>
              <a:rPr lang="en-US" sz="2000" dirty="0" err="1"/>
              <a:t>sosial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menyebarkan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pelestarian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pariwisata</a:t>
            </a:r>
            <a:r>
              <a:rPr lang="en-US" sz="2000" dirty="0"/>
              <a:t> </a:t>
            </a:r>
            <a:r>
              <a:rPr lang="en-US" sz="2000" dirty="0" err="1"/>
              <a:t>berkelanjutan</a:t>
            </a:r>
            <a:r>
              <a:rPr lang="en-US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err="1"/>
              <a:t>Iklan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Poster</a:t>
            </a:r>
            <a:r>
              <a:rPr lang="en-US" sz="2000" dirty="0"/>
              <a:t>: </a:t>
            </a:r>
            <a:r>
              <a:rPr lang="en-US" sz="2000" dirty="0" err="1"/>
              <a:t>Buat</a:t>
            </a:r>
            <a:r>
              <a:rPr lang="en-US" sz="2000" dirty="0"/>
              <a:t> </a:t>
            </a:r>
            <a:r>
              <a:rPr lang="en-US" sz="2000" dirty="0" err="1"/>
              <a:t>materi</a:t>
            </a:r>
            <a:r>
              <a:rPr lang="en-US" sz="2000" dirty="0"/>
              <a:t> visual yang </a:t>
            </a:r>
            <a:r>
              <a:rPr lang="en-US" sz="2000" dirty="0" err="1"/>
              <a:t>menarik</a:t>
            </a:r>
            <a:r>
              <a:rPr lang="en-US" sz="2000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dipasang</a:t>
            </a:r>
            <a:r>
              <a:rPr lang="en-US" dirty="0"/>
              <a:t> di </a:t>
            </a:r>
            <a:r>
              <a:rPr lang="en-US" dirty="0" err="1"/>
              <a:t>tempat-tempat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34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85306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4. </a:t>
            </a:r>
            <a:r>
              <a:rPr lang="en-US" sz="2000" b="1" dirty="0" err="1"/>
              <a:t>Kegiatan</a:t>
            </a:r>
            <a:r>
              <a:rPr lang="en-US" sz="2000" b="1" dirty="0"/>
              <a:t> </a:t>
            </a:r>
            <a:r>
              <a:rPr lang="en-US" sz="2000" b="1" dirty="0" err="1"/>
              <a:t>Bersama</a:t>
            </a:r>
            <a:endParaRPr lang="en-US" sz="2000" b="1" dirty="0"/>
          </a:p>
          <a:p>
            <a:r>
              <a:rPr lang="en-US" sz="2000" b="1" dirty="0"/>
              <a:t>Program </a:t>
            </a:r>
            <a:r>
              <a:rPr lang="en-US" sz="2000" b="1" dirty="0" err="1"/>
              <a:t>Pembersihan</a:t>
            </a:r>
            <a:r>
              <a:rPr lang="en-US" sz="2000" b="1" dirty="0"/>
              <a:t> </a:t>
            </a:r>
            <a:r>
              <a:rPr lang="en-US" sz="2000" b="1" dirty="0" err="1"/>
              <a:t>Lingkungan</a:t>
            </a:r>
            <a:r>
              <a:rPr lang="en-US" sz="2000" dirty="0"/>
              <a:t>: </a:t>
            </a:r>
            <a:r>
              <a:rPr lang="en-US" sz="2000" dirty="0" err="1"/>
              <a:t>Selenggarakan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bersih-bersih</a:t>
            </a:r>
            <a:r>
              <a:rPr lang="en-US" sz="2000" dirty="0"/>
              <a:t> </a:t>
            </a:r>
            <a:r>
              <a:rPr lang="en-US" sz="2000" dirty="0" err="1"/>
              <a:t>pantai</a:t>
            </a:r>
            <a:r>
              <a:rPr lang="en-US" sz="2000" dirty="0"/>
              <a:t>, </a:t>
            </a:r>
            <a:r>
              <a:rPr lang="en-US" sz="2000" dirty="0" err="1"/>
              <a:t>hutan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tempat</a:t>
            </a:r>
            <a:r>
              <a:rPr lang="en-US" sz="2000" dirty="0"/>
              <a:t> </a:t>
            </a:r>
            <a:r>
              <a:rPr lang="en-US" sz="2000" dirty="0" err="1"/>
              <a:t>wisata</a:t>
            </a:r>
            <a:r>
              <a:rPr lang="en-US" sz="2000" dirty="0"/>
              <a:t> </a:t>
            </a:r>
            <a:r>
              <a:rPr lang="en-US" sz="2000" dirty="0" err="1"/>
              <a:t>lokal</a:t>
            </a:r>
            <a:r>
              <a:rPr lang="en-US" sz="2000" dirty="0"/>
              <a:t> yang </a:t>
            </a:r>
            <a:r>
              <a:rPr lang="en-US" sz="2000" dirty="0" err="1"/>
              <a:t>melibatkan</a:t>
            </a:r>
            <a:r>
              <a:rPr lang="en-US" sz="2000" dirty="0"/>
              <a:t> </a:t>
            </a:r>
            <a:r>
              <a:rPr lang="en-US" sz="2000" dirty="0" err="1"/>
              <a:t>warga</a:t>
            </a:r>
            <a:r>
              <a:rPr lang="en-US" sz="2000" dirty="0"/>
              <a:t>.</a:t>
            </a:r>
          </a:p>
          <a:p>
            <a:r>
              <a:rPr lang="en-US" sz="2000" b="1" dirty="0"/>
              <a:t>Festival </a:t>
            </a:r>
            <a:r>
              <a:rPr lang="en-US" sz="2000" b="1" dirty="0" err="1"/>
              <a:t>Lingkungan</a:t>
            </a:r>
            <a:r>
              <a:rPr lang="en-US" sz="2000" dirty="0"/>
              <a:t>: </a:t>
            </a:r>
            <a:r>
              <a:rPr lang="en-US" sz="2000" dirty="0" err="1"/>
              <a:t>Adakan</a:t>
            </a:r>
            <a:r>
              <a:rPr lang="en-US" sz="2000" dirty="0"/>
              <a:t> </a:t>
            </a:r>
            <a:r>
              <a:rPr lang="en-US" sz="2000" dirty="0" err="1"/>
              <a:t>acara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festival yang </a:t>
            </a:r>
            <a:r>
              <a:rPr lang="en-US" sz="2000" dirty="0" err="1"/>
              <a:t>merayakan</a:t>
            </a:r>
            <a:r>
              <a:rPr lang="en-US" sz="2000" dirty="0"/>
              <a:t> </a:t>
            </a:r>
            <a:r>
              <a:rPr lang="en-US" sz="2000" dirty="0" err="1"/>
              <a:t>pelestarian</a:t>
            </a:r>
            <a:r>
              <a:rPr lang="en-US" sz="2000" dirty="0"/>
              <a:t> </a:t>
            </a:r>
            <a:r>
              <a:rPr lang="en-US" sz="2000" dirty="0" err="1"/>
              <a:t>alam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budaya</a:t>
            </a:r>
            <a:r>
              <a:rPr lang="en-US" sz="2000" dirty="0"/>
              <a:t> </a:t>
            </a:r>
            <a:r>
              <a:rPr lang="en-US" sz="2000" dirty="0" err="1"/>
              <a:t>lokal</a:t>
            </a:r>
            <a:r>
              <a:rPr lang="en-US" sz="2000" dirty="0"/>
              <a:t>.</a:t>
            </a:r>
          </a:p>
          <a:p>
            <a:r>
              <a:rPr lang="en-US" sz="2000" b="1" dirty="0"/>
              <a:t>5. Incentives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Penghargaan</a:t>
            </a:r>
            <a:endParaRPr lang="en-US" sz="2000" b="1" dirty="0"/>
          </a:p>
          <a:p>
            <a:r>
              <a:rPr lang="en-US" sz="2000" b="1" dirty="0" err="1"/>
              <a:t>Penghargaan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Praktik</a:t>
            </a:r>
            <a:r>
              <a:rPr lang="en-US" sz="2000" b="1" dirty="0"/>
              <a:t> </a:t>
            </a:r>
            <a:r>
              <a:rPr lang="en-US" sz="2000" b="1" dirty="0" err="1"/>
              <a:t>Baik</a:t>
            </a:r>
            <a:r>
              <a:rPr lang="en-US" sz="2000" dirty="0"/>
              <a:t>: </a:t>
            </a:r>
            <a:r>
              <a:rPr lang="en-US" sz="2000" dirty="0" err="1"/>
              <a:t>Berikan</a:t>
            </a:r>
            <a:r>
              <a:rPr lang="en-US" sz="2000" dirty="0"/>
              <a:t> </a:t>
            </a:r>
            <a:r>
              <a:rPr lang="en-US" sz="2000" dirty="0" err="1"/>
              <a:t>penghargaan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individu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kelompok</a:t>
            </a:r>
            <a:r>
              <a:rPr lang="en-US" sz="2000" dirty="0"/>
              <a:t> yang </a:t>
            </a:r>
            <a:r>
              <a:rPr lang="en-US" sz="2000" dirty="0" err="1"/>
              <a:t>berkontribusi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pelestarian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.</a:t>
            </a:r>
          </a:p>
          <a:p>
            <a:r>
              <a:rPr lang="en-US" sz="2000" b="1" dirty="0"/>
              <a:t>Program </a:t>
            </a:r>
            <a:r>
              <a:rPr lang="en-US" sz="2000" b="1" dirty="0" err="1"/>
              <a:t>Insentif</a:t>
            </a:r>
            <a:r>
              <a:rPr lang="en-US" sz="2000" b="1" dirty="0"/>
              <a:t> </a:t>
            </a:r>
            <a:r>
              <a:rPr lang="en-US" sz="2000" b="1" dirty="0" err="1"/>
              <a:t>Ekonomi</a:t>
            </a:r>
            <a:r>
              <a:rPr lang="en-US" sz="2000" dirty="0"/>
              <a:t>: </a:t>
            </a:r>
            <a:r>
              <a:rPr lang="en-US" sz="2000" dirty="0" err="1"/>
              <a:t>Tawarkan</a:t>
            </a:r>
            <a:r>
              <a:rPr lang="en-US" sz="2000" dirty="0"/>
              <a:t> </a:t>
            </a:r>
            <a:r>
              <a:rPr lang="en-US" sz="2000" dirty="0" err="1"/>
              <a:t>insentif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warga</a:t>
            </a:r>
            <a:r>
              <a:rPr lang="en-US" sz="2000" dirty="0"/>
              <a:t> yang </a:t>
            </a:r>
            <a:r>
              <a:rPr lang="en-US" sz="2000" dirty="0" err="1"/>
              <a:t>menerapkan</a:t>
            </a:r>
            <a:r>
              <a:rPr lang="en-US" sz="2000" dirty="0"/>
              <a:t> </a:t>
            </a:r>
            <a:r>
              <a:rPr lang="en-US" sz="2000" dirty="0" err="1"/>
              <a:t>praktik</a:t>
            </a:r>
            <a:r>
              <a:rPr lang="en-US" sz="2000" dirty="0"/>
              <a:t> </a:t>
            </a:r>
            <a:r>
              <a:rPr lang="en-US" sz="2000" dirty="0" err="1"/>
              <a:t>ramah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 </a:t>
            </a:r>
            <a:r>
              <a:rPr lang="en-US" sz="2000" dirty="0" err="1"/>
              <a:t>pariwisata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.</a:t>
            </a:r>
          </a:p>
          <a:p>
            <a:r>
              <a:rPr lang="en-US" sz="2000" b="1" dirty="0"/>
              <a:t>6. </a:t>
            </a:r>
            <a:r>
              <a:rPr lang="en-US" sz="2000" b="1" dirty="0" err="1"/>
              <a:t>Kolaborasi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Stakeholder</a:t>
            </a:r>
          </a:p>
          <a:p>
            <a:r>
              <a:rPr lang="en-US" sz="2000" b="1" dirty="0" err="1" smtClean="0"/>
              <a:t>Kerjasama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/>
              <a:t> </a:t>
            </a:r>
            <a:r>
              <a:rPr lang="en-US" sz="2000" b="1" dirty="0" err="1" smtClean="0"/>
              <a:t>Swadaya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Masyarakat</a:t>
            </a:r>
            <a:r>
              <a:rPr lang="en-US" sz="2000" b="1" dirty="0" smtClean="0"/>
              <a:t>:</a:t>
            </a:r>
            <a:r>
              <a:rPr lang="en-US" sz="2000" dirty="0" smtClean="0"/>
              <a:t> </a:t>
            </a:r>
            <a:r>
              <a:rPr lang="en-US" sz="2000" dirty="0" err="1"/>
              <a:t>Libatkan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 non-</a:t>
            </a:r>
            <a:r>
              <a:rPr lang="en-US" sz="2000" dirty="0" err="1"/>
              <a:t>pemerintah</a:t>
            </a:r>
            <a:r>
              <a:rPr lang="en-US" sz="2000" dirty="0"/>
              <a:t> yang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fokus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dukungan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.</a:t>
            </a:r>
          </a:p>
          <a:p>
            <a:r>
              <a:rPr lang="en-US" sz="2000" b="1" dirty="0" err="1"/>
              <a:t>Kemitraan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Pemerintah</a:t>
            </a:r>
            <a:r>
              <a:rPr lang="en-US" sz="2000" dirty="0"/>
              <a:t>: </a:t>
            </a:r>
            <a:r>
              <a:rPr lang="en-US" sz="2000" dirty="0" err="1"/>
              <a:t>Bekerjasama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r>
              <a:rPr lang="en-US" sz="2000" dirty="0"/>
              <a:t> </a:t>
            </a:r>
            <a:r>
              <a:rPr lang="en-US" sz="2000" dirty="0" err="1"/>
              <a:t>daerah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mengembangkan</a:t>
            </a:r>
            <a:r>
              <a:rPr lang="en-US" sz="2000" dirty="0"/>
              <a:t> </a:t>
            </a:r>
            <a:r>
              <a:rPr lang="en-US" sz="2000" dirty="0" err="1"/>
              <a:t>kebijakan</a:t>
            </a:r>
            <a:r>
              <a:rPr lang="en-US" sz="2000" dirty="0"/>
              <a:t> yang </a:t>
            </a:r>
            <a:r>
              <a:rPr lang="en-US" sz="2000" dirty="0" err="1"/>
              <a:t>mendukung</a:t>
            </a:r>
            <a:r>
              <a:rPr lang="en-US" sz="2000" dirty="0"/>
              <a:t> </a:t>
            </a:r>
            <a:r>
              <a:rPr lang="en-US" sz="2000" dirty="0" err="1"/>
              <a:t>pariwisata</a:t>
            </a:r>
            <a:r>
              <a:rPr lang="en-US" sz="2000" dirty="0"/>
              <a:t> </a:t>
            </a:r>
            <a:r>
              <a:rPr lang="en-US" sz="2000" dirty="0" err="1"/>
              <a:t>berkelanjutan</a:t>
            </a:r>
            <a:r>
              <a:rPr lang="en-US" sz="2000" dirty="0"/>
              <a:t>.</a:t>
            </a:r>
          </a:p>
          <a:p>
            <a:r>
              <a:rPr lang="en-US" sz="2000" b="1" dirty="0"/>
              <a:t>7. </a:t>
            </a:r>
            <a:r>
              <a:rPr lang="en-US" sz="2000" b="1" dirty="0" err="1"/>
              <a:t>Contoh</a:t>
            </a:r>
            <a:r>
              <a:rPr lang="en-US" sz="2000" b="1" dirty="0"/>
              <a:t> </a:t>
            </a:r>
            <a:r>
              <a:rPr lang="en-US" sz="2000" b="1" dirty="0" err="1"/>
              <a:t>Praktis</a:t>
            </a:r>
            <a:endParaRPr lang="en-US" sz="2000" b="1" dirty="0"/>
          </a:p>
          <a:p>
            <a:r>
              <a:rPr lang="en-US" sz="2000" b="1" dirty="0" err="1"/>
              <a:t>Studi</a:t>
            </a:r>
            <a:r>
              <a:rPr lang="en-US" sz="2000" b="1" dirty="0"/>
              <a:t> </a:t>
            </a:r>
            <a:r>
              <a:rPr lang="en-US" sz="2000" b="1" dirty="0" err="1"/>
              <a:t>Kasus</a:t>
            </a:r>
            <a:r>
              <a:rPr lang="en-US" sz="2000" dirty="0"/>
              <a:t>: </a:t>
            </a:r>
            <a:r>
              <a:rPr lang="en-US" sz="2000" dirty="0" err="1"/>
              <a:t>Tampilkan</a:t>
            </a:r>
            <a:r>
              <a:rPr lang="en-US" sz="2000" dirty="0"/>
              <a:t> </a:t>
            </a:r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sukses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daerah</a:t>
            </a:r>
            <a:r>
              <a:rPr lang="en-US" sz="2000" dirty="0"/>
              <a:t> lain yang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berhasil</a:t>
            </a:r>
            <a:r>
              <a:rPr lang="en-US" sz="2000" dirty="0"/>
              <a:t> </a:t>
            </a:r>
            <a:r>
              <a:rPr lang="en-US" sz="2000" dirty="0" err="1"/>
              <a:t>menerapkan</a:t>
            </a:r>
            <a:r>
              <a:rPr lang="en-US" sz="2000" dirty="0"/>
              <a:t> </a:t>
            </a:r>
            <a:r>
              <a:rPr lang="en-US" sz="2000" dirty="0" err="1"/>
              <a:t>pariwisata</a:t>
            </a:r>
            <a:r>
              <a:rPr lang="en-US" sz="2000" dirty="0"/>
              <a:t> </a:t>
            </a:r>
            <a:r>
              <a:rPr lang="en-US" sz="2000" dirty="0" err="1"/>
              <a:t>berkelanjutan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dampak</a:t>
            </a:r>
            <a:r>
              <a:rPr lang="en-US" sz="2000" dirty="0"/>
              <a:t> </a:t>
            </a:r>
            <a:r>
              <a:rPr lang="en-US" sz="2000" dirty="0" err="1"/>
              <a:t>positifnya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komunitas</a:t>
            </a:r>
            <a:r>
              <a:rPr lang="en-US" sz="2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423713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Bagaimana</a:t>
            </a:r>
            <a:r>
              <a:rPr lang="en-US" sz="2400" b="1" dirty="0"/>
              <a:t> </a:t>
            </a:r>
            <a:r>
              <a:rPr lang="en-US" sz="2400" b="1" dirty="0" err="1"/>
              <a:t>menumbuhkan</a:t>
            </a:r>
            <a:r>
              <a:rPr lang="en-US" sz="2400" b="1" dirty="0"/>
              <a:t> </a:t>
            </a:r>
            <a:r>
              <a:rPr lang="en-US" sz="2400" b="1" dirty="0" err="1"/>
              <a:t>kesadaran</a:t>
            </a:r>
            <a:r>
              <a:rPr lang="en-US" sz="2400" b="1" dirty="0"/>
              <a:t> </a:t>
            </a:r>
            <a:r>
              <a:rPr lang="en-US" sz="2400" b="1" dirty="0" err="1"/>
              <a:t>masyarakat</a:t>
            </a:r>
            <a:r>
              <a:rPr lang="en-US" sz="2400" b="1" dirty="0"/>
              <a:t> local????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167781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7709" y="152400"/>
            <a:ext cx="6400800" cy="5334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Bagaimana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</a:t>
            </a:r>
            <a:r>
              <a:rPr lang="en-US" b="1" dirty="0" err="1" smtClean="0">
                <a:solidFill>
                  <a:schemeClr val="tx1"/>
                </a:solidFill>
              </a:rPr>
              <a:t>eran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Pemerintah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564" y="685800"/>
            <a:ext cx="911629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b="1" dirty="0"/>
              <a:t>1. </a:t>
            </a:r>
            <a:r>
              <a:rPr lang="en-US" b="1" dirty="0" err="1"/>
              <a:t>Penyusunan</a:t>
            </a:r>
            <a:r>
              <a:rPr lang="en-US" b="1" dirty="0"/>
              <a:t> </a:t>
            </a:r>
            <a:r>
              <a:rPr lang="en-US" b="1" dirty="0" err="1"/>
              <a:t>Kebijakan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Regulasi</a:t>
            </a:r>
            <a:r>
              <a:rPr lang="en-US" b="1" dirty="0"/>
              <a:t> </a:t>
            </a:r>
            <a:r>
              <a:rPr lang="en-US" b="1" dirty="0" err="1"/>
              <a:t>Lingkungan</a:t>
            </a:r>
            <a:r>
              <a:rPr lang="en-US" dirty="0"/>
              <a:t>: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undang-undang</a:t>
            </a:r>
            <a:r>
              <a:rPr lang="en-US" dirty="0"/>
              <a:t> yang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berkelanjutan</a:t>
            </a:r>
            <a:r>
              <a:rPr lang="en-US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/>
              <a:t>Program </a:t>
            </a:r>
            <a:r>
              <a:rPr lang="en-US" b="1" dirty="0" err="1"/>
              <a:t>Parisiwata</a:t>
            </a:r>
            <a:r>
              <a:rPr lang="en-US" b="1" dirty="0"/>
              <a:t> </a:t>
            </a:r>
            <a:r>
              <a:rPr lang="en-US" b="1" dirty="0" err="1"/>
              <a:t>Berkelanjutan</a:t>
            </a:r>
            <a:r>
              <a:rPr lang="en-US" dirty="0"/>
              <a:t>: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yang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pariwisata</a:t>
            </a:r>
            <a:r>
              <a:rPr lang="en-US" dirty="0"/>
              <a:t> </a:t>
            </a:r>
            <a:r>
              <a:rPr lang="en-US" dirty="0" err="1"/>
              <a:t>berkelanjutan</a:t>
            </a:r>
            <a:r>
              <a:rPr lang="en-US" dirty="0"/>
              <a:t>,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r>
              <a:rPr lang="en-US" b="1" dirty="0"/>
              <a:t>2. </a:t>
            </a:r>
            <a:r>
              <a:rPr lang="en-US" b="1" dirty="0" err="1"/>
              <a:t>Edukasi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Sosialisasi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Kampanye</a:t>
            </a:r>
            <a:r>
              <a:rPr lang="en-US" b="1" dirty="0"/>
              <a:t> </a:t>
            </a:r>
            <a:r>
              <a:rPr lang="en-US" b="1" dirty="0" err="1"/>
              <a:t>Kesadaran</a:t>
            </a:r>
            <a:r>
              <a:rPr lang="en-US" b="1" dirty="0"/>
              <a:t> </a:t>
            </a:r>
            <a:r>
              <a:rPr lang="en-US" b="1" dirty="0" err="1"/>
              <a:t>Lingkungan</a:t>
            </a:r>
            <a:r>
              <a:rPr lang="en-US" dirty="0"/>
              <a:t>: </a:t>
            </a:r>
            <a:r>
              <a:rPr lang="en-US" dirty="0" err="1"/>
              <a:t>Meluncurkan</a:t>
            </a:r>
            <a:r>
              <a:rPr lang="en-US" dirty="0"/>
              <a:t> </a:t>
            </a:r>
            <a:r>
              <a:rPr lang="en-US" dirty="0" err="1"/>
              <a:t>kampanye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kesadaran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cara-cara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melestarikannya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Program </a:t>
            </a:r>
            <a:r>
              <a:rPr lang="en-US" b="1" dirty="0" err="1"/>
              <a:t>Pendidikan</a:t>
            </a:r>
            <a:r>
              <a:rPr lang="en-US" dirty="0"/>
              <a:t>: </a:t>
            </a:r>
            <a:r>
              <a:rPr lang="en-US" dirty="0" err="1"/>
              <a:t>Mengintegrasikan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kurikulum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guru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3. </a:t>
            </a:r>
            <a:r>
              <a:rPr lang="en-US" b="1" dirty="0" err="1"/>
              <a:t>Dukungan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Inisiatif</a:t>
            </a:r>
            <a:r>
              <a:rPr lang="en-US" b="1" dirty="0"/>
              <a:t> </a:t>
            </a:r>
            <a:r>
              <a:rPr lang="en-US" b="1" dirty="0" err="1"/>
              <a:t>Komunitas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Pendanaan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Sumber</a:t>
            </a:r>
            <a:r>
              <a:rPr lang="en-US" b="1" dirty="0"/>
              <a:t> </a:t>
            </a:r>
            <a:r>
              <a:rPr lang="en-US" b="1" dirty="0" err="1"/>
              <a:t>Daya</a:t>
            </a:r>
            <a:r>
              <a:rPr lang="en-US" dirty="0"/>
              <a:t>: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finansial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proyek-proyek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 yang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pelestarian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Kemitraan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LSM</a:t>
            </a:r>
            <a:r>
              <a:rPr lang="en-US" dirty="0"/>
              <a:t>: </a:t>
            </a:r>
            <a:r>
              <a:rPr lang="en-US" dirty="0" err="1"/>
              <a:t>Bekerjasama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non-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menyelenggarakan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kesadaran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269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491" y="1900178"/>
            <a:ext cx="8991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/>
              <a:t>4. </a:t>
            </a:r>
            <a:r>
              <a:rPr lang="en-US" sz="2000" b="1" dirty="0" err="1" smtClean="0"/>
              <a:t>Infrastruktur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Fasilitas</a:t>
            </a:r>
            <a:endParaRPr lang="en-US" sz="2000" b="1" dirty="0" smtClean="0"/>
          </a:p>
          <a:p>
            <a:pPr algn="just"/>
            <a:r>
              <a:rPr lang="en-US" sz="2000" b="1" dirty="0" smtClean="0"/>
              <a:t>Pembangunan </a:t>
            </a:r>
            <a:r>
              <a:rPr lang="en-US" sz="2000" b="1" dirty="0" err="1" smtClean="0"/>
              <a:t>Infrastruktur</a:t>
            </a:r>
            <a:r>
              <a:rPr lang="en-US" sz="2000" b="1" dirty="0" smtClean="0"/>
              <a:t> Ramah </a:t>
            </a:r>
            <a:r>
              <a:rPr lang="en-US" sz="2000" b="1" dirty="0" err="1" smtClean="0"/>
              <a:t>Lingkungan</a:t>
            </a:r>
            <a:r>
              <a:rPr lang="en-US" sz="2000" dirty="0" smtClean="0"/>
              <a:t>: </a:t>
            </a:r>
            <a:r>
              <a:rPr lang="en-US" sz="2000" dirty="0" err="1" smtClean="0"/>
              <a:t>Membangun</a:t>
            </a:r>
            <a:r>
              <a:rPr lang="en-US" sz="2000" dirty="0" smtClean="0"/>
              <a:t> </a:t>
            </a:r>
            <a:r>
              <a:rPr lang="en-US" sz="2000" dirty="0" err="1" smtClean="0"/>
              <a:t>fasilitas</a:t>
            </a:r>
            <a:r>
              <a:rPr lang="en-US" sz="2000" dirty="0" smtClean="0"/>
              <a:t> </a:t>
            </a:r>
            <a:r>
              <a:rPr lang="en-US" sz="2000" dirty="0" err="1" smtClean="0"/>
              <a:t>publik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mendukung</a:t>
            </a:r>
            <a:r>
              <a:rPr lang="en-US" sz="2000" dirty="0" smtClean="0"/>
              <a:t> </a:t>
            </a:r>
            <a:r>
              <a:rPr lang="en-US" sz="2000" dirty="0" err="1" smtClean="0"/>
              <a:t>keberlanjutan</a:t>
            </a:r>
            <a:r>
              <a:rPr lang="en-US" sz="2000" dirty="0" smtClean="0"/>
              <a:t>,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pengelolaan</a:t>
            </a:r>
            <a:r>
              <a:rPr lang="en-US" sz="2000" dirty="0" smtClean="0"/>
              <a:t> </a:t>
            </a:r>
            <a:r>
              <a:rPr lang="en-US" sz="2000" dirty="0" err="1" smtClean="0"/>
              <a:t>sampah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taman</a:t>
            </a:r>
            <a:r>
              <a:rPr lang="en-US" sz="2000" dirty="0" smtClean="0"/>
              <a:t> </a:t>
            </a:r>
            <a:r>
              <a:rPr lang="en-US" sz="2000" dirty="0" err="1" smtClean="0"/>
              <a:t>kota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r>
              <a:rPr lang="en-US" sz="2000" b="1" dirty="0" smtClean="0"/>
              <a:t>5. </a:t>
            </a:r>
            <a:r>
              <a:rPr lang="en-US" sz="2000" b="1" dirty="0" err="1" smtClean="0"/>
              <a:t>Penelitian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Data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Pengumpulan</a:t>
            </a:r>
            <a:r>
              <a:rPr lang="en-US" sz="2000" b="1" dirty="0" smtClean="0"/>
              <a:t> Data</a:t>
            </a:r>
            <a:r>
              <a:rPr lang="en-US" sz="2000" dirty="0" smtClean="0"/>
              <a:t>: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penelitian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isu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dampaknya</a:t>
            </a:r>
            <a:r>
              <a:rPr lang="en-US" sz="2000" dirty="0" smtClean="0"/>
              <a:t>,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menyebarluaskan</a:t>
            </a:r>
            <a:r>
              <a:rPr lang="en-US" sz="2000" dirty="0" smtClean="0"/>
              <a:t> </a:t>
            </a:r>
            <a:r>
              <a:rPr lang="en-US" sz="2000" dirty="0" err="1" smtClean="0"/>
              <a:t>hasilnya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meningkatkan</a:t>
            </a:r>
            <a:r>
              <a:rPr lang="en-US" sz="2000" dirty="0" smtClean="0"/>
              <a:t> </a:t>
            </a:r>
            <a:r>
              <a:rPr lang="en-US" sz="2000" dirty="0" err="1" smtClean="0"/>
              <a:t>pemahaman</a:t>
            </a:r>
            <a:r>
              <a:rPr lang="en-US" sz="2000" dirty="0" smtClean="0"/>
              <a:t> </a:t>
            </a:r>
            <a:r>
              <a:rPr lang="en-US" sz="2000" dirty="0" err="1" smtClean="0"/>
              <a:t>publik</a:t>
            </a:r>
            <a:r>
              <a:rPr lang="en-US" sz="2000" dirty="0" smtClean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1" dirty="0" smtClean="0"/>
              <a:t>Monitoring </a:t>
            </a:r>
            <a:r>
              <a:rPr lang="en-US" sz="2000" b="1" dirty="0" err="1" smtClean="0"/>
              <a:t>Lingkungan</a:t>
            </a:r>
            <a:r>
              <a:rPr lang="en-US" sz="2000" dirty="0" smtClean="0"/>
              <a:t>: </a:t>
            </a:r>
            <a:r>
              <a:rPr lang="en-US" sz="2000" dirty="0" err="1" smtClean="0"/>
              <a:t>Memantau</a:t>
            </a:r>
            <a:r>
              <a:rPr lang="en-US" sz="2000" dirty="0" smtClean="0"/>
              <a:t> </a:t>
            </a:r>
            <a:r>
              <a:rPr lang="en-US" sz="2000" dirty="0" err="1" smtClean="0"/>
              <a:t>kondisi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diakses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228600" y="640467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chemeClr val="tx1"/>
                </a:solidFill>
              </a:rPr>
              <a:t>Bagaimana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peran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Pemerintah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14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5348</TotalTime>
  <Words>765</Words>
  <Application>Microsoft Office PowerPoint</Application>
  <PresentationFormat>On-screen Show (4:3)</PresentationFormat>
  <Paragraphs>79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Google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A C E R</cp:lastModifiedBy>
  <cp:revision>625</cp:revision>
  <cp:lastPrinted>2017-08-29T02:54:51Z</cp:lastPrinted>
  <dcterms:created xsi:type="dcterms:W3CDTF">2010-04-18T12:06:30Z</dcterms:created>
  <dcterms:modified xsi:type="dcterms:W3CDTF">2024-11-05T02:53:56Z</dcterms:modified>
</cp:coreProperties>
</file>