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40" r:id="rId4"/>
    <p:sldId id="324" r:id="rId5"/>
    <p:sldId id="345" r:id="rId6"/>
    <p:sldId id="329" r:id="rId7"/>
    <p:sldId id="337" r:id="rId8"/>
    <p:sldId id="338" r:id="rId9"/>
    <p:sldId id="326" r:id="rId10"/>
    <p:sldId id="327" r:id="rId11"/>
    <p:sldId id="273" r:id="rId12"/>
    <p:sldId id="325" r:id="rId13"/>
    <p:sldId id="328" r:id="rId14"/>
    <p:sldId id="332" r:id="rId15"/>
    <p:sldId id="333" r:id="rId16"/>
    <p:sldId id="339" r:id="rId17"/>
    <p:sldId id="341" r:id="rId18"/>
    <p:sldId id="342" r:id="rId19"/>
    <p:sldId id="343" r:id="rId20"/>
    <p:sldId id="34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68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3/18/2021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roduksi01\Downloads\personal-1264693_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7584" y="0"/>
            <a:ext cx="5464896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3933056"/>
            <a:ext cx="5715000" cy="131636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UTANG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3491880" y="3501008"/>
            <a:ext cx="54360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TRANSAKSI ENTITAS INDUK </a:t>
            </a:r>
            <a:br>
              <a:rPr lang="en-US" sz="2800" b="1" dirty="0" smtClean="0"/>
            </a:br>
            <a:r>
              <a:rPr lang="en-US" sz="2800" b="1" dirty="0" smtClean="0"/>
              <a:t>DAN ENTITAS ANAK: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PEMBELIAN OBLIGASI LANGSUNG DARI AFILIASI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700808"/>
            <a:ext cx="6324600" cy="468052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dapat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diterbitkan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parnya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smtClean="0">
                <a:latin typeface="+mj-lt"/>
              </a:rPr>
              <a:t>Hal </a:t>
            </a:r>
            <a:r>
              <a:rPr lang="en-US" dirty="0" err="1" smtClean="0">
                <a:latin typeface="+mj-lt"/>
              </a:rPr>
              <a:t>ini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terjadi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kupon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berbeda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tingkat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bunga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pasar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Ketika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kupon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lebih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rendah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dibandingkan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tingkat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bunga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pasar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diterbitkan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diskon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kupon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lebih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tinggi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dibandingkan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tingkat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bunga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pasar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terdapat</a:t>
            </a:r>
            <a:r>
              <a:rPr lang="en-US" dirty="0" smtClean="0">
                <a:latin typeface="+mj-lt"/>
              </a:rPr>
              <a:t> premium </a:t>
            </a: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penerbitan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dirty="0" err="1" smtClean="0">
                <a:latin typeface="+mj-lt"/>
              </a:rPr>
              <a:t>Ketika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diterbitkan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par,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diskon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premium yang </a:t>
            </a:r>
            <a:r>
              <a:rPr lang="en-US" dirty="0" err="1" smtClean="0">
                <a:latin typeface="+mj-lt"/>
              </a:rPr>
              <a:t>muncul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penerbitan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tersebut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juga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dieliminasi</a:t>
            </a:r>
            <a:r>
              <a:rPr lang="en-US" dirty="0" smtClean="0">
                <a:latin typeface="+mj-lt"/>
              </a:rPr>
              <a:t>. </a:t>
            </a:r>
            <a:endParaRPr lang="en-US" dirty="0">
              <a:latin typeface="+mj-lt"/>
            </a:endParaRPr>
          </a:p>
        </p:txBody>
      </p:sp>
      <p:pic>
        <p:nvPicPr>
          <p:cNvPr id="5" name="Picture Placeholder 4" descr="bank2-15647_1280--pixabaydotcom.jpg"/>
          <p:cNvPicPr>
            <a:picLocks noChangeAspect="1"/>
          </p:cNvPicPr>
          <p:nvPr/>
        </p:nvPicPr>
        <p:blipFill>
          <a:blip r:embed="rId2" cstate="print"/>
          <a:srcRect l="10838" r="10838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business-1037741_1280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4018" b="24018"/>
          <a:stretch>
            <a:fillRect/>
          </a:stretch>
        </p:blipFill>
        <p:spPr/>
      </p:pic>
      <p:sp>
        <p:nvSpPr>
          <p:cNvPr id="6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PEMBELIAN OBLIGASI ENTITAS ANAK DARI PIHAK NON-AFILIASI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PEMBELIAN OBLIGASI ENTITAS ANAK DARI PIHAK NON-AFILIASI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556792"/>
            <a:ext cx="6324600" cy="489654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saat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membeli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dari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pihak</a:t>
            </a:r>
            <a:r>
              <a:rPr lang="en-US" sz="2200" dirty="0" smtClean="0">
                <a:latin typeface="+mj-lt"/>
              </a:rPr>
              <a:t> non-</a:t>
            </a:r>
            <a:r>
              <a:rPr lang="en-US" sz="2200" dirty="0" err="1" smtClean="0">
                <a:latin typeface="+mj-lt"/>
              </a:rPr>
              <a:t>afiliasi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sama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dengan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tercatat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tersebut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maka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jurnal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eliminasi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dibuat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saat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menyiapkan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laporan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keuangan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konsolidasian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sama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dengan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jurnal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eliminasi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saat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pembelian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langsung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dari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baik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par </a:t>
            </a:r>
            <a:r>
              <a:rPr lang="en-US" sz="2200" dirty="0" err="1" smtClean="0">
                <a:latin typeface="+mj-lt"/>
              </a:rPr>
              <a:t>maupun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par (</a:t>
            </a:r>
            <a:r>
              <a:rPr lang="en-US" sz="2200" dirty="0" err="1" smtClean="0">
                <a:latin typeface="+mj-lt"/>
              </a:rPr>
              <a:t>lihat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Contoh</a:t>
            </a:r>
            <a:r>
              <a:rPr lang="en-US" sz="2200" dirty="0" smtClean="0">
                <a:latin typeface="+mj-lt"/>
              </a:rPr>
              <a:t> 7.1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7.2).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Investasi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utang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diskon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premium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muncul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harus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dieliminasi</a:t>
            </a:r>
            <a:r>
              <a:rPr lang="en-US" sz="22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Pendapatan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bunga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beban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bunga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juga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harus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dieliminasi</a:t>
            </a:r>
            <a:r>
              <a:rPr lang="en-US" sz="22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Jika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terdapat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piutang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bunga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utang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bunga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sebagai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dampak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pencatatan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perusahaan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secara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akrual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juga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harus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dieliminasi</a:t>
            </a:r>
            <a:r>
              <a:rPr lang="en-US" sz="2200" dirty="0" smtClean="0">
                <a:latin typeface="+mj-lt"/>
              </a:rPr>
              <a:t>.</a:t>
            </a:r>
            <a:endParaRPr lang="en-US" sz="2200" dirty="0">
              <a:latin typeface="+mj-lt"/>
            </a:endParaRPr>
          </a:p>
        </p:txBody>
      </p:sp>
      <p:pic>
        <p:nvPicPr>
          <p:cNvPr id="5" name="Picture Placeholder 6" descr="business-1037741_1280.png"/>
          <p:cNvPicPr>
            <a:picLocks noChangeAspect="1"/>
          </p:cNvPicPr>
          <p:nvPr/>
        </p:nvPicPr>
        <p:blipFill>
          <a:blip r:embed="rId2" cstate="print"/>
          <a:srcRect t="24018" b="24018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PEMBELIAN OBLIGASI ENTITAS ANAK DARI PIHAK NON-AFILIASI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628800"/>
            <a:ext cx="6602288" cy="496855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dapat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membeli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dari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pihak</a:t>
            </a:r>
            <a:r>
              <a:rPr lang="en-US" sz="2200" dirty="0" smtClean="0">
                <a:latin typeface="+mj-lt"/>
              </a:rPr>
              <a:t> non-</a:t>
            </a:r>
            <a:r>
              <a:rPr lang="en-US" sz="2200" dirty="0" err="1" smtClean="0">
                <a:latin typeface="+mj-lt"/>
              </a:rPr>
              <a:t>afiliasi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harga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berbeda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dengan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tercatat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tersebut</a:t>
            </a:r>
            <a:r>
              <a:rPr lang="en-US" sz="22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Ketika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membeli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berbeda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dengan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tercatat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maka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dari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sudut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pandang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kondolidasian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muncul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keuntungan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kerugian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dari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penarikan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Jika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membeli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harga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lebih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rendah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dibandingkan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dengan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tercatat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maka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muncul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keuntungan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penarikan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dalam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laporan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keuangan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kondolidasian</a:t>
            </a:r>
            <a:r>
              <a:rPr lang="en-US" sz="2200" dirty="0" smtClean="0">
                <a:latin typeface="+mj-lt"/>
              </a:rPr>
              <a:t>. 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Sebaliknya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ketika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membeli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harga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lebih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tinggi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dibandingkan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nilai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tercatatnya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maka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terdapat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kerugian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penarikan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harus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disajikan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dalam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laporan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keuangan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konsolidasian</a:t>
            </a:r>
            <a:r>
              <a:rPr lang="en-US" sz="2200" dirty="0" smtClean="0">
                <a:latin typeface="+mj-lt"/>
              </a:rPr>
              <a:t>.</a:t>
            </a:r>
            <a:endParaRPr lang="en-US" sz="2200" dirty="0">
              <a:latin typeface="+mj-lt"/>
            </a:endParaRPr>
          </a:p>
        </p:txBody>
      </p:sp>
      <p:pic>
        <p:nvPicPr>
          <p:cNvPr id="5" name="Picture Placeholder 6" descr="business-1037741_1280.png"/>
          <p:cNvPicPr>
            <a:picLocks noChangeAspect="1"/>
          </p:cNvPicPr>
          <p:nvPr/>
        </p:nvPicPr>
        <p:blipFill>
          <a:blip r:embed="rId2" cstate="print"/>
          <a:srcRect t="24018" b="24018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calculator-178127_192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  <p:sp>
        <p:nvSpPr>
          <p:cNvPr id="5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IKHTISAR PEMBELAJARAN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+mj-lt"/>
              </a:rPr>
              <a:t>Pemberian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fasilitas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pinjaman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oleh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sebaliknya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mengakibatkan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diperlukannya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jurnal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piutang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pendapatan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bunga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piutang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bunga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dicatat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pihak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memberikan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pinjaman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serta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beban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bunga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bunga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sisi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menerima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pinjaman</a:t>
            </a:r>
            <a:r>
              <a:rPr lang="en-US" dirty="0" smtClean="0">
                <a:latin typeface="+mj-lt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antara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dapat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melalui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dua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skenario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yaitu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terlibat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jual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beli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langsung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membeli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tidak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langsung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yaitu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melalui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pihak</a:t>
            </a:r>
            <a:r>
              <a:rPr lang="en-US" dirty="0" smtClean="0">
                <a:latin typeface="+mj-lt"/>
              </a:rPr>
              <a:t> non-</a:t>
            </a:r>
            <a:r>
              <a:rPr lang="en-US" dirty="0" err="1" smtClean="0">
                <a:latin typeface="+mj-lt"/>
              </a:rPr>
              <a:t>afiliasi</a:t>
            </a:r>
            <a:r>
              <a:rPr lang="en-US" dirty="0" smtClean="0"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 err="1" smtClean="0">
                <a:latin typeface="+mj-lt"/>
              </a:rPr>
              <a:t>Pembelian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langsung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tidak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mengakibatkan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munculnya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belum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sehingga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tidak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pencatatan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tambahan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harus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dibuat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oleh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. 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err="1" smtClean="0">
                <a:latin typeface="+mj-lt"/>
              </a:rPr>
              <a:t>Pembelian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langsung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dapat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harga</a:t>
            </a:r>
            <a:r>
              <a:rPr lang="en-US" dirty="0" smtClean="0">
                <a:latin typeface="+mj-lt"/>
              </a:rPr>
              <a:t> par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berbeda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harga</a:t>
            </a:r>
            <a:r>
              <a:rPr lang="en-US" dirty="0" smtClean="0">
                <a:latin typeface="+mj-lt"/>
              </a:rPr>
              <a:t> par.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pembelian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langsung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par,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investasi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dihapus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par. </a:t>
            </a:r>
            <a:r>
              <a:rPr lang="en-US" dirty="0" err="1" smtClean="0">
                <a:latin typeface="+mj-lt"/>
              </a:rPr>
              <a:t>Sedangkan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ketika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pembelian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bukan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par,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jurnal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juga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menghapus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diskon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premium yang </a:t>
            </a:r>
            <a:r>
              <a:rPr lang="en-US" dirty="0" err="1" smtClean="0">
                <a:latin typeface="+mj-lt"/>
              </a:rPr>
              <a:t>muncul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penerbitan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. </a:t>
            </a: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dirty="0" err="1" smtClean="0">
                <a:latin typeface="+mj-lt"/>
              </a:rPr>
              <a:t>Ketika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pembelian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oleh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pihak</a:t>
            </a:r>
            <a:r>
              <a:rPr lang="en-US" dirty="0" smtClean="0">
                <a:latin typeface="+mj-lt"/>
              </a:rPr>
              <a:t> non-</a:t>
            </a:r>
            <a:r>
              <a:rPr lang="en-US" dirty="0" err="1" smtClean="0">
                <a:latin typeface="+mj-lt"/>
              </a:rPr>
              <a:t>afiliasi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harga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berbeda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tercatat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sudut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pandang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muncul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penarikan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harus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diakui</a:t>
            </a:r>
            <a:r>
              <a:rPr lang="en-US" dirty="0" smtClean="0">
                <a:latin typeface="+mj-lt"/>
              </a:rPr>
              <a:t>. 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 err="1" smtClean="0">
                <a:latin typeface="+mj-lt"/>
              </a:rPr>
              <a:t>Jika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beli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lebih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rendah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dibandingkan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tercatat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timbul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penarikan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keuangan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konsolidasian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Jika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harga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beli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lebih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tinggi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dibandingkan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nilai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tercatat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maka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muncul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penarikan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keuangan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konsolidasian</a:t>
            </a:r>
            <a:r>
              <a:rPr lang="en-US" dirty="0" smtClean="0">
                <a:latin typeface="+mj-lt"/>
              </a:rPr>
              <a:t>.</a:t>
            </a: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 startAt="7"/>
            </a:pPr>
            <a:r>
              <a:rPr lang="en-US" sz="2200" dirty="0" err="1" smtClean="0">
                <a:latin typeface="+mj-lt"/>
              </a:rPr>
              <a:t>Atas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keuntungan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kerugian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penarikan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melakukan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pencatatan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tambahan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untuk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menambah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mengurangi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akun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investasi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pada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bagian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laba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sebesar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porsi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kepemilikannya</a:t>
            </a:r>
            <a:r>
              <a:rPr lang="en-US" sz="2200" dirty="0" smtClean="0">
                <a:latin typeface="+mj-lt"/>
              </a:rPr>
              <a:t>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 startAt="7"/>
            </a:pPr>
            <a:r>
              <a:rPr lang="en-US" sz="2200" dirty="0" err="1" smtClean="0">
                <a:latin typeface="+mj-lt"/>
              </a:rPr>
              <a:t>Keuntungan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kerugian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penarikan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diamortisasi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selama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sisa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masa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. </a:t>
            </a:r>
            <a:r>
              <a:rPr lang="en-US" sz="2200" dirty="0" err="1" smtClean="0">
                <a:latin typeface="+mj-lt"/>
              </a:rPr>
              <a:t>Besarnya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amortisasi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keuntungan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kerugian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penarikan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obligasi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setiap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periodenya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adalah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selisih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antara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pendapatan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bunga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diakui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beban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bunga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diakui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.</a:t>
            </a: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9"/>
            </a:pP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amortisasi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penarikan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membuat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pencatatan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menambah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mengurangi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investasi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bagian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laba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sebesar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porsi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kepemilikannya</a:t>
            </a:r>
            <a:r>
              <a:rPr lang="en-US" dirty="0" smtClean="0">
                <a:latin typeface="+mj-lt"/>
              </a:rPr>
              <a:t>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periode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terjadinya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pembelian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jurnal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dibuat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memunculkan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penarikan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Jurnal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eliminasi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dibuat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mengakui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penarikan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obligasi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Jurnal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periode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berikutnya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dibuat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menyesuaikan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akun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investasi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kepentingan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nonpengendali</a:t>
            </a:r>
            <a:r>
              <a:rPr lang="en-U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684584" y="0"/>
            <a:ext cx="9828584" cy="6858000"/>
            <a:chOff x="-684584" y="0"/>
            <a:chExt cx="9828584" cy="6858000"/>
          </a:xfrm>
        </p:grpSpPr>
        <p:sp>
          <p:nvSpPr>
            <p:cNvPr id="46" name="Snip and Round Single Corner Rectangle 45"/>
            <p:cNvSpPr/>
            <p:nvPr/>
          </p:nvSpPr>
          <p:spPr>
            <a:xfrm flipH="1">
              <a:off x="0" y="1556792"/>
              <a:ext cx="9144000" cy="5301208"/>
            </a:xfrm>
            <a:prstGeom prst="snip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66"/>
            <p:cNvGrpSpPr/>
            <p:nvPr/>
          </p:nvGrpSpPr>
          <p:grpSpPr>
            <a:xfrm>
              <a:off x="-684584" y="0"/>
              <a:ext cx="8496944" cy="1412776"/>
              <a:chOff x="-684584" y="0"/>
              <a:chExt cx="8496944" cy="1412776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-684584" y="0"/>
                <a:ext cx="8496944" cy="1412776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0" y="260648"/>
                <a:ext cx="6876256" cy="86409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396480" y="1844824"/>
            <a:ext cx="8496000" cy="576064"/>
            <a:chOff x="0" y="0"/>
            <a:chExt cx="4267200" cy="915120"/>
          </a:xfrm>
        </p:grpSpPr>
        <p:sp>
          <p:nvSpPr>
            <p:cNvPr id="21" name="Rounded Rectangle 20"/>
            <p:cNvSpPr/>
            <p:nvPr/>
          </p:nvSpPr>
          <p:spPr>
            <a:xfrm>
              <a:off x="0" y="0"/>
              <a:ext cx="4267200" cy="915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003">
              <a:schemeClr val="dk1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44672" y="4467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3">
              <a:schemeClr val="dk1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Transaksi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antara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Entitas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Induk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dan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Entitas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Anak</a:t>
              </a:r>
              <a:r>
                <a:rPr lang="en-US" sz="2000" kern="1200" dirty="0" smtClean="0"/>
                <a:t>: </a:t>
              </a:r>
              <a:r>
                <a:rPr lang="en-US" sz="2000" kern="1200" dirty="0" err="1" smtClean="0"/>
                <a:t>Utang</a:t>
              </a:r>
              <a:endParaRPr lang="en-US" sz="2000" kern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72066" y="2857496"/>
            <a:ext cx="2196000" cy="1428760"/>
            <a:chOff x="304800" y="1412619"/>
            <a:chExt cx="4267200" cy="915120"/>
          </a:xfrm>
          <a:solidFill>
            <a:schemeClr val="bg1"/>
          </a:solidFill>
        </p:grpSpPr>
        <p:sp>
          <p:nvSpPr>
            <p:cNvPr id="19" name="Rounded Rectangle 18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434108" y="1457291"/>
              <a:ext cx="3777521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Pembelian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Obligasi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Entitas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Anak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dari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Pihak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Non-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afiliasi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571736" y="5214950"/>
            <a:ext cx="2196000" cy="504056"/>
            <a:chOff x="304800" y="2818780"/>
            <a:chExt cx="4267200" cy="915120"/>
          </a:xfrm>
        </p:grpSpPr>
        <p:sp>
          <p:nvSpPr>
            <p:cNvPr id="17" name="Rounded Rectangle 16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Pembelian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Tidak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Harga</a:t>
              </a:r>
              <a:r>
                <a:rPr lang="en-US" sz="1600" kern="1200" dirty="0" smtClean="0"/>
                <a:t> </a:t>
              </a:r>
              <a:r>
                <a:rPr lang="en-US" sz="1600" kern="1200" dirty="0" smtClean="0"/>
                <a:t>Par</a:t>
              </a:r>
              <a:endParaRPr lang="en-US" sz="1600" kern="12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500298" y="2857496"/>
            <a:ext cx="2376000" cy="1357322"/>
            <a:chOff x="304800" y="1412619"/>
            <a:chExt cx="3942372" cy="915120"/>
          </a:xfrm>
          <a:solidFill>
            <a:schemeClr val="bg1"/>
          </a:solidFill>
        </p:grpSpPr>
        <p:sp>
          <p:nvSpPr>
            <p:cNvPr id="27" name="Rounded Rectangle 26"/>
            <p:cNvSpPr/>
            <p:nvPr/>
          </p:nvSpPr>
          <p:spPr>
            <a:xfrm>
              <a:off x="304800" y="1412619"/>
              <a:ext cx="3942372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6"/>
            <p:cNvSpPr/>
            <p:nvPr/>
          </p:nvSpPr>
          <p:spPr>
            <a:xfrm>
              <a:off x="468005" y="1457291"/>
              <a:ext cx="3643708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Pembelian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Obligasi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Langsung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dari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Entitas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Anak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atau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Entitas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Induk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14282" y="2857496"/>
            <a:ext cx="2052000" cy="1126584"/>
            <a:chOff x="304800" y="1412619"/>
            <a:chExt cx="4085731" cy="915120"/>
          </a:xfrm>
        </p:grpSpPr>
        <p:sp>
          <p:nvSpPr>
            <p:cNvPr id="30" name="Rounded Rectangle 29"/>
            <p:cNvSpPr/>
            <p:nvPr/>
          </p:nvSpPr>
          <p:spPr>
            <a:xfrm>
              <a:off x="304800" y="1412619"/>
              <a:ext cx="4085731" cy="915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001">
              <a:schemeClr val="lt1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6"/>
            <p:cNvSpPr/>
            <p:nvPr/>
          </p:nvSpPr>
          <p:spPr>
            <a:xfrm>
              <a:off x="447040" y="1457291"/>
              <a:ext cx="3870693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Utang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antara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Entitas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Induk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dan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Entitas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Anak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71736" y="4500570"/>
            <a:ext cx="2196000" cy="504056"/>
            <a:chOff x="304800" y="2818780"/>
            <a:chExt cx="4267200" cy="915120"/>
          </a:xfrm>
        </p:grpSpPr>
        <p:sp>
          <p:nvSpPr>
            <p:cNvPr id="33" name="Rounded Rectangle 32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Pembelian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Harga</a:t>
              </a:r>
              <a:r>
                <a:rPr lang="en-US" sz="1600" kern="1200" dirty="0" smtClean="0"/>
                <a:t> </a:t>
              </a:r>
              <a:r>
                <a:rPr lang="en-US" sz="1600" kern="1200" dirty="0" smtClean="0"/>
                <a:t>Par</a:t>
              </a:r>
              <a:endParaRPr lang="en-US" sz="1600" kern="1200" dirty="0"/>
            </a:p>
          </p:txBody>
        </p:sp>
      </p:grpSp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en-US" b="1" dirty="0" smtClean="0"/>
              <a:t>RERANGKA BAB</a:t>
            </a:r>
            <a:endParaRPr lang="en-US" b="1" dirty="0"/>
          </a:p>
        </p:txBody>
      </p:sp>
      <p:cxnSp>
        <p:nvCxnSpPr>
          <p:cNvPr id="57" name="Elbow Connector 56"/>
          <p:cNvCxnSpPr>
            <a:stCxn id="22" idx="2"/>
            <a:endCxn id="31" idx="0"/>
          </p:cNvCxnSpPr>
          <p:nvPr/>
        </p:nvCxnSpPr>
        <p:spPr>
          <a:xfrm rot="5400000">
            <a:off x="2691238" y="959249"/>
            <a:ext cx="519724" cy="3386760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22" idx="2"/>
            <a:endCxn id="28" idx="0"/>
          </p:cNvCxnSpPr>
          <p:nvPr/>
        </p:nvCxnSpPr>
        <p:spPr>
          <a:xfrm rot="5400000">
            <a:off x="3905077" y="2184350"/>
            <a:ext cx="530987" cy="947821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22" idx="2"/>
            <a:endCxn id="19" idx="0"/>
          </p:cNvCxnSpPr>
          <p:nvPr/>
        </p:nvCxnSpPr>
        <p:spPr>
          <a:xfrm rot="16200000" flipH="1">
            <a:off x="5174909" y="1862338"/>
            <a:ext cx="464729" cy="1525586"/>
          </a:xfrm>
          <a:prstGeom prst="bentConnector3">
            <a:avLst>
              <a:gd name="adj1" fmla="val 55873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Elbow Connector 74"/>
          <p:cNvCxnSpPr>
            <a:stCxn id="27" idx="1"/>
            <a:endCxn id="34" idx="1"/>
          </p:cNvCxnSpPr>
          <p:nvPr/>
        </p:nvCxnSpPr>
        <p:spPr>
          <a:xfrm rot="10800000" flipH="1" flipV="1">
            <a:off x="2500297" y="3536157"/>
            <a:ext cx="94427" cy="1216442"/>
          </a:xfrm>
          <a:prstGeom prst="bentConnector3">
            <a:avLst>
              <a:gd name="adj1" fmla="val -169825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28" idx="1"/>
            <a:endCxn id="17" idx="1"/>
          </p:cNvCxnSpPr>
          <p:nvPr/>
        </p:nvCxnSpPr>
        <p:spPr>
          <a:xfrm rot="10800000" flipV="1">
            <a:off x="2571737" y="3536156"/>
            <a:ext cx="26923" cy="1930821"/>
          </a:xfrm>
          <a:prstGeom prst="bentConnector3">
            <a:avLst>
              <a:gd name="adj1" fmla="val 949088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5549090" y="5429264"/>
            <a:ext cx="2952000" cy="504056"/>
            <a:chOff x="304800" y="2818780"/>
            <a:chExt cx="4267200" cy="915120"/>
          </a:xfrm>
        </p:grpSpPr>
        <p:sp>
          <p:nvSpPr>
            <p:cNvPr id="79" name="Rounded Rectangle 78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Pembelian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Harga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Berbeda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dengan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Nilai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Tercatat</a:t>
              </a:r>
              <a:endParaRPr lang="en-US" sz="1600" kern="1200" dirty="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643570" y="4786322"/>
            <a:ext cx="2857520" cy="504056"/>
            <a:chOff x="304800" y="2818780"/>
            <a:chExt cx="4267200" cy="915120"/>
          </a:xfrm>
        </p:grpSpPr>
        <p:sp>
          <p:nvSpPr>
            <p:cNvPr id="82" name="Rounded Rectangle 81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3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Pembelian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pada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Harga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Sama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dengan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Nilai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Tercatat</a:t>
              </a:r>
              <a:endParaRPr lang="en-US" sz="1600" kern="1200" dirty="0"/>
            </a:p>
          </p:txBody>
        </p:sp>
      </p:grpSp>
      <p:cxnSp>
        <p:nvCxnSpPr>
          <p:cNvPr id="88" name="Elbow Connector 87"/>
          <p:cNvCxnSpPr>
            <a:stCxn id="20" idx="2"/>
            <a:endCxn id="82" idx="1"/>
          </p:cNvCxnSpPr>
          <p:nvPr/>
        </p:nvCxnSpPr>
        <p:spPr>
          <a:xfrm rot="5400000">
            <a:off x="5466172" y="4393910"/>
            <a:ext cx="821839" cy="467041"/>
          </a:xfrm>
          <a:prstGeom prst="bentConnector4">
            <a:avLst>
              <a:gd name="adj1" fmla="val 34667"/>
              <a:gd name="adj2" fmla="val 148946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stCxn id="20" idx="2"/>
            <a:endCxn id="80" idx="1"/>
          </p:cNvCxnSpPr>
          <p:nvPr/>
        </p:nvCxnSpPr>
        <p:spPr>
          <a:xfrm rot="5400000">
            <a:off x="5112912" y="4683594"/>
            <a:ext cx="1464782" cy="530617"/>
          </a:xfrm>
          <a:prstGeom prst="bentConnector4">
            <a:avLst>
              <a:gd name="adj1" fmla="val 18944"/>
              <a:gd name="adj2" fmla="val 130221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debt2-1157824_128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679" b="2679"/>
          <a:stretch>
            <a:fillRect/>
          </a:stretch>
        </p:blipFill>
        <p:spPr/>
      </p:pic>
      <p:sp>
        <p:nvSpPr>
          <p:cNvPr id="6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UTANG ANTARA ENTITAS INDUK DAN ENTITAS ANAK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UTANG ANTARA ENTITAS INDUK DAN ENTITAS ANAK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utang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antara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juga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harus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dieliminasi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dalam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rangka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penyusunan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laporan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keuangan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konsolidasian</a:t>
            </a:r>
            <a:r>
              <a:rPr lang="en-US" sz="22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Pinjaman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diperoleh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dari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induknya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mengakibatkan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mencatat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adanya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Utang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di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sisi</a:t>
            </a:r>
            <a:r>
              <a:rPr lang="en-US" sz="2200" dirty="0" smtClean="0">
                <a:latin typeface="+mj-lt"/>
              </a:rPr>
              <a:t> lain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mencatat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adanya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Piutang</a:t>
            </a:r>
            <a:r>
              <a:rPr lang="en-US" sz="22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200" dirty="0" smtClean="0">
                <a:latin typeface="+mj-lt"/>
              </a:rPr>
              <a:t>Dari </a:t>
            </a:r>
            <a:r>
              <a:rPr lang="en-US" sz="2200" dirty="0" err="1" smtClean="0">
                <a:latin typeface="+mj-lt"/>
              </a:rPr>
              <a:t>kacamata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konsolidasi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utang-piutang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tersebut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harus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dieliminasi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karena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pemberian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pinjaman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tersebut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terjadi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antara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induk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merupakan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satu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kesatuan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ekonomi</a:t>
            </a:r>
            <a:r>
              <a:rPr lang="en-US" sz="22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200" dirty="0" err="1" smtClean="0">
                <a:latin typeface="+mj-lt"/>
              </a:rPr>
              <a:t>Jika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pemberian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pinjaman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tersebut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memunculkan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pendapatan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beban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bunga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maka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akun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tersebut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juga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harus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dieliminasi</a:t>
            </a:r>
            <a:r>
              <a:rPr lang="en-US" sz="2200" dirty="0" smtClean="0">
                <a:latin typeface="+mj-lt"/>
              </a:rPr>
              <a:t>. </a:t>
            </a:r>
            <a:endParaRPr lang="en-US" sz="2200" dirty="0">
              <a:latin typeface="+mj-lt"/>
            </a:endParaRPr>
          </a:p>
        </p:txBody>
      </p:sp>
      <p:pic>
        <p:nvPicPr>
          <p:cNvPr id="5" name="Picture Placeholder 4" descr="debt2-1157824_1280--pixabaydotcom.jpg"/>
          <p:cNvPicPr>
            <a:picLocks noChangeAspect="1"/>
          </p:cNvPicPr>
          <p:nvPr/>
        </p:nvPicPr>
        <p:blipFill>
          <a:blip r:embed="rId2" cstate="print"/>
          <a:srcRect t="2679" b="2679"/>
          <a:stretch>
            <a:fillRect/>
          </a:stretch>
        </p:blipFill>
        <p:spPr>
          <a:xfrm>
            <a:off x="-1" y="-2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bank2-15647_128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838" r="10838"/>
          <a:stretch>
            <a:fillRect/>
          </a:stretch>
        </p:blipFill>
        <p:spPr/>
      </p:pic>
      <p:sp>
        <p:nvSpPr>
          <p:cNvPr id="6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PEMBELIAN OBLIGASI LANGSUNG DARI AFILIASI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PEMBELIAN OBLIGASI LANGSUNG DARI AFILIASI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+mj-lt"/>
              </a:rPr>
              <a:t>Dari </a:t>
            </a:r>
            <a:r>
              <a:rPr lang="en-US" sz="2800" dirty="0" err="1" smtClean="0">
                <a:latin typeface="+mj-lt"/>
              </a:rPr>
              <a:t>sudut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pandang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konsolidasi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merupakan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satu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pelaporan</a:t>
            </a:r>
            <a:r>
              <a:rPr lang="en-US" sz="28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Semua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dampak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dari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melibatkan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kedua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pihak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tersebut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harus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dieliminasi</a:t>
            </a:r>
            <a:r>
              <a:rPr lang="en-US" sz="2800" dirty="0" smtClean="0">
                <a:latin typeface="+mj-lt"/>
              </a:rPr>
              <a:t>. </a:t>
            </a:r>
            <a:r>
              <a:rPr lang="en-US" sz="2800" dirty="0" err="1" smtClean="0">
                <a:latin typeface="+mj-lt"/>
              </a:rPr>
              <a:t>Tak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terkecuali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dengan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pembelian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obligasi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antara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.</a:t>
            </a:r>
          </a:p>
        </p:txBody>
      </p:sp>
      <p:pic>
        <p:nvPicPr>
          <p:cNvPr id="5" name="Picture Placeholder 4" descr="bank2-15647_1280--pixabaydotcom.jpg"/>
          <p:cNvPicPr>
            <a:picLocks noChangeAspect="1"/>
          </p:cNvPicPr>
          <p:nvPr/>
        </p:nvPicPr>
        <p:blipFill>
          <a:blip r:embed="rId2" cstate="print"/>
          <a:srcRect l="10838" r="10838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668288"/>
          </a:xfrm>
        </p:spPr>
        <p:txBody>
          <a:bodyPr/>
          <a:lstStyle/>
          <a:p>
            <a:r>
              <a:rPr lang="en-US" dirty="0" err="1" smtClean="0"/>
              <a:t>Gambar</a:t>
            </a:r>
            <a:r>
              <a:rPr lang="en-US" dirty="0" smtClean="0"/>
              <a:t> A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2354327" y="1844824"/>
            <a:ext cx="6322129" cy="1152088"/>
            <a:chOff x="2354327" y="1844824"/>
            <a:chExt cx="6322129" cy="1152088"/>
          </a:xfrm>
        </p:grpSpPr>
        <p:grpSp>
          <p:nvGrpSpPr>
            <p:cNvPr id="14" name="Group 13"/>
            <p:cNvGrpSpPr/>
            <p:nvPr/>
          </p:nvGrpSpPr>
          <p:grpSpPr>
            <a:xfrm>
              <a:off x="2354327" y="1844824"/>
              <a:ext cx="2628000" cy="900000"/>
              <a:chOff x="1235" y="0"/>
              <a:chExt cx="2634220" cy="1100336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1235" y="0"/>
                <a:ext cx="2634220" cy="1100336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ounded Rectangle 4"/>
              <p:cNvSpPr/>
              <p:nvPr/>
            </p:nvSpPr>
            <p:spPr>
              <a:xfrm>
                <a:off x="33463" y="32228"/>
                <a:ext cx="2569764" cy="10358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0" tIns="114300" rIns="114300" bIns="1143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000" b="1" kern="1200" dirty="0" smtClean="0"/>
                  <a:t>INDUK PERUSAHAAN</a:t>
                </a:r>
                <a:endParaRPr lang="en-US" sz="3000" b="1" kern="1200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6042236" y="1844824"/>
              <a:ext cx="2634220" cy="900000"/>
              <a:chOff x="3689144" y="0"/>
              <a:chExt cx="2634220" cy="1100336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689144" y="0"/>
                <a:ext cx="2634220" cy="1100336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Rounded Rectangle 8"/>
              <p:cNvSpPr/>
              <p:nvPr/>
            </p:nvSpPr>
            <p:spPr>
              <a:xfrm>
                <a:off x="3721372" y="32228"/>
                <a:ext cx="2569764" cy="10358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0" tIns="114300" rIns="114300" bIns="1143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000" b="1" kern="1200" dirty="0" smtClean="0"/>
                  <a:t>ANAK PERUSAHAAN</a:t>
                </a:r>
                <a:endParaRPr lang="en-US" sz="3000" b="1" kern="1200" dirty="0"/>
              </a:p>
            </p:txBody>
          </p:sp>
        </p:grpSp>
        <p:sp>
          <p:nvSpPr>
            <p:cNvPr id="23" name="Rounded Rectangle 22"/>
            <p:cNvSpPr/>
            <p:nvPr/>
          </p:nvSpPr>
          <p:spPr>
            <a:xfrm>
              <a:off x="4788024" y="2636912"/>
              <a:ext cx="1296000" cy="360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ysClr val="windowText" lastClr="000000"/>
                  </a:solidFill>
                </a:rPr>
                <a:t>Obligasi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411760" y="3356992"/>
            <a:ext cx="5976520" cy="2592288"/>
            <a:chOff x="2411760" y="3356992"/>
            <a:chExt cx="5976520" cy="2592288"/>
          </a:xfrm>
        </p:grpSpPr>
        <p:sp>
          <p:nvSpPr>
            <p:cNvPr id="6" name="Rounded Rectangle 5"/>
            <p:cNvSpPr/>
            <p:nvPr/>
          </p:nvSpPr>
          <p:spPr>
            <a:xfrm>
              <a:off x="2411760" y="3356992"/>
              <a:ext cx="1728000" cy="6120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PIHAK NON-AFILIASI</a:t>
              </a:r>
              <a:endParaRPr lang="en-US" b="1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292080" y="3356992"/>
              <a:ext cx="1728000" cy="6840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ANAK PERUSAHAAN</a:t>
              </a:r>
              <a:endParaRPr lang="en-US" b="1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228184" y="5229200"/>
              <a:ext cx="2088000" cy="68400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PIHAK </a:t>
              </a:r>
              <a:r>
                <a:rPr lang="en-US" b="1" dirty="0" smtClean="0"/>
                <a:t>NON-AFILIASI</a:t>
              </a:r>
              <a:endParaRPr lang="en-US" b="1" dirty="0"/>
            </a:p>
          </p:txBody>
        </p:sp>
        <p:cxnSp>
          <p:nvCxnSpPr>
            <p:cNvPr id="10" name="Shape 9"/>
            <p:cNvCxnSpPr>
              <a:stCxn id="7" idx="3"/>
              <a:endCxn id="8" idx="0"/>
            </p:cNvCxnSpPr>
            <p:nvPr/>
          </p:nvCxnSpPr>
          <p:spPr>
            <a:xfrm>
              <a:off x="7020080" y="3698992"/>
              <a:ext cx="252104" cy="1530208"/>
            </a:xfrm>
            <a:prstGeom prst="bentConnector2">
              <a:avLst/>
            </a:prstGeom>
            <a:ln w="6350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hape 11"/>
            <p:cNvCxnSpPr/>
            <p:nvPr/>
          </p:nvCxnSpPr>
          <p:spPr>
            <a:xfrm rot="16200000" flipH="1">
              <a:off x="3929012" y="3330342"/>
              <a:ext cx="1645920" cy="2952424"/>
            </a:xfrm>
            <a:prstGeom prst="bentConnector2">
              <a:avLst/>
            </a:prstGeom>
            <a:ln w="63500">
              <a:solidFill>
                <a:schemeClr val="accent2">
                  <a:lumMod val="75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>
            <a:xfrm>
              <a:off x="7092280" y="4077072"/>
              <a:ext cx="1296000" cy="360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ysClr val="windowText" lastClr="000000"/>
                  </a:solidFill>
                </a:rPr>
                <a:t>Obligasi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4067944" y="5589280"/>
              <a:ext cx="1296000" cy="360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ysClr val="windowText" lastClr="000000"/>
                  </a:solidFill>
                </a:rPr>
                <a:t>Obligasi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6" name="Text Placeholder 2"/>
          <p:cNvSpPr txBox="1">
            <a:spLocks/>
          </p:cNvSpPr>
          <p:nvPr/>
        </p:nvSpPr>
        <p:spPr>
          <a:xfrm>
            <a:off x="611560" y="3336776"/>
            <a:ext cx="1600200" cy="668288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txBody>
          <a:bodyPr vert="horz" lIns="137160" tIns="182880" rIns="137160" bIns="9144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100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Gambar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 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pic>
        <p:nvPicPr>
          <p:cNvPr id="29" name="Picture Placeholder 4" descr="bank2-15647_1280--pixabaydotcom.jpg"/>
          <p:cNvPicPr>
            <a:picLocks noChangeAspect="1"/>
          </p:cNvPicPr>
          <p:nvPr/>
        </p:nvPicPr>
        <p:blipFill>
          <a:blip r:embed="rId2" cstate="print"/>
          <a:srcRect l="10838" r="10838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>
            <a:off x="5076690" y="1879380"/>
            <a:ext cx="718668" cy="396576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117066" y="2333782"/>
            <a:ext cx="678292" cy="32401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PEMBELIAN OBLIGASI LANGSUNG DARI AFILIASI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dapat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terlibat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dalam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jual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beli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obligasi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secara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langsung</a:t>
            </a:r>
            <a:r>
              <a:rPr lang="en-US" sz="2800" dirty="0" smtClean="0">
                <a:latin typeface="+mj-lt"/>
              </a:rPr>
              <a:t> (</a:t>
            </a:r>
            <a:r>
              <a:rPr lang="en-US" sz="2800" dirty="0" err="1" smtClean="0">
                <a:latin typeface="+mj-lt"/>
              </a:rPr>
              <a:t>Gambar</a:t>
            </a:r>
            <a:r>
              <a:rPr lang="en-US" sz="2800" dirty="0" smtClean="0">
                <a:latin typeface="+mj-lt"/>
              </a:rPr>
              <a:t> A). </a:t>
            </a:r>
            <a:r>
              <a:rPr lang="en-US" sz="2800" dirty="0" err="1" smtClean="0">
                <a:latin typeface="+mj-lt"/>
              </a:rPr>
              <a:t>Selain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itu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juga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dapat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membeli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obligasi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secara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tidak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langsung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yaitu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melalui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pihak</a:t>
            </a:r>
            <a:r>
              <a:rPr lang="en-US" sz="2800" dirty="0" smtClean="0">
                <a:latin typeface="+mj-lt"/>
              </a:rPr>
              <a:t> non-</a:t>
            </a:r>
            <a:r>
              <a:rPr lang="en-US" sz="2800" dirty="0" err="1" smtClean="0">
                <a:latin typeface="+mj-lt"/>
              </a:rPr>
              <a:t>afiliasi</a:t>
            </a:r>
            <a:r>
              <a:rPr lang="en-US" sz="2800" dirty="0" smtClean="0">
                <a:latin typeface="+mj-lt"/>
              </a:rPr>
              <a:t> (</a:t>
            </a:r>
            <a:r>
              <a:rPr lang="en-US" sz="2800" dirty="0" err="1" smtClean="0">
                <a:latin typeface="+mj-lt"/>
              </a:rPr>
              <a:t>Gambar</a:t>
            </a:r>
            <a:r>
              <a:rPr lang="en-US" sz="2800" dirty="0" smtClean="0">
                <a:latin typeface="+mj-lt"/>
              </a:rPr>
              <a:t> B).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Kedua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memiliki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dampak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berbeda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terhadap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pencatatan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jurnal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eliminasi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harus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disiapkan</a:t>
            </a:r>
            <a:r>
              <a:rPr lang="en-US" sz="2800" dirty="0" smtClean="0">
                <a:latin typeface="+mj-lt"/>
              </a:rPr>
              <a:t>.</a:t>
            </a:r>
          </a:p>
        </p:txBody>
      </p:sp>
      <p:pic>
        <p:nvPicPr>
          <p:cNvPr id="5" name="Picture Placeholder 4" descr="bank2-15647_1280--pixabaydotcom.jpg"/>
          <p:cNvPicPr>
            <a:picLocks noChangeAspect="1"/>
          </p:cNvPicPr>
          <p:nvPr/>
        </p:nvPicPr>
        <p:blipFill>
          <a:blip r:embed="rId2" cstate="print"/>
          <a:srcRect l="10838" r="10838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PEMBELIAN OBLIGASI LANGSUNG DARI AFILIASI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Ketika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menerbitkan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obligasi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pada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nilai</a:t>
            </a:r>
            <a:r>
              <a:rPr lang="en-US" sz="2800" dirty="0" smtClean="0">
                <a:latin typeface="+mj-lt"/>
              </a:rPr>
              <a:t> par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dibeli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langsung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oleh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maka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diperlukan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jurnal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eliminasi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untuk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menghapus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akun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investasi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pada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obligasi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utang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obligasi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pendapatan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bunga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serta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beban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bunga</a:t>
            </a:r>
            <a:r>
              <a:rPr lang="en-US" sz="28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Investasi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pada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obligasi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dibeli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pic>
        <p:nvPicPr>
          <p:cNvPr id="5" name="Picture Placeholder 4" descr="bank2-15647_1280--pixabaydotcom.jpg"/>
          <p:cNvPicPr>
            <a:picLocks noChangeAspect="1"/>
          </p:cNvPicPr>
          <p:nvPr/>
        </p:nvPicPr>
        <p:blipFill>
          <a:blip r:embed="rId2" cstate="print"/>
          <a:srcRect l="10838" r="10838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1215</TotalTime>
  <Words>1099</Words>
  <Application>Microsoft Office PowerPoint</Application>
  <PresentationFormat>On-screen Show (4:3)</PresentationFormat>
  <Paragraphs>70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PPt-Template_S4</vt:lpstr>
      <vt:lpstr>UTANG</vt:lpstr>
      <vt:lpstr>RERANGKA BAB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produksi01</dc:creator>
  <cp:lastModifiedBy>S4pro-04</cp:lastModifiedBy>
  <cp:revision>321</cp:revision>
  <dcterms:created xsi:type="dcterms:W3CDTF">2016-08-25T03:47:46Z</dcterms:created>
  <dcterms:modified xsi:type="dcterms:W3CDTF">2021-03-18T03:41:37Z</dcterms:modified>
</cp:coreProperties>
</file>