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7" r:id="rId3"/>
    <p:sldId id="288" r:id="rId4"/>
    <p:sldId id="290" r:id="rId5"/>
    <p:sldId id="297" r:id="rId6"/>
    <p:sldId id="308" r:id="rId7"/>
    <p:sldId id="307" r:id="rId8"/>
    <p:sldId id="310" r:id="rId9"/>
    <p:sldId id="275" r:id="rId10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4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E26684A-ADE8-495E-BC2C-677E126A4178}" type="datetimeFigureOut">
              <a:rPr lang="en-US"/>
              <a:pPr>
                <a:defRPr/>
              </a:pPr>
              <a:t>9/25/2024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5F3224E-91D1-4A65-AF5E-F2414E3899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18280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E62D68-D453-4157-802E-4BBA5495AA3D}" type="datetimeFigureOut">
              <a:rPr lang="en-US"/>
              <a:pPr>
                <a:defRPr/>
              </a:pPr>
              <a:t>9/25/2024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F50F65-090B-4853-840E-2860EA2CF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4447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5B002-7DAE-44F6-9202-6E37A3F03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6D2B6-CFD0-46EE-A155-C7FDB4CF68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D80D4-64B6-47BA-B274-C89F743860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0C523-F41B-490A-A536-6D46262EA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18098-1231-4168-9CBE-B9CECFB19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07424-EAFD-4757-B57C-62CCA0F43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AC995-01D3-43FD-9A76-92A9ACDA7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BCEC1-2110-494F-9C6E-31A6ACC4B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96C41-EA2E-4D80-AC76-BDBE4A827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1CD64-0430-4475-817B-6287EBDAAF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F07C2-F5F1-4398-A6BC-3FD48BB3A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DA43FA-E337-46FB-AD3A-36D7971CD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B8CABC-47B3-4A22-ABA4-2A58EE12D5C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pic>
        <p:nvPicPr>
          <p:cNvPr id="8" name="Picture 2" descr="http://rosodaras.files.wordpress.com/2009/10/ekspresi-bung-karno6.jpg?w=470&amp;h=312&amp;h=3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8800" y="857232"/>
            <a:ext cx="5943600" cy="4038600"/>
          </a:xfrm>
          <a:prstGeom prst="rect">
            <a:avLst/>
          </a:prstGeom>
          <a:noFill/>
        </p:spPr>
      </p:pic>
      <p:sp>
        <p:nvSpPr>
          <p:cNvPr id="9" name="Subtitle 5"/>
          <p:cNvSpPr>
            <a:spLocks noGrp="1"/>
          </p:cNvSpPr>
          <p:nvPr>
            <p:ph type="subTitle" idx="1"/>
          </p:nvPr>
        </p:nvSpPr>
        <p:spPr>
          <a:xfrm>
            <a:off x="381000" y="5105400"/>
            <a:ext cx="8458200" cy="91440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PANCASILA DALAM SEJARAH BANGSA</a:t>
            </a:r>
            <a:endParaRPr lang="en-US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4282" y="357166"/>
            <a:ext cx="286328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Pertemuan</a:t>
            </a:r>
            <a:r>
              <a:rPr lang="en-US" sz="2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ke-2</a:t>
            </a:r>
            <a:endParaRPr lang="en-US" sz="28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2483" y="5715016"/>
            <a:ext cx="758573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Jaman</a:t>
            </a:r>
            <a:r>
              <a:rPr lang="en-US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Kerajaan</a:t>
            </a:r>
            <a:r>
              <a:rPr lang="en-US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hingga</a:t>
            </a:r>
            <a:r>
              <a:rPr lang="en-US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Kemerdekaan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loud Callout 9"/>
          <p:cNvSpPr/>
          <p:nvPr/>
        </p:nvSpPr>
        <p:spPr>
          <a:xfrm>
            <a:off x="1714480" y="0"/>
            <a:ext cx="7429520" cy="4500570"/>
          </a:xfrm>
          <a:prstGeom prst="cloudCallout">
            <a:avLst>
              <a:gd name="adj1" fmla="val -42876"/>
              <a:gd name="adj2" fmla="val 51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Kita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akan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membahas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dalam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dua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pertemuan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642910" y="1785926"/>
            <a:ext cx="7839100" cy="42862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Rounded MT Bold" pitchFamily="34" charset="0"/>
              </a:rPr>
              <a:t>ERA SEBELUM KEMERDEKAAN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lang="en-US" sz="3200" b="1" dirty="0" smtClean="0">
                <a:latin typeface="Arial Rounded MT Bold" pitchFamily="34" charset="0"/>
              </a:rPr>
              <a:t>ERA KEMERDEKAAN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Rounded MT Bold" pitchFamily="34" charset="0"/>
              </a:rPr>
              <a:t>ERA ORDE LAMA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lang="en-US" sz="3200" b="1" dirty="0" smtClean="0">
                <a:latin typeface="Arial Rounded MT Bold" pitchFamily="34" charset="0"/>
              </a:rPr>
              <a:t>ERA ORDE BARU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lang="en-US" sz="3200" b="1" dirty="0" smtClean="0">
                <a:latin typeface="Arial Rounded MT Bold" pitchFamily="34" charset="0"/>
              </a:rPr>
              <a:t>ER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Rounded MT Bold" pitchFamily="34" charset="0"/>
              </a:rPr>
              <a:t>A REFORMASI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5984" y="500042"/>
            <a:ext cx="46474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PERIODISASI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500034" y="500042"/>
            <a:ext cx="729770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ERA SEBELUM KEMERDEKAAN</a:t>
            </a:r>
            <a:endParaRPr lang="en-US" sz="36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2910" y="1571612"/>
            <a:ext cx="7858180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Jaman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kerajaan</a:t>
            </a:r>
            <a:endParaRPr lang="en-US" sz="4000" b="1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Jaman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perjuangan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melawan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penjajah</a:t>
            </a:r>
            <a:endParaRPr lang="en-US" sz="40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01752" y="1547826"/>
            <a:ext cx="8686800" cy="841248"/>
          </a:xfrm>
        </p:spPr>
        <p:txBody>
          <a:bodyPr/>
          <a:lstStyle/>
          <a:p>
            <a:pPr algn="l"/>
            <a:r>
              <a:rPr lang="en-US" sz="3200" dirty="0" smtClean="0">
                <a:latin typeface="Berlin Sans FB Demi" pitchFamily="34" charset="0"/>
              </a:rPr>
              <a:t>SIDANG-SIDANG BPUPKI</a:t>
            </a:r>
            <a:endParaRPr lang="en-US" sz="3200" dirty="0">
              <a:latin typeface="Berlin Sans FB Dem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14324" y="2519362"/>
            <a:ext cx="8401080" cy="12858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PEMBENTUKAN PPKI DAN </a:t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</a:b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PROKLAMASI KEMERDEKAAN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14324" y="4019560"/>
            <a:ext cx="8329642" cy="150019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PEMBENTUKAN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NEGARA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RIS (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Republik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Indonesia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Serikat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85720" y="5591196"/>
            <a:ext cx="8186766" cy="8382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TERBENTUKNYA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NKRI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1950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304800" y="214290"/>
            <a:ext cx="8686800" cy="1009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smtClean="0">
                <a:solidFill>
                  <a:srgbClr val="C00000"/>
                </a:solidFill>
                <a:latin typeface="Arial Black" pitchFamily="34" charset="0"/>
                <a:ea typeface="+mj-ea"/>
                <a:cs typeface="+mj-cs"/>
              </a:rPr>
              <a:t>ERA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KEMERDEKAAN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99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99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92899"/>
            <a:ext cx="2133600" cy="365125"/>
          </a:xfrm>
        </p:spPr>
        <p:txBody>
          <a:bodyPr/>
          <a:lstStyle/>
          <a:p>
            <a:pPr>
              <a:defRPr/>
            </a:pPr>
            <a:fld id="{1A90C523-F41B-490A-A536-6D46262EA71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643042" y="214290"/>
            <a:ext cx="7277120" cy="1009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MASA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ORDE LAMA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5720" y="1708161"/>
            <a:ext cx="625203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DEMOKRASI TERPIMPIN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7158" y="2708293"/>
            <a:ext cx="842968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PEMILU I 29 September 1955</a:t>
            </a:r>
          </a:p>
          <a:p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dengan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Konstitusi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RIS </a:t>
            </a:r>
            <a:endParaRPr lang="en-US" sz="40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5720" y="4429299"/>
            <a:ext cx="75921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DEKRIT PRESIDEN 5 </a:t>
            </a:r>
            <a:r>
              <a:rPr lang="en-US" sz="4000" b="1" dirty="0" err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Juli</a:t>
            </a:r>
            <a:r>
              <a:rPr lang="en-US" sz="4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1959</a:t>
            </a:r>
            <a:endParaRPr lang="en-US" sz="4000" b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7D0541-1706-451E-B6DA-D958ABDB10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loud Callout 11"/>
          <p:cNvSpPr/>
          <p:nvPr/>
        </p:nvSpPr>
        <p:spPr>
          <a:xfrm>
            <a:off x="2214546" y="142852"/>
            <a:ext cx="6000792" cy="3181392"/>
          </a:xfrm>
          <a:prstGeom prst="cloudCallout">
            <a:avLst>
              <a:gd name="adj1" fmla="val -51446"/>
              <a:gd name="adj2" fmla="val 843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Minggu</a:t>
            </a:r>
            <a:r>
              <a:rPr lang="en-US" sz="3200" dirty="0" smtClean="0"/>
              <a:t> </a:t>
            </a:r>
            <a:r>
              <a:rPr lang="en-US" sz="3200" dirty="0" err="1" smtClean="0"/>
              <a:t>depan</a:t>
            </a:r>
            <a:r>
              <a:rPr lang="en-US" sz="3200" dirty="0" smtClean="0"/>
              <a:t> </a:t>
            </a:r>
            <a:r>
              <a:rPr lang="en-US" sz="3200" dirty="0" err="1" smtClean="0"/>
              <a:t>membahas</a:t>
            </a:r>
            <a:r>
              <a:rPr lang="en-US" sz="3200" dirty="0" smtClean="0"/>
              <a:t> </a:t>
            </a:r>
            <a:r>
              <a:rPr lang="en-US" sz="3200" dirty="0" err="1" smtClean="0"/>
              <a:t>Masa</a:t>
            </a:r>
            <a:r>
              <a:rPr lang="en-US" sz="3200" dirty="0" smtClean="0"/>
              <a:t> ORBA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Reformasi</a:t>
            </a:r>
            <a:endParaRPr lang="en-US" sz="3200" dirty="0"/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5369AD-4D40-4296-8F66-D2BB8B6E9D1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2844" y="357166"/>
            <a:ext cx="8286808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4000" dirty="0" err="1">
                <a:latin typeface="Cambria" pitchFamily="18" charset="0"/>
              </a:rPr>
              <a:t>Tugas</a:t>
            </a:r>
            <a:r>
              <a:rPr lang="en-US" sz="4000" dirty="0">
                <a:latin typeface="Cambria" pitchFamily="18" charset="0"/>
              </a:rPr>
              <a:t> 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7158" y="1071546"/>
            <a:ext cx="8501122" cy="489364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latin typeface="Cambria" pitchFamily="18" charset="0"/>
              </a:rPr>
              <a:t>Kasus</a:t>
            </a:r>
            <a:r>
              <a:rPr lang="en-US" sz="2400" dirty="0">
                <a:latin typeface="Cambria" pitchFamily="18" charset="0"/>
              </a:rPr>
              <a:t>:</a:t>
            </a:r>
          </a:p>
          <a:p>
            <a:pPr>
              <a:defRPr/>
            </a:pPr>
            <a:r>
              <a:rPr lang="en-US" sz="2400" dirty="0" err="1">
                <a:latin typeface="Cambria" pitchFamily="18" charset="0"/>
              </a:rPr>
              <a:t>Akhir-akhir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ini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semakin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banyak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kasus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bertentangan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dengan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nilai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Pancasila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misal</a:t>
            </a:r>
            <a:r>
              <a:rPr lang="en-US" sz="2400" dirty="0">
                <a:latin typeface="Cambria" pitchFamily="18" charset="0"/>
              </a:rPr>
              <a:t>:</a:t>
            </a:r>
          </a:p>
          <a:p>
            <a:pPr>
              <a:buFontTx/>
              <a:buChar char="-"/>
              <a:defRPr/>
            </a:pPr>
            <a:r>
              <a:rPr lang="en-US" sz="2400" dirty="0" err="1">
                <a:latin typeface="Cambria" pitchFamily="18" charset="0"/>
              </a:rPr>
              <a:t>Konflik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antar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kelompok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masyarakat</a:t>
            </a:r>
            <a:endParaRPr lang="en-US" sz="2400" dirty="0">
              <a:latin typeface="Cambria" pitchFamily="18" charset="0"/>
            </a:endParaRPr>
          </a:p>
          <a:p>
            <a:pPr>
              <a:buFontTx/>
              <a:buChar char="-"/>
              <a:defRPr/>
            </a:pPr>
            <a:r>
              <a:rPr lang="en-US" sz="2400" dirty="0" err="1">
                <a:latin typeface="Cambria" pitchFamily="18" charset="0"/>
              </a:rPr>
              <a:t>Kejahatan</a:t>
            </a:r>
            <a:r>
              <a:rPr lang="en-US" sz="2400" dirty="0">
                <a:latin typeface="Cambria" pitchFamily="18" charset="0"/>
              </a:rPr>
              <a:t> (</a:t>
            </a:r>
            <a:r>
              <a:rPr lang="en-US" sz="2400" dirty="0" err="1">
                <a:latin typeface="Cambria" pitchFamily="18" charset="0"/>
              </a:rPr>
              <a:t>penganiayaan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perampokan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pembunuhan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pemerkosaan</a:t>
            </a:r>
            <a:r>
              <a:rPr lang="en-US" sz="2400" dirty="0">
                <a:latin typeface="Cambria" pitchFamily="18" charset="0"/>
              </a:rPr>
              <a:t>)</a:t>
            </a:r>
          </a:p>
          <a:p>
            <a:pPr>
              <a:buFontTx/>
              <a:buChar char="-"/>
              <a:defRPr/>
            </a:pPr>
            <a:r>
              <a:rPr lang="en-US" sz="2400" dirty="0" err="1">
                <a:latin typeface="Cambria" pitchFamily="18" charset="0"/>
              </a:rPr>
              <a:t>Penyalahgunaan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wewenang</a:t>
            </a:r>
            <a:r>
              <a:rPr lang="en-US" sz="2400" dirty="0">
                <a:latin typeface="Cambria" pitchFamily="18" charset="0"/>
              </a:rPr>
              <a:t> (</a:t>
            </a:r>
            <a:r>
              <a:rPr lang="en-US" sz="2400" dirty="0" err="1">
                <a:latin typeface="Cambria" pitchFamily="18" charset="0"/>
              </a:rPr>
              <a:t>korupsi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kolusi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pemaksaan</a:t>
            </a:r>
            <a:r>
              <a:rPr lang="en-US" sz="2400" dirty="0">
                <a:latin typeface="Cambria" pitchFamily="18" charset="0"/>
              </a:rPr>
              <a:t>)</a:t>
            </a:r>
          </a:p>
          <a:p>
            <a:pPr>
              <a:buFontTx/>
              <a:buChar char="-"/>
              <a:defRPr/>
            </a:pPr>
            <a:endParaRPr lang="en-US" sz="2400" dirty="0">
              <a:latin typeface="Cambria" pitchFamily="18" charset="0"/>
            </a:endParaRPr>
          </a:p>
          <a:p>
            <a:pPr>
              <a:defRPr/>
            </a:pPr>
            <a:r>
              <a:rPr lang="en-US" sz="2400" dirty="0" err="1">
                <a:latin typeface="Cambria" pitchFamily="18" charset="0"/>
              </a:rPr>
              <a:t>Buat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artikel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analisis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mampu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menjawab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pertanyaan</a:t>
            </a:r>
            <a:r>
              <a:rPr lang="en-US" sz="2400" dirty="0">
                <a:latin typeface="Cambria" pitchFamily="18" charset="0"/>
              </a:rPr>
              <a:t>:</a:t>
            </a:r>
          </a:p>
          <a:p>
            <a:pPr>
              <a:buFontTx/>
              <a:buChar char="-"/>
              <a:defRPr/>
            </a:pPr>
            <a:r>
              <a:rPr lang="en-US" sz="2400" dirty="0" err="1">
                <a:latin typeface="Cambria" pitchFamily="18" charset="0"/>
              </a:rPr>
              <a:t>Mengapa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kondisi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muncul</a:t>
            </a:r>
            <a:r>
              <a:rPr lang="en-US" sz="2400" dirty="0">
                <a:latin typeface="Cambria" pitchFamily="18" charset="0"/>
              </a:rPr>
              <a:t> (</a:t>
            </a:r>
            <a:r>
              <a:rPr lang="en-US" sz="2400" dirty="0" err="1">
                <a:latin typeface="Cambria" pitchFamily="18" charset="0"/>
              </a:rPr>
              <a:t>hal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tersebut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terjadi</a:t>
            </a:r>
            <a:r>
              <a:rPr lang="en-US" sz="2400" dirty="0">
                <a:latin typeface="Cambria" pitchFamily="18" charset="0"/>
              </a:rPr>
              <a:t>)</a:t>
            </a:r>
          </a:p>
          <a:p>
            <a:pPr>
              <a:buFontTx/>
              <a:buChar char="-"/>
              <a:defRPr/>
            </a:pPr>
            <a:r>
              <a:rPr lang="en-US" sz="2400" dirty="0" err="1">
                <a:latin typeface="Cambria" pitchFamily="18" charset="0"/>
              </a:rPr>
              <a:t>Apa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solusi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Anda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rekomendasikan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untuk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mengantisipasi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mengatasi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hal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tersebut</a:t>
            </a:r>
            <a:r>
              <a:rPr lang="en-US" sz="2400" dirty="0">
                <a:latin typeface="Cambria" pitchFamily="18" charset="0"/>
              </a:rPr>
              <a:t>.</a:t>
            </a:r>
          </a:p>
          <a:p>
            <a:pPr>
              <a:buFontTx/>
              <a:buChar char="-"/>
              <a:defRPr/>
            </a:pPr>
            <a:endParaRPr lang="en-US" sz="2400" dirty="0"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7A45B-90DA-4AA0-9B5C-4B7DFBA1122E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184</Words>
  <Application>Microsoft Office PowerPoint</Application>
  <PresentationFormat>On-screen Show (4:3)</PresentationFormat>
  <Paragraphs>69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SIDANG-SIDANG BPUPKI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WR.3</cp:lastModifiedBy>
  <cp:revision>139</cp:revision>
  <dcterms:created xsi:type="dcterms:W3CDTF">2010-04-18T12:06:30Z</dcterms:created>
  <dcterms:modified xsi:type="dcterms:W3CDTF">2024-09-25T06:56:56Z</dcterms:modified>
</cp:coreProperties>
</file>