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0"/>
  </p:notesMasterIdLst>
  <p:handoutMasterIdLst>
    <p:handoutMasterId r:id="rId61"/>
  </p:handoutMasterIdLst>
  <p:sldIdLst>
    <p:sldId id="256" r:id="rId2"/>
    <p:sldId id="271" r:id="rId3"/>
    <p:sldId id="272" r:id="rId4"/>
    <p:sldId id="319" r:id="rId5"/>
    <p:sldId id="318" r:id="rId6"/>
    <p:sldId id="360" r:id="rId7"/>
    <p:sldId id="361" r:id="rId8"/>
    <p:sldId id="317" r:id="rId9"/>
    <p:sldId id="362" r:id="rId10"/>
    <p:sldId id="363" r:id="rId11"/>
    <p:sldId id="364" r:id="rId12"/>
    <p:sldId id="316" r:id="rId13"/>
    <p:sldId id="334" r:id="rId14"/>
    <p:sldId id="335" r:id="rId15"/>
    <p:sldId id="337" r:id="rId16"/>
    <p:sldId id="365" r:id="rId17"/>
    <p:sldId id="336" r:id="rId18"/>
    <p:sldId id="358" r:id="rId19"/>
    <p:sldId id="313" r:id="rId20"/>
    <p:sldId id="312" r:id="rId21"/>
    <p:sldId id="315" r:id="rId22"/>
    <p:sldId id="338" r:id="rId23"/>
    <p:sldId id="306" r:id="rId24"/>
    <p:sldId id="321" r:id="rId25"/>
    <p:sldId id="366" r:id="rId26"/>
    <p:sldId id="320" r:id="rId27"/>
    <p:sldId id="339" r:id="rId28"/>
    <p:sldId id="367" r:id="rId29"/>
    <p:sldId id="307" r:id="rId30"/>
    <p:sldId id="359" r:id="rId31"/>
    <p:sldId id="368" r:id="rId32"/>
    <p:sldId id="329" r:id="rId33"/>
    <p:sldId id="369" r:id="rId34"/>
    <p:sldId id="371" r:id="rId35"/>
    <p:sldId id="372" r:id="rId36"/>
    <p:sldId id="375" r:id="rId37"/>
    <p:sldId id="373" r:id="rId38"/>
    <p:sldId id="328" r:id="rId39"/>
    <p:sldId id="340" r:id="rId40"/>
    <p:sldId id="377" r:id="rId41"/>
    <p:sldId id="341" r:id="rId42"/>
    <p:sldId id="342" r:id="rId43"/>
    <p:sldId id="378" r:id="rId44"/>
    <p:sldId id="343" r:id="rId45"/>
    <p:sldId id="346" r:id="rId46"/>
    <p:sldId id="379" r:id="rId47"/>
    <p:sldId id="380" r:id="rId48"/>
    <p:sldId id="381" r:id="rId49"/>
    <p:sldId id="324" r:id="rId50"/>
    <p:sldId id="349" r:id="rId51"/>
    <p:sldId id="350" r:id="rId52"/>
    <p:sldId id="351" r:id="rId53"/>
    <p:sldId id="382" r:id="rId54"/>
    <p:sldId id="352" r:id="rId55"/>
    <p:sldId id="353" r:id="rId56"/>
    <p:sldId id="354" r:id="rId57"/>
    <p:sldId id="355" r:id="rId58"/>
    <p:sldId id="357" r:id="rId59"/>
  </p:sldIdLst>
  <p:sldSz cx="9144000" cy="6858000" type="screen4x3"/>
  <p:notesSz cx="6858000" cy="9144000"/>
  <p:custDataLst>
    <p:tags r:id="rId6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76709" autoAdjust="0"/>
  </p:normalViewPr>
  <p:slideViewPr>
    <p:cSldViewPr>
      <p:cViewPr varScale="1">
        <p:scale>
          <a:sx n="102" d="100"/>
          <a:sy n="102" d="100"/>
        </p:scale>
        <p:origin x="-188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23.xml"/><Relationship Id="rId1" Type="http://schemas.openxmlformats.org/officeDocument/2006/relationships/slide" Target="../slides/slide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29.xml"/><Relationship Id="rId1" Type="http://schemas.openxmlformats.org/officeDocument/2006/relationships/slide" Target="../slides/slide23.xml"/><Relationship Id="rId5" Type="http://schemas.openxmlformats.org/officeDocument/2006/relationships/image" Target="../media/image7.png"/><Relationship Id="rId4"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9.xml"/><Relationship Id="rId1" Type="http://schemas.openxmlformats.org/officeDocument/2006/relationships/slide" Target="../slides/slide3.xml"/><Relationship Id="rId5" Type="http://schemas.openxmlformats.org/officeDocument/2006/relationships/image" Target="../media/image7.png"/><Relationship Id="rId4" Type="http://schemas.openxmlformats.org/officeDocument/2006/relationships/image" Target="../media/image6.png"/></Relationships>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3.xml"/><Relationship Id="rId1" Type="http://schemas.openxmlformats.org/officeDocument/2006/relationships/slide" Target="../slides/slide3.xml"/><Relationship Id="rId5" Type="http://schemas.openxmlformats.org/officeDocument/2006/relationships/image" Target="../media/image7.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23" qsCatId="simple" csTypeId="urn:microsoft.com/office/officeart/2005/8/colors/accent3_1" csCatId="accent3" phldr="1"/>
      <dgm:spPr/>
      <dgm:t>
        <a:bodyPr/>
        <a:lstStyle/>
        <a:p>
          <a:endParaRPr lang="en-US"/>
        </a:p>
      </dgm:t>
    </dgm:pt>
    <dgm:pt modelId="{A8E9C07B-48B2-4B9C-8EC7-0782825D816E}">
      <dgm:prSet phldrT="[Text]" custT="1"/>
      <dgm:spPr/>
      <dgm:t>
        <a:bodyPr anchor="ctr"/>
        <a:lstStyle/>
        <a:p>
          <a:r>
            <a:rPr lang="en-US" sz="1600" b="1" dirty="0" smtClean="0">
              <a:hlinkClick xmlns:r="http://schemas.openxmlformats.org/officeDocument/2006/relationships" r:id="rId1" action="ppaction://hlinksldjump"/>
            </a:rPr>
            <a:t>Computer Crime</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lstStyle/>
        <a:p>
          <a:r>
            <a:rPr lang="en-US" sz="1400" dirty="0" smtClean="0"/>
            <a:t>Define computer crime and describe several types of computer crime.  </a:t>
          </a:r>
          <a:endParaRPr lang="en-US" sz="14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lstStyle/>
        <a:p>
          <a:r>
            <a:rPr lang="en-US" sz="1600" b="1" dirty="0" smtClean="0">
              <a:hlinkClick xmlns:r="http://schemas.openxmlformats.org/officeDocument/2006/relationships" r:id="rId2" action="ppaction://hlinksldjump"/>
            </a:rPr>
            <a:t>Cyberwar and Cyberterrorism</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lstStyle/>
        <a:p>
          <a:r>
            <a:rPr lang="en-US" sz="1400" dirty="0" smtClean="0"/>
            <a:t>Describe and explain the differences between cyberwar and cyberterrorism.</a:t>
          </a:r>
          <a:endParaRPr lang="en-US" sz="14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nchor="ctr"/>
        <a:lstStyle/>
        <a:p>
          <a:r>
            <a:rPr lang="en-US" sz="1600" b="1" dirty="0" smtClean="0">
              <a:hlinkClick xmlns:r="http://schemas.openxmlformats.org/officeDocument/2006/relationships" r:id="rId3" action="ppaction://hlinksldjump"/>
            </a:rPr>
            <a:t>Managing Information Systems Security</a:t>
          </a:r>
          <a:endParaRPr lang="en-US" sz="16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nchor="ctr"/>
        <a:lstStyle/>
        <a:p>
          <a:r>
            <a:rPr lang="en-US" sz="1400" dirty="0" smtClean="0"/>
            <a:t>Discuss the process of managing IS security and describe various IS controls that can help in ensuring IS security.</a:t>
          </a:r>
          <a:endParaRPr lang="en-US" sz="14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3" custScaleX="83650"/>
      <dgm:spPr>
        <a:blipFill rotWithShape="1">
          <a:blip xmlns:r="http://schemas.openxmlformats.org/officeDocument/2006/relationships" r:embed="rId4"/>
          <a:stretch>
            <a:fillRect/>
          </a:stretch>
        </a:blipFill>
      </dgm:spPr>
      <dgm:t>
        <a:bodyPr/>
        <a:lstStyle/>
        <a:p>
          <a:endParaRPr lang="en-US"/>
        </a:p>
      </dgm:t>
    </dgm:pt>
    <dgm:pt modelId="{49E2F980-7E69-446B-A4B0-923DF6DEFA98}" type="pres">
      <dgm:prSet presAssocID="{A8E9C07B-48B2-4B9C-8EC7-0782825D816E}" presName="text" presStyleLbl="node1" presStyleIdx="0" presStyleCnt="3">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dgm:spPr/>
      <dgm:t>
        <a:bodyPr/>
        <a:lstStyle/>
        <a:p>
          <a:endParaRPr lang="en-US"/>
        </a:p>
      </dgm:t>
    </dgm:pt>
    <dgm:pt modelId="{7AEC1603-E11D-41B0-BE2A-F6201D5BEDCD}" type="pres">
      <dgm:prSet presAssocID="{629933C8-186B-4311-BF2D-DC99990EFBF2}" presName="img" presStyleLbl="fgImgPlace1" presStyleIdx="1" presStyleCnt="3" custScaleX="83650"/>
      <dgm:spPr>
        <a:blipFill rotWithShape="1">
          <a:blip xmlns:r="http://schemas.openxmlformats.org/officeDocument/2006/relationships" r:embed="rId5"/>
          <a:stretch>
            <a:fillRect/>
          </a:stretch>
        </a:blipFill>
      </dgm:spPr>
      <dgm:t>
        <a:bodyPr/>
        <a:lstStyle/>
        <a:p>
          <a:endParaRPr lang="en-US"/>
        </a:p>
      </dgm:t>
    </dgm:pt>
    <dgm:pt modelId="{7B44DBCB-1EB0-418C-B751-858BAE4753CC}" type="pres">
      <dgm:prSet presAssocID="{629933C8-186B-4311-BF2D-DC99990EFBF2}" presName="text" presStyleLbl="node1" presStyleIdx="1" presStyleCnt="3">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dgm:spPr/>
      <dgm:t>
        <a:bodyPr/>
        <a:lstStyle/>
        <a:p>
          <a:endParaRPr lang="en-US"/>
        </a:p>
      </dgm:t>
    </dgm:pt>
    <dgm:pt modelId="{6ED042DA-90EA-415F-9861-14F87D22BB00}" type="pres">
      <dgm:prSet presAssocID="{34FB3FC8-FCB1-404C-AAE4-E98CF14CF5FB}" presName="img" presStyleLbl="fgImgPlace1" presStyleIdx="2" presStyleCnt="3" custScaleX="83650"/>
      <dgm:spPr>
        <a:blipFill rotWithShape="1">
          <a:blip xmlns:r="http://schemas.openxmlformats.org/officeDocument/2006/relationships" r:embed="rId6"/>
          <a:stretch>
            <a:fillRect/>
          </a:stretch>
        </a:blipFill>
      </dgm:spPr>
      <dgm:t>
        <a:bodyPr/>
        <a:lstStyle/>
        <a:p>
          <a:endParaRPr lang="en-US"/>
        </a:p>
      </dgm:t>
    </dgm:pt>
    <dgm:pt modelId="{799A5FF2-1A39-4675-818C-11261776BAE8}" type="pres">
      <dgm:prSet presAssocID="{34FB3FC8-FCB1-404C-AAE4-E98CF14CF5FB}" presName="text" presStyleLbl="node1" presStyleIdx="2" presStyleCnt="3">
        <dgm:presLayoutVars>
          <dgm:bulletEnabled val="1"/>
        </dgm:presLayoutVars>
      </dgm:prSet>
      <dgm:spPr/>
      <dgm:t>
        <a:bodyPr/>
        <a:lstStyle/>
        <a:p>
          <a:endParaRPr lang="en-US"/>
        </a:p>
      </dgm:t>
    </dgm:pt>
  </dgm:ptLst>
  <dgm:cxnLst>
    <dgm:cxn modelId="{D7D120E4-0167-477E-960A-EF05D7A133C3}" type="presOf" srcId="{629933C8-186B-4311-BF2D-DC99990EFBF2}" destId="{A93B6B1D-06C6-4860-8EBA-32C502FF8641}" srcOrd="0" destOrd="0" presId="urn:microsoft.com/office/officeart/2005/8/layout/vList4#1"/>
    <dgm:cxn modelId="{1BABF215-56EA-424F-9F41-6D2D84AEB436}" type="presOf" srcId="{6D011581-C5DD-419A-AAED-AD05631CDF0A}" destId="{BA89CFF3-74C1-4F32-B093-38D94D4D20CF}" srcOrd="0" destOrd="1"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7DD17957-3CF6-4F84-9B42-2D5B12D19F2A}" type="presOf" srcId="{A8E9C07B-48B2-4B9C-8EC7-0782825D816E}" destId="{49E2F980-7E69-446B-A4B0-923DF6DEFA98}" srcOrd="1" destOrd="0" presId="urn:microsoft.com/office/officeart/2005/8/layout/vList4#1"/>
    <dgm:cxn modelId="{CFBF21C2-21BA-4949-AE7B-A1680EDBC722}" type="presOf" srcId="{363F0ED0-6985-439E-857A-EC47F8A3DAB0}" destId="{A93B6B1D-06C6-4860-8EBA-32C502FF8641}" srcOrd="0"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98D67BD8-8427-47B0-B5AA-EB45D304815F}" type="presOf" srcId="{6D011581-C5DD-419A-AAED-AD05631CDF0A}" destId="{49E2F980-7E69-446B-A4B0-923DF6DEFA98}" srcOrd="1" destOrd="1"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3A619D55-5747-4E00-A1FA-E45F6AED8303}" srcId="{629933C8-186B-4311-BF2D-DC99990EFBF2}" destId="{363F0ED0-6985-439E-857A-EC47F8A3DAB0}" srcOrd="0" destOrd="0" parTransId="{A9B0CFF2-8D5D-47E0-900D-55A9A3E83BE1}" sibTransId="{F7E04B30-62AE-4465-859B-270409FE7C94}"/>
    <dgm:cxn modelId="{D3B5C6B8-970A-4AE4-AF41-D9B6EC46DB45}" type="presOf" srcId="{629933C8-186B-4311-BF2D-DC99990EFBF2}" destId="{7B44DBCB-1EB0-418C-B751-858BAE4753CC}" srcOrd="1" destOrd="0" presId="urn:microsoft.com/office/officeart/2005/8/layout/vList4#1"/>
    <dgm:cxn modelId="{36C20AF6-670E-4425-A77F-AAED1778981B}" type="presOf" srcId="{363F0ED0-6985-439E-857A-EC47F8A3DAB0}" destId="{7B44DBCB-1EB0-418C-B751-858BAE4753CC}" srcOrd="1" destOrd="1" presId="urn:microsoft.com/office/officeart/2005/8/layout/vList4#1"/>
    <dgm:cxn modelId="{94FC978F-A2B8-46ED-81B4-5B0C5A60E259}" type="presOf" srcId="{34FB3FC8-FCB1-404C-AAE4-E98CF14CF5FB}" destId="{47C28FEA-814E-4A68-B726-08705D29C6AB}" srcOrd="0" destOrd="0"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6110EF44-5760-46AD-88E0-A5EC417BA8A8}" type="presOf" srcId="{482F2C61-E41B-4642-B082-EF9C103085B5}" destId="{25E29AB1-DE1E-48E4-B66F-1D7048CC3527}" srcOrd="0" destOrd="0" presId="urn:microsoft.com/office/officeart/2005/8/layout/vList4#1"/>
    <dgm:cxn modelId="{249DA96C-952E-42AC-8DB8-56C718E0C29A}" type="presOf" srcId="{34FB3FC8-FCB1-404C-AAE4-E98CF14CF5FB}" destId="{799A5FF2-1A39-4675-818C-11261776BAE8}" srcOrd="1" destOrd="0" presId="urn:microsoft.com/office/officeart/2005/8/layout/vList4#1"/>
    <dgm:cxn modelId="{791DD5F5-4A05-45B6-BE4C-6BA2472DDC86}" type="presOf" srcId="{0CFC6EAA-DD42-49C0-A163-69A52F65D7DF}" destId="{799A5FF2-1A39-4675-818C-11261776BAE8}" srcOrd="1" destOrd="1" presId="urn:microsoft.com/office/officeart/2005/8/layout/vList4#1"/>
    <dgm:cxn modelId="{75BADD6D-3B09-41EB-BFCF-6D45064E94D0}" type="presOf" srcId="{A8E9C07B-48B2-4B9C-8EC7-0782825D816E}" destId="{BA89CFF3-74C1-4F32-B093-38D94D4D20CF}" srcOrd="0" destOrd="0" presId="urn:microsoft.com/office/officeart/2005/8/layout/vList4#1"/>
    <dgm:cxn modelId="{35F334EF-24B5-4239-A395-CB84CFA55B46}" type="presOf" srcId="{0CFC6EAA-DD42-49C0-A163-69A52F65D7DF}" destId="{47C28FEA-814E-4A68-B726-08705D29C6AB}" srcOrd="0" destOrd="1"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24"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nchor="ctr"/>
        <a:lstStyle/>
        <a:p>
          <a:r>
            <a:rPr lang="en-US" sz="2400" b="1" dirty="0" smtClean="0"/>
            <a:t>Computer Crime</a:t>
          </a:r>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1" action="ppaction://hlinksldjump"/>
            </a:rPr>
            <a:t>Cyberwar and Cyberterrorism</a:t>
          </a:r>
          <a:endParaRPr lang="en-US" sz="1400" dirty="0" smtClean="0"/>
        </a:p>
        <a:p>
          <a:r>
            <a:rPr lang="en-US" sz="1200" dirty="0" smtClean="0"/>
            <a:t>Describe and explain the differences between cyberwar and cyberterrorism.</a:t>
          </a:r>
          <a:endParaRPr lang="en-US" sz="12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Managing Information Systems Security</a:t>
          </a:r>
          <a:endParaRPr lang="en-US" sz="1400" dirty="0" smtClean="0"/>
        </a:p>
        <a:p>
          <a:r>
            <a:rPr lang="en-US" sz="1400" dirty="0" smtClean="0"/>
            <a:t>Discuss the process of managing IS security and describe various IS controls that can help in ensuring IS security.</a:t>
          </a:r>
          <a:endParaRPr lang="en-US" sz="12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D02ED3E4-1BF0-4070-BD3C-D28E849BE701}">
      <dgm:prSet custT="1"/>
      <dgm:spPr/>
      <dgm:t>
        <a:bodyPr anchor="ctr"/>
        <a:lstStyle/>
        <a:p>
          <a:r>
            <a:rPr lang="en-US" sz="2000" dirty="0" smtClean="0"/>
            <a:t>Define computer crime and describe several types of computer crime.  </a:t>
          </a:r>
          <a:endParaRPr lang="en-US" sz="2000" dirty="0"/>
        </a:p>
      </dgm:t>
    </dgm:pt>
    <dgm:pt modelId="{C16FECB4-5C9B-42DE-912D-FE6AD938FBEA}" type="sibTrans" cxnId="{E617E7B1-9783-4FF7-9AD6-460B5F8D8F81}">
      <dgm:prSet/>
      <dgm:spPr/>
      <dgm:t>
        <a:bodyPr/>
        <a:lstStyle/>
        <a:p>
          <a:endParaRPr lang="en-US"/>
        </a:p>
      </dgm:t>
    </dgm:pt>
    <dgm:pt modelId="{B3B5BDB7-BECB-4F5B-9A62-3BDEA373A709}" type="parTrans" cxnId="{E617E7B1-9783-4FF7-9AD6-460B5F8D8F81}">
      <dgm:prSet/>
      <dgm:spPr/>
      <dgm:t>
        <a:bodyPr/>
        <a:lstStyle/>
        <a:p>
          <a:endParaRPr lang="en-US"/>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277158"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3" custScaleX="95572" custScaleY="289516"/>
      <dgm:spPr>
        <a:blipFill rotWithShape="1">
          <a:blip xmlns:r="http://schemas.openxmlformats.org/officeDocument/2006/relationships" r:embed="rId3"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3">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dgm:spPr/>
      <dgm:t>
        <a:bodyPr/>
        <a:lstStyle/>
        <a:p>
          <a:endParaRPr lang="en-US"/>
        </a:p>
      </dgm:t>
    </dgm:pt>
    <dgm:pt modelId="{7AEC1603-E11D-41B0-BE2A-F6201D5BEDCD}" type="pres">
      <dgm:prSet presAssocID="{629933C8-186B-4311-BF2D-DC99990EFBF2}" presName="img" presStyleLbl="fgImgPlace1" presStyleIdx="1" presStyleCnt="3" custScaleX="65131"/>
      <dgm:spPr>
        <a:blipFill rotWithShape="1">
          <a:blip xmlns:r="http://schemas.openxmlformats.org/officeDocument/2006/relationships" r:embed="rId4"/>
          <a:stretch>
            <a:fillRect/>
          </a:stretch>
        </a:blipFill>
      </dgm:spPr>
      <dgm:t>
        <a:bodyPr/>
        <a:lstStyle/>
        <a:p>
          <a:endParaRPr lang="en-US"/>
        </a:p>
      </dgm:t>
    </dgm:pt>
    <dgm:pt modelId="{7B44DBCB-1EB0-418C-B751-858BAE4753CC}" type="pres">
      <dgm:prSet presAssocID="{629933C8-186B-4311-BF2D-DC99990EFBF2}" presName="text" presStyleLbl="node1" presStyleIdx="1" presStyleCnt="3">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dgm:spPr/>
      <dgm:t>
        <a:bodyPr/>
        <a:lstStyle/>
        <a:p>
          <a:endParaRPr lang="en-US"/>
        </a:p>
      </dgm:t>
    </dgm:pt>
    <dgm:pt modelId="{6ED042DA-90EA-415F-9861-14F87D22BB00}" type="pres">
      <dgm:prSet presAssocID="{34FB3FC8-FCB1-404C-AAE4-E98CF14CF5FB}" presName="img" presStyleLbl="fgImgPlace1" presStyleIdx="2" presStyleCnt="3" custScaleX="65131"/>
      <dgm:spPr>
        <a:blipFill rotWithShape="1">
          <a:blip xmlns:r="http://schemas.openxmlformats.org/officeDocument/2006/relationships" r:embed="rId5"/>
          <a:stretch>
            <a:fillRect/>
          </a:stretch>
        </a:blipFill>
      </dgm:spPr>
      <dgm:t>
        <a:bodyPr/>
        <a:lstStyle/>
        <a:p>
          <a:endParaRPr lang="en-US"/>
        </a:p>
      </dgm:t>
    </dgm:pt>
    <dgm:pt modelId="{799A5FF2-1A39-4675-818C-11261776BAE8}" type="pres">
      <dgm:prSet presAssocID="{34FB3FC8-FCB1-404C-AAE4-E98CF14CF5FB}" presName="text" presStyleLbl="node1" presStyleIdx="2" presStyleCnt="3">
        <dgm:presLayoutVars>
          <dgm:bulletEnabled val="1"/>
        </dgm:presLayoutVars>
      </dgm:prSet>
      <dgm:spPr/>
      <dgm:t>
        <a:bodyPr/>
        <a:lstStyle/>
        <a:p>
          <a:endParaRPr lang="en-US"/>
        </a:p>
      </dgm:t>
    </dgm:pt>
  </dgm:ptLst>
  <dgm:cxnLst>
    <dgm:cxn modelId="{CD940617-5DF4-4842-932B-DEEB888241FF}" type="presOf" srcId="{34FB3FC8-FCB1-404C-AAE4-E98CF14CF5FB}" destId="{799A5FF2-1A39-4675-818C-11261776BAE8}" srcOrd="1" destOrd="0" presId="urn:microsoft.com/office/officeart/2005/8/layout/vList4#2"/>
    <dgm:cxn modelId="{9617FCF8-0802-436C-A7CD-E87B3B8C2893}" srcId="{482F2C61-E41B-4642-B082-EF9C103085B5}" destId="{A8E9C07B-48B2-4B9C-8EC7-0782825D816E}" srcOrd="0" destOrd="0" parTransId="{C7A73202-DE5A-4072-95A6-BFF1402B4BC2}" sibTransId="{631AC269-E33A-4752-92A6-6DC1380588AA}"/>
    <dgm:cxn modelId="{5310D578-AF81-4A20-999F-3456DF15C80E}" type="presOf" srcId="{629933C8-186B-4311-BF2D-DC99990EFBF2}" destId="{A93B6B1D-06C6-4860-8EBA-32C502FF8641}" srcOrd="0" destOrd="0" presId="urn:microsoft.com/office/officeart/2005/8/layout/vList4#2"/>
    <dgm:cxn modelId="{656505DF-68BF-4857-A2AE-EFA2171403BB}" type="presOf" srcId="{677A52F5-4CAE-4309-A461-E811AF92EF26}" destId="{799A5FF2-1A39-4675-818C-11261776BAE8}" srcOrd="1" destOrd="1" presId="urn:microsoft.com/office/officeart/2005/8/layout/vList4#2"/>
    <dgm:cxn modelId="{9538D63E-0AFF-4869-8B74-5EAE693FBC93}" type="presOf" srcId="{34FB3FC8-FCB1-404C-AAE4-E98CF14CF5FB}" destId="{47C28FEA-814E-4A68-B726-08705D29C6AB}" srcOrd="0" destOrd="0" presId="urn:microsoft.com/office/officeart/2005/8/layout/vList4#2"/>
    <dgm:cxn modelId="{E617E7B1-9783-4FF7-9AD6-460B5F8D8F81}" srcId="{A8E9C07B-48B2-4B9C-8EC7-0782825D816E}" destId="{D02ED3E4-1BF0-4070-BD3C-D28E849BE701}" srcOrd="0" destOrd="0" parTransId="{B3B5BDB7-BECB-4F5B-9A62-3BDEA373A709}" sibTransId="{C16FECB4-5C9B-42DE-912D-FE6AD938FBEA}"/>
    <dgm:cxn modelId="{308514BA-8780-41F3-B8AD-EB260DAF35E1}" srcId="{482F2C61-E41B-4642-B082-EF9C103085B5}" destId="{629933C8-186B-4311-BF2D-DC99990EFBF2}" srcOrd="1" destOrd="0" parTransId="{BD5F7455-41FD-4EDB-BB6D-E2107F429F6E}" sibTransId="{1801FD8D-8375-49FB-8B3F-210ACF517DEF}"/>
    <dgm:cxn modelId="{FFB8572B-7192-49CE-9F0D-B856D183EDFE}" srcId="{482F2C61-E41B-4642-B082-EF9C103085B5}" destId="{34FB3FC8-FCB1-404C-AAE4-E98CF14CF5FB}" srcOrd="2" destOrd="0" parTransId="{5D2B6F70-AC7D-4E44-959A-1F3278F0AFC3}" sibTransId="{62C71E71-0AFF-4481-BF1F-D339780ADFC0}"/>
    <dgm:cxn modelId="{077460E6-1B0F-4A1E-AC74-5DC04E99FC61}" type="presOf" srcId="{A8E9C07B-48B2-4B9C-8EC7-0782825D816E}" destId="{49E2F980-7E69-446B-A4B0-923DF6DEFA98}" srcOrd="1" destOrd="0" presId="urn:microsoft.com/office/officeart/2005/8/layout/vList4#2"/>
    <dgm:cxn modelId="{E40B7776-D2F8-4631-8E95-F6E956694182}" type="presOf" srcId="{677A52F5-4CAE-4309-A461-E811AF92EF26}" destId="{47C28FEA-814E-4A68-B726-08705D29C6AB}" srcOrd="0" destOrd="1" presId="urn:microsoft.com/office/officeart/2005/8/layout/vList4#2"/>
    <dgm:cxn modelId="{8359A160-F60E-477D-B591-614667711C25}" type="presOf" srcId="{D02ED3E4-1BF0-4070-BD3C-D28E849BE701}" destId="{BA89CFF3-74C1-4F32-B093-38D94D4D20CF}" srcOrd="0" destOrd="1" presId="urn:microsoft.com/office/officeart/2005/8/layout/vList4#2"/>
    <dgm:cxn modelId="{BB6D837D-C771-4B02-A339-6BF3CF61F084}" type="presOf" srcId="{482F2C61-E41B-4642-B082-EF9C103085B5}" destId="{25E29AB1-DE1E-48E4-B66F-1D7048CC3527}" srcOrd="0" destOrd="0" presId="urn:microsoft.com/office/officeart/2005/8/layout/vList4#2"/>
    <dgm:cxn modelId="{52500166-4EBA-4676-A454-FE2394365C52}" type="presOf" srcId="{D02ED3E4-1BF0-4070-BD3C-D28E849BE701}" destId="{49E2F980-7E69-446B-A4B0-923DF6DEFA98}" srcOrd="1" destOrd="1" presId="urn:microsoft.com/office/officeart/2005/8/layout/vList4#2"/>
    <dgm:cxn modelId="{075AD2DD-DE62-402C-8690-1DC5614ABEB3}" srcId="{34FB3FC8-FCB1-404C-AAE4-E98CF14CF5FB}" destId="{677A52F5-4CAE-4309-A461-E811AF92EF26}" srcOrd="0" destOrd="0" parTransId="{1AD2DCFB-B719-41BF-BEBB-12150A457F78}" sibTransId="{409F2E99-5E6A-4297-B1B3-C7C7D1142951}"/>
    <dgm:cxn modelId="{15376526-AC74-4401-92A4-B5D03A9E65DE}" type="presOf" srcId="{A8E9C07B-48B2-4B9C-8EC7-0782825D816E}" destId="{BA89CFF3-74C1-4F32-B093-38D94D4D20CF}" srcOrd="0" destOrd="0" presId="urn:microsoft.com/office/officeart/2005/8/layout/vList4#2"/>
    <dgm:cxn modelId="{ED893FCA-01C0-45AB-BA71-2E8A5F867E07}" type="presOf" srcId="{629933C8-186B-4311-BF2D-DC99990EFBF2}" destId="{7B44DBCB-1EB0-418C-B751-858BAE4753CC}" srcOrd="1" destOrd="0" presId="urn:microsoft.com/office/officeart/2005/8/layout/vList4#2"/>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25"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Computer Crime</a:t>
          </a:r>
          <a:endParaRPr lang="en-US" sz="1400" dirty="0" smtClean="0"/>
        </a:p>
        <a:p>
          <a:r>
            <a:rPr lang="en-US" sz="1200" dirty="0" smtClean="0"/>
            <a:t>Define computer crime and describe several types of computer crime.  </a:t>
          </a:r>
          <a:endParaRPr lang="en-US" sz="12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Cyberwar and Cyberterrorism</a:t>
          </a:r>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Managing Information Systems Security</a:t>
          </a:r>
          <a:endParaRPr lang="en-US" sz="1400" dirty="0" smtClean="0"/>
        </a:p>
        <a:p>
          <a:r>
            <a:rPr lang="en-US" sz="1400" dirty="0" smtClean="0"/>
            <a:t>Discuss the process of managing IS security and describe various IS controls that can help in ensuring IS security.</a:t>
          </a:r>
          <a:endParaRPr lang="en-US" sz="12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363F0ED0-6985-439E-857A-EC47F8A3DAB0}">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000" dirty="0" smtClean="0"/>
            <a:t>Describe and explain the differences between cyberwar and cyberterrorism.</a:t>
          </a:r>
          <a:endParaRPr lang="en-US" sz="2000" dirty="0"/>
        </a:p>
      </dgm:t>
    </dgm:pt>
    <dgm:pt modelId="{F7E04B30-62AE-4465-859B-270409FE7C94}" type="sibTrans" cxnId="{3A619D55-5747-4E00-A1FA-E45F6AED8303}">
      <dgm:prSet/>
      <dgm:spPr/>
      <dgm:t>
        <a:bodyPr/>
        <a:lstStyle/>
        <a:p>
          <a:endParaRPr lang="en-US" sz="2000"/>
        </a:p>
      </dgm:t>
    </dgm:pt>
    <dgm:pt modelId="{A9B0CFF2-8D5D-47E0-900D-55A9A3E83BE1}" type="parTrans" cxnId="{3A619D55-5747-4E00-A1FA-E45F6AED830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3" custScaleX="67452"/>
      <dgm:spPr>
        <a:blipFill rotWithShape="1">
          <a:blip xmlns:r="http://schemas.openxmlformats.org/officeDocument/2006/relationships" r:embed="rId3"/>
          <a:stretch>
            <a:fillRect/>
          </a:stretch>
        </a:blipFill>
      </dgm:spPr>
      <dgm:t>
        <a:bodyPr/>
        <a:lstStyle/>
        <a:p>
          <a:endParaRPr lang="en-US"/>
        </a:p>
      </dgm:t>
    </dgm:pt>
    <dgm:pt modelId="{49E2F980-7E69-446B-A4B0-923DF6DEFA98}" type="pres">
      <dgm:prSet presAssocID="{A8E9C07B-48B2-4B9C-8EC7-0782825D816E}" presName="text" presStyleLbl="node1" presStyleIdx="0" presStyleCnt="3">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247959"/>
      <dgm:spPr/>
      <dgm:t>
        <a:bodyPr/>
        <a:lstStyle/>
        <a:p>
          <a:endParaRPr lang="en-US"/>
        </a:p>
      </dgm:t>
    </dgm:pt>
    <dgm:pt modelId="{7AEC1603-E11D-41B0-BE2A-F6201D5BEDCD}" type="pres">
      <dgm:prSet presAssocID="{629933C8-186B-4311-BF2D-DC99990EFBF2}" presName="img" presStyleLbl="fgImgPlace1" presStyleIdx="1" presStyleCnt="3" custScaleX="99214" custScaleY="257137"/>
      <dgm:spPr>
        <a:blipFill rotWithShape="1">
          <a:blip xmlns:r="http://schemas.openxmlformats.org/officeDocument/2006/relationships" r:embed="rId4"/>
          <a:stretch>
            <a:fillRect/>
          </a:stretch>
        </a:blipFill>
      </dgm:spPr>
      <dgm:t>
        <a:bodyPr/>
        <a:lstStyle/>
        <a:p>
          <a:endParaRPr lang="en-US"/>
        </a:p>
      </dgm:t>
    </dgm:pt>
    <dgm:pt modelId="{7B44DBCB-1EB0-418C-B751-858BAE4753CC}" type="pres">
      <dgm:prSet presAssocID="{629933C8-186B-4311-BF2D-DC99990EFBF2}" presName="text" presStyleLbl="node1" presStyleIdx="1" presStyleCnt="3">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dgm:spPr/>
      <dgm:t>
        <a:bodyPr/>
        <a:lstStyle/>
        <a:p>
          <a:endParaRPr lang="en-US"/>
        </a:p>
      </dgm:t>
    </dgm:pt>
    <dgm:pt modelId="{6ED042DA-90EA-415F-9861-14F87D22BB00}" type="pres">
      <dgm:prSet presAssocID="{34FB3FC8-FCB1-404C-AAE4-E98CF14CF5FB}" presName="img" presStyleLbl="fgImgPlace1" presStyleIdx="2" presStyleCnt="3" custScaleX="67452"/>
      <dgm:spPr>
        <a:blipFill rotWithShape="1">
          <a:blip xmlns:r="http://schemas.openxmlformats.org/officeDocument/2006/relationships" r:embed="rId5"/>
          <a:stretch>
            <a:fillRect/>
          </a:stretch>
        </a:blipFill>
      </dgm:spPr>
      <dgm:t>
        <a:bodyPr/>
        <a:lstStyle/>
        <a:p>
          <a:endParaRPr lang="en-US"/>
        </a:p>
      </dgm:t>
    </dgm:pt>
    <dgm:pt modelId="{799A5FF2-1A39-4675-818C-11261776BAE8}" type="pres">
      <dgm:prSet presAssocID="{34FB3FC8-FCB1-404C-AAE4-E98CF14CF5FB}" presName="text" presStyleLbl="node1" presStyleIdx="2" presStyleCnt="3">
        <dgm:presLayoutVars>
          <dgm:bulletEnabled val="1"/>
        </dgm:presLayoutVars>
      </dgm:prSet>
      <dgm:spPr/>
      <dgm:t>
        <a:bodyPr/>
        <a:lstStyle/>
        <a:p>
          <a:endParaRPr lang="en-US"/>
        </a:p>
      </dgm:t>
    </dgm:pt>
  </dgm:ptLst>
  <dgm:cxnLst>
    <dgm:cxn modelId="{D13FD293-9D8D-4577-A5C5-A41791BDB010}" type="presOf" srcId="{482F2C61-E41B-4642-B082-EF9C103085B5}" destId="{25E29AB1-DE1E-48E4-B66F-1D7048CC3527}" srcOrd="0" destOrd="0" presId="urn:microsoft.com/office/officeart/2005/8/layout/vList4#3"/>
    <dgm:cxn modelId="{5CCA2871-A9C8-4B12-BD63-547DA708AA4E}" type="presOf" srcId="{34FB3FC8-FCB1-404C-AAE4-E98CF14CF5FB}" destId="{799A5FF2-1A39-4675-818C-11261776BAE8}" srcOrd="1" destOrd="0" presId="urn:microsoft.com/office/officeart/2005/8/layout/vList4#3"/>
    <dgm:cxn modelId="{9617FCF8-0802-436C-A7CD-E87B3B8C2893}" srcId="{482F2C61-E41B-4642-B082-EF9C103085B5}" destId="{A8E9C07B-48B2-4B9C-8EC7-0782825D816E}" srcOrd="0" destOrd="0" parTransId="{C7A73202-DE5A-4072-95A6-BFF1402B4BC2}" sibTransId="{631AC269-E33A-4752-92A6-6DC1380588AA}"/>
    <dgm:cxn modelId="{803FCC73-4ACA-4F83-B430-DCFB804728C2}" type="presOf" srcId="{34FB3FC8-FCB1-404C-AAE4-E98CF14CF5FB}" destId="{47C28FEA-814E-4A68-B726-08705D29C6AB}" srcOrd="0" destOrd="0" presId="urn:microsoft.com/office/officeart/2005/8/layout/vList4#3"/>
    <dgm:cxn modelId="{AB954C14-3858-413A-8C7D-4B290FD71843}" type="presOf" srcId="{629933C8-186B-4311-BF2D-DC99990EFBF2}" destId="{A93B6B1D-06C6-4860-8EBA-32C502FF8641}" srcOrd="0" destOrd="0" presId="urn:microsoft.com/office/officeart/2005/8/layout/vList4#3"/>
    <dgm:cxn modelId="{87EDE3A9-989F-470B-A1AA-A8C4635705CC}" type="presOf" srcId="{363F0ED0-6985-439E-857A-EC47F8A3DAB0}" destId="{A93B6B1D-06C6-4860-8EBA-32C502FF8641}" srcOrd="0" destOrd="1" presId="urn:microsoft.com/office/officeart/2005/8/layout/vList4#3"/>
    <dgm:cxn modelId="{6D89E5EC-3091-474F-BCDF-E80F22726A6E}" type="presOf" srcId="{363F0ED0-6985-439E-857A-EC47F8A3DAB0}" destId="{7B44DBCB-1EB0-418C-B751-858BAE4753CC}" srcOrd="1" destOrd="1" presId="urn:microsoft.com/office/officeart/2005/8/layout/vList4#3"/>
    <dgm:cxn modelId="{4918AA9E-A0B4-4F30-8FC0-8609675D73C6}" type="presOf" srcId="{A8E9C07B-48B2-4B9C-8EC7-0782825D816E}" destId="{BA89CFF3-74C1-4F32-B093-38D94D4D20CF}" srcOrd="0"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5A0599A0-CBBF-442C-99A2-EAA450E48B3D}" type="presOf" srcId="{677A52F5-4CAE-4309-A461-E811AF92EF26}" destId="{799A5FF2-1A39-4675-818C-11261776BAE8}" srcOrd="1" destOrd="1" presId="urn:microsoft.com/office/officeart/2005/8/layout/vList4#3"/>
    <dgm:cxn modelId="{FFB8572B-7192-49CE-9F0D-B856D183EDFE}" srcId="{482F2C61-E41B-4642-B082-EF9C103085B5}" destId="{34FB3FC8-FCB1-404C-AAE4-E98CF14CF5FB}" srcOrd="2" destOrd="0" parTransId="{5D2B6F70-AC7D-4E44-959A-1F3278F0AFC3}" sibTransId="{62C71E71-0AFF-4481-BF1F-D339780ADFC0}"/>
    <dgm:cxn modelId="{3A619D55-5747-4E00-A1FA-E45F6AED8303}" srcId="{629933C8-186B-4311-BF2D-DC99990EFBF2}" destId="{363F0ED0-6985-439E-857A-EC47F8A3DAB0}" srcOrd="0" destOrd="0" parTransId="{A9B0CFF2-8D5D-47E0-900D-55A9A3E83BE1}" sibTransId="{F7E04B30-62AE-4465-859B-270409FE7C94}"/>
    <dgm:cxn modelId="{AF686861-D0AA-44C4-AEC2-9754B3068294}" type="presOf" srcId="{629933C8-186B-4311-BF2D-DC99990EFBF2}" destId="{7B44DBCB-1EB0-418C-B751-858BAE4753CC}" srcOrd="1" destOrd="0" presId="urn:microsoft.com/office/officeart/2005/8/layout/vList4#3"/>
    <dgm:cxn modelId="{075AD2DD-DE62-402C-8690-1DC5614ABEB3}" srcId="{34FB3FC8-FCB1-404C-AAE4-E98CF14CF5FB}" destId="{677A52F5-4CAE-4309-A461-E811AF92EF26}" srcOrd="0" destOrd="0" parTransId="{1AD2DCFB-B719-41BF-BEBB-12150A457F78}" sibTransId="{409F2E99-5E6A-4297-B1B3-C7C7D1142951}"/>
    <dgm:cxn modelId="{A00757AA-14EC-46CB-BA60-0E8302B9A1E9}" type="presOf" srcId="{677A52F5-4CAE-4309-A461-E811AF92EF26}" destId="{47C28FEA-814E-4A68-B726-08705D29C6AB}" srcOrd="0" destOrd="1" presId="urn:microsoft.com/office/officeart/2005/8/layout/vList4#3"/>
    <dgm:cxn modelId="{3CCA1E67-8B0B-4B91-A010-F0ABFD0B96F7}" type="presOf" srcId="{A8E9C07B-48B2-4B9C-8EC7-0782825D816E}" destId="{49E2F980-7E69-446B-A4B0-923DF6DEFA98}" srcOrd="1" destOrd="0" presId="urn:microsoft.com/office/officeart/2005/8/layout/vList4#3"/>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26"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Computer Crime</a:t>
          </a:r>
          <a:endParaRPr lang="en-US" sz="1400" dirty="0" smtClean="0"/>
        </a:p>
        <a:p>
          <a:r>
            <a:rPr lang="en-US" sz="1400" dirty="0" smtClean="0"/>
            <a:t>Define computer crime and describe several types of computer crime.  </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Cyberwar and Cyberterrorism</a:t>
          </a:r>
          <a:endParaRPr lang="en-US" sz="1400" dirty="0" smtClean="0"/>
        </a:p>
        <a:p>
          <a:r>
            <a:rPr lang="en-US" sz="1400" dirty="0" smtClean="0"/>
            <a:t>Describe and explain the differences between cyberwar and cyberterrorism.</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Managing Information Systems Security</a:t>
          </a:r>
        </a:p>
        <a:p>
          <a:endParaRPr lang="en-US" sz="2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000" dirty="0" smtClean="0"/>
            <a:t>Discuss the process of managing IS security and describe various IS controls that can help in ensuring IS security.</a:t>
          </a:r>
          <a:endParaRPr lang="en-US" sz="20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tyle>
          <a:lnRef idx="2">
            <a:schemeClr val="accent3"/>
          </a:lnRef>
          <a:fillRef idx="1">
            <a:schemeClr val="lt1"/>
          </a:fillRef>
          <a:effectRef idx="0">
            <a:schemeClr val="accent3"/>
          </a:effectRef>
          <a:fontRef idx="minor">
            <a:schemeClr val="dk1"/>
          </a:fontRef>
        </dgm:style>
      </dgm:prSet>
      <dgm:spPr/>
      <dgm:t>
        <a:bodyPr/>
        <a:lstStyle/>
        <a:p>
          <a:endParaRPr lang="en-US" sz="18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3" custScaleX="67509"/>
      <dgm:spPr>
        <a:blipFill rotWithShape="1">
          <a:blip xmlns:r="http://schemas.openxmlformats.org/officeDocument/2006/relationships" r:embed="rId3"/>
          <a:stretch>
            <a:fillRect/>
          </a:stretch>
        </a:blipFill>
      </dgm:spPr>
      <dgm:t>
        <a:bodyPr/>
        <a:lstStyle/>
        <a:p>
          <a:endParaRPr lang="en-US"/>
        </a:p>
      </dgm:t>
    </dgm:pt>
    <dgm:pt modelId="{49E2F980-7E69-446B-A4B0-923DF6DEFA98}" type="pres">
      <dgm:prSet presAssocID="{A8E9C07B-48B2-4B9C-8EC7-0782825D816E}" presName="text" presStyleLbl="node1" presStyleIdx="0" presStyleCnt="3">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dgm:spPr/>
      <dgm:t>
        <a:bodyPr/>
        <a:lstStyle/>
        <a:p>
          <a:endParaRPr lang="en-US"/>
        </a:p>
      </dgm:t>
    </dgm:pt>
    <dgm:pt modelId="{7AEC1603-E11D-41B0-BE2A-F6201D5BEDCD}" type="pres">
      <dgm:prSet presAssocID="{629933C8-186B-4311-BF2D-DC99990EFBF2}" presName="img" presStyleLbl="fgImgPlace1" presStyleIdx="1" presStyleCnt="3" custScaleX="67509"/>
      <dgm:spPr>
        <a:blipFill rotWithShape="1">
          <a:blip xmlns:r="http://schemas.openxmlformats.org/officeDocument/2006/relationships" r:embed="rId4"/>
          <a:stretch>
            <a:fillRect/>
          </a:stretch>
        </a:blipFill>
      </dgm:spPr>
      <dgm:t>
        <a:bodyPr/>
        <a:lstStyle/>
        <a:p>
          <a:endParaRPr lang="en-US"/>
        </a:p>
      </dgm:t>
    </dgm:pt>
    <dgm:pt modelId="{7B44DBCB-1EB0-418C-B751-858BAE4753CC}" type="pres">
      <dgm:prSet presAssocID="{629933C8-186B-4311-BF2D-DC99990EFBF2}" presName="text" presStyleLbl="node1" presStyleIdx="1" presStyleCnt="3">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252549"/>
      <dgm:spPr/>
      <dgm:t>
        <a:bodyPr/>
        <a:lstStyle/>
        <a:p>
          <a:endParaRPr lang="en-US"/>
        </a:p>
      </dgm:t>
    </dgm:pt>
    <dgm:pt modelId="{6ED042DA-90EA-415F-9861-14F87D22BB00}" type="pres">
      <dgm:prSet presAssocID="{34FB3FC8-FCB1-404C-AAE4-E98CF14CF5FB}" presName="img" presStyleLbl="fgImgPlace1" presStyleIdx="2" presStyleCnt="3" custScaleX="95287" custScaleY="260631"/>
      <dgm:spPr>
        <a:blipFill rotWithShape="1">
          <a:blip xmlns:r="http://schemas.openxmlformats.org/officeDocument/2006/relationships" r:embed="rId5"/>
          <a:stretch>
            <a:fillRect/>
          </a:stretch>
        </a:blipFill>
      </dgm:spPr>
      <dgm:t>
        <a:bodyPr/>
        <a:lstStyle/>
        <a:p>
          <a:endParaRPr lang="en-US"/>
        </a:p>
      </dgm:t>
    </dgm:pt>
    <dgm:pt modelId="{799A5FF2-1A39-4675-818C-11261776BAE8}" type="pres">
      <dgm:prSet presAssocID="{34FB3FC8-FCB1-404C-AAE4-E98CF14CF5FB}" presName="text" presStyleLbl="node1" presStyleIdx="2" presStyleCnt="3">
        <dgm:presLayoutVars>
          <dgm:bulletEnabled val="1"/>
        </dgm:presLayoutVars>
      </dgm:prSet>
      <dgm:spPr/>
      <dgm:t>
        <a:bodyPr/>
        <a:lstStyle/>
        <a:p>
          <a:endParaRPr lang="en-US"/>
        </a:p>
      </dgm:t>
    </dgm:pt>
  </dgm:ptLst>
  <dgm:cxnLst>
    <dgm:cxn modelId="{DF7A7DCB-4F20-473A-AF18-6BCFFCD28262}" type="presOf" srcId="{482F2C61-E41B-4642-B082-EF9C103085B5}" destId="{25E29AB1-DE1E-48E4-B66F-1D7048CC3527}" srcOrd="0" destOrd="0" presId="urn:microsoft.com/office/officeart/2005/8/layout/vList4#4"/>
    <dgm:cxn modelId="{02176A5F-48EF-4E01-B9FA-56CCC8265706}" type="presOf" srcId="{0CFC6EAA-DD42-49C0-A163-69A52F65D7DF}" destId="{799A5FF2-1A39-4675-818C-11261776BAE8}" srcOrd="1" destOrd="1" presId="urn:microsoft.com/office/officeart/2005/8/layout/vList4#4"/>
    <dgm:cxn modelId="{5ED2E095-9691-4BE7-A4BD-871C27E2A4BE}" type="presOf" srcId="{34FB3FC8-FCB1-404C-AAE4-E98CF14CF5FB}" destId="{799A5FF2-1A39-4675-818C-11261776BAE8}" srcOrd="1" destOrd="0" presId="urn:microsoft.com/office/officeart/2005/8/layout/vList4#4"/>
    <dgm:cxn modelId="{9617FCF8-0802-436C-A7CD-E87B3B8C2893}" srcId="{482F2C61-E41B-4642-B082-EF9C103085B5}" destId="{A8E9C07B-48B2-4B9C-8EC7-0782825D816E}" srcOrd="0" destOrd="0" parTransId="{C7A73202-DE5A-4072-95A6-BFF1402B4BC2}" sibTransId="{631AC269-E33A-4752-92A6-6DC1380588AA}"/>
    <dgm:cxn modelId="{8D764E12-DA0B-474A-B439-48FDABA61FE6}" type="presOf" srcId="{A8E9C07B-48B2-4B9C-8EC7-0782825D816E}" destId="{49E2F980-7E69-446B-A4B0-923DF6DEFA98}" srcOrd="1" destOrd="0" presId="urn:microsoft.com/office/officeart/2005/8/layout/vList4#4"/>
    <dgm:cxn modelId="{E4EDA5CE-730F-466B-AF06-8C86993072D2}" type="presOf" srcId="{629933C8-186B-4311-BF2D-DC99990EFBF2}" destId="{7B44DBCB-1EB0-418C-B751-858BAE4753CC}" srcOrd="1"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72A08371-40A5-402F-AC15-A5C74B32812E}" type="presOf" srcId="{677A52F5-4CAE-4309-A461-E811AF92EF26}" destId="{799A5FF2-1A39-4675-818C-11261776BAE8}" srcOrd="1" destOrd="2" presId="urn:microsoft.com/office/officeart/2005/8/layout/vList4#4"/>
    <dgm:cxn modelId="{308514BA-8780-41F3-B8AD-EB260DAF35E1}" srcId="{482F2C61-E41B-4642-B082-EF9C103085B5}" destId="{629933C8-186B-4311-BF2D-DC99990EFBF2}" srcOrd="1" destOrd="0" parTransId="{BD5F7455-41FD-4EDB-BB6D-E2107F429F6E}" sibTransId="{1801FD8D-8375-49FB-8B3F-210ACF517DEF}"/>
    <dgm:cxn modelId="{FFB8572B-7192-49CE-9F0D-B856D183EDFE}" srcId="{482F2C61-E41B-4642-B082-EF9C103085B5}" destId="{34FB3FC8-FCB1-404C-AAE4-E98CF14CF5FB}" srcOrd="2" destOrd="0" parTransId="{5D2B6F70-AC7D-4E44-959A-1F3278F0AFC3}" sibTransId="{62C71E71-0AFF-4481-BF1F-D339780ADFC0}"/>
    <dgm:cxn modelId="{A16CAB95-19DC-4B4E-BA6B-E49689ACF200}" type="presOf" srcId="{0CFC6EAA-DD42-49C0-A163-69A52F65D7DF}" destId="{47C28FEA-814E-4A68-B726-08705D29C6AB}" srcOrd="0" destOrd="1" presId="urn:microsoft.com/office/officeart/2005/8/layout/vList4#4"/>
    <dgm:cxn modelId="{515457F1-4B4D-4065-98C2-33E2AE2CB77A}" type="presOf" srcId="{A8E9C07B-48B2-4B9C-8EC7-0782825D816E}" destId="{BA89CFF3-74C1-4F32-B093-38D94D4D20CF}" srcOrd="0" destOrd="0" presId="urn:microsoft.com/office/officeart/2005/8/layout/vList4#4"/>
    <dgm:cxn modelId="{F33BD368-F297-4CCA-8EDC-603629969546}" srcId="{34FB3FC8-FCB1-404C-AAE4-E98CF14CF5FB}" destId="{0CFC6EAA-DD42-49C0-A163-69A52F65D7DF}" srcOrd="0" destOrd="0" parTransId="{1A56339D-71D4-4C3E-A1C4-A33367110C47}" sibTransId="{C379DEEC-C8F4-4259-AB38-AE67A4582602}"/>
    <dgm:cxn modelId="{49EF8EE9-37D9-4F91-9677-25470C12EBAA}" type="presOf" srcId="{629933C8-186B-4311-BF2D-DC99990EFBF2}" destId="{A93B6B1D-06C6-4860-8EBA-32C502FF8641}" srcOrd="0" destOrd="0" presId="urn:microsoft.com/office/officeart/2005/8/layout/vList4#4"/>
    <dgm:cxn modelId="{7FD23F70-06EA-428A-BF71-AD046646677F}" type="presOf" srcId="{677A52F5-4CAE-4309-A461-E811AF92EF26}" destId="{47C28FEA-814E-4A68-B726-08705D29C6AB}" srcOrd="0" destOrd="2" presId="urn:microsoft.com/office/officeart/2005/8/layout/vList4#4"/>
    <dgm:cxn modelId="{075AD2DD-DE62-402C-8690-1DC5614ABEB3}" srcId="{34FB3FC8-FCB1-404C-AAE4-E98CF14CF5FB}" destId="{677A52F5-4CAE-4309-A461-E811AF92EF26}" srcOrd="1" destOrd="0" parTransId="{1AD2DCFB-B719-41BF-BEBB-12150A457F78}" sibTransId="{409F2E99-5E6A-4297-B1B3-C7C7D1142951}"/>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150018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Computer Crime</a:t>
          </a:r>
          <a:endParaRPr lang="en-US" sz="1600" kern="1200" dirty="0"/>
        </a:p>
        <a:p>
          <a:pPr marL="114300" lvl="1" indent="-114300" algn="l" defTabSz="622300">
            <a:lnSpc>
              <a:spcPct val="90000"/>
            </a:lnSpc>
            <a:spcBef>
              <a:spcPct val="0"/>
            </a:spcBef>
            <a:spcAft>
              <a:spcPct val="15000"/>
            </a:spcAft>
            <a:buChar char="••"/>
          </a:pPr>
          <a:r>
            <a:rPr lang="en-US" sz="1400" kern="1200" dirty="0" smtClean="0"/>
            <a:t>Define computer crime and describe several types of computer crime.  </a:t>
          </a:r>
          <a:endParaRPr lang="en-US" sz="1400" kern="1200" dirty="0"/>
        </a:p>
      </dsp:txBody>
      <dsp:txXfrm>
        <a:off x="1795938" y="0"/>
        <a:ext cx="6433661" cy="1500187"/>
      </dsp:txXfrm>
    </dsp:sp>
    <dsp:sp modelId="{7D7D61F9-D1AA-4F6A-8715-FD6AC3E01198}">
      <dsp:nvSpPr>
        <dsp:cNvPr id="0" name=""/>
        <dsp:cNvSpPr/>
      </dsp:nvSpPr>
      <dsp:spPr>
        <a:xfrm>
          <a:off x="284572" y="150018"/>
          <a:ext cx="1376812" cy="120015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650206"/>
          <a:ext cx="8229600" cy="150018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Cyberwar and Cyberterrorism</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and explain the differences between cyberwar and cyberterrorism.</a:t>
          </a:r>
          <a:endParaRPr lang="en-US" sz="1400" kern="1200" dirty="0"/>
        </a:p>
      </dsp:txBody>
      <dsp:txXfrm>
        <a:off x="1795938" y="1650206"/>
        <a:ext cx="6433661" cy="1500187"/>
      </dsp:txXfrm>
    </dsp:sp>
    <dsp:sp modelId="{7AEC1603-E11D-41B0-BE2A-F6201D5BEDCD}">
      <dsp:nvSpPr>
        <dsp:cNvPr id="0" name=""/>
        <dsp:cNvSpPr/>
      </dsp:nvSpPr>
      <dsp:spPr>
        <a:xfrm>
          <a:off x="284572" y="1800225"/>
          <a:ext cx="1376812" cy="120015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3300412"/>
          <a:ext cx="8229600" cy="150018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Managing Information Systems Security</a:t>
          </a:r>
          <a:endParaRPr lang="en-US" sz="1600" kern="1200" dirty="0"/>
        </a:p>
        <a:p>
          <a:pPr marL="114300" lvl="1" indent="-114300" algn="l" defTabSz="622300">
            <a:lnSpc>
              <a:spcPct val="90000"/>
            </a:lnSpc>
            <a:spcBef>
              <a:spcPct val="0"/>
            </a:spcBef>
            <a:spcAft>
              <a:spcPct val="15000"/>
            </a:spcAft>
            <a:buChar char="••"/>
          </a:pPr>
          <a:r>
            <a:rPr lang="en-US" sz="1400" kern="1200" dirty="0" smtClean="0"/>
            <a:t>Discuss the process of managing IS security and describe various IS controls that can help in ensuring IS security.</a:t>
          </a:r>
          <a:endParaRPr lang="en-US" sz="1400" kern="1200" dirty="0"/>
        </a:p>
      </dsp:txBody>
      <dsp:txXfrm>
        <a:off x="1795938" y="3300412"/>
        <a:ext cx="6433661" cy="1500187"/>
      </dsp:txXfrm>
    </dsp:sp>
    <dsp:sp modelId="{6ED042DA-90EA-415F-9861-14F87D22BB00}">
      <dsp:nvSpPr>
        <dsp:cNvPr id="0" name=""/>
        <dsp:cNvSpPr/>
      </dsp:nvSpPr>
      <dsp:spPr>
        <a:xfrm>
          <a:off x="284572" y="3450431"/>
          <a:ext cx="1376812" cy="120015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2673393"/>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Computer Crime</a:t>
          </a:r>
        </a:p>
        <a:p>
          <a:pPr marL="228600" lvl="1" indent="-228600" algn="l" defTabSz="889000">
            <a:lnSpc>
              <a:spcPct val="90000"/>
            </a:lnSpc>
            <a:spcBef>
              <a:spcPct val="0"/>
            </a:spcBef>
            <a:spcAft>
              <a:spcPct val="15000"/>
            </a:spcAft>
            <a:buChar char="••"/>
          </a:pPr>
          <a:r>
            <a:rPr lang="en-US" sz="2000" kern="1200" dirty="0" smtClean="0"/>
            <a:t>Define computer crime and describe several types of computer crime.  </a:t>
          </a:r>
          <a:endParaRPr lang="en-US" sz="2000" kern="1200" dirty="0"/>
        </a:p>
      </dsp:txBody>
      <dsp:txXfrm>
        <a:off x="1742377" y="0"/>
        <a:ext cx="6487222" cy="2673393"/>
      </dsp:txXfrm>
    </dsp:sp>
    <dsp:sp modelId="{7D7D61F9-D1AA-4F6A-8715-FD6AC3E01198}">
      <dsp:nvSpPr>
        <dsp:cNvPr id="0" name=""/>
        <dsp:cNvSpPr/>
      </dsp:nvSpPr>
      <dsp:spPr>
        <a:xfrm>
          <a:off x="132898" y="219658"/>
          <a:ext cx="1573038" cy="2234076"/>
        </a:xfrm>
        <a:prstGeom prst="roundRect">
          <a:avLst>
            <a:gd name="adj" fmla="val 10000"/>
          </a:avLst>
        </a:prstGeom>
        <a:blipFill rotWithShape="1">
          <a:blip xmlns:r="http://schemas.openxmlformats.org/officeDocument/2006/relationships" r:embed="rId1"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769850"/>
          <a:ext cx="8229600" cy="96457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Cyberwar and Cyberterrorism</a:t>
          </a:r>
          <a:endParaRPr lang="en-US" sz="1400" kern="1200" dirty="0" smtClean="0"/>
        </a:p>
        <a:p>
          <a:pPr lvl="0" algn="l" defTabSz="622300">
            <a:lnSpc>
              <a:spcPct val="90000"/>
            </a:lnSpc>
            <a:spcBef>
              <a:spcPct val="0"/>
            </a:spcBef>
            <a:spcAft>
              <a:spcPct val="35000"/>
            </a:spcAft>
          </a:pPr>
          <a:r>
            <a:rPr lang="en-US" sz="1200" kern="1200" dirty="0" smtClean="0"/>
            <a:t>Describe and explain the differences between cyberwar and cyberterrorism.</a:t>
          </a:r>
          <a:endParaRPr lang="en-US" sz="1200" kern="1200" dirty="0"/>
        </a:p>
      </dsp:txBody>
      <dsp:txXfrm>
        <a:off x="1742377" y="2769850"/>
        <a:ext cx="6487222" cy="964573"/>
      </dsp:txXfrm>
    </dsp:sp>
    <dsp:sp modelId="{7AEC1603-E11D-41B0-BE2A-F6201D5BEDCD}">
      <dsp:nvSpPr>
        <dsp:cNvPr id="0" name=""/>
        <dsp:cNvSpPr/>
      </dsp:nvSpPr>
      <dsp:spPr>
        <a:xfrm>
          <a:off x="383415" y="2866307"/>
          <a:ext cx="1072004" cy="771658"/>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3830881"/>
          <a:ext cx="8229600" cy="96457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Managing Information Systems Security</a:t>
          </a:r>
          <a:endParaRPr lang="en-US" sz="1400" kern="1200" dirty="0" smtClean="0"/>
        </a:p>
        <a:p>
          <a:pPr lvl="0" algn="l" defTabSz="622300">
            <a:lnSpc>
              <a:spcPct val="90000"/>
            </a:lnSpc>
            <a:spcBef>
              <a:spcPct val="0"/>
            </a:spcBef>
            <a:spcAft>
              <a:spcPct val="35000"/>
            </a:spcAft>
          </a:pPr>
          <a:r>
            <a:rPr lang="en-US" sz="1400" kern="1200" dirty="0" smtClean="0"/>
            <a:t>Discuss the process of managing IS security and describe various IS controls that can help in ensuring IS security.</a:t>
          </a:r>
          <a:endParaRPr lang="en-US" sz="1200" kern="1200" dirty="0"/>
        </a:p>
        <a:p>
          <a:pPr marL="57150" lvl="1" indent="-57150" algn="l" defTabSz="488950">
            <a:lnSpc>
              <a:spcPct val="90000"/>
            </a:lnSpc>
            <a:spcBef>
              <a:spcPct val="0"/>
            </a:spcBef>
            <a:spcAft>
              <a:spcPct val="15000"/>
            </a:spcAft>
            <a:buChar char="••"/>
          </a:pPr>
          <a:endParaRPr lang="en-US" sz="1100" kern="1200" dirty="0"/>
        </a:p>
      </dsp:txBody>
      <dsp:txXfrm>
        <a:off x="1742377" y="3830881"/>
        <a:ext cx="6487222" cy="964573"/>
      </dsp:txXfrm>
    </dsp:sp>
    <dsp:sp modelId="{6ED042DA-90EA-415F-9861-14F87D22BB00}">
      <dsp:nvSpPr>
        <dsp:cNvPr id="0" name=""/>
        <dsp:cNvSpPr/>
      </dsp:nvSpPr>
      <dsp:spPr>
        <a:xfrm>
          <a:off x="383415" y="3927338"/>
          <a:ext cx="1072004" cy="771658"/>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CE3FAA6-4C88-447A-88C0-ECB370F87CD2}" type="datetimeFigureOut">
              <a:rPr lang="en-US"/>
              <a:pPr>
                <a:defRPr/>
              </a:pPr>
              <a:t>4/23/2015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6CC5CAD-DED5-41DE-8C70-3DD0B7F36179}" type="slidenum">
              <a:rPr lang="en-US"/>
              <a:pPr>
                <a:defRPr/>
              </a:pPr>
              <a:t>‹#›</a:t>
            </a:fld>
            <a:endParaRPr lang="en-US" dirty="0"/>
          </a:p>
        </p:txBody>
      </p:sp>
    </p:spTree>
    <p:extLst>
      <p:ext uri="{BB962C8B-B14F-4D97-AF65-F5344CB8AC3E}">
        <p14:creationId xmlns:p14="http://schemas.microsoft.com/office/powerpoint/2010/main" xmlns="" val="3089266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452A018-DC7C-442F-B64C-2E50CF724AD6}" type="datetimeFigureOut">
              <a:rPr lang="en-US"/>
              <a:pPr>
                <a:defRPr/>
              </a:pPr>
              <a:t>4/23/2015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1C00002-6189-4F3C-B0A5-4F372AE53E8E}" type="slidenum">
              <a:rPr lang="en-US"/>
              <a:pPr>
                <a:defRPr/>
              </a:pPr>
              <a:t>‹#›</a:t>
            </a:fld>
            <a:endParaRPr lang="en-US" dirty="0"/>
          </a:p>
        </p:txBody>
      </p:sp>
    </p:spTree>
    <p:extLst>
      <p:ext uri="{BB962C8B-B14F-4D97-AF65-F5344CB8AC3E}">
        <p14:creationId xmlns:p14="http://schemas.microsoft.com/office/powerpoint/2010/main" xmlns="" val="1681041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44D97F-0094-4F91-B650-37BB2E289A3F}" type="slidenum">
              <a:rPr lang="en-US">
                <a:cs typeface="Arial" charset="0"/>
              </a:rPr>
              <a:pPr fontAlgn="base">
                <a:spcBef>
                  <a:spcPct val="0"/>
                </a:spcBef>
                <a:spcAft>
                  <a:spcPct val="0"/>
                </a:spcAft>
                <a:defRPr/>
              </a:pPr>
              <a:t>1</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Many threats seem like common sense, but it requires constant diligence to ensure secure practices are consistently followed. Security systems and antivirus software have to be deployed and maintained on an ongoing basis. Effective security controls need to be in place ensuring people don’t have access to systems they don’t need access to, and access to critical systems is logged and monitored. Terminated employees who have access to critical resources need to be monitored or removed from a position where they could do harm if so motivated.</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3B4848-B6E9-4F0C-AC83-DBC07781B188}" type="slidenum">
              <a:rPr lang="en-US">
                <a:cs typeface="Arial" charset="0"/>
              </a:rPr>
              <a:pPr fontAlgn="base">
                <a:spcBef>
                  <a:spcPct val="0"/>
                </a:spcBef>
                <a:spcAft>
                  <a:spcPct val="0"/>
                </a:spcAft>
                <a:defRPr/>
              </a:pPr>
              <a:t>10</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Jailbreaking involves </a:t>
            </a:r>
            <a:r>
              <a:rPr lang="en-US" sz="1200" b="0" i="0" u="none" strike="noStrike" kern="1200" baseline="0" dirty="0" smtClean="0">
                <a:solidFill>
                  <a:schemeClr val="tx1"/>
                </a:solidFill>
                <a:latin typeface="+mn-lt"/>
                <a:ea typeface="+mn-ea"/>
                <a:cs typeface="+mn-cs"/>
              </a:rPr>
              <a:t>modifying the phone’s operating system to remove manufacturer or carrier restrictions. This enables users to run applications other than those from the official app store. But jailbreaking can also allow unsecure applications to run on devices or make it difficult to upgrade devices that have been modified.</a:t>
            </a:r>
            <a:endParaRPr lang="en-US"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3B4848-B6E9-4F0C-AC83-DBC07781B188}" type="slidenum">
              <a:rPr lang="en-US">
                <a:cs typeface="Arial" charset="0"/>
              </a:rPr>
              <a:pPr fontAlgn="base">
                <a:spcBef>
                  <a:spcPct val="0"/>
                </a:spcBef>
                <a:spcAft>
                  <a:spcPct val="0"/>
                </a:spcAft>
                <a:defRPr/>
              </a:pPr>
              <a:t>11</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Destructive code is called malware, and includes computer viruses and other types of code designed to infect computers or perform other malicious or criminal activities. Viruses, worms, and Trojan</a:t>
            </a:r>
            <a:r>
              <a:rPr lang="en-US" baseline="0" dirty="0" smtClean="0"/>
              <a:t> horses</a:t>
            </a:r>
            <a:r>
              <a:rPr lang="en-US" dirty="0" smtClean="0"/>
              <a:t> all fall into this category.</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A5192E-D4E5-4BED-8B0E-99701761739C}" type="slidenum">
              <a:rPr lang="en-US">
                <a:cs typeface="Arial" charset="0"/>
              </a:rPr>
              <a:pPr fontAlgn="base">
                <a:spcBef>
                  <a:spcPct val="0"/>
                </a:spcBef>
                <a:spcAft>
                  <a:spcPct val="0"/>
                </a:spcAft>
                <a:defRPr/>
              </a:pPr>
              <a:t>12</a:t>
            </a:fld>
            <a:endParaRPr 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Viruses infect a computer, and then spread to other computers through mechanisms such as e-mail attachments and the sharing of infected files. A virus can spread very rapidly through and across organizations. </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0C2F16-8145-4215-90DF-294F1AE32F00}" type="slidenum">
              <a:rPr lang="en-US">
                <a:cs typeface="Arial" charset="0"/>
              </a:rPr>
              <a:pPr fontAlgn="base">
                <a:spcBef>
                  <a:spcPct val="0"/>
                </a:spcBef>
                <a:spcAft>
                  <a:spcPct val="0"/>
                </a:spcAft>
                <a:defRPr/>
              </a:pPr>
              <a:t>13</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When a server has too many requests to handle, it becomes overloaded and unable to serve the requests of legitimate users. A denial-of-service attack seeks to overload servers, typically using a network of hacked computers that are controlled remotely, by sending too many requests or messages to the server for it to handle.</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F6D938-754B-4283-8D31-1A8EE2D2145A}" type="slidenum">
              <a:rPr lang="en-US">
                <a:cs typeface="Arial" charset="0"/>
              </a:rPr>
              <a:pPr fontAlgn="base">
                <a:spcBef>
                  <a:spcPct val="0"/>
                </a:spcBef>
                <a:spcAft>
                  <a:spcPct val="0"/>
                </a:spcAft>
                <a:defRPr/>
              </a:pPr>
              <a:t>14</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Spyware monitors computer use, and can have legitimate uses such as monitoring a child or employee’s activity, as well as illegitimate ones such as capturing credit card numbers. </a:t>
            </a:r>
          </a:p>
          <a:p>
            <a:pPr eaLnBrk="1" hangingPunct="1">
              <a:spcBef>
                <a:spcPct val="0"/>
              </a:spcBef>
            </a:pPr>
            <a:r>
              <a:rPr lang="en-US" dirty="0" smtClean="0"/>
              <a:t>Spam is bulk</a:t>
            </a:r>
            <a:r>
              <a:rPr lang="en-US" baseline="0" dirty="0" smtClean="0"/>
              <a:t> e-</a:t>
            </a:r>
            <a:r>
              <a:rPr lang="en-US" dirty="0" smtClean="0"/>
              <a:t>mail sent to large numbers of people, few of which would have interest in it, often attempting to sell products or distribute malware.</a:t>
            </a:r>
          </a:p>
          <a:p>
            <a:pPr eaLnBrk="1" hangingPunct="1">
              <a:spcBef>
                <a:spcPct val="0"/>
              </a:spcBef>
            </a:pPr>
            <a:r>
              <a:rPr lang="en-US" dirty="0" smtClean="0"/>
              <a:t>Cookies are a Web technology designed to allow Web sites to work with individual browsers by tracking such information as shopping cart contents, but they can also be used for other purposes, such as tracking a person’s browsing behaviors across multiple Web sites. If the Web site stores sensitive information in a cookie it can pose a security threat.</a:t>
            </a:r>
          </a:p>
          <a:p>
            <a:pPr eaLnBrk="1" hangingPunct="1">
              <a:spcBef>
                <a:spcPct val="0"/>
              </a:spcBef>
            </a:pPr>
            <a:endParaRPr lang="en-US" dirty="0"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EF3FF0-618B-49CE-9F59-365BD0D66C0E}" type="slidenum">
              <a:rPr lang="en-US">
                <a:cs typeface="Arial" charset="0"/>
              </a:rPr>
              <a:pPr fontAlgn="base">
                <a:spcBef>
                  <a:spcPct val="0"/>
                </a:spcBef>
                <a:spcAft>
                  <a:spcPct val="0"/>
                </a:spcAft>
                <a:defRPr/>
              </a:pPr>
              <a:t>15</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Each member of the supply chain has very specialized skills and can be located anywhere in the world. In fact, one of the difficulties in stopping this global crime syndicate is the difficulty of not only tracking the locations of these villains but also prosecuting criminals across international borders.</a:t>
            </a:r>
            <a:endParaRPr lang="en-US" dirty="0"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EF3FF0-618B-49CE-9F59-365BD0D66C0E}" type="slidenum">
              <a:rPr lang="en-US">
                <a:cs typeface="Arial" charset="0"/>
              </a:rPr>
              <a:pPr fontAlgn="base">
                <a:spcBef>
                  <a:spcPct val="0"/>
                </a:spcBef>
                <a:spcAft>
                  <a:spcPct val="0"/>
                </a:spcAft>
                <a:defRPr/>
              </a:pPr>
              <a:t>16</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Phishing is the “casting” of email messages typically hoping to trick users into sending in usernames and passwords. It is a common form of spam, and some phishing attacks can be very realistic. A variation of phishing is “spear phishing,” where a single targeted e-mail message might be sent to an individual in a company seeking specific information, such as an e-mail to the COO asking about product development that is shown as coming from the office of the CEO and that references the people the COO works with by name, making it seem very plausible.</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9349C4-270F-4B0D-AF9E-821E25AB5B09}" type="slidenum">
              <a:rPr lang="en-US">
                <a:cs typeface="Arial" charset="0"/>
              </a:rPr>
              <a:pPr fontAlgn="base">
                <a:spcBef>
                  <a:spcPct val="0"/>
                </a:spcBef>
                <a:spcAft>
                  <a:spcPct val="0"/>
                </a:spcAft>
                <a:defRPr/>
              </a:pPr>
              <a:t>17</a:t>
            </a:fld>
            <a:endParaRPr 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some cases, thieves even withdraw money directly from victims’ bank accounts using their stolen identities. Because many government and private organizations keep information about individuals in accessible databases, opportunities abound for thieves to retrieve it. Reclaiming one’s identity and restoring a good credit rating can be frustrating and time consuming for victims.</a:t>
            </a:r>
            <a:endParaRPr lang="en-US" dirty="0"/>
          </a:p>
        </p:txBody>
      </p:sp>
      <p:sp>
        <p:nvSpPr>
          <p:cNvPr id="4" name="Slide Number Placeholder 3"/>
          <p:cNvSpPr>
            <a:spLocks noGrp="1"/>
          </p:cNvSpPr>
          <p:nvPr>
            <p:ph type="sldNum" sz="quarter" idx="10"/>
          </p:nvPr>
        </p:nvSpPr>
        <p:spPr/>
        <p:txBody>
          <a:bodyPr/>
          <a:lstStyle/>
          <a:p>
            <a:pPr>
              <a:defRPr/>
            </a:pPr>
            <a:fld id="{61C00002-6189-4F3C-B0A5-4F372AE53E8E}" type="slidenum">
              <a:rPr lang="en-US" smtClean="0"/>
              <a:pPr>
                <a:defRPr/>
              </a:pPr>
              <a:t>18</a:t>
            </a:fld>
            <a:endParaRPr lang="en-US" dirty="0"/>
          </a:p>
        </p:txBody>
      </p:sp>
    </p:spTree>
    <p:extLst>
      <p:ext uri="{BB962C8B-B14F-4D97-AF65-F5344CB8AC3E}">
        <p14:creationId xmlns:p14="http://schemas.microsoft.com/office/powerpoint/2010/main" xmlns="" val="181558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These three concepts tend to overlap. For example, cyberbullying could be considered cyberharassment with the specific intent to bully and cause emotional distress, whereas cyberharassment may include other types of distress. Cyberstalking may be necessary to have enough information to perform cyberharassment, or it might not be. Cyberstalking isn’t always detected by the target of the stalking, and can include a wide range of acts from tracking what an individual is doing to committing acts to damage the reputation of the individual. Many states and countries have laws against one or more of these activities, although enforcement can be difficult.</a:t>
            </a:r>
          </a:p>
          <a:p>
            <a:pPr eaLnBrk="1" hangingPunct="1">
              <a:spcBef>
                <a:spcPct val="0"/>
              </a:spcBef>
            </a:pPr>
            <a:endParaRPr lang="en-US" dirty="0"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BF0561-BC1E-4B1C-9267-E29B256B8E0F}" type="slidenum">
              <a:rPr lang="en-US">
                <a:cs typeface="Arial" charset="0"/>
              </a:rPr>
              <a:pPr fontAlgn="base">
                <a:spcBef>
                  <a:spcPct val="0"/>
                </a:spcBef>
                <a:spcAft>
                  <a:spcPct val="0"/>
                </a:spcAft>
                <a:defRPr/>
              </a:pPr>
              <a:t>19</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206D72-1142-40A5-A1FA-11D9D6BD1080}"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Software piracy is the practice of using software that isn’t properly licensed and paid for, such as by purchasing one copy of a product and then using it on multiple computers. Piracy is illegal, violating copyright and sometimes patent laws. Copyrights include creations of the mind, which typically applies to software, whereas patents refer to specific processes for doing something, which may be imbedded into a software application.</a:t>
            </a:r>
          </a:p>
          <a:p>
            <a:pPr eaLnBrk="1" hangingPunct="1">
              <a:spcBef>
                <a:spcPct val="0"/>
              </a:spcBef>
            </a:pPr>
            <a:r>
              <a:rPr lang="en-US" dirty="0" smtClean="0"/>
              <a:t>Copyright violations are a felony, and are illegal even when no profit is being made from the violation.</a:t>
            </a:r>
          </a:p>
          <a:p>
            <a:pPr eaLnBrk="1" hangingPunct="1">
              <a:spcBef>
                <a:spcPct val="0"/>
              </a:spcBef>
            </a:pPr>
            <a:r>
              <a:rPr lang="en-US" dirty="0" smtClean="0"/>
              <a:t>In some countries, such as Georgia and Zimbabwe, the percentage of software that is illegal can exceed 90%.</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481181-1DE6-427F-A94C-218589F0B586}" type="slidenum">
              <a:rPr lang="en-US">
                <a:cs typeface="Arial" charset="0"/>
              </a:rPr>
              <a:pPr fontAlgn="base">
                <a:spcBef>
                  <a:spcPct val="0"/>
                </a:spcBef>
                <a:spcAft>
                  <a:spcPct val="0"/>
                </a:spcAft>
                <a:defRPr/>
              </a:pPr>
              <a:t>20</a:t>
            </a:fld>
            <a:endParaRPr lang="en-US"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Internet hoaxes often involve false messages that people are encouraged to forward to everyone they know. This wastes the time and resources of people and organizations. Some are used to gather e-mails for future spam mailings.</a:t>
            </a:r>
          </a:p>
          <a:p>
            <a:pPr eaLnBrk="1" hangingPunct="1">
              <a:spcBef>
                <a:spcPct val="0"/>
              </a:spcBef>
            </a:pPr>
            <a:r>
              <a:rPr lang="en-US" dirty="0" smtClean="0"/>
              <a:t>Cybersquatting is the practice of buying Internet domain names that might be of significant value to another company or person, then holding them for sale. However, if the individual doing so is profiting off a trademark, then it is a crime and the</a:t>
            </a:r>
            <a:r>
              <a:rPr lang="en-US" baseline="0" dirty="0" smtClean="0"/>
              <a:t> individual</a:t>
            </a:r>
            <a:r>
              <a:rPr lang="en-US" dirty="0" smtClean="0"/>
              <a:t> can be forced to release the domain name.</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2B4223-6CB6-4391-8E87-D4CCAA987277}" type="slidenum">
              <a:rPr lang="en-US">
                <a:cs typeface="Arial" charset="0"/>
              </a:rPr>
              <a:pPr fontAlgn="base">
                <a:spcBef>
                  <a:spcPct val="0"/>
                </a:spcBef>
                <a:spcAft>
                  <a:spcPct val="0"/>
                </a:spcAft>
                <a:defRPr/>
              </a:pPr>
              <a:t>21</a:t>
            </a:fld>
            <a:endParaRPr lang="en-US"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Two critical federal laws both make it a crime to attack or threaten government agencies or officials. They also make it a crime to extort funds, break into telephone services, or even intercept electronic communications.</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D77F3E-EB4D-4A05-AA8B-28ABCF48F589}" type="slidenum">
              <a:rPr lang="en-US">
                <a:cs typeface="Arial" charset="0"/>
              </a:rPr>
              <a:pPr fontAlgn="base">
                <a:spcBef>
                  <a:spcPct val="0"/>
                </a:spcBef>
                <a:spcAft>
                  <a:spcPct val="0"/>
                </a:spcAft>
                <a:defRPr/>
              </a:pPr>
              <a:t>22</a:t>
            </a:fld>
            <a:endParaRPr 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358F62-2837-473A-9E13-7CBCF506D9B5}" type="slidenum">
              <a:rPr lang="en-US">
                <a:cs typeface="Arial" charset="0"/>
              </a:rPr>
              <a:pPr fontAlgn="base">
                <a:spcBef>
                  <a:spcPct val="0"/>
                </a:spcBef>
                <a:spcAft>
                  <a:spcPct val="0"/>
                </a:spcAft>
                <a:defRPr/>
              </a:pPr>
              <a:t>23</a:t>
            </a:fld>
            <a:endParaRPr lang="en-US"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Modern military systems rely on their own sophisticated networks to help the military execute its mission, and cyberwar involves protecting a military’s own infrastructure and/or disrupting an enemy’s infrastructure. As more and more governments work on developing the tools and techniques necessary to engage in cyberwarfare, a new cyber arms race has begun.</a:t>
            </a:r>
          </a:p>
          <a:p>
            <a:pPr eaLnBrk="1" hangingPunct="1">
              <a:spcBef>
                <a:spcPct val="0"/>
              </a:spcBef>
            </a:pPr>
            <a:endParaRPr lang="en-US" dirty="0"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E3DAAB-20D3-4910-AF1D-244975D9BFF7}" type="slidenum">
              <a:rPr lang="en-US">
                <a:cs typeface="Arial" charset="0"/>
              </a:rPr>
              <a:pPr fontAlgn="base">
                <a:spcBef>
                  <a:spcPct val="0"/>
                </a:spcBef>
                <a:spcAft>
                  <a:spcPct val="0"/>
                </a:spcAft>
                <a:defRPr/>
              </a:pPr>
              <a:t>24</a:t>
            </a:fld>
            <a:endParaRPr lang="en-US"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Governments don’t want to admit that they engage</a:t>
            </a:r>
            <a:r>
              <a:rPr lang="en-US" baseline="0" dirty="0" smtClean="0"/>
              <a:t> in cyberwar. The Stuxnet attack was discovered by a Belarus-based computer security company in June 2010. This worm destroyed Iranian nuclear centrifuges. It wasn’t until June 2012 that it was revealed to originate from U.S. and Israeli scientists. </a:t>
            </a:r>
            <a:endParaRPr lang="en-US" dirty="0" smtClean="0"/>
          </a:p>
          <a:p>
            <a:pPr eaLnBrk="1" hangingPunct="1">
              <a:spcBef>
                <a:spcPct val="0"/>
              </a:spcBef>
            </a:pPr>
            <a:endParaRPr lang="en-US" dirty="0"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E3DAAB-20D3-4910-AF1D-244975D9BFF7}" type="slidenum">
              <a:rPr lang="en-US">
                <a:cs typeface="Arial" charset="0"/>
              </a:rPr>
              <a:pPr fontAlgn="base">
                <a:spcBef>
                  <a:spcPct val="0"/>
                </a:spcBef>
                <a:spcAft>
                  <a:spcPct val="0"/>
                </a:spcAft>
                <a:defRPr/>
              </a:pPr>
              <a:t>25</a:t>
            </a:fld>
            <a:endParaRPr lang="en-US" dirty="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Cyberterrorism involves cyberattacks not by government agencies, but by individuals and groups. At the same time, terrorists of all stripes are leveraging the Internet to support all their organizational needs.</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73E646-891E-41EE-A3A6-2FDAA4C85580}" type="slidenum">
              <a:rPr lang="en-US">
                <a:cs typeface="Arial" charset="0"/>
              </a:rPr>
              <a:pPr fontAlgn="base">
                <a:spcBef>
                  <a:spcPct val="0"/>
                </a:spcBef>
                <a:spcAft>
                  <a:spcPct val="0"/>
                </a:spcAft>
                <a:defRPr/>
              </a:pPr>
              <a:t>26</a:t>
            </a:fld>
            <a:endParaRPr lang="en-US"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Cyberterrorism is a unique problem due to the open nature of the Internet. Attacks can be launched from anywhere in the world, against any Internet-connected target in the world. Although attacks to date have had limited impact, there is the potential for significant attacks in the future.</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DA226F-619D-48A4-B547-6BD2C8601F66}" type="slidenum">
              <a:rPr lang="en-US">
                <a:cs typeface="Arial" charset="0"/>
              </a:rPr>
              <a:pPr fontAlgn="base">
                <a:spcBef>
                  <a:spcPct val="0"/>
                </a:spcBef>
                <a:spcAft>
                  <a:spcPct val="0"/>
                </a:spcAft>
                <a:defRPr/>
              </a:pPr>
              <a:t>27</a:t>
            </a:fld>
            <a:endParaRPr lang="en-US" dirty="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Although cyberterrorism obviously remains a threat to computer and network security, some experts point out that there are disadvantages to using acts of cyberterrorism as a weapon. Computer systems and networks are very complex, and security measures are always improving. Also, cyberattacks generally don’t kill people, so the “terrorism” element isn’t as strong as with bombs.</a:t>
            </a:r>
            <a:endParaRPr lang="en-US" dirty="0"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DA226F-619D-48A4-B547-6BD2C8601F66}" type="slidenum">
              <a:rPr lang="en-US">
                <a:cs typeface="Arial" charset="0"/>
              </a:rPr>
              <a:pPr fontAlgn="base">
                <a:spcBef>
                  <a:spcPct val="0"/>
                </a:spcBef>
                <a:spcAft>
                  <a:spcPct val="0"/>
                </a:spcAft>
                <a:defRPr/>
              </a:pPr>
              <a:t>28</a:t>
            </a:fld>
            <a:endParaRPr lang="en-US" dirty="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3BCD5A-22C2-408C-9D0C-978E87B87F69}" type="slidenum">
              <a:rPr lang="en-US">
                <a:cs typeface="Arial" charset="0"/>
              </a:rPr>
              <a:pPr fontAlgn="base">
                <a:spcBef>
                  <a:spcPct val="0"/>
                </a:spcBef>
                <a:spcAft>
                  <a:spcPct val="0"/>
                </a:spcAft>
                <a:defRPr/>
              </a:pPr>
              <a:t>29</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6D0120-3472-4BB7-B86D-E81AF2E78C12}" type="slidenum">
              <a:rPr lang="en-US">
                <a:cs typeface="Arial" charset="0"/>
              </a:rPr>
              <a:pPr fontAlgn="base">
                <a:spcBef>
                  <a:spcPct val="0"/>
                </a:spcBef>
                <a:spcAft>
                  <a:spcPct val="0"/>
                </a:spcAft>
                <a:defRPr/>
              </a:pPr>
              <a:t>3</a:t>
            </a:fld>
            <a:endParaRPr lang="en-US" dirty="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Threats to information security include any threat, not just intentional ones. Unintentional threats such as employee mistakes, accidents, and natural disasters can also have a huge impact on system availability and integrity.</a:t>
            </a:r>
          </a:p>
          <a:p>
            <a:pPr eaLnBrk="1" hangingPunct="1">
              <a:spcBef>
                <a:spcPct val="0"/>
              </a:spcBef>
            </a:pPr>
            <a:r>
              <a:rPr lang="en-US" dirty="0" smtClean="0"/>
              <a:t>Intentional threats, either from inside or outside the company, may come from employees, from hackers, or from malware such as viruses and Trojan horses. All of these threats need to be considered as part of a comprehensive information security plan.</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081AA4-8F54-442A-89C7-BE964C42F90E}" type="slidenum">
              <a:rPr lang="en-US">
                <a:cs typeface="Arial" charset="0"/>
              </a:rPr>
              <a:pPr fontAlgn="base">
                <a:spcBef>
                  <a:spcPct val="0"/>
                </a:spcBef>
                <a:spcAft>
                  <a:spcPct val="0"/>
                </a:spcAft>
                <a:defRPr/>
              </a:pPr>
              <a:t>30</a:t>
            </a:fld>
            <a:endParaRPr lang="en-US" dirty="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systems security involves four main tasks: assessing risks, developing a strategy, implementing</a:t>
            </a:r>
            <a:r>
              <a:rPr lang="en-US" baseline="0" dirty="0" smtClean="0"/>
              <a:t> controls, and monitoring the resulting security. This is an ongoing process that requires frequent review and update as threats evolve. O</a:t>
            </a:r>
            <a:r>
              <a:rPr lang="en-US" sz="1200" b="0" i="0" u="none" strike="noStrike" kern="1200" baseline="0" dirty="0" smtClean="0">
                <a:solidFill>
                  <a:schemeClr val="tx1"/>
                </a:solidFill>
                <a:latin typeface="+mn-lt"/>
                <a:ea typeface="+mn-ea"/>
                <a:cs typeface="+mn-cs"/>
              </a:rPr>
              <a:t>rganizations should continuously watch for emerging threats, vulnerabilities, and attacks.</a:t>
            </a:r>
            <a:endParaRPr lang="en-US" dirty="0"/>
          </a:p>
        </p:txBody>
      </p:sp>
      <p:sp>
        <p:nvSpPr>
          <p:cNvPr id="4" name="Slide Number Placeholder 3"/>
          <p:cNvSpPr>
            <a:spLocks noGrp="1"/>
          </p:cNvSpPr>
          <p:nvPr>
            <p:ph type="sldNum" sz="quarter" idx="10"/>
          </p:nvPr>
        </p:nvSpPr>
        <p:spPr/>
        <p:txBody>
          <a:bodyPr/>
          <a:lstStyle/>
          <a:p>
            <a:pPr>
              <a:defRPr/>
            </a:pPr>
            <a:fld id="{61C00002-6189-4F3C-B0A5-4F372AE53E8E}" type="slidenum">
              <a:rPr lang="en-US" smtClean="0"/>
              <a:pPr>
                <a:defRPr/>
              </a:pPr>
              <a:t>31</a:t>
            </a:fld>
            <a:endParaRPr lang="en-US" dirty="0"/>
          </a:p>
        </p:txBody>
      </p:sp>
    </p:spTree>
    <p:extLst>
      <p:ext uri="{BB962C8B-B14F-4D97-AF65-F5344CB8AC3E}">
        <p14:creationId xmlns:p14="http://schemas.microsoft.com/office/powerpoint/2010/main" xmlns="" val="1340642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IS resources face risks, and these risks are handled by businesses using four strategies, either individually or together. </a:t>
            </a:r>
          </a:p>
          <a:p>
            <a:pPr marL="171450" indent="-171450" eaLnBrk="1" fontAlgn="auto" hangingPunct="1">
              <a:spcBef>
                <a:spcPts val="0"/>
              </a:spcBef>
              <a:spcAft>
                <a:spcPts val="0"/>
              </a:spcAft>
              <a:buFont typeface="Arial" pitchFamily="34" charset="0"/>
              <a:buChar char="•"/>
              <a:defRPr/>
            </a:pPr>
            <a:r>
              <a:rPr lang="en-US" dirty="0" smtClean="0"/>
              <a:t>Risk reduction is when we take steps to reduce the likelihood of an event, or the consequences of it. For example, installing antivirus software reduces the chance of getting infected, whereas regular hard drive backups limit the financial loss should a hard drive fail. </a:t>
            </a:r>
          </a:p>
          <a:p>
            <a:pPr marL="171450" indent="-171450" eaLnBrk="1" fontAlgn="auto" hangingPunct="1">
              <a:spcBef>
                <a:spcPts val="0"/>
              </a:spcBef>
              <a:spcAft>
                <a:spcPts val="0"/>
              </a:spcAft>
              <a:buFont typeface="Arial" pitchFamily="34" charset="0"/>
              <a:buChar char="•"/>
              <a:defRPr/>
            </a:pPr>
            <a:r>
              <a:rPr lang="en-US" dirty="0" smtClean="0"/>
              <a:t>Risk acceptance is understanding that some risks are better absorbed if and when they occur rather than by attempting to reduce them.</a:t>
            </a:r>
          </a:p>
          <a:p>
            <a:pPr marL="171450" indent="-171450" eaLnBrk="1" fontAlgn="auto" hangingPunct="1">
              <a:spcBef>
                <a:spcPts val="0"/>
              </a:spcBef>
              <a:spcAft>
                <a:spcPts val="0"/>
              </a:spcAft>
              <a:buFont typeface="Arial" pitchFamily="34" charset="0"/>
              <a:buChar char="•"/>
              <a:defRPr/>
            </a:pPr>
            <a:r>
              <a:rPr lang="en-US" dirty="0" smtClean="0"/>
              <a:t>Risk transference is a good strategy when a different entity is better positioned to accept and/or reduce the risk, for example, an insurance company.</a:t>
            </a:r>
          </a:p>
          <a:p>
            <a:pPr marL="171450" indent="-171450" eaLnBrk="1" fontAlgn="auto" hangingPunct="1">
              <a:spcBef>
                <a:spcPts val="0"/>
              </a:spcBef>
              <a:spcAft>
                <a:spcPts val="0"/>
              </a:spcAft>
              <a:buFont typeface="Arial" pitchFamily="34" charset="0"/>
              <a:buChar char="•"/>
              <a:defRPr/>
            </a:pPr>
            <a:r>
              <a:rPr lang="en-US" dirty="0" smtClean="0"/>
              <a:t>Risk avoidance may</a:t>
            </a:r>
            <a:r>
              <a:rPr lang="en-US" baseline="0" dirty="0" smtClean="0"/>
              <a:t> involve avoiding e-commerce, Web sites, or e-mail.</a:t>
            </a:r>
            <a:endParaRPr lang="en-US" dirty="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B58E51-B399-4DA1-95A7-B945D0BA8211}" type="slidenum">
              <a:rPr lang="en-US">
                <a:cs typeface="Arial" charset="0"/>
              </a:rPr>
              <a:pPr fontAlgn="base">
                <a:spcBef>
                  <a:spcPct val="0"/>
                </a:spcBef>
                <a:spcAft>
                  <a:spcPct val="0"/>
                </a:spcAft>
                <a:defRPr/>
              </a:pPr>
              <a:t>32</a:t>
            </a:fld>
            <a:endParaRPr lang="en-US" dirty="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Preventive controls involve </a:t>
            </a:r>
            <a:r>
              <a:rPr lang="en-US" sz="1200" b="0" i="0" u="none" strike="noStrike" kern="1200" baseline="0" dirty="0" smtClean="0">
                <a:solidFill>
                  <a:schemeClr val="tx1"/>
                </a:solidFill>
                <a:latin typeface="+mn-lt"/>
                <a:ea typeface="+mn-ea"/>
                <a:cs typeface="+mn-cs"/>
              </a:rPr>
              <a:t>preventing any potentially negative event from occurring, such as by preventing outside intruders from accessing a facility.</a:t>
            </a:r>
          </a:p>
          <a:p>
            <a:r>
              <a:rPr lang="en-US" sz="1200" b="0" i="0" u="none" strike="noStrike" kern="1200" baseline="0" dirty="0" smtClean="0">
                <a:solidFill>
                  <a:schemeClr val="tx1"/>
                </a:solidFill>
                <a:latin typeface="+mn-lt"/>
                <a:ea typeface="+mn-ea"/>
                <a:cs typeface="+mn-cs"/>
              </a:rPr>
              <a:t>Detective controls involve recognizing when anything went wrong, such as unauthorized access attempts, and thereby limiting the resulting damage.</a:t>
            </a:r>
          </a:p>
          <a:p>
            <a:r>
              <a:rPr lang="en-US" sz="1200" b="0" i="0" u="none" strike="noStrike" kern="1200" baseline="0" dirty="0" smtClean="0">
                <a:solidFill>
                  <a:schemeClr val="tx1"/>
                </a:solidFill>
                <a:latin typeface="+mn-lt"/>
                <a:ea typeface="+mn-ea"/>
                <a:cs typeface="+mn-cs"/>
              </a:rPr>
              <a:t>Corrective controls involve mitigating the impact of any problem after it has arisen, such as restoring compromised data.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Least permissions and least privileges mean that users should only be given access to the systems, data, or resources that are needed to perform their duties, and access to other resources should be restricted.</a:t>
            </a:r>
            <a:endParaRPr lang="en-US" dirty="0"/>
          </a:p>
        </p:txBody>
      </p:sp>
      <p:sp>
        <p:nvSpPr>
          <p:cNvPr id="4" name="Slide Number Placeholder 3"/>
          <p:cNvSpPr>
            <a:spLocks noGrp="1"/>
          </p:cNvSpPr>
          <p:nvPr>
            <p:ph type="sldNum" sz="quarter" idx="10"/>
          </p:nvPr>
        </p:nvSpPr>
        <p:spPr/>
        <p:txBody>
          <a:bodyPr/>
          <a:lstStyle/>
          <a:p>
            <a:pPr>
              <a:defRPr/>
            </a:pPr>
            <a:fld id="{61C00002-6189-4F3C-B0A5-4F372AE53E8E}" type="slidenum">
              <a:rPr lang="en-US" smtClean="0"/>
              <a:pPr>
                <a:defRPr/>
              </a:pPr>
              <a:t>33</a:t>
            </a:fld>
            <a:endParaRPr lang="en-US" dirty="0"/>
          </a:p>
        </p:txBody>
      </p:sp>
    </p:spTree>
    <p:extLst>
      <p:ext uri="{BB962C8B-B14F-4D97-AF65-F5344CB8AC3E}">
        <p14:creationId xmlns:p14="http://schemas.microsoft.com/office/powerpoint/2010/main" xmlns="" val="1624432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t>
            </a:r>
            <a:r>
              <a:rPr lang="en-US" b="1" dirty="0" smtClean="0"/>
              <a:t>information policy </a:t>
            </a:r>
            <a:r>
              <a:rPr lang="en-US" dirty="0" smtClean="0"/>
              <a:t>outlines how sensitive information will be handled, stored, transmitted, and destroyed.</a:t>
            </a:r>
          </a:p>
          <a:p>
            <a:r>
              <a:rPr lang="en-US" dirty="0" smtClean="0"/>
              <a:t>A </a:t>
            </a:r>
            <a:r>
              <a:rPr lang="en-US" b="1" dirty="0" smtClean="0"/>
              <a:t>security policy </a:t>
            </a:r>
            <a:r>
              <a:rPr lang="en-US" sz="1200" b="0" i="0" u="none" strike="noStrike" kern="1200" baseline="0" dirty="0" smtClean="0">
                <a:solidFill>
                  <a:schemeClr val="tx1"/>
                </a:solidFill>
                <a:latin typeface="+mn-lt"/>
                <a:ea typeface="+mn-ea"/>
                <a:cs typeface="+mn-cs"/>
              </a:rPr>
              <a:t>explains technical controls on all organizational computer systems, such as access limitations, audit-control software, firewalls, and so on.</a:t>
            </a:r>
            <a:endParaRPr lang="en-US" dirty="0" smtClean="0"/>
          </a:p>
          <a:p>
            <a:r>
              <a:rPr lang="en-US" dirty="0" smtClean="0"/>
              <a:t>A </a:t>
            </a:r>
            <a:r>
              <a:rPr lang="en-US" b="1" dirty="0" smtClean="0"/>
              <a:t>use policy </a:t>
            </a:r>
            <a:r>
              <a:rPr lang="en-US" sz="1200" b="0" i="0" u="none" strike="noStrike" kern="1200" baseline="0" dirty="0" smtClean="0">
                <a:solidFill>
                  <a:schemeClr val="tx1"/>
                </a:solidFill>
                <a:latin typeface="+mn-lt"/>
                <a:ea typeface="+mn-ea"/>
                <a:cs typeface="+mn-cs"/>
              </a:rPr>
              <a:t>outlines the organization’s policy regarding appropriate use of in-house computer systems; may mandate no Internet surfing, use of company computer systems only for employment-related purposes, restricted use of social networking and e-mail, and so on.</a:t>
            </a:r>
            <a:endParaRPr lang="en-US" dirty="0" smtClean="0"/>
          </a:p>
          <a:p>
            <a:r>
              <a:rPr lang="en-US" dirty="0" smtClean="0"/>
              <a:t>A </a:t>
            </a:r>
            <a:r>
              <a:rPr lang="en-US" b="1" dirty="0" smtClean="0"/>
              <a:t>backup policy </a:t>
            </a:r>
            <a:r>
              <a:rPr lang="en-US" sz="1200" b="0" i="0" u="none" strike="noStrike" kern="1200" baseline="0" dirty="0" smtClean="0">
                <a:solidFill>
                  <a:schemeClr val="tx1"/>
                </a:solidFill>
                <a:latin typeface="+mn-lt"/>
                <a:ea typeface="+mn-ea"/>
                <a:cs typeface="+mn-cs"/>
              </a:rPr>
              <a:t>explains requirements for backing up information, so that critical data can be restored in case of data loss.</a:t>
            </a:r>
          </a:p>
          <a:p>
            <a:r>
              <a:rPr lang="en-US" sz="1200" b="0" i="0" u="none" strike="noStrike" kern="1200" baseline="0" dirty="0" smtClean="0">
                <a:solidFill>
                  <a:schemeClr val="tx1"/>
                </a:solidFill>
                <a:latin typeface="+mn-lt"/>
                <a:ea typeface="+mn-ea"/>
                <a:cs typeface="+mn-cs"/>
              </a:rPr>
              <a:t>An </a:t>
            </a:r>
            <a:r>
              <a:rPr lang="en-US" sz="1200" b="1" i="0" u="none" strike="noStrike" kern="1200" baseline="0" dirty="0" smtClean="0">
                <a:solidFill>
                  <a:schemeClr val="tx1"/>
                </a:solidFill>
                <a:latin typeface="+mn-lt"/>
                <a:ea typeface="+mn-ea"/>
                <a:cs typeface="+mn-cs"/>
              </a:rPr>
              <a:t>account management policy</a:t>
            </a:r>
            <a:r>
              <a:rPr lang="en-US" sz="1200" b="0" i="0" u="none" strike="noStrike" kern="1200" baseline="0" dirty="0" smtClean="0">
                <a:solidFill>
                  <a:schemeClr val="tx1"/>
                </a:solidFill>
                <a:latin typeface="+mn-lt"/>
                <a:ea typeface="+mn-ea"/>
                <a:cs typeface="+mn-cs"/>
              </a:rPr>
              <a:t> lists procedures for adding new users to systems and removing users who have left the organization.</a:t>
            </a:r>
          </a:p>
          <a:p>
            <a:r>
              <a:rPr lang="en-US" sz="1200" b="1" i="0" u="none" strike="noStrike" kern="1200" baseline="0" dirty="0" smtClean="0">
                <a:solidFill>
                  <a:schemeClr val="tx1"/>
                </a:solidFill>
                <a:latin typeface="+mn-lt"/>
                <a:ea typeface="+mn-ea"/>
                <a:cs typeface="+mn-cs"/>
              </a:rPr>
              <a:t>Incident handling procedures</a:t>
            </a:r>
            <a:r>
              <a:rPr lang="en-US" sz="1200" b="0" i="0" u="none" strike="noStrike" kern="1200" baseline="0" dirty="0" smtClean="0">
                <a:solidFill>
                  <a:schemeClr val="tx1"/>
                </a:solidFill>
                <a:latin typeface="+mn-lt"/>
                <a:ea typeface="+mn-ea"/>
                <a:cs typeface="+mn-cs"/>
              </a:rPr>
              <a:t> list procedures to follow when handling a security breach.</a:t>
            </a:r>
          </a:p>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disaster recovery plan</a:t>
            </a:r>
            <a:r>
              <a:rPr lang="en-US" sz="1200" b="0" i="0" u="none" strike="noStrike" kern="1200" baseline="0" dirty="0" smtClean="0">
                <a:solidFill>
                  <a:schemeClr val="tx1"/>
                </a:solidFill>
                <a:latin typeface="+mn-lt"/>
                <a:ea typeface="+mn-ea"/>
                <a:cs typeface="+mn-cs"/>
              </a:rPr>
              <a:t> lists all the steps an organization will take to restore computer operations in case of a natural or deliberate disaster.</a:t>
            </a:r>
          </a:p>
          <a:p>
            <a:endParaRPr lang="en-US" dirty="0"/>
          </a:p>
        </p:txBody>
      </p:sp>
      <p:sp>
        <p:nvSpPr>
          <p:cNvPr id="4" name="Slide Number Placeholder 3"/>
          <p:cNvSpPr>
            <a:spLocks noGrp="1"/>
          </p:cNvSpPr>
          <p:nvPr>
            <p:ph type="sldNum" sz="quarter" idx="10"/>
          </p:nvPr>
        </p:nvSpPr>
        <p:spPr/>
        <p:txBody>
          <a:bodyPr/>
          <a:lstStyle/>
          <a:p>
            <a:pPr>
              <a:defRPr/>
            </a:pPr>
            <a:fld id="{61C00002-6189-4F3C-B0A5-4F372AE53E8E}" type="slidenum">
              <a:rPr lang="en-US" smtClean="0"/>
              <a:pPr>
                <a:defRPr/>
              </a:pPr>
              <a:t>34</a:t>
            </a:fld>
            <a:endParaRPr lang="en-US" dirty="0"/>
          </a:p>
        </p:txBody>
      </p:sp>
    </p:spTree>
    <p:extLst>
      <p:ext uri="{BB962C8B-B14F-4D97-AF65-F5344CB8AC3E}">
        <p14:creationId xmlns:p14="http://schemas.microsoft.com/office/powerpoint/2010/main" xmlns="" val="286200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good business continuity and disaster recovery plan, </a:t>
            </a:r>
            <a:r>
              <a:rPr lang="en-US" sz="1200" b="0" i="0" u="none" strike="noStrike" kern="1200" baseline="0" dirty="0" smtClean="0">
                <a:solidFill>
                  <a:schemeClr val="tx1"/>
                </a:solidFill>
                <a:latin typeface="+mn-lt"/>
                <a:ea typeface="+mn-ea"/>
                <a:cs typeface="+mn-cs"/>
              </a:rPr>
              <a:t>even under the worst-case scenario, people will be able to replace or reconstruct critical files or data, or they will at least have a plan readily available to begin the recovery process.</a:t>
            </a:r>
            <a:endParaRPr lang="en-US" dirty="0"/>
          </a:p>
        </p:txBody>
      </p:sp>
      <p:sp>
        <p:nvSpPr>
          <p:cNvPr id="4" name="Slide Number Placeholder 3"/>
          <p:cNvSpPr>
            <a:spLocks noGrp="1"/>
          </p:cNvSpPr>
          <p:nvPr>
            <p:ph type="sldNum" sz="quarter" idx="10"/>
          </p:nvPr>
        </p:nvSpPr>
        <p:spPr/>
        <p:txBody>
          <a:bodyPr/>
          <a:lstStyle/>
          <a:p>
            <a:pPr>
              <a:defRPr/>
            </a:pPr>
            <a:fld id="{61C00002-6189-4F3C-B0A5-4F372AE53E8E}" type="slidenum">
              <a:rPr lang="en-US" smtClean="0"/>
              <a:pPr>
                <a:defRPr/>
              </a:pPr>
              <a:t>35</a:t>
            </a:fld>
            <a:endParaRPr lang="en-US" dirty="0"/>
          </a:p>
        </p:txBody>
      </p:sp>
    </p:spTree>
    <p:extLst>
      <p:ext uri="{BB962C8B-B14F-4D97-AF65-F5344CB8AC3E}">
        <p14:creationId xmlns:p14="http://schemas.microsoft.com/office/powerpoint/2010/main" xmlns="" val="3098052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good business continuity and disaster recovery plan, </a:t>
            </a:r>
            <a:r>
              <a:rPr lang="en-US" sz="1200" b="0" i="0" u="none" strike="noStrike" kern="1200" baseline="0" dirty="0" smtClean="0">
                <a:solidFill>
                  <a:schemeClr val="tx1"/>
                </a:solidFill>
                <a:latin typeface="+mn-lt"/>
                <a:ea typeface="+mn-ea"/>
                <a:cs typeface="+mn-cs"/>
              </a:rPr>
              <a:t>even under the worst-case scenario, people will be able to replace or reconstruct critical files or data, or they will at least have a plan readily available to begin the recovery process.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Cold backup sites are cheap but take longer to get up and running in the case of disaster. Hot backup sites are much more expensive, but can give much faster recovery.</a:t>
            </a:r>
            <a:endParaRPr lang="en-US" dirty="0"/>
          </a:p>
        </p:txBody>
      </p:sp>
      <p:sp>
        <p:nvSpPr>
          <p:cNvPr id="4" name="Slide Number Placeholder 3"/>
          <p:cNvSpPr>
            <a:spLocks noGrp="1"/>
          </p:cNvSpPr>
          <p:nvPr>
            <p:ph type="sldNum" sz="quarter" idx="10"/>
          </p:nvPr>
        </p:nvSpPr>
        <p:spPr/>
        <p:txBody>
          <a:bodyPr/>
          <a:lstStyle/>
          <a:p>
            <a:pPr>
              <a:defRPr/>
            </a:pPr>
            <a:fld id="{61C00002-6189-4F3C-B0A5-4F372AE53E8E}" type="slidenum">
              <a:rPr lang="en-US" smtClean="0"/>
              <a:pPr>
                <a:defRPr/>
              </a:pPr>
              <a:t>36</a:t>
            </a:fld>
            <a:endParaRPr lang="en-US" dirty="0"/>
          </a:p>
        </p:txBody>
      </p:sp>
    </p:spTree>
    <p:extLst>
      <p:ext uri="{BB962C8B-B14F-4D97-AF65-F5344CB8AC3E}">
        <p14:creationId xmlns:p14="http://schemas.microsoft.com/office/powerpoint/2010/main" xmlns="" val="3098052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Often, companies choose to replicate their data centers in multiple locations. Thinking about the location of redundant systems is an important aspect of disaster planning. Having mirrored data in a separate location reduces the likelihood that a disaster will affect the mirrored data.</a:t>
            </a:r>
            <a:endParaRPr lang="en-US" dirty="0"/>
          </a:p>
        </p:txBody>
      </p:sp>
      <p:sp>
        <p:nvSpPr>
          <p:cNvPr id="4" name="Slide Number Placeholder 3"/>
          <p:cNvSpPr>
            <a:spLocks noGrp="1"/>
          </p:cNvSpPr>
          <p:nvPr>
            <p:ph type="sldNum" sz="quarter" idx="10"/>
          </p:nvPr>
        </p:nvSpPr>
        <p:spPr/>
        <p:txBody>
          <a:bodyPr/>
          <a:lstStyle/>
          <a:p>
            <a:pPr>
              <a:defRPr/>
            </a:pPr>
            <a:fld id="{61C00002-6189-4F3C-B0A5-4F372AE53E8E}" type="slidenum">
              <a:rPr lang="en-US" smtClean="0"/>
              <a:pPr>
                <a:defRPr/>
              </a:pPr>
              <a:t>37</a:t>
            </a:fld>
            <a:endParaRPr lang="en-US" dirty="0"/>
          </a:p>
        </p:txBody>
      </p:sp>
    </p:spTree>
    <p:extLst>
      <p:ext uri="{BB962C8B-B14F-4D97-AF65-F5344CB8AC3E}">
        <p14:creationId xmlns:p14="http://schemas.microsoft.com/office/powerpoint/2010/main" xmlns="" val="21279275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Once a comprehensive strategy has been formulated, organizations can decide which controls to implement and train personnel regarding security policies and measures. There are two broad categories of approaches for reducing risk—technological and human-based approaches—and any comprehensive security strategy will include both.</a:t>
            </a:r>
            <a:endParaRPr lang="en-US" dirty="0"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4D0EE3-CE98-45DE-B602-532D916158BE}" type="slidenum">
              <a:rPr lang="en-US">
                <a:cs typeface="Arial" charset="0"/>
              </a:rPr>
              <a:pPr fontAlgn="base">
                <a:spcBef>
                  <a:spcPct val="0"/>
                </a:spcBef>
                <a:spcAft>
                  <a:spcPct val="0"/>
                </a:spcAft>
                <a:defRPr/>
              </a:pPr>
              <a:t>38</a:t>
            </a:fld>
            <a:endParaRPr lang="en-US" dirty="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Physical access restrictions typically focus on an individual identifying him- or herself, and then one or more forms of authentication being utilized to verify the stated identification. This two-step process greatly enhances security over a one-step process, such as using a fingerprint to both identify and authorize an individual.</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3D131C-52B3-480F-8C68-E63A947746D9}" type="slidenum">
              <a:rPr lang="en-US">
                <a:cs typeface="Arial" charset="0"/>
              </a:rPr>
              <a:pPr fontAlgn="base">
                <a:spcBef>
                  <a:spcPct val="0"/>
                </a:spcBef>
                <a:spcAft>
                  <a:spcPct val="0"/>
                </a:spcAft>
                <a:defRPr/>
              </a:pPr>
              <a:t>39</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Simply put, if you commit a crime against a computer, while using a computer, or even simply use a computer to support other criminal activities, it is considered computer crime.</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99761-A115-43CE-BB8B-D8C935C16756}" type="slidenum">
              <a:rPr lang="en-US">
                <a:cs typeface="Arial" charset="0"/>
              </a:rPr>
              <a:pPr fontAlgn="base">
                <a:spcBef>
                  <a:spcPct val="0"/>
                </a:spcBef>
                <a:spcAft>
                  <a:spcPct val="0"/>
                </a:spcAft>
                <a:defRPr/>
              </a:pPr>
              <a:t>4</a:t>
            </a:fld>
            <a:endParaRPr lang="en-US" dirty="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Physical access restrictions typically focus on an individual identifying him- or herself, and then one or more forms of authentication being utilized to verify the stated identification. This two-step process greatly enhances security over a one-step process, such as using a fingerprint to both identify and authorize an individual.</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3D131C-52B3-480F-8C68-E63A947746D9}" type="slidenum">
              <a:rPr lang="en-US">
                <a:cs typeface="Arial" charset="0"/>
              </a:rPr>
              <a:pPr fontAlgn="base">
                <a:spcBef>
                  <a:spcPct val="0"/>
                </a:spcBef>
                <a:spcAft>
                  <a:spcPct val="0"/>
                </a:spcAft>
                <a:defRPr/>
              </a:pPr>
              <a:t>40</a:t>
            </a:fld>
            <a:endParaRPr lang="en-US" dirty="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Firewalls are a form of security based on filtering, where access is typically limited to those functions that actually need access. It is like the network equivalent of restricting people to parts of a building where they legitimately need to be.</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2BFBFC-868F-4105-AD9E-A522AB290A6B}" type="slidenum">
              <a:rPr lang="en-US">
                <a:cs typeface="Arial" charset="0"/>
              </a:rPr>
              <a:pPr fontAlgn="base">
                <a:spcBef>
                  <a:spcPct val="0"/>
                </a:spcBef>
                <a:spcAft>
                  <a:spcPct val="0"/>
                </a:spcAft>
                <a:defRPr/>
              </a:pPr>
              <a:t>41</a:t>
            </a:fld>
            <a:endParaRPr lang="en-US" dirty="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Encryption is the practice if safeguarding data by encrypting it so it can only be accessed by a decryption process that requires a cypher and a suitable password, key, or certificate. </a:t>
            </a:r>
          </a:p>
          <a:p>
            <a:pPr eaLnBrk="1" hangingPunct="1">
              <a:spcBef>
                <a:spcPct val="0"/>
              </a:spcBef>
            </a:pPr>
            <a:r>
              <a:rPr lang="en-US" dirty="0" smtClean="0"/>
              <a:t>Encryption can be applied to e-mail, data on hard drives, communication over the Internet, data being taken offsite for backup purposes, or other forms of communication or data storage. </a:t>
            </a:r>
          </a:p>
          <a:p>
            <a:pPr eaLnBrk="1" hangingPunct="1">
              <a:spcBef>
                <a:spcPct val="0"/>
              </a:spcBef>
            </a:pPr>
            <a:r>
              <a:rPr lang="en-US" dirty="0" smtClean="0"/>
              <a:t>This figure shows a virtual private network, which involves encrypting all traffic between two locations, where a location could be a notebook, a house, or another office of the organization. </a:t>
            </a:r>
          </a:p>
          <a:p>
            <a:pPr eaLnBrk="1" hangingPunct="1">
              <a:spcBef>
                <a:spcPct val="0"/>
              </a:spcBef>
            </a:pPr>
            <a:r>
              <a:rPr lang="en-US" dirty="0" smtClean="0"/>
              <a:t>Encryption is an effective tool for safeguarding information.</a:t>
            </a: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2FED1-030A-44E0-AAD1-00DF4E2B8C9A}" type="slidenum">
              <a:rPr lang="en-US">
                <a:cs typeface="Arial" charset="0"/>
              </a:rPr>
              <a:pPr fontAlgn="base">
                <a:spcBef>
                  <a:spcPct val="0"/>
                </a:spcBef>
                <a:spcAft>
                  <a:spcPct val="0"/>
                </a:spcAft>
                <a:defRPr/>
              </a:pPr>
              <a:t>42</a:t>
            </a:fld>
            <a:endParaRPr lang="en-US" dirty="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Firewalls can be implemented in hardware, in software, or in a combination of both. All data packets entering or leaving the intranet pass through the firewall, which</a:t>
            </a:r>
          </a:p>
          <a:p>
            <a:r>
              <a:rPr lang="en-US" sz="1200" b="0" i="0" u="none" strike="noStrike" kern="1200" baseline="0" dirty="0" smtClean="0">
                <a:solidFill>
                  <a:schemeClr val="tx1"/>
                </a:solidFill>
                <a:latin typeface="+mn-lt"/>
                <a:ea typeface="+mn-ea"/>
                <a:cs typeface="+mn-cs"/>
              </a:rPr>
              <a:t>examines each message and blocks those that do not meet the specified security criteria.</a:t>
            </a:r>
            <a:endParaRPr lang="en-US" dirty="0"/>
          </a:p>
        </p:txBody>
      </p:sp>
      <p:sp>
        <p:nvSpPr>
          <p:cNvPr id="4" name="Slide Number Placeholder 3"/>
          <p:cNvSpPr>
            <a:spLocks noGrp="1"/>
          </p:cNvSpPr>
          <p:nvPr>
            <p:ph type="sldNum" sz="quarter" idx="10"/>
          </p:nvPr>
        </p:nvSpPr>
        <p:spPr/>
        <p:txBody>
          <a:bodyPr/>
          <a:lstStyle/>
          <a:p>
            <a:pPr>
              <a:defRPr/>
            </a:pPr>
            <a:fld id="{61C00002-6189-4F3C-B0A5-4F372AE53E8E}" type="slidenum">
              <a:rPr lang="en-US" smtClean="0"/>
              <a:pPr>
                <a:defRPr/>
              </a:pPr>
              <a:t>43</a:t>
            </a:fld>
            <a:endParaRPr lang="en-US" dirty="0"/>
          </a:p>
        </p:txBody>
      </p:sp>
    </p:spTree>
    <p:extLst>
      <p:ext uri="{BB962C8B-B14F-4D97-AF65-F5344CB8AC3E}">
        <p14:creationId xmlns:p14="http://schemas.microsoft.com/office/powerpoint/2010/main" xmlns="" val="30557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Viruses and malware pose a constant threat to information systems. </a:t>
            </a:r>
          </a:p>
          <a:p>
            <a:pPr eaLnBrk="1" hangingPunct="1">
              <a:spcBef>
                <a:spcPct val="0"/>
              </a:spcBef>
            </a:pPr>
            <a:r>
              <a:rPr lang="en-US" dirty="0" smtClean="0"/>
              <a:t>A combination of antivirus software and secure practices cannot eliminate the threat, but can reduce the potential risk significantly. </a:t>
            </a:r>
          </a:p>
          <a:p>
            <a:pPr eaLnBrk="1" hangingPunct="1">
              <a:spcBef>
                <a:spcPct val="0"/>
              </a:spcBef>
            </a:pPr>
            <a:r>
              <a:rPr lang="en-US" dirty="0" smtClean="0"/>
              <a:t>Beyond antivirus software, the next most important step is to limit the potential for infection by avoiding unknown files and file sources. </a:t>
            </a:r>
          </a:p>
          <a:p>
            <a:pPr eaLnBrk="1" hangingPunct="1">
              <a:spcBef>
                <a:spcPct val="0"/>
              </a:spcBef>
            </a:pPr>
            <a:r>
              <a:rPr lang="en-US" dirty="0" smtClean="0"/>
              <a:t>If your computer is infected, prompt reporting will allow the infection to be contained and minimize the impact.</a:t>
            </a:r>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EEC79A-103D-446B-B39A-056321524884}" type="slidenum">
              <a:rPr lang="en-US">
                <a:cs typeface="Arial" charset="0"/>
              </a:rPr>
              <a:pPr fontAlgn="base">
                <a:spcBef>
                  <a:spcPct val="0"/>
                </a:spcBef>
                <a:spcAft>
                  <a:spcPct val="0"/>
                </a:spcAft>
                <a:defRPr/>
              </a:pPr>
              <a:t>44</a:t>
            </a:fld>
            <a:endParaRPr lang="en-US" dirty="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a surprising number of threats that can render a data center unavailable, or even destroy it and all the data it contains. Organizations should plan for the worst threats and implement appropriate risk management strategies to ensure the business isn’t threatened by the unexpected.</a:t>
            </a:r>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CDE345-5E8D-4D84-9A29-F27260BF8EF0}" type="slidenum">
              <a:rPr lang="en-US">
                <a:cs typeface="Arial" charset="0"/>
              </a:rPr>
              <a:pPr fontAlgn="base">
                <a:spcBef>
                  <a:spcPct val="0"/>
                </a:spcBef>
                <a:spcAft>
                  <a:spcPct val="0"/>
                </a:spcAft>
                <a:defRPr/>
              </a:pPr>
              <a:t>45</a:t>
            </a:fld>
            <a:endParaRPr lang="en-US" dirty="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 development controls are </a:t>
            </a:r>
            <a:r>
              <a:rPr lang="en-US" sz="1200" b="0" i="0" u="none" strike="noStrike" kern="1200" baseline="0" dirty="0" smtClean="0">
                <a:solidFill>
                  <a:schemeClr val="tx1"/>
                </a:solidFill>
                <a:latin typeface="+mn-lt"/>
                <a:ea typeface="+mn-ea"/>
                <a:cs typeface="+mn-cs"/>
              </a:rPr>
              <a:t>technological controls related to ensuring that all systems (including hardware and software) are properly developed, acquired, and maintained. This is discussed in Chapter 9.</a:t>
            </a:r>
          </a:p>
          <a:p>
            <a:r>
              <a:rPr lang="en-US" sz="1200" b="0" i="0" u="none" strike="noStrike" kern="1200" baseline="0" dirty="0" smtClean="0">
                <a:solidFill>
                  <a:schemeClr val="tx1"/>
                </a:solidFill>
                <a:latin typeface="+mn-lt"/>
                <a:ea typeface="+mn-ea"/>
                <a:cs typeface="+mn-cs"/>
              </a:rPr>
              <a:t>Various human safeguards can help to protect information systems, specifically ethics, laws, and effective management. Educating potential users and enacting federal laws help, but unethical users will undoubtedly always remain a problem for those wanting to maintain IS security.</a:t>
            </a:r>
          </a:p>
          <a:p>
            <a:r>
              <a:rPr lang="en-US" sz="1200" b="0" i="0" u="none" strike="noStrike" kern="1200" baseline="0" dirty="0" smtClean="0">
                <a:solidFill>
                  <a:schemeClr val="tx1"/>
                </a:solidFill>
                <a:latin typeface="+mn-lt"/>
                <a:ea typeface="+mn-ea"/>
                <a:cs typeface="+mn-cs"/>
              </a:rPr>
              <a:t>Personnel throughout the organization should receive training about the security policies and plans for disaster recovery and be prepared to perform assigned tasks in that regard—both routinely on a daily basis and disaster related.</a:t>
            </a:r>
            <a:endParaRPr lang="en-US" dirty="0"/>
          </a:p>
        </p:txBody>
      </p:sp>
      <p:sp>
        <p:nvSpPr>
          <p:cNvPr id="4" name="Slide Number Placeholder 3"/>
          <p:cNvSpPr>
            <a:spLocks noGrp="1"/>
          </p:cNvSpPr>
          <p:nvPr>
            <p:ph type="sldNum" sz="quarter" idx="10"/>
          </p:nvPr>
        </p:nvSpPr>
        <p:spPr/>
        <p:txBody>
          <a:bodyPr/>
          <a:lstStyle/>
          <a:p>
            <a:pPr>
              <a:defRPr/>
            </a:pPr>
            <a:fld id="{61C00002-6189-4F3C-B0A5-4F372AE53E8E}" type="slidenum">
              <a:rPr lang="en-US" smtClean="0"/>
              <a:pPr>
                <a:defRPr/>
              </a:pPr>
              <a:t>46</a:t>
            </a:fld>
            <a:endParaRPr lang="en-US" dirty="0"/>
          </a:p>
        </p:txBody>
      </p:sp>
    </p:spTree>
    <p:extLst>
      <p:ext uri="{BB962C8B-B14F-4D97-AF65-F5344CB8AC3E}">
        <p14:creationId xmlns:p14="http://schemas.microsoft.com/office/powerpoint/2010/main" xmlns="" val="22148302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minimize risk, organizations should continuously monitor the effectiveness of the controls. The level of monitoring should be based on an assessment of the potential impact of a certain asset being compromised. The most intensive monitoring efforts should be focused on high-risk systems. Organizations should also monitor external events, in order to obtain a full view of threats and vulnerabilities</a:t>
            </a:r>
            <a:endParaRPr lang="en-US" dirty="0"/>
          </a:p>
        </p:txBody>
      </p:sp>
      <p:sp>
        <p:nvSpPr>
          <p:cNvPr id="4" name="Slide Number Placeholder 3"/>
          <p:cNvSpPr>
            <a:spLocks noGrp="1"/>
          </p:cNvSpPr>
          <p:nvPr>
            <p:ph type="sldNum" sz="quarter" idx="10"/>
          </p:nvPr>
        </p:nvSpPr>
        <p:spPr/>
        <p:txBody>
          <a:bodyPr/>
          <a:lstStyle/>
          <a:p>
            <a:pPr>
              <a:defRPr/>
            </a:pPr>
            <a:fld id="{61C00002-6189-4F3C-B0A5-4F372AE53E8E}" type="slidenum">
              <a:rPr lang="en-US" smtClean="0"/>
              <a:pPr>
                <a:defRPr/>
              </a:pPr>
              <a:t>47</a:t>
            </a:fld>
            <a:endParaRPr lang="en-US" dirty="0"/>
          </a:p>
        </p:txBody>
      </p:sp>
    </p:spTree>
    <p:extLst>
      <p:ext uri="{BB962C8B-B14F-4D97-AF65-F5344CB8AC3E}">
        <p14:creationId xmlns:p14="http://schemas.microsoft.com/office/powerpoint/2010/main" xmlns="" val="21813072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Sarbanes-Oxley is an act that legally requires corporations to have suitable financial controls in place. It requires companies to meet control requirements, and document their compliance and preserve evidence. This typically means the appropriate use of information systems to ensure effective and efficient compliance. For example, capturing the evidence often means capturing all e-mails sent to or from the company in a centralized e-mail repository.</a:t>
            </a:r>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FDCAD3-C2D7-417C-B61D-77FF02E4EADD}" type="slidenum">
              <a:rPr lang="en-US">
                <a:cs typeface="Arial" charset="0"/>
              </a:rPr>
              <a:pPr fontAlgn="base">
                <a:spcBef>
                  <a:spcPct val="0"/>
                </a:spcBef>
                <a:spcAft>
                  <a:spcPct val="0"/>
                </a:spcAft>
                <a:defRPr/>
              </a:pPr>
              <a:t>48</a:t>
            </a:fld>
            <a:endParaRPr lang="en-US" dirty="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Clearly, because malicious crackers won’t become complacent anytime soon, organizations need to guard against attacks. The lesson learned here is that we need to continue to implement vigilant approaches to better manage information systems security in the digital world.</a:t>
            </a:r>
            <a:endParaRPr lang="en-US" dirty="0" smtClean="0"/>
          </a:p>
        </p:txBody>
      </p:sp>
      <p:sp>
        <p:nvSpPr>
          <p:cNvPr id="90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8FE1FE-3E75-46F6-81B2-61F21FACA211}" type="slidenum">
              <a:rPr lang="en-US">
                <a:cs typeface="Arial" charset="0"/>
              </a:rPr>
              <a:pPr fontAlgn="base">
                <a:spcBef>
                  <a:spcPct val="0"/>
                </a:spcBef>
                <a:spcAft>
                  <a:spcPct val="0"/>
                </a:spcAft>
                <a:defRPr/>
              </a:pPr>
              <a:t>49</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is a fine line between hacking and cracking, and sometimes the only difference is intent. However, hackers do not damage, deface, or steal data, whereas crackers do. Hacking originated at MIT when expert computer users would write programs, or “hacks,” that allowed them to roam through the mainframe computers and see what was there. </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ACC75B-661D-4B93-A780-523746543E00}" type="slidenum">
              <a:rPr lang="en-US">
                <a:cs typeface="Arial" charset="0"/>
              </a:rPr>
              <a:pPr fontAlgn="base">
                <a:spcBef>
                  <a:spcPct val="0"/>
                </a:spcBef>
                <a:spcAft>
                  <a:spcPct val="0"/>
                </a:spcAft>
                <a:defRPr/>
              </a:pPr>
              <a:t>5</a:t>
            </a:fld>
            <a:endParaRPr lang="en-US" dirty="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A4EEF4F8-943A-4084-A7CD-85E5943E2914}" type="slidenum">
              <a:rPr lang="en-US" smtClean="0"/>
              <a:pPr>
                <a:defRPr/>
              </a:pPr>
              <a:t>51</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01F2D32D-F78A-4DA6-9AAF-69B6EAC87619}" type="slidenum">
              <a:rPr lang="en-US" smtClean="0"/>
              <a:pPr>
                <a:defRPr/>
              </a:pPr>
              <a:t>52</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03B9629-74AA-4D5E-8833-888686691D2C}" type="slidenum">
              <a:rPr lang="en-US" smtClean="0"/>
              <a:pPr>
                <a:defRPr/>
              </a:pPr>
              <a:t>53</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9AA4C4C-609E-4D78-AC46-803557178B2A}" type="slidenum">
              <a:rPr lang="en-US" smtClean="0"/>
              <a:pPr>
                <a:defRPr/>
              </a:pPr>
              <a:t>54</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F3C4CD2-EA8E-4CFB-BD7F-DAA97F64EF62}" type="slidenum">
              <a:rPr lang="en-US" smtClean="0"/>
              <a:pPr>
                <a:defRPr/>
              </a:pPr>
              <a:t>55</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AF9847B-A9B3-46B1-8E35-CF6E813B1CC6}" type="slidenum">
              <a:rPr lang="en-US" smtClean="0"/>
              <a:pPr>
                <a:defRPr/>
              </a:pPr>
              <a:t>56</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EC97EC0A-53FD-4804-82D5-A63105ED2C5F}" type="slidenum">
              <a:rPr lang="en-US" smtClean="0"/>
              <a:pPr>
                <a:defRPr/>
              </a:pPr>
              <a:t>57</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96E0496-D7F9-454F-9C46-128D1C30E8D6}" type="slidenum">
              <a:rPr lang="en-US" smtClean="0"/>
              <a:pPr>
                <a:defRPr/>
              </a:pPr>
              <a:t>58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Computer criminals can no longer be stereotyped. There are many different criminals performing many different criminal acts. However, by order of infractions, the number one computer criminal is a current or former employee. The next three in descending order are people with technical knowledge who commit sabotage for personal gain, career criminals, and finally outside crackers. </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77DE81-BAA5-4187-AE06-BF1E1A979477}" type="slidenum">
              <a:rPr lang="en-US">
                <a:cs typeface="Arial" charset="0"/>
              </a:rPr>
              <a:pPr fontAlgn="base">
                <a:spcBef>
                  <a:spcPct val="0"/>
                </a:spcBef>
                <a:spcAft>
                  <a:spcPct val="0"/>
                </a:spcAft>
                <a:defRPr/>
              </a:pPr>
              <a:t>6</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Vulnerability scanners automatically test targeted systems for weaknesses.</a:t>
            </a:r>
          </a:p>
          <a:p>
            <a:r>
              <a:rPr lang="en-US" sz="1200" b="0" i="0" u="none" strike="noStrike" kern="1200" baseline="0" dirty="0" smtClean="0">
                <a:solidFill>
                  <a:schemeClr val="tx1"/>
                </a:solidFill>
                <a:latin typeface="+mn-lt"/>
                <a:ea typeface="+mn-ea"/>
                <a:cs typeface="+mn-cs"/>
              </a:rPr>
              <a:t>Packet sniffers analyze network traffic and capture unencrypted passwords.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Social engineering involves misrepresenting oneself to trick others into revealing information.</a:t>
            </a:r>
          </a:p>
          <a:p>
            <a:r>
              <a:rPr lang="en-US" sz="1200" b="0" i="0" u="none" strike="noStrike" kern="1200" baseline="0" dirty="0" smtClean="0">
                <a:solidFill>
                  <a:schemeClr val="tx1"/>
                </a:solidFill>
                <a:latin typeface="+mn-lt"/>
                <a:ea typeface="+mn-ea"/>
                <a:cs typeface="+mn-cs"/>
              </a:rPr>
              <a:t>Shoulder surfing means looking over one’s shoulder while the person is keying in access information.</a:t>
            </a:r>
          </a:p>
          <a:p>
            <a:r>
              <a:rPr lang="en-US" sz="1200" b="0" i="0" u="none" strike="noStrike" kern="1200" baseline="0" dirty="0" smtClean="0">
                <a:solidFill>
                  <a:schemeClr val="tx1"/>
                </a:solidFill>
                <a:latin typeface="+mn-lt"/>
                <a:ea typeface="+mn-ea"/>
                <a:cs typeface="+mn-cs"/>
              </a:rPr>
              <a:t>Dumpster diving involves scouring wastebaskets for potentially useful information.</a:t>
            </a:r>
            <a:endParaRPr lang="en-US" dirty="0"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77DE81-BAA5-4187-AE06-BF1E1A979477}" type="slidenum">
              <a:rPr lang="en-US">
                <a:cs typeface="Arial" charset="0"/>
              </a:rPr>
              <a:pPr fontAlgn="base">
                <a:spcBef>
                  <a:spcPct val="0"/>
                </a:spcBef>
                <a:spcAft>
                  <a:spcPct val="0"/>
                </a:spcAft>
                <a:defRPr/>
              </a:pPr>
              <a:t>7</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Two of the most common computer crimes are unauthorized access and information modification. Unauthorized access may be a precursor to other activities such as data theft, using corporate resources for personal gain, and information modification. Information modification can involve changing data for financial benefit or other purposes, such as a hacktivist who defaces a Web site to make a political statement.</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0E0CB2-748E-42CA-835D-AF3A451C28DB}" type="slidenum">
              <a:rPr lang="en-US">
                <a:cs typeface="Arial" charset="0"/>
              </a:rPr>
              <a:pPr fontAlgn="base">
                <a:spcBef>
                  <a:spcPct val="0"/>
                </a:spcBef>
                <a:spcAft>
                  <a:spcPct val="0"/>
                </a:spcAft>
                <a:defRPr/>
              </a:pPr>
              <a:t>8</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term </a:t>
            </a:r>
            <a:r>
              <a:rPr lang="en-US" sz="1200" b="0" i="1" u="none" strike="noStrike" kern="1200" baseline="0" dirty="0" smtClean="0">
                <a:solidFill>
                  <a:schemeClr val="tx1"/>
                </a:solidFill>
                <a:latin typeface="+mn-lt"/>
                <a:ea typeface="+mn-ea"/>
                <a:cs typeface="+mn-cs"/>
              </a:rPr>
              <a:t>insider threats </a:t>
            </a:r>
            <a:r>
              <a:rPr lang="en-US" sz="1200" b="0" i="0" u="none" strike="noStrike" kern="1200" baseline="0" dirty="0" smtClean="0">
                <a:solidFill>
                  <a:schemeClr val="tx1"/>
                </a:solidFill>
                <a:latin typeface="+mn-lt"/>
                <a:ea typeface="+mn-ea"/>
                <a:cs typeface="+mn-cs"/>
              </a:rPr>
              <a:t>refers to “trusted adversaries” who operate within an organization’s boundaries and are a significant danger to both private and public sectors. </a:t>
            </a:r>
          </a:p>
          <a:p>
            <a:r>
              <a:rPr lang="en-US" sz="1200" b="0" i="0" u="none" strike="noStrike" kern="1200" baseline="0" dirty="0" smtClean="0">
                <a:solidFill>
                  <a:schemeClr val="tx1"/>
                </a:solidFill>
                <a:latin typeface="+mn-lt"/>
                <a:ea typeface="+mn-ea"/>
                <a:cs typeface="+mn-cs"/>
              </a:rPr>
              <a:t>In January 2014, James R. Clapper, director of National Intelligence, cited the malicious insider as the greatest threat to the United States, exceeding terrorism.</a:t>
            </a:r>
          </a:p>
          <a:p>
            <a:r>
              <a:rPr lang="en-US" sz="1200" b="0" i="0" u="none" strike="noStrike" kern="1200" baseline="0" dirty="0" smtClean="0">
                <a:solidFill>
                  <a:schemeClr val="tx1"/>
                </a:solidFill>
                <a:latin typeface="+mn-lt"/>
                <a:ea typeface="+mn-ea"/>
                <a:cs typeface="+mn-cs"/>
              </a:rPr>
              <a:t>Edward Snowden was an American computer professional who once worked for the CIA and was a contract worker for the National Security Agency (NSA). He came to international attention when he disclosed thousands of classified documents to several media outlets, which he had acquired while working for the American consulting firm Booz Allen Hamilton.</a:t>
            </a:r>
            <a:endParaRPr lang="en-US" dirty="0"/>
          </a:p>
        </p:txBody>
      </p:sp>
      <p:sp>
        <p:nvSpPr>
          <p:cNvPr id="4" name="Slide Number Placeholder 3"/>
          <p:cNvSpPr>
            <a:spLocks noGrp="1"/>
          </p:cNvSpPr>
          <p:nvPr>
            <p:ph type="sldNum" sz="quarter" idx="10"/>
          </p:nvPr>
        </p:nvSpPr>
        <p:spPr/>
        <p:txBody>
          <a:bodyPr/>
          <a:lstStyle/>
          <a:p>
            <a:pPr>
              <a:defRPr/>
            </a:pPr>
            <a:fld id="{61C00002-6189-4F3C-B0A5-4F372AE53E8E}" type="slidenum">
              <a:rPr lang="en-US" smtClean="0"/>
              <a:pPr>
                <a:defRPr/>
              </a:pPr>
              <a:t>9</a:t>
            </a:fld>
            <a:endParaRPr lang="en-US" dirty="0"/>
          </a:p>
        </p:txBody>
      </p:sp>
    </p:spTree>
    <p:extLst>
      <p:ext uri="{BB962C8B-B14F-4D97-AF65-F5344CB8AC3E}">
        <p14:creationId xmlns:p14="http://schemas.microsoft.com/office/powerpoint/2010/main" xmlns="" val="425212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3255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28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TextBox 10"/>
          <p:cNvSpPr txBox="1"/>
          <p:nvPr userDrawn="1"/>
        </p:nvSpPr>
        <p:spPr>
          <a:xfrm>
            <a:off x="457200" y="6505575"/>
            <a:ext cx="8229600" cy="276225"/>
          </a:xfrm>
          <a:prstGeom prst="rect">
            <a:avLst/>
          </a:prstGeom>
          <a:noFill/>
        </p:spPr>
        <p:txBody>
          <a:bodyPr>
            <a:spAutoFit/>
          </a:bodyPr>
          <a:lstStyle/>
          <a:p>
            <a:pPr fontAlgn="auto">
              <a:spcBef>
                <a:spcPts val="0"/>
              </a:spcBef>
              <a:spcAft>
                <a:spcPts val="0"/>
              </a:spcAft>
              <a:tabLst>
                <a:tab pos="8053388" algn="r"/>
              </a:tabLst>
              <a:defRPr/>
            </a:pPr>
            <a:r>
              <a:rPr lang="en-US" sz="1200" dirty="0">
                <a:latin typeface="+mn-lt"/>
                <a:cs typeface="+mn-cs"/>
              </a:rPr>
              <a:t>Copyright © </a:t>
            </a:r>
            <a:r>
              <a:rPr lang="en-US" sz="1200" dirty="0" smtClean="0">
                <a:latin typeface="+mn-lt"/>
                <a:cs typeface="+mn-cs"/>
              </a:rPr>
              <a:t>2016 </a:t>
            </a:r>
            <a:r>
              <a:rPr lang="en-US" sz="1200" dirty="0">
                <a:latin typeface="+mn-lt"/>
                <a:cs typeface="+mn-cs"/>
              </a:rPr>
              <a:t>Pearson Education, </a:t>
            </a:r>
            <a:r>
              <a:rPr lang="en-US" sz="1200" dirty="0" smtClean="0">
                <a:latin typeface="+mn-lt"/>
                <a:cs typeface="+mn-cs"/>
              </a:rPr>
              <a:t>Ltd. </a:t>
            </a:r>
            <a:r>
              <a:rPr lang="en-US" sz="1200" dirty="0">
                <a:latin typeface="+mn-lt"/>
                <a:cs typeface="+mn-cs"/>
              </a:rPr>
              <a:t>	</a:t>
            </a:r>
            <a:r>
              <a:rPr lang="en-US" sz="1200" dirty="0" smtClean="0">
                <a:latin typeface="+mn-lt"/>
                <a:cs typeface="+mn-cs"/>
              </a:rPr>
              <a:t>10-</a:t>
            </a:r>
            <a:fld id="{D1FB65F4-BFFC-47D3-ADC3-E9C68D320F79}" type="slidenum">
              <a:rPr lang="en-US" sz="1200" smtClean="0">
                <a:latin typeface="+mn-lt"/>
                <a:cs typeface="+mn-cs"/>
              </a:rPr>
              <a:pPr fontAlgn="auto">
                <a:spcBef>
                  <a:spcPts val="0"/>
                </a:spcBef>
                <a:spcAft>
                  <a:spcPts val="0"/>
                </a:spcAft>
                <a:tabLst>
                  <a:tab pos="8053388" algn="r"/>
                </a:tabLst>
                <a:defRPr/>
              </a:pPr>
              <a:t>‹#›</a:t>
            </a:fld>
            <a:endParaRPr lang="en-US" sz="1200"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2" r:id="rId5"/>
    <p:sldLayoutId id="2147483677" r:id="rId6"/>
    <p:sldLayoutId id="2147483671" r:id="rId7"/>
    <p:sldLayoutId id="2147483670" r:id="rId8"/>
    <p:sldLayoutId id="2147483669" r:id="rId9"/>
    <p:sldLayoutId id="2147483678" r:id="rId10"/>
    <p:sldLayoutId id="2147483679" r:id="rId11"/>
    <p:sldLayoutId id="2147483680" r:id="rId12"/>
  </p:sldLayoutIdLst>
  <p:timing>
    <p:tnLst>
      <p:par>
        <p:cTn id="1" dur="indefinite" restart="never" nodeType="tmRoot"/>
      </p:par>
    </p:tnLst>
  </p:timing>
  <p:txStyles>
    <p:titleStyle>
      <a:lvl1pPr algn="l" rtl="0" eaLnBrk="0" fontAlgn="base" hangingPunct="0">
        <a:spcBef>
          <a:spcPct val="0"/>
        </a:spcBef>
        <a:spcAft>
          <a:spcPct val="0"/>
        </a:spcAft>
        <a:defRPr sz="3400" kern="12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Calibri" pitchFamily="34" charset="0"/>
        </a:defRPr>
      </a:lvl2pPr>
      <a:lvl3pPr algn="l" rtl="0" eaLnBrk="0" fontAlgn="base" hangingPunct="0">
        <a:spcBef>
          <a:spcPct val="0"/>
        </a:spcBef>
        <a:spcAft>
          <a:spcPct val="0"/>
        </a:spcAft>
        <a:defRPr sz="3400">
          <a:solidFill>
            <a:schemeClr val="tx1"/>
          </a:solidFill>
          <a:latin typeface="Calibri" pitchFamily="34" charset="0"/>
        </a:defRPr>
      </a:lvl3pPr>
      <a:lvl4pPr algn="l" rtl="0" eaLnBrk="0" fontAlgn="base" hangingPunct="0">
        <a:spcBef>
          <a:spcPct val="0"/>
        </a:spcBef>
        <a:spcAft>
          <a:spcPct val="0"/>
        </a:spcAft>
        <a:defRPr sz="3400">
          <a:solidFill>
            <a:schemeClr val="tx1"/>
          </a:solidFill>
          <a:latin typeface="Calibri" pitchFamily="34" charset="0"/>
        </a:defRPr>
      </a:lvl4pPr>
      <a:lvl5pPr algn="l" rtl="0" eaLnBrk="0" fontAlgn="base" hangingPunct="0">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77000" cy="1828800"/>
          </a:xfrm>
        </p:spPr>
        <p:txBody>
          <a:bodyPr rtlCol="0">
            <a:normAutofit fontScale="85000" lnSpcReduction="20000"/>
          </a:bodyPr>
          <a:lstStyle/>
          <a:p>
            <a:pPr eaLnBrk="1" fontAlgn="auto" hangingPunct="1">
              <a:spcAft>
                <a:spcPts val="0"/>
              </a:spcAft>
              <a:defRPr/>
            </a:pPr>
            <a:r>
              <a:rPr lang="en-US" dirty="0" smtClean="0"/>
              <a:t>Having </a:t>
            </a:r>
            <a:r>
              <a:rPr lang="en-US" dirty="0"/>
              <a:t>thorough plans and approaches for dealing with IS security attacks and natural disasters is critical for effectively managing IS resources within organizations and your personal </a:t>
            </a:r>
            <a:r>
              <a:rPr lang="en-US" dirty="0" smtClean="0"/>
              <a:t>life</a:t>
            </a:r>
            <a:endParaRPr lang="en-US" dirty="0"/>
          </a:p>
        </p:txBody>
      </p:sp>
      <p:sp>
        <p:nvSpPr>
          <p:cNvPr id="16386" name="Title 3"/>
          <p:cNvSpPr>
            <a:spLocks noGrp="1"/>
          </p:cNvSpPr>
          <p:nvPr>
            <p:ph type="ctrTitle"/>
          </p:nvPr>
        </p:nvSpPr>
        <p:spPr/>
        <p:txBody>
          <a:bodyPr/>
          <a:lstStyle/>
          <a:p>
            <a:pPr eaLnBrk="1" hangingPunct="1"/>
            <a:r>
              <a:rPr lang="en-US" dirty="0" smtClean="0"/>
              <a:t>Chapter 10: Securing Information Systems</a:t>
            </a:r>
          </a:p>
        </p:txBody>
      </p:sp>
      <p:pic>
        <p:nvPicPr>
          <p:cNvPr id="16387" name="Picture 1"/>
          <p:cNvPicPr>
            <a:picLocks noChangeAspect="1"/>
          </p:cNvPicPr>
          <p:nvPr/>
        </p:nvPicPr>
        <p:blipFill>
          <a:blip r:embed="rId3" cstate="print"/>
          <a:srcRect/>
          <a:stretch>
            <a:fillRect/>
          </a:stretch>
        </p:blipFill>
        <p:spPr bwMode="auto">
          <a:xfrm>
            <a:off x="6350" y="0"/>
            <a:ext cx="1452563" cy="2057400"/>
          </a:xfrm>
          <a:prstGeom prst="rect">
            <a:avLst/>
          </a:prstGeom>
          <a:noFill/>
          <a:ln w="9525">
            <a:noFill/>
            <a:miter lim="800000"/>
            <a:headEnd/>
            <a:tailEnd/>
          </a:ln>
        </p:spPr>
      </p:pic>
      <p:pic>
        <p:nvPicPr>
          <p:cNvPr id="16389" name="Picture 9"/>
          <p:cNvPicPr>
            <a:picLocks noChangeAspect="1"/>
          </p:cNvPicPr>
          <p:nvPr/>
        </p:nvPicPr>
        <p:blipFill>
          <a:blip r:embed="rId4" cstate="print"/>
          <a:srcRect/>
          <a:stretch>
            <a:fillRect/>
          </a:stretch>
        </p:blipFill>
        <p:spPr bwMode="auto">
          <a:xfrm>
            <a:off x="4356101" y="76200"/>
            <a:ext cx="2501900" cy="1950940"/>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76399" y="10732"/>
            <a:ext cx="2552585" cy="20466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55665" y="76200"/>
            <a:ext cx="2192628" cy="18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smtClean="0"/>
              <a:t>Other Threats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3085445"/>
              </p:ext>
            </p:extLst>
          </p:nvPr>
        </p:nvGraphicFramePr>
        <p:xfrm>
          <a:off x="457200" y="1828800"/>
          <a:ext cx="8229600" cy="4516120"/>
        </p:xfrm>
        <a:graphic>
          <a:graphicData uri="http://schemas.openxmlformats.org/drawingml/2006/table">
            <a:tbl>
              <a:tblPr firstRow="1" bandRow="1">
                <a:tableStyleId>{F5AB1C69-6EDB-4FF4-983F-18BD219EF322}</a:tableStyleId>
              </a:tblPr>
              <a:tblGrid>
                <a:gridCol w="8229600"/>
              </a:tblGrid>
              <a:tr h="370840">
                <a:tc>
                  <a:txBody>
                    <a:bodyPr/>
                    <a:lstStyle/>
                    <a:p>
                      <a:r>
                        <a:rPr lang="en-US" dirty="0" smtClean="0"/>
                        <a:t>Often institutions and individuals fail to exercise proper care and implement effective</a:t>
                      </a:r>
                      <a:r>
                        <a:rPr lang="en-US" baseline="0" dirty="0" smtClean="0"/>
                        <a:t> controls</a:t>
                      </a:r>
                      <a:endParaRPr lang="en-US" dirty="0"/>
                    </a:p>
                  </a:txBody>
                  <a:tcPr/>
                </a:tc>
              </a:tr>
              <a:tr h="370840">
                <a:tc>
                  <a:txBody>
                    <a:bodyPr/>
                    <a:lstStyle/>
                    <a:p>
                      <a:r>
                        <a:rPr lang="en-US" dirty="0" smtClean="0"/>
                        <a:t>Passwords</a:t>
                      </a:r>
                      <a:r>
                        <a:rPr lang="en-US" baseline="0" dirty="0" smtClean="0"/>
                        <a:t> and access codes written down on paper, in plain sight or unsecured</a:t>
                      </a:r>
                      <a:endParaRPr lang="en-US" dirty="0"/>
                    </a:p>
                  </a:txBody>
                  <a:tcPr/>
                </a:tc>
              </a:tr>
              <a:tr h="370840">
                <a:tc>
                  <a:txBody>
                    <a:bodyPr/>
                    <a:lstStyle/>
                    <a:p>
                      <a:r>
                        <a:rPr lang="en-US" dirty="0" smtClean="0"/>
                        <a:t>Antivirus software isn’t installed or isn’t maintained</a:t>
                      </a:r>
                      <a:endParaRPr lang="en-US" dirty="0"/>
                    </a:p>
                  </a:txBody>
                  <a:tcPr/>
                </a:tc>
              </a:tr>
              <a:tr h="370840">
                <a:tc>
                  <a:txBody>
                    <a:bodyPr/>
                    <a:lstStyle/>
                    <a:p>
                      <a:r>
                        <a:rPr lang="en-US" dirty="0" smtClean="0"/>
                        <a:t>Systems left with default manufacturer passwords in place after being deployed</a:t>
                      </a:r>
                      <a:endParaRPr lang="en-US" dirty="0"/>
                    </a:p>
                  </a:txBody>
                  <a:tcPr/>
                </a:tc>
              </a:tr>
              <a:tr h="370840">
                <a:tc>
                  <a:txBody>
                    <a:bodyPr/>
                    <a:lstStyle/>
                    <a:p>
                      <a:r>
                        <a:rPr lang="en-US" dirty="0" smtClean="0"/>
                        <a:t>Information</a:t>
                      </a:r>
                      <a:r>
                        <a:rPr lang="en-US" baseline="0" dirty="0" smtClean="0"/>
                        <a:t> carelessly shared over the phone, or by letting unauthorized individuals see monitor screens</a:t>
                      </a:r>
                      <a:endParaRPr lang="en-US" dirty="0"/>
                    </a:p>
                  </a:txBody>
                  <a:tcPr/>
                </a:tc>
              </a:tr>
              <a:tr h="370840">
                <a:tc>
                  <a:txBody>
                    <a:bodyPr/>
                    <a:lstStyle/>
                    <a:p>
                      <a:r>
                        <a:rPr lang="en-US" dirty="0" smtClean="0"/>
                        <a:t>Company files and resources without proper access controls</a:t>
                      </a:r>
                      <a:endParaRPr lang="en-US" dirty="0"/>
                    </a:p>
                  </a:txBody>
                  <a:tcPr/>
                </a:tc>
              </a:tr>
              <a:tr h="370840">
                <a:tc>
                  <a:txBody>
                    <a:bodyPr/>
                    <a:lstStyle/>
                    <a:p>
                      <a:r>
                        <a:rPr lang="en-US" dirty="0" smtClean="0"/>
                        <a:t>Failure to install and maintain firewalls and intrusion prevention/detection systems</a:t>
                      </a:r>
                      <a:endParaRPr lang="en-US" dirty="0"/>
                    </a:p>
                  </a:txBody>
                  <a:tcPr/>
                </a:tc>
              </a:tr>
              <a:tr h="370840">
                <a:tc>
                  <a:txBody>
                    <a:bodyPr/>
                    <a:lstStyle/>
                    <a:p>
                      <a:r>
                        <a:rPr lang="en-US" dirty="0" smtClean="0"/>
                        <a:t>Poor background checks on new hires</a:t>
                      </a:r>
                      <a:endParaRPr lang="en-US" dirty="0"/>
                    </a:p>
                  </a:txBody>
                  <a:tcPr/>
                </a:tc>
              </a:tr>
              <a:tr h="370840">
                <a:tc>
                  <a:txBody>
                    <a:bodyPr/>
                    <a:lstStyle/>
                    <a:p>
                      <a:r>
                        <a:rPr lang="en-US" dirty="0" smtClean="0"/>
                        <a:t>Employees with unmonitored access to data and resources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Fired employees left unmonitored and have access to damage the system before they leave the company</a:t>
                      </a:r>
                      <a:endParaRPr lang="en-US" dirty="0"/>
                    </a:p>
                  </a:txBody>
                  <a:tcPr/>
                </a:tc>
              </a:tr>
            </a:tbl>
          </a:graphicData>
        </a:graphic>
      </p:graphicFrame>
    </p:spTree>
    <p:extLst>
      <p:ext uri="{BB962C8B-B14F-4D97-AF65-F5344CB8AC3E}">
        <p14:creationId xmlns:p14="http://schemas.microsoft.com/office/powerpoint/2010/main" xmlns="" val="3293745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smtClean="0"/>
              <a:t>Mobile Threats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00047593"/>
              </p:ext>
            </p:extLst>
          </p:nvPr>
        </p:nvGraphicFramePr>
        <p:xfrm>
          <a:off x="457200" y="1828800"/>
          <a:ext cx="8229600" cy="4191000"/>
        </p:xfrm>
        <a:graphic>
          <a:graphicData uri="http://schemas.openxmlformats.org/drawingml/2006/table">
            <a:tbl>
              <a:tblPr firstRow="1" bandRow="1">
                <a:tableStyleId>{F5AB1C69-6EDB-4FF4-983F-18BD219EF322}</a:tableStyleId>
              </a:tblPr>
              <a:tblGrid>
                <a:gridCol w="8229600"/>
              </a:tblGrid>
              <a:tr h="812409">
                <a:tc>
                  <a:txBody>
                    <a:bodyPr/>
                    <a:lstStyle/>
                    <a:p>
                      <a:r>
                        <a:rPr lang="en-US" dirty="0" smtClean="0"/>
                        <a:t>With the popularity of mobile devices like smartphones and tablets, many additional security threats have emerged</a:t>
                      </a:r>
                      <a:endParaRPr lang="en-US" dirty="0"/>
                    </a:p>
                  </a:txBody>
                  <a:tcPr/>
                </a:tc>
              </a:tr>
              <a:tr h="812409">
                <a:tc>
                  <a:txBody>
                    <a:bodyPr/>
                    <a:lstStyle/>
                    <a:p>
                      <a:r>
                        <a:rPr lang="en-US" sz="1800" b="0" i="0" u="none" strike="noStrike" kern="1200" baseline="0" dirty="0" smtClean="0">
                          <a:solidFill>
                            <a:schemeClr val="dk1"/>
                          </a:solidFill>
                          <a:latin typeface="+mn-lt"/>
                          <a:ea typeface="+mn-ea"/>
                          <a:cs typeface="+mn-cs"/>
                        </a:rPr>
                        <a:t>Individuals lose their mobile devices and don’t have capabilities to remotely wipe data</a:t>
                      </a:r>
                    </a:p>
                    <a:p>
                      <a:r>
                        <a:rPr lang="en-US" sz="1800" b="0" i="0" u="none" strike="noStrike" kern="1200" baseline="0" dirty="0" smtClean="0">
                          <a:solidFill>
                            <a:schemeClr val="dk1"/>
                          </a:solidFill>
                          <a:latin typeface="+mn-lt"/>
                          <a:ea typeface="+mn-ea"/>
                          <a:cs typeface="+mn-cs"/>
                        </a:rPr>
                        <a:t>from the device</a:t>
                      </a:r>
                      <a:endParaRPr lang="en-US" dirty="0"/>
                    </a:p>
                  </a:txBody>
                  <a:tcPr/>
                </a:tc>
              </a:tr>
              <a:tr h="470682">
                <a:tc>
                  <a:txBody>
                    <a:bodyPr/>
                    <a:lstStyle/>
                    <a:p>
                      <a:r>
                        <a:rPr lang="en-US" sz="1800" b="0" i="0" u="none" strike="noStrike" kern="1200" baseline="0" dirty="0" smtClean="0">
                          <a:solidFill>
                            <a:schemeClr val="dk1"/>
                          </a:solidFill>
                          <a:latin typeface="+mn-lt"/>
                          <a:ea typeface="+mn-ea"/>
                          <a:cs typeface="+mn-cs"/>
                        </a:rPr>
                        <a:t>Individuals keep sensitive data on mobile devices and do not use passcodes</a:t>
                      </a:r>
                      <a:endParaRPr lang="en-US" dirty="0"/>
                    </a:p>
                  </a:txBody>
                  <a:tcPr/>
                </a:tc>
              </a:tr>
              <a:tr h="470682">
                <a:tc>
                  <a:txBody>
                    <a:bodyPr/>
                    <a:lstStyle/>
                    <a:p>
                      <a:r>
                        <a:rPr lang="en-US" sz="1800" b="0" i="0" u="none" strike="noStrike" kern="1200" baseline="0" dirty="0" smtClean="0">
                          <a:solidFill>
                            <a:schemeClr val="dk1"/>
                          </a:solidFill>
                          <a:latin typeface="+mn-lt"/>
                          <a:ea typeface="+mn-ea"/>
                          <a:cs typeface="+mn-cs"/>
                        </a:rPr>
                        <a:t>Individuals “jailbreaking” their mobile phones</a:t>
                      </a:r>
                      <a:endParaRPr lang="en-US" dirty="0"/>
                    </a:p>
                  </a:txBody>
                  <a:tcPr/>
                </a:tc>
              </a:tr>
              <a:tr h="812409">
                <a:tc>
                  <a:txBody>
                    <a:bodyPr/>
                    <a:lstStyle/>
                    <a:p>
                      <a:r>
                        <a:rPr lang="en-US" sz="1800" b="0" i="0" u="none" strike="noStrike" kern="1200" baseline="0" dirty="0" smtClean="0">
                          <a:solidFill>
                            <a:schemeClr val="dk1"/>
                          </a:solidFill>
                          <a:latin typeface="+mn-lt"/>
                          <a:ea typeface="+mn-ea"/>
                          <a:cs typeface="+mn-cs"/>
                        </a:rPr>
                        <a:t>Individuals use poorly designed mobile applications that can have security vulnerabilities</a:t>
                      </a:r>
                      <a:endParaRPr lang="en-US" dirty="0"/>
                    </a:p>
                  </a:txBody>
                  <a:tcPr/>
                </a:tc>
              </a:tr>
              <a:tr h="812409">
                <a:tc>
                  <a:txBody>
                    <a:bodyPr/>
                    <a:lstStyle/>
                    <a:p>
                      <a:r>
                        <a:rPr lang="en-US" sz="1800" b="0" i="0" u="none" strike="noStrike" kern="1200" baseline="0" dirty="0" smtClean="0">
                          <a:solidFill>
                            <a:schemeClr val="dk1"/>
                          </a:solidFill>
                          <a:latin typeface="+mn-lt"/>
                          <a:ea typeface="+mn-ea"/>
                          <a:cs typeface="+mn-cs"/>
                        </a:rPr>
                        <a:t>Individuals use unsecure wireless networks, leaving their devices vulnerable to different types of attacks</a:t>
                      </a:r>
                      <a:endParaRPr lang="en-US" dirty="0"/>
                    </a:p>
                  </a:txBody>
                  <a:tcPr/>
                </a:tc>
              </a:tr>
            </a:tbl>
          </a:graphicData>
        </a:graphic>
      </p:graphicFrame>
    </p:spTree>
    <p:extLst>
      <p:ext uri="{BB962C8B-B14F-4D97-AF65-F5344CB8AC3E}">
        <p14:creationId xmlns:p14="http://schemas.microsoft.com/office/powerpoint/2010/main" xmlns="" val="3013442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dirty="0" smtClean="0"/>
              <a:t>Computer Viruses and Other Destructive Code</a:t>
            </a:r>
          </a:p>
        </p:txBody>
      </p:sp>
      <p:sp>
        <p:nvSpPr>
          <p:cNvPr id="5" name="Content Placeholder 4"/>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dirty="0"/>
              <a:t>Computer v</a:t>
            </a:r>
            <a:r>
              <a:rPr lang="en-US" dirty="0" smtClean="0"/>
              <a:t>iruses</a:t>
            </a:r>
            <a:endParaRPr lang="en-US" dirty="0"/>
          </a:p>
          <a:p>
            <a:pPr eaLnBrk="1" fontAlgn="auto" hangingPunct="1">
              <a:spcAft>
                <a:spcPts val="0"/>
              </a:spcAft>
              <a:buFont typeface="Arial" pitchFamily="34" charset="0"/>
              <a:buChar char="•"/>
              <a:defRPr/>
            </a:pPr>
            <a:r>
              <a:rPr lang="en-US" dirty="0"/>
              <a:t>Worms, Trojan </a:t>
            </a:r>
            <a:r>
              <a:rPr lang="en-US" dirty="0" smtClean="0"/>
              <a:t>horses</a:t>
            </a:r>
            <a:r>
              <a:rPr lang="en-US" dirty="0"/>
              <a:t>, and </a:t>
            </a:r>
            <a:r>
              <a:rPr lang="en-US" dirty="0" smtClean="0"/>
              <a:t>other </a:t>
            </a:r>
            <a:r>
              <a:rPr lang="en-US" dirty="0"/>
              <a:t>s</a:t>
            </a:r>
            <a:r>
              <a:rPr lang="en-US" dirty="0" smtClean="0"/>
              <a:t>inister </a:t>
            </a:r>
            <a:r>
              <a:rPr lang="en-US" dirty="0"/>
              <a:t>p</a:t>
            </a:r>
            <a:r>
              <a:rPr lang="en-US" dirty="0" smtClean="0"/>
              <a:t>rograms</a:t>
            </a:r>
            <a:endParaRPr lang="en-US" dirty="0"/>
          </a:p>
          <a:p>
            <a:pPr eaLnBrk="1" fontAlgn="auto" hangingPunct="1">
              <a:spcAft>
                <a:spcPts val="0"/>
              </a:spcAft>
              <a:buFont typeface="Arial" pitchFamily="34" charset="0"/>
              <a:buChar char="•"/>
              <a:defRPr/>
            </a:pPr>
            <a:r>
              <a:rPr lang="en-US" dirty="0"/>
              <a:t>Denial of s</a:t>
            </a:r>
            <a:r>
              <a:rPr lang="en-US" dirty="0" smtClean="0"/>
              <a:t>ervice</a:t>
            </a:r>
            <a:endParaRPr lang="en-US" dirty="0"/>
          </a:p>
          <a:p>
            <a:pPr eaLnBrk="1" fontAlgn="auto" hangingPunct="1">
              <a:spcAft>
                <a:spcPts val="0"/>
              </a:spcAft>
              <a:buFont typeface="Arial" pitchFamily="34" charset="0"/>
              <a:buChar char="•"/>
              <a:defRPr/>
            </a:pPr>
            <a:r>
              <a:rPr lang="en-US" dirty="0"/>
              <a:t>Spyware, </a:t>
            </a:r>
            <a:r>
              <a:rPr lang="en-US" dirty="0" smtClean="0"/>
              <a:t>spam</a:t>
            </a:r>
            <a:r>
              <a:rPr lang="en-US" dirty="0"/>
              <a:t>, and c</a:t>
            </a:r>
            <a:r>
              <a:rPr lang="en-US" dirty="0" smtClean="0"/>
              <a:t>ookies</a:t>
            </a:r>
            <a:endParaRPr lang="en-US" dirty="0"/>
          </a:p>
          <a:p>
            <a:pPr lvl="1" eaLnBrk="1" fontAlgn="auto" hangingPunct="1">
              <a:spcAft>
                <a:spcPts val="0"/>
              </a:spcAft>
              <a:buFont typeface="Arial" pitchFamily="34" charset="0"/>
              <a:buChar char="–"/>
              <a:defRPr/>
            </a:pPr>
            <a:r>
              <a:rPr lang="en-US" i="1" dirty="0"/>
              <a:t>Spyware</a:t>
            </a:r>
            <a:endParaRPr lang="en-US" dirty="0"/>
          </a:p>
          <a:p>
            <a:pPr lvl="1" eaLnBrk="1" fontAlgn="auto" hangingPunct="1">
              <a:spcAft>
                <a:spcPts val="0"/>
              </a:spcAft>
              <a:buFont typeface="Arial" pitchFamily="34" charset="0"/>
              <a:buChar char="–"/>
              <a:defRPr/>
            </a:pPr>
            <a:r>
              <a:rPr lang="en-US" i="1" dirty="0"/>
              <a:t>Spam</a:t>
            </a:r>
            <a:endParaRPr lang="en-US" dirty="0"/>
          </a:p>
          <a:p>
            <a:pPr lvl="1" eaLnBrk="1" fontAlgn="auto" hangingPunct="1">
              <a:spcAft>
                <a:spcPts val="0"/>
              </a:spcAft>
              <a:buFont typeface="Arial" pitchFamily="34" charset="0"/>
              <a:buChar char="–"/>
              <a:defRPr/>
            </a:pPr>
            <a:r>
              <a:rPr lang="en-US" i="1" dirty="0"/>
              <a:t>Cookies</a:t>
            </a:r>
            <a:endParaRPr lang="en-US" dirty="0"/>
          </a:p>
          <a:p>
            <a:pPr eaLnBrk="1" fontAlgn="auto" hangingPunct="1">
              <a:spcAft>
                <a:spcPts val="0"/>
              </a:spcAft>
              <a:buFont typeface="Arial" pitchFamily="34" charset="0"/>
              <a:buChar char="•"/>
              <a:defRPr/>
            </a:pPr>
            <a:r>
              <a:rPr lang="en-US" dirty="0"/>
              <a:t>The </a:t>
            </a:r>
            <a:r>
              <a:rPr lang="en-US" dirty="0" smtClean="0"/>
              <a:t>rise </a:t>
            </a:r>
            <a:r>
              <a:rPr lang="en-US" dirty="0"/>
              <a:t>of </a:t>
            </a:r>
            <a:r>
              <a:rPr lang="en-US" dirty="0" smtClean="0"/>
              <a:t>botnets </a:t>
            </a:r>
            <a:r>
              <a:rPr lang="en-US" dirty="0"/>
              <a:t>and the </a:t>
            </a:r>
            <a:r>
              <a:rPr lang="en-US" dirty="0" smtClean="0"/>
              <a:t>cyberattack </a:t>
            </a:r>
            <a:r>
              <a:rPr lang="en-US" dirty="0"/>
              <a:t>s</a:t>
            </a:r>
            <a:r>
              <a:rPr lang="en-US" dirty="0" smtClean="0"/>
              <a:t>upply </a:t>
            </a:r>
            <a:r>
              <a:rPr lang="en-US" dirty="0"/>
              <a:t>c</a:t>
            </a:r>
            <a:r>
              <a:rPr lang="en-US" dirty="0" smtClean="0"/>
              <a:t>hain</a:t>
            </a:r>
            <a:endParaRPr lang="en-US" dirty="0"/>
          </a:p>
          <a:p>
            <a:pPr eaLnBrk="1" fontAlgn="auto" hangingPunct="1">
              <a:spcAft>
                <a:spcPts val="0"/>
              </a:spcAft>
              <a:buFont typeface="Arial" pitchFamily="34" charset="0"/>
              <a:buChar char="•"/>
              <a:defRPr/>
            </a:pPr>
            <a:r>
              <a:rPr lang="en-US" dirty="0"/>
              <a:t>Identity t</a:t>
            </a:r>
            <a:r>
              <a:rPr lang="en-US" dirty="0" smtClean="0"/>
              <a:t>heft</a:t>
            </a:r>
            <a:endParaRPr lang="en-US" dirty="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dirty="0" smtClean="0"/>
              <a:t>Computer Viruses and Other Destructive Code: Viruses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1600200"/>
            <a:ext cx="6248400" cy="4940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smtClean="0"/>
              <a:t>Computer Viruses and Other Destructive Code: Denial-of-Service</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1628775"/>
            <a:ext cx="5562600" cy="49684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dirty="0" smtClean="0"/>
              <a:t>Computer Viruses and Other Destructive Code: Spyware, Spam, and Cookies</a:t>
            </a:r>
          </a:p>
        </p:txBody>
      </p:sp>
      <p:sp>
        <p:nvSpPr>
          <p:cNvPr id="5" name="Content Placeholder 4"/>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dirty="0" smtClean="0"/>
              <a:t>Spyware</a:t>
            </a:r>
            <a:r>
              <a:rPr lang="en-US" dirty="0"/>
              <a:t>, Spam, and </a:t>
            </a:r>
            <a:r>
              <a:rPr lang="en-US" dirty="0" smtClean="0"/>
              <a:t>Cookies</a:t>
            </a:r>
            <a:endParaRPr lang="en-US" dirty="0"/>
          </a:p>
          <a:p>
            <a:pPr lvl="1" eaLnBrk="1" fontAlgn="auto" hangingPunct="1">
              <a:spcAft>
                <a:spcPts val="0"/>
              </a:spcAft>
              <a:buFont typeface="Arial" pitchFamily="34" charset="0"/>
              <a:buChar char="–"/>
              <a:defRPr/>
            </a:pPr>
            <a:r>
              <a:rPr lang="en-US" i="1" dirty="0" smtClean="0"/>
              <a:t>Spyware: </a:t>
            </a:r>
            <a:r>
              <a:rPr lang="en-US" dirty="0" smtClean="0"/>
              <a:t>software that monitors the activity on a computer, such as the Web sites visible or even the keystrokes of the user</a:t>
            </a:r>
            <a:endParaRPr lang="en-US" dirty="0"/>
          </a:p>
          <a:p>
            <a:pPr lvl="1" eaLnBrk="1" fontAlgn="auto" hangingPunct="1">
              <a:spcAft>
                <a:spcPts val="0"/>
              </a:spcAft>
              <a:buFont typeface="Arial" pitchFamily="34" charset="0"/>
              <a:buChar char="–"/>
              <a:defRPr/>
            </a:pPr>
            <a:r>
              <a:rPr lang="en-US" i="1" dirty="0" smtClean="0"/>
              <a:t>Spam: </a:t>
            </a:r>
            <a:r>
              <a:rPr lang="en-US" dirty="0" smtClean="0"/>
              <a:t>Bulk unsolicited e-mail sent to millions of users at extremely low cost, typically seeking to sell a product, distribute malware, or conduct a phishing attack</a:t>
            </a:r>
            <a:endParaRPr lang="en-US" dirty="0"/>
          </a:p>
          <a:p>
            <a:pPr lvl="1" eaLnBrk="1" fontAlgn="auto" hangingPunct="1">
              <a:spcAft>
                <a:spcPts val="0"/>
              </a:spcAft>
              <a:buFont typeface="Arial" pitchFamily="34" charset="0"/>
              <a:buChar char="–"/>
              <a:defRPr/>
            </a:pPr>
            <a:r>
              <a:rPr lang="en-US" i="1" dirty="0" smtClean="0"/>
              <a:t>Cookies: </a:t>
            </a:r>
            <a:r>
              <a:rPr lang="en-US" dirty="0" smtClean="0"/>
              <a:t>A small file Web sites place on a user’s computer; </a:t>
            </a:r>
            <a:r>
              <a:rPr lang="en-US" dirty="0"/>
              <a:t>c</a:t>
            </a:r>
            <a:r>
              <a:rPr lang="en-US" dirty="0" smtClean="0"/>
              <a:t>an be legitimate (to capture items in a shopping cart) but can be abused (to track individuals’ browsing habits) and can contain sensitive information (like credit card numbers) and pose a security risk</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dirty="0" smtClean="0"/>
              <a:t>Computer Viruses and Other Destructive Code: The Rise of Botnets and the Cyberattack Supply Chain</a:t>
            </a:r>
          </a:p>
        </p:txBody>
      </p:sp>
      <p:sp>
        <p:nvSpPr>
          <p:cNvPr id="5" name="Content Placeholder 4"/>
          <p:cNvSpPr>
            <a:spLocks noGrp="1"/>
          </p:cNvSpPr>
          <p:nvPr>
            <p:ph idx="1"/>
          </p:nvPr>
        </p:nvSpPr>
        <p:spPr>
          <a:xfrm>
            <a:off x="304800" y="1828800"/>
            <a:ext cx="8610600" cy="4572000"/>
          </a:xfrm>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t>Botnets are software robots working together with zombie computers</a:t>
            </a:r>
          </a:p>
          <a:p>
            <a:pPr eaLnBrk="1" fontAlgn="auto" hangingPunct="1">
              <a:spcAft>
                <a:spcPts val="0"/>
              </a:spcAft>
              <a:buFont typeface="Arial" pitchFamily="34" charset="0"/>
              <a:buChar char="•"/>
              <a:defRPr/>
            </a:pPr>
            <a:r>
              <a:rPr lang="en-US" sz="2800" dirty="0" smtClean="0"/>
              <a:t>85% of all e-mail spam is sent by only six botnets</a:t>
            </a:r>
          </a:p>
          <a:p>
            <a:pPr eaLnBrk="1" fontAlgn="auto" hangingPunct="1">
              <a:spcAft>
                <a:spcPts val="0"/>
              </a:spcAft>
              <a:buFont typeface="Arial" pitchFamily="34" charset="0"/>
              <a:buChar char="•"/>
              <a:defRPr/>
            </a:pPr>
            <a:r>
              <a:rPr lang="en-US" sz="2800" dirty="0" smtClean="0"/>
              <a:t>Example phishing attack:</a:t>
            </a:r>
          </a:p>
          <a:p>
            <a:pPr lvl="1" eaLnBrk="1" fontAlgn="auto" hangingPunct="1">
              <a:spcAft>
                <a:spcPts val="0"/>
              </a:spcAft>
              <a:buFont typeface="Arial" pitchFamily="34" charset="0"/>
              <a:buChar char="•"/>
              <a:defRPr/>
            </a:pPr>
            <a:r>
              <a:rPr lang="en-US" sz="2400" dirty="0" smtClean="0"/>
              <a:t>A programmer writes a phishing attack template and sells it</a:t>
            </a:r>
          </a:p>
          <a:p>
            <a:pPr lvl="1" eaLnBrk="1" fontAlgn="auto" hangingPunct="1">
              <a:spcAft>
                <a:spcPts val="0"/>
              </a:spcAft>
              <a:buFont typeface="Arial" pitchFamily="34" charset="0"/>
              <a:buChar char="•"/>
              <a:defRPr/>
            </a:pPr>
            <a:r>
              <a:rPr lang="en-US" sz="2400" dirty="0" smtClean="0"/>
              <a:t>A phisher purchases the template and designs the attack</a:t>
            </a:r>
          </a:p>
          <a:p>
            <a:pPr lvl="1" eaLnBrk="1" fontAlgn="auto" hangingPunct="1">
              <a:spcAft>
                <a:spcPts val="0"/>
              </a:spcAft>
              <a:buFont typeface="Arial" pitchFamily="34" charset="0"/>
              <a:buChar char="•"/>
              <a:defRPr/>
            </a:pPr>
            <a:r>
              <a:rPr lang="en-US" sz="2400" dirty="0" smtClean="0"/>
              <a:t>The phisher contracts with a cracker to host the phishing Web site</a:t>
            </a:r>
          </a:p>
          <a:p>
            <a:pPr lvl="1" eaLnBrk="1" fontAlgn="auto" hangingPunct="1">
              <a:spcAft>
                <a:spcPts val="0"/>
              </a:spcAft>
              <a:buFont typeface="Arial" pitchFamily="34" charset="0"/>
              <a:buChar char="•"/>
              <a:defRPr/>
            </a:pPr>
            <a:r>
              <a:rPr lang="en-US" sz="2400" dirty="0" smtClean="0"/>
              <a:t>The phisher contacts a bot herder to sent the botnets</a:t>
            </a:r>
          </a:p>
          <a:p>
            <a:pPr lvl="1" eaLnBrk="1" fontAlgn="auto" hangingPunct="1">
              <a:spcAft>
                <a:spcPts val="0"/>
              </a:spcAft>
              <a:buFont typeface="Arial" pitchFamily="34" charset="0"/>
              <a:buChar char="•"/>
              <a:defRPr/>
            </a:pPr>
            <a:r>
              <a:rPr lang="en-US" sz="2400" dirty="0" smtClean="0"/>
              <a:t>The phisher sends the information attained to a collector</a:t>
            </a:r>
          </a:p>
          <a:p>
            <a:pPr lvl="1" eaLnBrk="1" fontAlgn="auto" hangingPunct="1">
              <a:spcAft>
                <a:spcPts val="0"/>
              </a:spcAft>
              <a:buFont typeface="Arial" pitchFamily="34" charset="0"/>
              <a:buChar char="•"/>
              <a:defRPr/>
            </a:pPr>
            <a:r>
              <a:rPr lang="en-US" sz="2400" dirty="0" smtClean="0"/>
              <a:t>The collector works with a mule herder to withdraw funds from banks</a:t>
            </a:r>
          </a:p>
          <a:p>
            <a:pPr lvl="1" eaLnBrk="1" fontAlgn="auto" hangingPunct="1">
              <a:spcAft>
                <a:spcPts val="0"/>
              </a:spcAft>
              <a:buFont typeface="Arial" pitchFamily="34" charset="0"/>
              <a:buChar char="•"/>
              <a:defRPr/>
            </a:pPr>
            <a:endParaRPr lang="en-US" sz="2400" dirty="0"/>
          </a:p>
        </p:txBody>
      </p:sp>
    </p:spTree>
    <p:extLst>
      <p:ext uri="{BB962C8B-B14F-4D97-AF65-F5344CB8AC3E}">
        <p14:creationId xmlns:p14="http://schemas.microsoft.com/office/powerpoint/2010/main" xmlns="" val="2676729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dirty="0" smtClean="0"/>
              <a:t>A Typical Phishing</a:t>
            </a:r>
            <a:r>
              <a:rPr lang="en-US" dirty="0"/>
              <a:t> </a:t>
            </a:r>
            <a:r>
              <a:rPr lang="en-US" dirty="0" smtClean="0"/>
              <a:t>E-mail</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562100"/>
            <a:ext cx="6629400" cy="5036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Identity Theft</a:t>
            </a:r>
            <a:endParaRPr lang="en-US" dirty="0"/>
          </a:p>
        </p:txBody>
      </p:sp>
      <p:grpSp>
        <p:nvGrpSpPr>
          <p:cNvPr id="5" name="Group 4"/>
          <p:cNvGrpSpPr/>
          <p:nvPr/>
        </p:nvGrpSpPr>
        <p:grpSpPr>
          <a:xfrm>
            <a:off x="4648200" y="2057400"/>
            <a:ext cx="4343400" cy="4267200"/>
            <a:chOff x="1626744" y="1630062"/>
            <a:chExt cx="5971450" cy="4459392"/>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5373" y="5867401"/>
              <a:ext cx="1798630" cy="2220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26744" y="1630062"/>
              <a:ext cx="5971450" cy="42780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6" name="Content Placeholder 2"/>
          <p:cNvSpPr txBox="1">
            <a:spLocks/>
          </p:cNvSpPr>
          <p:nvPr/>
        </p:nvSpPr>
        <p:spPr>
          <a:xfrm>
            <a:off x="152400" y="1676400"/>
            <a:ext cx="4495800" cy="45720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t>Identity theft is one of the fastest growing information crimes</a:t>
            </a:r>
          </a:p>
          <a:p>
            <a:r>
              <a:rPr lang="en-US" sz="2600" dirty="0" smtClean="0"/>
              <a:t>Stealing Social </a:t>
            </a:r>
            <a:r>
              <a:rPr lang="en-US" sz="2600" dirty="0"/>
              <a:t>S</a:t>
            </a:r>
            <a:r>
              <a:rPr lang="en-US" sz="2600" dirty="0" smtClean="0"/>
              <a:t>ecurity, credit card, bank account numbers and information</a:t>
            </a:r>
          </a:p>
          <a:p>
            <a:r>
              <a:rPr lang="en-US" sz="2600" dirty="0" smtClean="0"/>
              <a:t>Possible solutions</a:t>
            </a:r>
          </a:p>
          <a:p>
            <a:pPr lvl="1"/>
            <a:r>
              <a:rPr lang="en-US" sz="2200" dirty="0" smtClean="0"/>
              <a:t>Government </a:t>
            </a:r>
            <a:r>
              <a:rPr lang="en-US" sz="2200" dirty="0"/>
              <a:t>and private sector working together </a:t>
            </a:r>
            <a:r>
              <a:rPr lang="en-US" sz="2200" dirty="0" smtClean="0"/>
              <a:t>to change practices</a:t>
            </a:r>
          </a:p>
          <a:p>
            <a:pPr lvl="1"/>
            <a:r>
              <a:rPr lang="en-US" sz="2200" dirty="0" smtClean="0"/>
              <a:t>Use of biometrics and encryption</a:t>
            </a:r>
            <a:endParaRPr lang="en-US" sz="2200" dirty="0"/>
          </a:p>
          <a:p>
            <a:endParaRPr lang="en-US" sz="2600" dirty="0"/>
          </a:p>
        </p:txBody>
      </p:sp>
    </p:spTree>
    <p:extLst>
      <p:ext uri="{BB962C8B-B14F-4D97-AF65-F5344CB8AC3E}">
        <p14:creationId xmlns:p14="http://schemas.microsoft.com/office/powerpoint/2010/main" xmlns="" val="622621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dirty="0" smtClean="0"/>
              <a:t>Cyberharassment, Cyberstalking, and Cyberbullying</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t>Cyberharassment</a:t>
            </a:r>
          </a:p>
          <a:p>
            <a:pPr lvl="1" eaLnBrk="1" fontAlgn="auto" hangingPunct="1">
              <a:spcAft>
                <a:spcPts val="0"/>
              </a:spcAft>
              <a:buFont typeface="Arial" pitchFamily="34" charset="0"/>
              <a:buChar char="–"/>
              <a:defRPr/>
            </a:pPr>
            <a:r>
              <a:rPr lang="en-US" dirty="0" smtClean="0"/>
              <a:t>Use </a:t>
            </a:r>
            <a:r>
              <a:rPr lang="en-US" dirty="0"/>
              <a:t>of </a:t>
            </a:r>
            <a:r>
              <a:rPr lang="en-US" dirty="0" smtClean="0"/>
              <a:t>a computer </a:t>
            </a:r>
            <a:r>
              <a:rPr lang="en-US" dirty="0"/>
              <a:t>to communicate obscene, vulgar, or threatening content that causes a reasonable </a:t>
            </a:r>
            <a:r>
              <a:rPr lang="en-US" dirty="0" smtClean="0"/>
              <a:t>person to </a:t>
            </a:r>
            <a:r>
              <a:rPr lang="en-US" dirty="0"/>
              <a:t>endure </a:t>
            </a:r>
            <a:r>
              <a:rPr lang="en-US" dirty="0" smtClean="0"/>
              <a:t>distress</a:t>
            </a:r>
          </a:p>
          <a:p>
            <a:pPr eaLnBrk="1" fontAlgn="auto" hangingPunct="1">
              <a:spcAft>
                <a:spcPts val="0"/>
              </a:spcAft>
              <a:buFont typeface="Arial" pitchFamily="34" charset="0"/>
              <a:buChar char="•"/>
              <a:defRPr/>
            </a:pPr>
            <a:r>
              <a:rPr lang="en-US" dirty="0" smtClean="0"/>
              <a:t>Cyberstalking</a:t>
            </a:r>
          </a:p>
          <a:p>
            <a:pPr lvl="1" eaLnBrk="1" fontAlgn="auto" hangingPunct="1">
              <a:spcAft>
                <a:spcPts val="0"/>
              </a:spcAft>
              <a:buFont typeface="Arial" pitchFamily="34" charset="0"/>
              <a:buChar char="–"/>
              <a:defRPr/>
            </a:pPr>
            <a:r>
              <a:rPr lang="en-US" dirty="0" smtClean="0"/>
              <a:t>Tracking an individual, performing harassing acts not otherwise covered by cyberharassment, or inciting others to perform harassing acts</a:t>
            </a:r>
          </a:p>
          <a:p>
            <a:pPr eaLnBrk="1" fontAlgn="auto" hangingPunct="1">
              <a:spcAft>
                <a:spcPts val="0"/>
              </a:spcAft>
              <a:buFont typeface="Arial" pitchFamily="34" charset="0"/>
              <a:buChar char="•"/>
              <a:defRPr/>
            </a:pPr>
            <a:r>
              <a:rPr lang="en-US" dirty="0" smtClean="0"/>
              <a:t>Cyberbullying</a:t>
            </a:r>
          </a:p>
          <a:p>
            <a:pPr lvl="1" eaLnBrk="1" fontAlgn="auto" hangingPunct="1">
              <a:spcAft>
                <a:spcPts val="0"/>
              </a:spcAft>
              <a:buFont typeface="Arial" pitchFamily="34" charset="0"/>
              <a:buChar char="–"/>
              <a:defRPr/>
            </a:pPr>
            <a:r>
              <a:rPr lang="en-US" dirty="0" smtClean="0"/>
              <a:t>Deliberately causing emotional distress</a:t>
            </a:r>
          </a:p>
          <a:p>
            <a:pPr eaLnBrk="1" fontAlgn="auto" hangingPunct="1">
              <a:spcAft>
                <a:spcPts val="0"/>
              </a:spcAft>
              <a:buFont typeface="Arial" pitchFamily="34" charset="0"/>
              <a:buChar char="•"/>
              <a:defRPr/>
            </a:pPr>
            <a:r>
              <a:rPr lang="en-US" dirty="0" smtClean="0"/>
              <a:t>All three are closely related, a cyberstalker may be committing cyberharassment and cyberbullying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smtClean="0"/>
              <a:t>Chapter 10 Learning Objectives</a:t>
            </a:r>
          </a:p>
        </p:txBody>
      </p:sp>
      <p:graphicFrame>
        <p:nvGraphicFramePr>
          <p:cNvPr id="4" name="Diagram 3"/>
          <p:cNvGraphicFramePr/>
          <p:nvPr>
            <p:extLst>
              <p:ext uri="{D42A27DB-BD31-4B8C-83A1-F6EECF244321}">
                <p14:modId xmlns:p14="http://schemas.microsoft.com/office/powerpoint/2010/main" xmlns="" val="423987651"/>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t>Software Piracy</a:t>
            </a:r>
          </a:p>
        </p:txBody>
      </p:sp>
      <p:graphicFrame>
        <p:nvGraphicFramePr>
          <p:cNvPr id="4" name="Content Placeholder 3"/>
          <p:cNvGraphicFramePr>
            <a:graphicFrameLocks noGrp="1"/>
          </p:cNvGraphicFramePr>
          <p:nvPr>
            <p:ph idx="1"/>
          </p:nvPr>
        </p:nvGraphicFramePr>
        <p:xfrm>
          <a:off x="457200" y="1828800"/>
          <a:ext cx="8229600" cy="3235960"/>
        </p:xfrm>
        <a:graphic>
          <a:graphicData uri="http://schemas.openxmlformats.org/drawingml/2006/table">
            <a:tbl>
              <a:tblPr firstRow="1" bandRow="1">
                <a:tableStyleId>{F5AB1C69-6EDB-4FF4-983F-18BD219EF322}</a:tableStyleId>
              </a:tblPr>
              <a:tblGrid>
                <a:gridCol w="2743200"/>
                <a:gridCol w="2743200"/>
                <a:gridCol w="2743200"/>
              </a:tblGrid>
              <a:tr h="370840">
                <a:tc>
                  <a:txBody>
                    <a:bodyPr/>
                    <a:lstStyle/>
                    <a:p>
                      <a:r>
                        <a:rPr lang="en-US" dirty="0" smtClean="0"/>
                        <a:t>Region</a:t>
                      </a:r>
                      <a:endParaRPr lang="en-US" dirty="0"/>
                    </a:p>
                  </a:txBody>
                  <a:tcPr/>
                </a:tc>
                <a:tc>
                  <a:txBody>
                    <a:bodyPr/>
                    <a:lstStyle/>
                    <a:p>
                      <a:r>
                        <a:rPr lang="en-US" dirty="0" smtClean="0"/>
                        <a:t>Piracy Level</a:t>
                      </a:r>
                      <a:endParaRPr lang="en-US" dirty="0"/>
                    </a:p>
                  </a:txBody>
                  <a:tcPr/>
                </a:tc>
                <a:tc>
                  <a:txBody>
                    <a:bodyPr/>
                    <a:lstStyle/>
                    <a:p>
                      <a:r>
                        <a:rPr lang="en-US" dirty="0" smtClean="0"/>
                        <a:t>Dollar Loss</a:t>
                      </a:r>
                    </a:p>
                    <a:p>
                      <a:r>
                        <a:rPr lang="en-US" dirty="0" smtClean="0"/>
                        <a:t>(in US$ millions)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North America Western</a:t>
                      </a:r>
                    </a:p>
                  </a:txBody>
                  <a:tcPr/>
                </a:tc>
                <a:tc>
                  <a:txBody>
                    <a:bodyPr/>
                    <a:lstStyle/>
                    <a:p>
                      <a:r>
                        <a:rPr lang="en-US" sz="1800" b="0" i="0" u="none" strike="noStrike" kern="1200" baseline="0" dirty="0" smtClean="0">
                          <a:solidFill>
                            <a:schemeClr val="dk1"/>
                          </a:solidFill>
                          <a:latin typeface="+mn-lt"/>
                          <a:ea typeface="+mn-ea"/>
                          <a:cs typeface="+mn-cs"/>
                        </a:rPr>
                        <a:t>19%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10,958</a:t>
                      </a:r>
                    </a:p>
                  </a:txBody>
                  <a:tcPr/>
                </a:tc>
              </a:tr>
              <a:tr h="370840">
                <a:tc>
                  <a:txBody>
                    <a:bodyPr/>
                    <a:lstStyle/>
                    <a:p>
                      <a:r>
                        <a:rPr lang="en-US" sz="1800" b="0" i="0" u="none" strike="noStrike" kern="1200" baseline="0" dirty="0" smtClean="0">
                          <a:solidFill>
                            <a:schemeClr val="dk1"/>
                          </a:solidFill>
                          <a:latin typeface="+mn-lt"/>
                          <a:ea typeface="+mn-ea"/>
                          <a:cs typeface="+mn-cs"/>
                        </a:rPr>
                        <a:t>Europe </a:t>
                      </a:r>
                      <a:endParaRPr lang="en-US" dirty="0"/>
                    </a:p>
                  </a:txBody>
                  <a:tcPr/>
                </a:tc>
                <a:tc>
                  <a:txBody>
                    <a:bodyPr/>
                    <a:lstStyle/>
                    <a:p>
                      <a:r>
                        <a:rPr lang="en-US" sz="1800" b="0" i="0" u="none" strike="noStrike" kern="1200" baseline="0" dirty="0" smtClean="0">
                          <a:solidFill>
                            <a:schemeClr val="dk1"/>
                          </a:solidFill>
                          <a:latin typeface="+mn-lt"/>
                          <a:ea typeface="+mn-ea"/>
                          <a:cs typeface="+mn-cs"/>
                        </a:rPr>
                        <a:t>32% </a:t>
                      </a:r>
                      <a:endParaRPr lang="en-US" dirty="0"/>
                    </a:p>
                  </a:txBody>
                  <a:tcPr/>
                </a:tc>
                <a:tc>
                  <a:txBody>
                    <a:bodyPr/>
                    <a:lstStyle/>
                    <a:p>
                      <a:r>
                        <a:rPr lang="en-US" sz="1800" b="0" i="0" u="none" strike="noStrike" kern="1200" baseline="0" dirty="0" smtClean="0">
                          <a:solidFill>
                            <a:schemeClr val="dk1"/>
                          </a:solidFill>
                          <a:latin typeface="+mn-lt"/>
                          <a:ea typeface="+mn-ea"/>
                          <a:cs typeface="+mn-cs"/>
                        </a:rPr>
                        <a:t>13,749</a:t>
                      </a:r>
                    </a:p>
                  </a:txBody>
                  <a:tcPr/>
                </a:tc>
              </a:tr>
              <a:tr h="370840">
                <a:tc>
                  <a:txBody>
                    <a:bodyPr/>
                    <a:lstStyle/>
                    <a:p>
                      <a:r>
                        <a:rPr lang="en-US" sz="1800" b="0" i="0" u="none" strike="noStrike" kern="1200" baseline="0" dirty="0" smtClean="0">
                          <a:solidFill>
                            <a:schemeClr val="dk1"/>
                          </a:solidFill>
                          <a:latin typeface="+mn-lt"/>
                          <a:ea typeface="+mn-ea"/>
                          <a:cs typeface="+mn-cs"/>
                        </a:rPr>
                        <a:t>Asia/Pacific </a:t>
                      </a:r>
                      <a:endParaRPr lang="en-US" dirty="0"/>
                    </a:p>
                  </a:txBody>
                  <a:tcPr/>
                </a:tc>
                <a:tc>
                  <a:txBody>
                    <a:bodyPr/>
                    <a:lstStyle/>
                    <a:p>
                      <a:r>
                        <a:rPr lang="en-US" sz="1800" b="0" i="0" u="none" strike="noStrike" kern="1200" baseline="0" dirty="0" smtClean="0">
                          <a:solidFill>
                            <a:schemeClr val="dk1"/>
                          </a:solidFill>
                          <a:latin typeface="+mn-lt"/>
                          <a:ea typeface="+mn-ea"/>
                          <a:cs typeface="+mn-cs"/>
                        </a:rPr>
                        <a:t>60% </a:t>
                      </a:r>
                      <a:endParaRPr lang="en-US" dirty="0"/>
                    </a:p>
                  </a:txBody>
                  <a:tcPr/>
                </a:tc>
                <a:tc>
                  <a:txBody>
                    <a:bodyPr/>
                    <a:lstStyle/>
                    <a:p>
                      <a:r>
                        <a:rPr lang="en-US" sz="1800" b="0" i="0" u="none" strike="noStrike" kern="1200" baseline="0" dirty="0" smtClean="0">
                          <a:solidFill>
                            <a:schemeClr val="dk1"/>
                          </a:solidFill>
                          <a:latin typeface="+mn-lt"/>
                          <a:ea typeface="+mn-ea"/>
                          <a:cs typeface="+mn-cs"/>
                        </a:rPr>
                        <a:t>20,998</a:t>
                      </a:r>
                    </a:p>
                  </a:txBody>
                  <a:tcPr/>
                </a:tc>
              </a:tr>
              <a:tr h="370840">
                <a:tc>
                  <a:txBody>
                    <a:bodyPr/>
                    <a:lstStyle/>
                    <a:p>
                      <a:r>
                        <a:rPr lang="en-US" sz="1800" b="0" i="0" u="none" strike="noStrike" kern="1200" baseline="0" dirty="0" smtClean="0">
                          <a:solidFill>
                            <a:schemeClr val="dk1"/>
                          </a:solidFill>
                          <a:latin typeface="+mn-lt"/>
                          <a:ea typeface="+mn-ea"/>
                          <a:cs typeface="+mn-cs"/>
                        </a:rPr>
                        <a:t>Latin America </a:t>
                      </a:r>
                      <a:endParaRPr lang="en-US" dirty="0"/>
                    </a:p>
                  </a:txBody>
                  <a:tcPr/>
                </a:tc>
                <a:tc>
                  <a:txBody>
                    <a:bodyPr/>
                    <a:lstStyle/>
                    <a:p>
                      <a:r>
                        <a:rPr lang="en-US" sz="1800" b="0" i="0" u="none" strike="noStrike" kern="1200" baseline="0" dirty="0" smtClean="0">
                          <a:solidFill>
                            <a:schemeClr val="dk1"/>
                          </a:solidFill>
                          <a:latin typeface="+mn-lt"/>
                          <a:ea typeface="+mn-ea"/>
                          <a:cs typeface="+mn-cs"/>
                        </a:rPr>
                        <a:t>61% </a:t>
                      </a:r>
                      <a:endParaRPr lang="en-US" dirty="0"/>
                    </a:p>
                  </a:txBody>
                  <a:tcPr/>
                </a:tc>
                <a:tc>
                  <a:txBody>
                    <a:bodyPr/>
                    <a:lstStyle/>
                    <a:p>
                      <a:r>
                        <a:rPr lang="en-US" sz="1800" b="0" i="0" u="none" strike="noStrike" kern="1200" baseline="0" dirty="0" smtClean="0">
                          <a:solidFill>
                            <a:schemeClr val="dk1"/>
                          </a:solidFill>
                          <a:latin typeface="+mn-lt"/>
                          <a:ea typeface="+mn-ea"/>
                          <a:cs typeface="+mn-cs"/>
                        </a:rPr>
                        <a:t>7,459</a:t>
                      </a:r>
                    </a:p>
                  </a:txBody>
                  <a:tcPr/>
                </a:tc>
              </a:tr>
              <a:tr h="370840">
                <a:tc>
                  <a:txBody>
                    <a:bodyPr/>
                    <a:lstStyle/>
                    <a:p>
                      <a:r>
                        <a:rPr lang="en-US" sz="1800" b="0" i="0" u="none" strike="noStrike" kern="1200" baseline="0" dirty="0" smtClean="0">
                          <a:solidFill>
                            <a:schemeClr val="dk1"/>
                          </a:solidFill>
                          <a:latin typeface="+mn-lt"/>
                          <a:ea typeface="+mn-ea"/>
                          <a:cs typeface="+mn-cs"/>
                        </a:rPr>
                        <a:t>Middle East/Africa </a:t>
                      </a:r>
                      <a:endParaRPr lang="en-US" dirty="0"/>
                    </a:p>
                  </a:txBody>
                  <a:tcPr/>
                </a:tc>
                <a:tc>
                  <a:txBody>
                    <a:bodyPr/>
                    <a:lstStyle/>
                    <a:p>
                      <a:r>
                        <a:rPr lang="en-US" sz="1800" b="0" i="0" u="none" strike="noStrike" kern="1200" baseline="0" dirty="0" smtClean="0">
                          <a:solidFill>
                            <a:schemeClr val="dk1"/>
                          </a:solidFill>
                          <a:latin typeface="+mn-lt"/>
                          <a:ea typeface="+mn-ea"/>
                          <a:cs typeface="+mn-cs"/>
                        </a:rPr>
                        <a:t>58%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4,159</a:t>
                      </a:r>
                    </a:p>
                  </a:txBody>
                  <a:tcPr/>
                </a:tc>
              </a:tr>
              <a:tr h="370840">
                <a:tc>
                  <a:txBody>
                    <a:bodyPr/>
                    <a:lstStyle/>
                    <a:p>
                      <a:r>
                        <a:rPr lang="en-US" sz="1800" b="0" i="0" u="none" strike="noStrike" kern="1200" baseline="0" dirty="0" smtClean="0">
                          <a:solidFill>
                            <a:schemeClr val="dk1"/>
                          </a:solidFill>
                          <a:latin typeface="+mn-lt"/>
                          <a:ea typeface="+mn-ea"/>
                          <a:cs typeface="+mn-cs"/>
                        </a:rPr>
                        <a:t>Eastern Europe </a:t>
                      </a:r>
                      <a:endParaRPr lang="en-US" dirty="0"/>
                    </a:p>
                  </a:txBody>
                  <a:tcPr/>
                </a:tc>
                <a:tc>
                  <a:txBody>
                    <a:bodyPr/>
                    <a:lstStyle/>
                    <a:p>
                      <a:r>
                        <a:rPr lang="en-US" sz="1800" b="0" i="0" u="none" strike="noStrike" kern="1200" baseline="0" dirty="0" smtClean="0">
                          <a:solidFill>
                            <a:schemeClr val="dk1"/>
                          </a:solidFill>
                          <a:latin typeface="+mn-lt"/>
                          <a:ea typeface="+mn-ea"/>
                          <a:cs typeface="+mn-cs"/>
                        </a:rPr>
                        <a:t>62%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6,133</a:t>
                      </a:r>
                    </a:p>
                  </a:txBody>
                  <a:tcPr/>
                </a:tc>
              </a:tr>
              <a:tr h="370840">
                <a:tc>
                  <a:txBody>
                    <a:bodyPr/>
                    <a:lstStyle/>
                    <a:p>
                      <a:r>
                        <a:rPr lang="en-US" sz="1800" b="0" i="0" u="none" strike="noStrike" kern="1200" baseline="0" dirty="0" smtClean="0">
                          <a:solidFill>
                            <a:schemeClr val="dk1"/>
                          </a:solidFill>
                          <a:latin typeface="+mn-lt"/>
                          <a:ea typeface="+mn-ea"/>
                          <a:cs typeface="+mn-cs"/>
                        </a:rPr>
                        <a:t>Worldwide</a:t>
                      </a:r>
                      <a:endParaRPr lang="en-US" dirty="0"/>
                    </a:p>
                  </a:txBody>
                  <a:tcPr/>
                </a:tc>
                <a:tc>
                  <a:txBody>
                    <a:bodyPr/>
                    <a:lstStyle/>
                    <a:p>
                      <a:r>
                        <a:rPr lang="en-US" sz="1800" b="0" i="0" u="none" strike="noStrike" kern="1200" baseline="0" dirty="0" smtClean="0">
                          <a:solidFill>
                            <a:schemeClr val="dk1"/>
                          </a:solidFill>
                          <a:latin typeface="+mn-lt"/>
                          <a:ea typeface="+mn-ea"/>
                          <a:cs typeface="+mn-cs"/>
                        </a:rPr>
                        <a:t>42%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63,456</a:t>
                      </a:r>
                      <a:endParaRPr lang="en-US" dirty="0" smtClean="0"/>
                    </a:p>
                  </a:txBody>
                  <a:tcPr/>
                </a:tc>
              </a:tr>
            </a:tbl>
          </a:graphicData>
        </a:graphic>
      </p:graphicFrame>
      <p:sp>
        <p:nvSpPr>
          <p:cNvPr id="2" name="Rectangle 1"/>
          <p:cNvSpPr/>
          <p:nvPr/>
        </p:nvSpPr>
        <p:spPr>
          <a:xfrm>
            <a:off x="762000" y="5329535"/>
            <a:ext cx="7315200" cy="461665"/>
          </a:xfrm>
          <a:prstGeom prst="rect">
            <a:avLst/>
          </a:prstGeom>
        </p:spPr>
        <p:txBody>
          <a:bodyPr wrap="square">
            <a:spAutoFit/>
          </a:bodyPr>
          <a:lstStyle/>
          <a:p>
            <a:r>
              <a:rPr lang="en-US" sz="1200" i="1" dirty="0"/>
              <a:t>Source: </a:t>
            </a:r>
            <a:r>
              <a:rPr lang="en-US" sz="1200" dirty="0"/>
              <a:t>Based on Business Software Alliance. (2012). Extracted from unnumbered tables on pages 8–9 from http</a:t>
            </a:r>
            <a:r>
              <a:rPr lang="en-US" sz="1200" dirty="0" smtClean="0"/>
              <a:t>://portal.bsa.org/globalpiracy2011/downloads/study_pdf/2011_BSA_Piracy_Study-Standard.pdf</a:t>
            </a:r>
            <a:r>
              <a:rPr lang="en-US" sz="1200" dirty="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Internet Hoaxes and Cybersquatting</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Internet Hoaxes</a:t>
            </a:r>
          </a:p>
          <a:p>
            <a:pPr lvl="1" eaLnBrk="1" fontAlgn="auto" hangingPunct="1">
              <a:spcAft>
                <a:spcPts val="0"/>
              </a:spcAft>
              <a:buFont typeface="Arial" pitchFamily="34" charset="0"/>
              <a:buChar char="–"/>
              <a:defRPr/>
            </a:pPr>
            <a:r>
              <a:rPr lang="en-US" dirty="0" smtClean="0"/>
              <a:t>False messages circulated about topics of interest</a:t>
            </a:r>
          </a:p>
          <a:p>
            <a:pPr lvl="1" eaLnBrk="1" fontAlgn="auto" hangingPunct="1">
              <a:spcAft>
                <a:spcPts val="0"/>
              </a:spcAft>
              <a:buFont typeface="Arial" pitchFamily="34" charset="0"/>
              <a:buChar char="–"/>
              <a:defRPr/>
            </a:pPr>
            <a:r>
              <a:rPr lang="en-US" dirty="0" smtClean="0"/>
              <a:t>Users should verify the content of e-mails before forwarding</a:t>
            </a:r>
          </a:p>
          <a:p>
            <a:pPr lvl="1" eaLnBrk="1" fontAlgn="auto" hangingPunct="1">
              <a:spcAft>
                <a:spcPts val="0"/>
              </a:spcAft>
              <a:buFont typeface="Arial" pitchFamily="34" charset="0"/>
              <a:buChar char="–"/>
              <a:defRPr/>
            </a:pPr>
            <a:r>
              <a:rPr lang="en-US" dirty="0" smtClean="0"/>
              <a:t>May be used to harvest e-mails for spam mailings</a:t>
            </a:r>
          </a:p>
          <a:p>
            <a:pPr eaLnBrk="1" fontAlgn="auto" hangingPunct="1">
              <a:spcAft>
                <a:spcPts val="0"/>
              </a:spcAft>
              <a:buFont typeface="Arial" pitchFamily="34" charset="0"/>
              <a:buChar char="•"/>
              <a:defRPr/>
            </a:pPr>
            <a:r>
              <a:rPr lang="en-US" dirty="0" smtClean="0"/>
              <a:t>Cybersquatting</a:t>
            </a:r>
          </a:p>
          <a:p>
            <a:pPr lvl="1" eaLnBrk="1" fontAlgn="auto" hangingPunct="1">
              <a:spcAft>
                <a:spcPts val="0"/>
              </a:spcAft>
              <a:buFont typeface="Arial" pitchFamily="34" charset="0"/>
              <a:buChar char="–"/>
              <a:defRPr/>
            </a:pPr>
            <a:r>
              <a:rPr lang="en-US" dirty="0" smtClean="0"/>
              <a:t>Buying and holding a domain name with the intent to sell</a:t>
            </a:r>
          </a:p>
          <a:p>
            <a:pPr lvl="1" eaLnBrk="1" fontAlgn="auto" hangingPunct="1">
              <a:spcAft>
                <a:spcPts val="0"/>
              </a:spcAft>
              <a:buFont typeface="Arial" pitchFamily="34" charset="0"/>
              <a:buChar char="–"/>
              <a:defRPr/>
            </a:pPr>
            <a:r>
              <a:rPr lang="en-US" dirty="0" smtClean="0"/>
              <a:t>The 1999 Anti-Cybersquatting </a:t>
            </a:r>
            <a:r>
              <a:rPr lang="en-US" dirty="0"/>
              <a:t>Consumer </a:t>
            </a:r>
            <a:r>
              <a:rPr lang="en-US" dirty="0" smtClean="0"/>
              <a:t>Protection Act makes it a crime if the intent is to profit from the </a:t>
            </a:r>
            <a:r>
              <a:rPr lang="en-US" dirty="0"/>
              <a:t>goodwill of a trademark belonging to someone else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dirty="0" smtClean="0"/>
              <a:t>Federal Laws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Federal Laws</a:t>
            </a:r>
          </a:p>
          <a:p>
            <a:pPr lvl="1" eaLnBrk="1" fontAlgn="auto" hangingPunct="1">
              <a:spcAft>
                <a:spcPts val="0"/>
              </a:spcAft>
              <a:buFont typeface="Arial" pitchFamily="34" charset="0"/>
              <a:buChar char="–"/>
              <a:defRPr/>
            </a:pPr>
            <a:r>
              <a:rPr lang="en-US" dirty="0" smtClean="0"/>
              <a:t>The Computer Fraud </a:t>
            </a:r>
            <a:r>
              <a:rPr lang="en-US" dirty="0"/>
              <a:t>and Abuse Act of </a:t>
            </a:r>
            <a:r>
              <a:rPr lang="en-US" dirty="0" smtClean="0"/>
              <a:t>1986</a:t>
            </a:r>
          </a:p>
          <a:p>
            <a:pPr lvl="2" eaLnBrk="1" fontAlgn="auto" hangingPunct="1">
              <a:spcAft>
                <a:spcPts val="0"/>
              </a:spcAft>
              <a:buFont typeface="Arial" pitchFamily="34" charset="0"/>
              <a:buChar char="•"/>
              <a:defRPr/>
            </a:pPr>
            <a:r>
              <a:rPr lang="en-US" dirty="0" smtClean="0"/>
              <a:t>A crime to access government computers or communications</a:t>
            </a:r>
          </a:p>
          <a:p>
            <a:pPr lvl="2" eaLnBrk="1" fontAlgn="auto" hangingPunct="1">
              <a:spcAft>
                <a:spcPts val="0"/>
              </a:spcAft>
              <a:buFont typeface="Arial" pitchFamily="34" charset="0"/>
              <a:buChar char="•"/>
              <a:defRPr/>
            </a:pPr>
            <a:r>
              <a:rPr lang="en-US" dirty="0" smtClean="0"/>
              <a:t>A crime to extort money by damaging computer systems</a:t>
            </a:r>
          </a:p>
          <a:p>
            <a:pPr lvl="2" eaLnBrk="1" fontAlgn="auto" hangingPunct="1">
              <a:spcAft>
                <a:spcPts val="0"/>
              </a:spcAft>
              <a:buFont typeface="Arial" pitchFamily="34" charset="0"/>
              <a:buChar char="•"/>
              <a:defRPr/>
            </a:pPr>
            <a:r>
              <a:rPr lang="en-US" dirty="0" smtClean="0"/>
              <a:t>A crime to threaten the president, vice president, members of Congress, administration officials</a:t>
            </a:r>
          </a:p>
          <a:p>
            <a:pPr lvl="1" eaLnBrk="1" fontAlgn="auto" hangingPunct="1">
              <a:spcAft>
                <a:spcPts val="0"/>
              </a:spcAft>
              <a:buFont typeface="Arial" pitchFamily="34" charset="0"/>
              <a:buChar char="–"/>
              <a:defRPr/>
            </a:pPr>
            <a:r>
              <a:rPr lang="en-US" dirty="0"/>
              <a:t>Electronic Communications Privacy Act of 1986</a:t>
            </a:r>
          </a:p>
          <a:p>
            <a:pPr lvl="2" eaLnBrk="1" fontAlgn="auto" hangingPunct="1">
              <a:spcAft>
                <a:spcPts val="0"/>
              </a:spcAft>
              <a:buFont typeface="Arial" pitchFamily="34" charset="0"/>
              <a:buChar char="•"/>
              <a:defRPr/>
            </a:pPr>
            <a:r>
              <a:rPr lang="en-US" dirty="0" smtClean="0"/>
              <a:t>A crime </a:t>
            </a:r>
            <a:r>
              <a:rPr lang="en-US" dirty="0"/>
              <a:t>to break into </a:t>
            </a:r>
            <a:r>
              <a:rPr lang="en-US" dirty="0" smtClean="0"/>
              <a:t>any electronic </a:t>
            </a:r>
            <a:r>
              <a:rPr lang="en-US" dirty="0"/>
              <a:t>communications service, including telephone </a:t>
            </a:r>
            <a:r>
              <a:rPr lang="en-US" dirty="0" smtClean="0"/>
              <a:t>services</a:t>
            </a:r>
          </a:p>
          <a:p>
            <a:pPr lvl="2" eaLnBrk="1" fontAlgn="auto" hangingPunct="1">
              <a:spcAft>
                <a:spcPts val="0"/>
              </a:spcAft>
              <a:buFont typeface="Arial" pitchFamily="34" charset="0"/>
              <a:buChar char="•"/>
              <a:defRPr/>
            </a:pPr>
            <a:r>
              <a:rPr lang="en-US" dirty="0" smtClean="0"/>
              <a:t>Prohibits </a:t>
            </a:r>
            <a:r>
              <a:rPr lang="en-US" dirty="0"/>
              <a:t>the </a:t>
            </a:r>
            <a:r>
              <a:rPr lang="en-US" dirty="0" smtClean="0"/>
              <a:t>interception of </a:t>
            </a:r>
            <a:r>
              <a:rPr lang="en-US" dirty="0"/>
              <a:t>any type of electronic </a:t>
            </a:r>
            <a:r>
              <a:rPr lang="en-US" dirty="0" smtClean="0"/>
              <a:t>communications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dirty="0" smtClean="0"/>
              <a:t>Cyberwar and Cyberterrorism</a:t>
            </a:r>
          </a:p>
        </p:txBody>
      </p:sp>
      <p:graphicFrame>
        <p:nvGraphicFramePr>
          <p:cNvPr id="3" name="Diagram 2"/>
          <p:cNvGraphicFramePr/>
          <p:nvPr>
            <p:extLst>
              <p:ext uri="{D42A27DB-BD31-4B8C-83A1-F6EECF244321}">
                <p14:modId xmlns:p14="http://schemas.microsoft.com/office/powerpoint/2010/main" xmlns="" val="2048811354"/>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dirty="0" smtClean="0"/>
              <a:t>Cyberwar</a:t>
            </a:r>
          </a:p>
        </p:txBody>
      </p:sp>
      <p:sp>
        <p:nvSpPr>
          <p:cNvPr id="3" name="Content Placeholder 2"/>
          <p:cNvSpPr>
            <a:spLocks noGrp="1"/>
          </p:cNvSpPr>
          <p:nvPr>
            <p:ph idx="1"/>
          </p:nvPr>
        </p:nvSpPr>
        <p:spPr>
          <a:xfrm>
            <a:off x="457200" y="1752600"/>
            <a:ext cx="8229600" cy="4876800"/>
          </a:xfrm>
        </p:spPr>
        <p:txBody>
          <a:bodyPr rtlCol="0">
            <a:normAutofit/>
          </a:bodyPr>
          <a:lstStyle/>
          <a:p>
            <a:pPr eaLnBrk="1" fontAlgn="auto" hangingPunct="1">
              <a:spcAft>
                <a:spcPts val="0"/>
              </a:spcAft>
              <a:buFont typeface="Arial" pitchFamily="34" charset="0"/>
              <a:buChar char="•"/>
              <a:defRPr/>
            </a:pPr>
            <a:r>
              <a:rPr lang="en-US" dirty="0"/>
              <a:t>Cyberwar </a:t>
            </a:r>
            <a:r>
              <a:rPr lang="en-US" dirty="0" smtClean="0"/>
              <a:t>Vulnerabilities</a:t>
            </a:r>
          </a:p>
          <a:p>
            <a:pPr lvl="1" eaLnBrk="1" fontAlgn="auto" hangingPunct="1">
              <a:spcAft>
                <a:spcPts val="0"/>
              </a:spcAft>
              <a:buFont typeface="Arial" pitchFamily="34" charset="0"/>
              <a:buChar char="–"/>
              <a:defRPr/>
            </a:pPr>
            <a:r>
              <a:rPr lang="en-US" dirty="0" smtClean="0"/>
              <a:t>Command-and-control </a:t>
            </a:r>
            <a:r>
              <a:rPr lang="en-US" dirty="0"/>
              <a:t>systems</a:t>
            </a:r>
          </a:p>
          <a:p>
            <a:pPr lvl="1" eaLnBrk="1" fontAlgn="auto" hangingPunct="1">
              <a:spcAft>
                <a:spcPts val="0"/>
              </a:spcAft>
              <a:buFont typeface="Arial" pitchFamily="34" charset="0"/>
              <a:buChar char="–"/>
              <a:defRPr/>
            </a:pPr>
            <a:r>
              <a:rPr lang="en-US" dirty="0" smtClean="0"/>
              <a:t>Intelligence </a:t>
            </a:r>
            <a:r>
              <a:rPr lang="en-US" dirty="0"/>
              <a:t>collection, processing, and distribution systems</a:t>
            </a:r>
          </a:p>
          <a:p>
            <a:pPr lvl="1" eaLnBrk="1" fontAlgn="auto" hangingPunct="1">
              <a:spcAft>
                <a:spcPts val="0"/>
              </a:spcAft>
              <a:buFont typeface="Arial" pitchFamily="34" charset="0"/>
              <a:buChar char="–"/>
              <a:defRPr/>
            </a:pPr>
            <a:r>
              <a:rPr lang="en-US" dirty="0" smtClean="0"/>
              <a:t>Tactical </a:t>
            </a:r>
            <a:r>
              <a:rPr lang="en-US" dirty="0"/>
              <a:t>communication systems and methods</a:t>
            </a:r>
          </a:p>
          <a:p>
            <a:pPr lvl="1" eaLnBrk="1" fontAlgn="auto" hangingPunct="1">
              <a:spcAft>
                <a:spcPts val="0"/>
              </a:spcAft>
              <a:buFont typeface="Arial" pitchFamily="34" charset="0"/>
              <a:buChar char="–"/>
              <a:defRPr/>
            </a:pPr>
            <a:r>
              <a:rPr lang="en-US" dirty="0" smtClean="0"/>
              <a:t>Troop </a:t>
            </a:r>
            <a:r>
              <a:rPr lang="en-US" dirty="0"/>
              <a:t>and weapon positioning systems</a:t>
            </a:r>
          </a:p>
          <a:p>
            <a:pPr lvl="1" eaLnBrk="1" fontAlgn="auto" hangingPunct="1">
              <a:spcAft>
                <a:spcPts val="0"/>
              </a:spcAft>
              <a:buFont typeface="Arial" pitchFamily="34" charset="0"/>
              <a:buChar char="–"/>
              <a:defRPr/>
            </a:pPr>
            <a:r>
              <a:rPr lang="en-US" dirty="0" smtClean="0"/>
              <a:t>Friend-or-foe </a:t>
            </a:r>
            <a:r>
              <a:rPr lang="en-US" dirty="0"/>
              <a:t>identification systems</a:t>
            </a:r>
          </a:p>
          <a:p>
            <a:pPr lvl="1" eaLnBrk="1" fontAlgn="auto" hangingPunct="1">
              <a:spcAft>
                <a:spcPts val="0"/>
              </a:spcAft>
              <a:buFont typeface="Arial" pitchFamily="34" charset="0"/>
              <a:buChar char="–"/>
              <a:defRPr/>
            </a:pPr>
            <a:r>
              <a:rPr lang="en-US" dirty="0" smtClean="0"/>
              <a:t>Smart </a:t>
            </a:r>
            <a:r>
              <a:rPr lang="en-US" dirty="0"/>
              <a:t>weapons systems</a:t>
            </a:r>
          </a:p>
          <a:p>
            <a:pPr marL="0" indent="0" eaLnBrk="1" fontAlgn="auto" hangingPunct="1">
              <a:spcAft>
                <a:spcPts val="0"/>
              </a:spcAft>
              <a:buNone/>
              <a:defRPr/>
            </a:pPr>
            <a:endParaRPr lang="en-US" dirty="0" smtClean="0"/>
          </a:p>
          <a:p>
            <a:pPr marL="457200" lvl="1" indent="0" eaLnBrk="1" fontAlgn="auto" hangingPunct="1">
              <a:spcAft>
                <a:spcPts val="0"/>
              </a:spcAft>
              <a:buNone/>
              <a:defRPr/>
            </a:pPr>
            <a:endParaRPr lang="en-US" dirty="0" smtClean="0"/>
          </a:p>
          <a:p>
            <a:pPr marL="0" indent="0"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dirty="0" smtClean="0"/>
              <a:t>Cyberwar (continued)</a:t>
            </a:r>
          </a:p>
        </p:txBody>
      </p:sp>
      <p:sp>
        <p:nvSpPr>
          <p:cNvPr id="3" name="Content Placeholder 2"/>
          <p:cNvSpPr>
            <a:spLocks noGrp="1"/>
          </p:cNvSpPr>
          <p:nvPr>
            <p:ph idx="1"/>
          </p:nvPr>
        </p:nvSpPr>
        <p:spPr>
          <a:xfrm>
            <a:off x="457200" y="1752600"/>
            <a:ext cx="8229600" cy="4876800"/>
          </a:xfrm>
        </p:spPr>
        <p:txBody>
          <a:bodyPr rtlCol="0">
            <a:normAutofit/>
          </a:bodyPr>
          <a:lstStyle/>
          <a:p>
            <a:pPr eaLnBrk="1" fontAlgn="auto" hangingPunct="1">
              <a:spcAft>
                <a:spcPts val="0"/>
              </a:spcAft>
              <a:buFont typeface="Arial" pitchFamily="34" charset="0"/>
              <a:buChar char="•"/>
              <a:defRPr/>
            </a:pPr>
            <a:r>
              <a:rPr lang="en-US" dirty="0" smtClean="0"/>
              <a:t>Cyberwar strategy includes controlling Internet-based propaganda</a:t>
            </a:r>
          </a:p>
          <a:p>
            <a:pPr lvl="1" eaLnBrk="1" fontAlgn="auto" hangingPunct="1">
              <a:spcAft>
                <a:spcPts val="0"/>
              </a:spcAft>
              <a:buFont typeface="Arial" pitchFamily="34" charset="0"/>
              <a:buChar char="•"/>
              <a:defRPr/>
            </a:pPr>
            <a:r>
              <a:rPr lang="en-US" dirty="0" smtClean="0"/>
              <a:t>Web vandalism</a:t>
            </a:r>
          </a:p>
          <a:p>
            <a:pPr eaLnBrk="1" fontAlgn="auto" hangingPunct="1">
              <a:spcAft>
                <a:spcPts val="0"/>
              </a:spcAft>
              <a:buFont typeface="Arial" pitchFamily="34" charset="0"/>
              <a:buChar char="•"/>
              <a:defRPr/>
            </a:pPr>
            <a:r>
              <a:rPr lang="en-US" dirty="0" smtClean="0"/>
              <a:t>“Patriot hackers”—governments sometimes blame independent citizens or groups for cyberwar attacks</a:t>
            </a:r>
          </a:p>
          <a:p>
            <a:pPr eaLnBrk="1" fontAlgn="auto" hangingPunct="1">
              <a:spcAft>
                <a:spcPts val="0"/>
              </a:spcAft>
              <a:buFont typeface="Arial" pitchFamily="34" charset="0"/>
              <a:buChar char="•"/>
              <a:defRPr/>
            </a:pPr>
            <a:r>
              <a:rPr lang="en-US" dirty="0" smtClean="0"/>
              <a:t>Stuxnet—malware against an Iranian system </a:t>
            </a:r>
          </a:p>
          <a:p>
            <a:pPr lvl="1" eaLnBrk="1" fontAlgn="auto" hangingPunct="1">
              <a:spcAft>
                <a:spcPts val="0"/>
              </a:spcAft>
              <a:buFont typeface="Arial" pitchFamily="34" charset="0"/>
              <a:buChar char="–"/>
              <a:defRPr/>
            </a:pPr>
            <a:r>
              <a:rPr lang="en-US" dirty="0"/>
              <a:t>Originally blamed on patriot hackers, then revealed to be developed by the U.S. and Israel</a:t>
            </a:r>
          </a:p>
          <a:p>
            <a:pPr eaLnBrk="1" fontAlgn="auto" hangingPunct="1">
              <a:spcAft>
                <a:spcPts val="0"/>
              </a:spcAft>
              <a:buFont typeface="Arial" pitchFamily="34" charset="0"/>
              <a:buChar char="•"/>
              <a:defRPr/>
            </a:pPr>
            <a:endParaRPr lang="en-US" dirty="0" smtClean="0"/>
          </a:p>
          <a:p>
            <a:pPr marL="457200" lvl="1" indent="0" eaLnBrk="1" fontAlgn="auto" hangingPunct="1">
              <a:spcAft>
                <a:spcPts val="0"/>
              </a:spcAft>
              <a:buNone/>
              <a:defRPr/>
            </a:pPr>
            <a:endParaRPr lang="en-US" dirty="0" smtClean="0"/>
          </a:p>
          <a:p>
            <a:pPr marL="0" indent="0"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xmlns="" val="2652594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dirty="0" smtClean="0"/>
              <a:t>Cyberterrorism</a:t>
            </a:r>
          </a:p>
        </p:txBody>
      </p:sp>
      <p:sp>
        <p:nvSpPr>
          <p:cNvPr id="57346" name="Content Placeholder 2"/>
          <p:cNvSpPr>
            <a:spLocks noGrp="1"/>
          </p:cNvSpPr>
          <p:nvPr>
            <p:ph idx="1"/>
          </p:nvPr>
        </p:nvSpPr>
        <p:spPr/>
        <p:txBody>
          <a:bodyPr/>
          <a:lstStyle/>
          <a:p>
            <a:pPr eaLnBrk="1" hangingPunct="1"/>
            <a:r>
              <a:rPr lang="en-US" dirty="0" smtClean="0"/>
              <a:t>What kinds of attacks are considered cyberterrorism?</a:t>
            </a:r>
          </a:p>
          <a:p>
            <a:pPr lvl="1" eaLnBrk="1" hangingPunct="1"/>
            <a:r>
              <a:rPr lang="en-US" dirty="0" smtClean="0"/>
              <a:t>Attacks by individuals and organized groups</a:t>
            </a:r>
          </a:p>
          <a:p>
            <a:pPr lvl="1" eaLnBrk="1" hangingPunct="1"/>
            <a:r>
              <a:rPr lang="en-US" dirty="0"/>
              <a:t>P</a:t>
            </a:r>
            <a:r>
              <a:rPr lang="en-US" dirty="0" smtClean="0"/>
              <a:t>olitical, religious, or ideological goals</a:t>
            </a:r>
          </a:p>
          <a:p>
            <a:pPr eaLnBrk="1" hangingPunct="1"/>
            <a:r>
              <a:rPr lang="en-US" dirty="0" smtClean="0"/>
              <a:t>How the Internet is changing the business processes of terrorists</a:t>
            </a:r>
          </a:p>
          <a:p>
            <a:pPr lvl="1" eaLnBrk="1" hangingPunct="1"/>
            <a:r>
              <a:rPr lang="en-US" dirty="0" smtClean="0"/>
              <a:t>Terrorists are leveraging the Internet to coordinate their activities, recruit, and perform fundraising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dirty="0" smtClean="0"/>
              <a:t>Cyberterrorism (continued)</a:t>
            </a:r>
          </a:p>
        </p:txBody>
      </p:sp>
      <p:sp>
        <p:nvSpPr>
          <p:cNvPr id="59394" name="Content Placeholder 2"/>
          <p:cNvSpPr>
            <a:spLocks noGrp="1"/>
          </p:cNvSpPr>
          <p:nvPr>
            <p:ph idx="1"/>
          </p:nvPr>
        </p:nvSpPr>
        <p:spPr/>
        <p:txBody>
          <a:bodyPr/>
          <a:lstStyle/>
          <a:p>
            <a:pPr eaLnBrk="1" hangingPunct="1"/>
            <a:r>
              <a:rPr lang="en-US" dirty="0" smtClean="0"/>
              <a:t>Assessing the cyberterrorism threat</a:t>
            </a:r>
          </a:p>
          <a:p>
            <a:pPr lvl="1" eaLnBrk="1" hangingPunct="1"/>
            <a:r>
              <a:rPr lang="en-US" dirty="0" smtClean="0"/>
              <a:t>The Internet is generally open and accessible from anywhere in the world</a:t>
            </a:r>
          </a:p>
          <a:p>
            <a:pPr lvl="1" eaLnBrk="1" hangingPunct="1"/>
            <a:r>
              <a:rPr lang="en-US" dirty="0" smtClean="0"/>
              <a:t>There have been many attacks, and although not significantly damaging, the will and potential exist</a:t>
            </a:r>
          </a:p>
          <a:p>
            <a:pPr eaLnBrk="1" hangingPunct="1"/>
            <a:r>
              <a:rPr lang="en-US" dirty="0" smtClean="0"/>
              <a:t>The globalization of terrorism</a:t>
            </a:r>
          </a:p>
          <a:p>
            <a:pPr lvl="1" eaLnBrk="1" hangingPunct="1"/>
            <a:r>
              <a:rPr lang="en-US" dirty="0" smtClean="0"/>
              <a:t>Terrorism is now a global business</a:t>
            </a:r>
          </a:p>
          <a:p>
            <a:pPr lvl="1" eaLnBrk="1" hangingPunct="1"/>
            <a:r>
              <a:rPr lang="en-US" dirty="0" smtClean="0"/>
              <a:t>Attacks can be launched from anywhere in the world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dirty="0" smtClean="0"/>
              <a:t>Cyberterrorism (continued)</a:t>
            </a:r>
          </a:p>
        </p:txBody>
      </p:sp>
      <p:sp>
        <p:nvSpPr>
          <p:cNvPr id="3" name="Text Placeholder 2"/>
          <p:cNvSpPr>
            <a:spLocks noGrp="1"/>
          </p:cNvSpPr>
          <p:nvPr>
            <p:ph type="body" idx="1"/>
          </p:nvPr>
        </p:nvSpPr>
        <p:spPr>
          <a:xfrm>
            <a:off x="303212" y="1504950"/>
            <a:ext cx="4040188" cy="639762"/>
          </a:xfrm>
        </p:spPr>
        <p:txBody>
          <a:bodyPr/>
          <a:lstStyle/>
          <a:p>
            <a:r>
              <a:rPr lang="en-US" sz="2200" dirty="0" smtClean="0"/>
              <a:t>Types of Cyberterrorism	</a:t>
            </a:r>
            <a:endParaRPr lang="en-US" sz="2200" dirty="0"/>
          </a:p>
        </p:txBody>
      </p:sp>
      <p:sp>
        <p:nvSpPr>
          <p:cNvPr id="4" name="Content Placeholder 3"/>
          <p:cNvSpPr>
            <a:spLocks noGrp="1"/>
          </p:cNvSpPr>
          <p:nvPr>
            <p:ph sz="half" idx="2"/>
          </p:nvPr>
        </p:nvSpPr>
        <p:spPr>
          <a:xfrm>
            <a:off x="303212" y="2144712"/>
            <a:ext cx="4040188" cy="3951288"/>
          </a:xfrm>
        </p:spPr>
        <p:txBody>
          <a:bodyPr/>
          <a:lstStyle/>
          <a:p>
            <a:r>
              <a:rPr lang="en-US" sz="2200" dirty="0"/>
              <a:t>Coordinated bomb </a:t>
            </a:r>
            <a:r>
              <a:rPr lang="en-US" sz="2200" dirty="0" smtClean="0"/>
              <a:t>attacks</a:t>
            </a:r>
          </a:p>
          <a:p>
            <a:r>
              <a:rPr lang="en-US" sz="2200" dirty="0"/>
              <a:t>Manipulation of financial and </a:t>
            </a:r>
            <a:r>
              <a:rPr lang="en-US" sz="2200" dirty="0" smtClean="0"/>
              <a:t>banking information</a:t>
            </a:r>
          </a:p>
          <a:p>
            <a:r>
              <a:rPr lang="en-US" sz="2200" dirty="0"/>
              <a:t>Manipulation of the pharmaceutical </a:t>
            </a:r>
            <a:r>
              <a:rPr lang="en-US" sz="2200" dirty="0" smtClean="0"/>
              <a:t>industry</a:t>
            </a:r>
          </a:p>
          <a:p>
            <a:r>
              <a:rPr lang="en-US" sz="2200" dirty="0"/>
              <a:t>Manipulation of transportation control </a:t>
            </a:r>
            <a:r>
              <a:rPr lang="en-US" sz="2200" dirty="0" smtClean="0"/>
              <a:t>systems</a:t>
            </a:r>
          </a:p>
          <a:p>
            <a:r>
              <a:rPr lang="en-US" sz="2200" dirty="0"/>
              <a:t>Manipulation </a:t>
            </a:r>
            <a:r>
              <a:rPr lang="en-US" sz="2200" dirty="0" smtClean="0"/>
              <a:t>of civilian infrastructures</a:t>
            </a:r>
          </a:p>
          <a:p>
            <a:r>
              <a:rPr lang="en-US" sz="2200" dirty="0"/>
              <a:t>Manipulation of nuclear power plants</a:t>
            </a:r>
          </a:p>
        </p:txBody>
      </p:sp>
      <p:sp>
        <p:nvSpPr>
          <p:cNvPr id="5" name="Text Placeholder 4"/>
          <p:cNvSpPr>
            <a:spLocks noGrp="1"/>
          </p:cNvSpPr>
          <p:nvPr>
            <p:ph type="body" sz="quarter" idx="3"/>
          </p:nvPr>
        </p:nvSpPr>
        <p:spPr>
          <a:xfrm>
            <a:off x="4645025" y="1447800"/>
            <a:ext cx="4041775" cy="639762"/>
          </a:xfrm>
        </p:spPr>
        <p:txBody>
          <a:bodyPr/>
          <a:lstStyle/>
          <a:p>
            <a:r>
              <a:rPr lang="en-US" dirty="0" smtClean="0"/>
              <a:t>Terrorist Use of the Internet</a:t>
            </a:r>
            <a:endParaRPr lang="en-US" dirty="0"/>
          </a:p>
        </p:txBody>
      </p:sp>
      <p:sp>
        <p:nvSpPr>
          <p:cNvPr id="6" name="Content Placeholder 5"/>
          <p:cNvSpPr>
            <a:spLocks noGrp="1"/>
          </p:cNvSpPr>
          <p:nvPr>
            <p:ph sz="quarter" idx="4"/>
          </p:nvPr>
        </p:nvSpPr>
        <p:spPr>
          <a:xfrm>
            <a:off x="4645025" y="2087562"/>
            <a:ext cx="4041775" cy="3951288"/>
          </a:xfrm>
        </p:spPr>
        <p:txBody>
          <a:bodyPr/>
          <a:lstStyle/>
          <a:p>
            <a:r>
              <a:rPr lang="en-US" dirty="0"/>
              <a:t>Information </a:t>
            </a:r>
            <a:r>
              <a:rPr lang="en-US" dirty="0" smtClean="0"/>
              <a:t>dissemination</a:t>
            </a:r>
          </a:p>
          <a:p>
            <a:r>
              <a:rPr lang="en-US" dirty="0"/>
              <a:t>Data </a:t>
            </a:r>
            <a:r>
              <a:rPr lang="en-US" dirty="0" smtClean="0"/>
              <a:t>mining</a:t>
            </a:r>
          </a:p>
          <a:p>
            <a:r>
              <a:rPr lang="en-US" dirty="0" smtClean="0"/>
              <a:t>Fundraising</a:t>
            </a:r>
          </a:p>
          <a:p>
            <a:r>
              <a:rPr lang="en-US" dirty="0"/>
              <a:t>Recruiting </a:t>
            </a:r>
            <a:r>
              <a:rPr lang="en-US" dirty="0" smtClean="0"/>
              <a:t>and mobilization</a:t>
            </a:r>
          </a:p>
          <a:p>
            <a:r>
              <a:rPr lang="en-US" dirty="0" smtClean="0"/>
              <a:t>Networking</a:t>
            </a:r>
          </a:p>
          <a:p>
            <a:r>
              <a:rPr lang="en-US" dirty="0"/>
              <a:t>Information </a:t>
            </a:r>
            <a:r>
              <a:rPr lang="en-US" dirty="0" smtClean="0"/>
              <a:t>sharing</a:t>
            </a:r>
          </a:p>
          <a:p>
            <a:r>
              <a:rPr lang="en-US" dirty="0" smtClean="0"/>
              <a:t>Training</a:t>
            </a:r>
          </a:p>
          <a:p>
            <a:r>
              <a:rPr lang="en-US" dirty="0"/>
              <a:t>Planning and </a:t>
            </a:r>
            <a:r>
              <a:rPr lang="en-US" dirty="0" smtClean="0"/>
              <a:t>coordinating</a:t>
            </a:r>
          </a:p>
          <a:p>
            <a:r>
              <a:rPr lang="en-US" dirty="0"/>
              <a:t>Information </a:t>
            </a:r>
            <a:r>
              <a:rPr lang="en-US" dirty="0" smtClean="0"/>
              <a:t>gathering</a:t>
            </a:r>
          </a:p>
          <a:p>
            <a:r>
              <a:rPr lang="en-US" dirty="0"/>
              <a:t>Location monitoring</a:t>
            </a:r>
          </a:p>
        </p:txBody>
      </p:sp>
    </p:spTree>
    <p:extLst>
      <p:ext uri="{BB962C8B-B14F-4D97-AF65-F5344CB8AC3E}">
        <p14:creationId xmlns:p14="http://schemas.microsoft.com/office/powerpoint/2010/main" xmlns="" val="2378177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dirty="0" smtClean="0"/>
              <a:t>Managing Information Systems Security</a:t>
            </a:r>
          </a:p>
        </p:txBody>
      </p:sp>
      <p:graphicFrame>
        <p:nvGraphicFramePr>
          <p:cNvPr id="4" name="Diagram 3"/>
          <p:cNvGraphicFramePr/>
          <p:nvPr>
            <p:extLst>
              <p:ext uri="{D42A27DB-BD31-4B8C-83A1-F6EECF244321}">
                <p14:modId xmlns:p14="http://schemas.microsoft.com/office/powerpoint/2010/main" xmlns="" val="4039797392"/>
              </p:ext>
            </p:extLst>
          </p:nvPr>
        </p:nvGraphicFramePr>
        <p:xfrm>
          <a:off x="457200" y="18288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smtClean="0"/>
              <a:t>Computer Crime</a:t>
            </a:r>
          </a:p>
        </p:txBody>
      </p:sp>
      <p:graphicFrame>
        <p:nvGraphicFramePr>
          <p:cNvPr id="3" name="Diagram 2"/>
          <p:cNvGraphicFramePr/>
          <p:nvPr>
            <p:extLst>
              <p:ext uri="{D42A27DB-BD31-4B8C-83A1-F6EECF244321}">
                <p14:modId xmlns:p14="http://schemas.microsoft.com/office/powerpoint/2010/main" xmlns="" val="1066186484"/>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Threats to IS Security</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828800"/>
            <a:ext cx="4386801" cy="441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Content Placeholder 3"/>
          <p:cNvSpPr txBox="1">
            <a:spLocks/>
          </p:cNvSpPr>
          <p:nvPr/>
        </p:nvSpPr>
        <p:spPr>
          <a:xfrm>
            <a:off x="4038600" y="1752600"/>
            <a:ext cx="4876800" cy="440176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Securing against these threats must consider these primary goals:</a:t>
            </a:r>
          </a:p>
          <a:p>
            <a:pPr lvl="1"/>
            <a:r>
              <a:rPr lang="en-US" sz="2400" dirty="0" smtClean="0"/>
              <a:t>Availability:</a:t>
            </a:r>
          </a:p>
          <a:p>
            <a:pPr lvl="2"/>
            <a:r>
              <a:rPr lang="en-US" sz="1800" dirty="0"/>
              <a:t>E</a:t>
            </a:r>
            <a:r>
              <a:rPr lang="en-US" sz="1800" dirty="0" smtClean="0"/>
              <a:t>nsuring </a:t>
            </a:r>
            <a:r>
              <a:rPr lang="en-US" sz="1800" dirty="0"/>
              <a:t>that legitimate users can access the system</a:t>
            </a:r>
            <a:endParaRPr lang="en-US" sz="1800" dirty="0" smtClean="0"/>
          </a:p>
          <a:p>
            <a:pPr lvl="1"/>
            <a:r>
              <a:rPr lang="en-US" sz="2400" dirty="0" smtClean="0"/>
              <a:t>Integrity</a:t>
            </a:r>
          </a:p>
          <a:p>
            <a:pPr lvl="2"/>
            <a:r>
              <a:rPr lang="en-US" sz="1800" dirty="0" smtClean="0"/>
              <a:t>Preventing unauthorized </a:t>
            </a:r>
            <a:r>
              <a:rPr lang="en-US" sz="1800" dirty="0"/>
              <a:t>manipulations of data and </a:t>
            </a:r>
            <a:r>
              <a:rPr lang="en-US" sz="1800" dirty="0" smtClean="0"/>
              <a:t>systems</a:t>
            </a:r>
          </a:p>
          <a:p>
            <a:pPr lvl="1"/>
            <a:r>
              <a:rPr lang="en-US" sz="2400" dirty="0" smtClean="0"/>
              <a:t>Confidentiality</a:t>
            </a:r>
          </a:p>
          <a:p>
            <a:pPr lvl="2"/>
            <a:r>
              <a:rPr lang="en-US" sz="1800" dirty="0" smtClean="0"/>
              <a:t>Protecting data </a:t>
            </a:r>
            <a:r>
              <a:rPr lang="en-US" sz="1800" dirty="0"/>
              <a:t>from unauthorized access</a:t>
            </a:r>
            <a:endParaRPr lang="en-US" sz="1800" dirty="0" smtClean="0"/>
          </a:p>
          <a:p>
            <a:pPr lvl="1"/>
            <a:r>
              <a:rPr lang="en-US" sz="2400" dirty="0" smtClean="0"/>
              <a:t>Accountability</a:t>
            </a:r>
          </a:p>
          <a:p>
            <a:pPr lvl="2"/>
            <a:r>
              <a:rPr lang="en-US" sz="1800" dirty="0"/>
              <a:t>E</a:t>
            </a:r>
            <a:r>
              <a:rPr lang="en-US" sz="1800" dirty="0" smtClean="0"/>
              <a:t>nsuring </a:t>
            </a:r>
            <a:r>
              <a:rPr lang="en-US" sz="1800" dirty="0"/>
              <a:t>that actions can be traced</a:t>
            </a:r>
            <a:endParaRPr lang="en-US" sz="1800" dirty="0" smtClean="0"/>
          </a:p>
          <a:p>
            <a:pPr lvl="2"/>
            <a:endParaRPr lang="en-US" sz="1600" dirty="0" smtClean="0"/>
          </a:p>
          <a:p>
            <a:pPr marL="457200" lvl="1" indent="0">
              <a:buNone/>
            </a:pPr>
            <a:endParaRPr lang="en-US" sz="2000" dirty="0"/>
          </a:p>
        </p:txBody>
      </p:sp>
    </p:spTree>
    <p:extLst>
      <p:ext uri="{BB962C8B-B14F-4D97-AF65-F5344CB8AC3E}">
        <p14:creationId xmlns:p14="http://schemas.microsoft.com/office/powerpoint/2010/main" xmlns="" val="3270885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Information Security</a:t>
            </a: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905000"/>
            <a:ext cx="8839200" cy="289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381000" y="5039380"/>
            <a:ext cx="8610600" cy="523220"/>
          </a:xfrm>
          <a:prstGeom prst="rect">
            <a:avLst/>
          </a:prstGeom>
        </p:spPr>
        <p:txBody>
          <a:bodyPr wrap="square">
            <a:spAutoFit/>
          </a:bodyPr>
          <a:lstStyle/>
          <a:p>
            <a:r>
              <a:rPr lang="en-US" sz="2800" dirty="0"/>
              <a:t>Information systems security </a:t>
            </a:r>
            <a:r>
              <a:rPr lang="en-US" sz="2800" dirty="0" smtClean="0"/>
              <a:t>is an </a:t>
            </a:r>
            <a:r>
              <a:rPr lang="en-US" sz="2800" dirty="0"/>
              <a:t>ongoing process.</a:t>
            </a:r>
          </a:p>
        </p:txBody>
      </p:sp>
    </p:spTree>
    <p:extLst>
      <p:ext uri="{BB962C8B-B14F-4D97-AF65-F5344CB8AC3E}">
        <p14:creationId xmlns:p14="http://schemas.microsoft.com/office/powerpoint/2010/main" xmlns="" val="330130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dirty="0" smtClean="0"/>
              <a:t>Assessing IS Risks</a:t>
            </a:r>
          </a:p>
        </p:txBody>
      </p:sp>
      <p:sp>
        <p:nvSpPr>
          <p:cNvPr id="63490" name="Content Placeholder 2"/>
          <p:cNvSpPr>
            <a:spLocks noGrp="1"/>
          </p:cNvSpPr>
          <p:nvPr>
            <p:ph idx="1"/>
          </p:nvPr>
        </p:nvSpPr>
        <p:spPr>
          <a:xfrm>
            <a:off x="152400" y="1828800"/>
            <a:ext cx="4648200" cy="4572000"/>
          </a:xfrm>
        </p:spPr>
        <p:txBody>
          <a:bodyPr/>
          <a:lstStyle/>
          <a:p>
            <a:pPr eaLnBrk="1" hangingPunct="1"/>
            <a:r>
              <a:rPr lang="en-US" sz="2800" dirty="0" smtClean="0"/>
              <a:t>Options for addressing risk</a:t>
            </a:r>
          </a:p>
          <a:p>
            <a:pPr lvl="1" eaLnBrk="1" hangingPunct="1"/>
            <a:r>
              <a:rPr lang="en-US" sz="2400" dirty="0" smtClean="0"/>
              <a:t>Risk Reduction </a:t>
            </a:r>
          </a:p>
          <a:p>
            <a:pPr lvl="2" eaLnBrk="1" hangingPunct="1"/>
            <a:r>
              <a:rPr lang="en-US" sz="2000" dirty="0" smtClean="0"/>
              <a:t>Actively installing countermeasures</a:t>
            </a:r>
          </a:p>
          <a:p>
            <a:pPr lvl="1" eaLnBrk="1" hangingPunct="1"/>
            <a:r>
              <a:rPr lang="en-US" sz="2400" dirty="0" smtClean="0"/>
              <a:t>Risk Acceptance</a:t>
            </a:r>
          </a:p>
          <a:p>
            <a:pPr lvl="2" eaLnBrk="1" hangingPunct="1"/>
            <a:r>
              <a:rPr lang="en-US" sz="2000" dirty="0" smtClean="0"/>
              <a:t>Accepting any losses that occur</a:t>
            </a:r>
          </a:p>
          <a:p>
            <a:pPr lvl="1" eaLnBrk="1" hangingPunct="1"/>
            <a:r>
              <a:rPr lang="en-US" sz="2400" dirty="0" smtClean="0"/>
              <a:t>Risk Transference</a:t>
            </a:r>
          </a:p>
          <a:p>
            <a:pPr lvl="2" eaLnBrk="1" hangingPunct="1"/>
            <a:r>
              <a:rPr lang="en-US" sz="2000" dirty="0" smtClean="0"/>
              <a:t>Have someone else absorb the risk (insurance, outsourcing)</a:t>
            </a:r>
          </a:p>
          <a:p>
            <a:pPr lvl="1" eaLnBrk="1" hangingPunct="1"/>
            <a:r>
              <a:rPr lang="en-US" sz="2400" dirty="0" smtClean="0"/>
              <a:t>Risk Avoidance</a:t>
            </a:r>
          </a:p>
          <a:p>
            <a:pPr lvl="2" eaLnBrk="1" hangingPunct="1"/>
            <a:r>
              <a:rPr lang="en-US" sz="2000" dirty="0" smtClean="0"/>
              <a:t>Using alternative means, avoiding risky tasks</a:t>
            </a:r>
          </a:p>
          <a:p>
            <a:pPr lvl="1" eaLnBrk="1" hangingPunct="1"/>
            <a:endParaRPr lang="en-US" sz="2400" dirty="0" smtClean="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1799756"/>
            <a:ext cx="3829050" cy="3267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5562600" y="5257800"/>
            <a:ext cx="3352800" cy="646331"/>
          </a:xfrm>
          <a:prstGeom prst="rect">
            <a:avLst/>
          </a:prstGeom>
        </p:spPr>
        <p:txBody>
          <a:bodyPr wrap="square">
            <a:spAutoFit/>
          </a:bodyPr>
          <a:lstStyle/>
          <a:p>
            <a:r>
              <a:rPr lang="en-US" dirty="0"/>
              <a:t>I</a:t>
            </a:r>
            <a:r>
              <a:rPr lang="en-US" dirty="0" smtClean="0"/>
              <a:t>nterplay </a:t>
            </a:r>
            <a:r>
              <a:rPr lang="en-US" dirty="0"/>
              <a:t>between </a:t>
            </a:r>
            <a:r>
              <a:rPr lang="en-US" dirty="0" smtClean="0"/>
              <a:t>threats, vulnerabilities</a:t>
            </a:r>
            <a:r>
              <a:rPr lang="en-US" dirty="0"/>
              <a:t>, and impacts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Security Strategy</a:t>
            </a:r>
          </a:p>
        </p:txBody>
      </p:sp>
      <p:sp>
        <p:nvSpPr>
          <p:cNvPr id="3" name="Content Placeholder 2"/>
          <p:cNvSpPr>
            <a:spLocks noGrp="1"/>
          </p:cNvSpPr>
          <p:nvPr>
            <p:ph idx="1"/>
          </p:nvPr>
        </p:nvSpPr>
        <p:spPr/>
        <p:txBody>
          <a:bodyPr/>
          <a:lstStyle/>
          <a:p>
            <a:r>
              <a:rPr lang="en-US" dirty="0" smtClean="0"/>
              <a:t>After assessing risk, a strategy is developed detailing the </a:t>
            </a:r>
            <a:r>
              <a:rPr lang="en-US" b="1" dirty="0" smtClean="0"/>
              <a:t>information security controls</a:t>
            </a:r>
          </a:p>
          <a:p>
            <a:r>
              <a:rPr lang="en-US" dirty="0" smtClean="0"/>
              <a:t>Types of controls:</a:t>
            </a:r>
          </a:p>
          <a:p>
            <a:pPr lvl="1"/>
            <a:r>
              <a:rPr lang="en-US" dirty="0" smtClean="0"/>
              <a:t>Preventive</a:t>
            </a:r>
          </a:p>
          <a:p>
            <a:pPr lvl="1"/>
            <a:r>
              <a:rPr lang="en-US" dirty="0" smtClean="0"/>
              <a:t>Detective</a:t>
            </a:r>
          </a:p>
          <a:p>
            <a:pPr lvl="1"/>
            <a:r>
              <a:rPr lang="en-US" dirty="0" smtClean="0"/>
              <a:t>Corrective</a:t>
            </a:r>
          </a:p>
          <a:p>
            <a:r>
              <a:rPr lang="en-US" dirty="0" smtClean="0"/>
              <a:t>Use the </a:t>
            </a:r>
            <a:r>
              <a:rPr lang="en-US" dirty="0"/>
              <a:t>principles of </a:t>
            </a:r>
            <a:r>
              <a:rPr lang="en-US" i="1" dirty="0"/>
              <a:t>least permissions </a:t>
            </a:r>
            <a:r>
              <a:rPr lang="en-US" dirty="0"/>
              <a:t>and </a:t>
            </a:r>
            <a:r>
              <a:rPr lang="en-US" i="1" dirty="0"/>
              <a:t>least privileges</a:t>
            </a:r>
            <a:endParaRPr lang="en-US" dirty="0"/>
          </a:p>
        </p:txBody>
      </p:sp>
    </p:spTree>
    <p:extLst>
      <p:ext uri="{BB962C8B-B14F-4D97-AF65-F5344CB8AC3E}">
        <p14:creationId xmlns:p14="http://schemas.microsoft.com/office/powerpoint/2010/main" xmlns="" val="105131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Security </a:t>
            </a:r>
            <a:r>
              <a:rPr lang="en-US" dirty="0" smtClean="0"/>
              <a:t>Strategy:</a:t>
            </a:r>
            <a:br>
              <a:rPr lang="en-US" dirty="0" smtClean="0"/>
            </a:br>
            <a:r>
              <a:rPr lang="en-US" dirty="0" smtClean="0"/>
              <a:t>Policies and Procedures</a:t>
            </a:r>
            <a:endParaRPr lang="en-US" dirty="0"/>
          </a:p>
        </p:txBody>
      </p:sp>
      <p:sp>
        <p:nvSpPr>
          <p:cNvPr id="4" name="Content Placeholder 3"/>
          <p:cNvSpPr>
            <a:spLocks noGrp="1"/>
          </p:cNvSpPr>
          <p:nvPr>
            <p:ph idx="1"/>
          </p:nvPr>
        </p:nvSpPr>
        <p:spPr/>
        <p:txBody>
          <a:bodyPr/>
          <a:lstStyle/>
          <a:p>
            <a:r>
              <a:rPr lang="en-US" sz="2800" dirty="0" smtClean="0"/>
              <a:t>Not all security measures are technical in nature. Managerial activities are important</a:t>
            </a:r>
          </a:p>
          <a:p>
            <a:r>
              <a:rPr lang="en-US" sz="2800" dirty="0" smtClean="0"/>
              <a:t>Policies and procedures include:</a:t>
            </a:r>
          </a:p>
          <a:p>
            <a:pPr lvl="1"/>
            <a:r>
              <a:rPr lang="en-US" sz="2400" dirty="0" smtClean="0"/>
              <a:t>Information policy</a:t>
            </a:r>
          </a:p>
          <a:p>
            <a:pPr lvl="1"/>
            <a:r>
              <a:rPr lang="en-US" sz="2400" dirty="0" smtClean="0"/>
              <a:t>Security policy</a:t>
            </a:r>
          </a:p>
          <a:p>
            <a:pPr lvl="1"/>
            <a:r>
              <a:rPr lang="en-US" sz="2400" dirty="0" smtClean="0"/>
              <a:t>Use policy</a:t>
            </a:r>
          </a:p>
          <a:p>
            <a:pPr lvl="1"/>
            <a:r>
              <a:rPr lang="en-US" sz="2400" dirty="0" smtClean="0"/>
              <a:t>Backup policy</a:t>
            </a:r>
          </a:p>
          <a:p>
            <a:pPr lvl="1"/>
            <a:r>
              <a:rPr lang="en-US" sz="2400" dirty="0" smtClean="0"/>
              <a:t>Account management policy</a:t>
            </a:r>
          </a:p>
          <a:p>
            <a:pPr lvl="1"/>
            <a:r>
              <a:rPr lang="en-US" sz="2400" dirty="0" smtClean="0"/>
              <a:t>Incident handling procedures</a:t>
            </a:r>
          </a:p>
          <a:p>
            <a:pPr lvl="1"/>
            <a:r>
              <a:rPr lang="en-US" sz="2400" dirty="0" smtClean="0"/>
              <a:t>Disaster recovery plan</a:t>
            </a:r>
          </a:p>
          <a:p>
            <a:pPr lvl="1"/>
            <a:endParaRPr lang="en-US" sz="2400" dirty="0"/>
          </a:p>
        </p:txBody>
      </p:sp>
    </p:spTree>
    <p:extLst>
      <p:ext uri="{BB962C8B-B14F-4D97-AF65-F5344CB8AC3E}">
        <p14:creationId xmlns:p14="http://schemas.microsoft.com/office/powerpoint/2010/main" xmlns="" val="2482658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Security </a:t>
            </a:r>
            <a:r>
              <a:rPr lang="en-US" dirty="0" smtClean="0"/>
              <a:t>Strategy:</a:t>
            </a:r>
            <a:br>
              <a:rPr lang="en-US" dirty="0" smtClean="0"/>
            </a:br>
            <a:r>
              <a:rPr lang="en-US" dirty="0" smtClean="0"/>
              <a:t>Disaster Planning</a:t>
            </a:r>
            <a:endParaRPr lang="en-US" dirty="0"/>
          </a:p>
        </p:txBody>
      </p:sp>
      <p:sp>
        <p:nvSpPr>
          <p:cNvPr id="4" name="Content Placeholder 3"/>
          <p:cNvSpPr>
            <a:spLocks noGrp="1"/>
          </p:cNvSpPr>
          <p:nvPr>
            <p:ph idx="1"/>
          </p:nvPr>
        </p:nvSpPr>
        <p:spPr/>
        <p:txBody>
          <a:bodyPr/>
          <a:lstStyle/>
          <a:p>
            <a:r>
              <a:rPr lang="en-US" sz="2800" b="1" dirty="0" smtClean="0"/>
              <a:t>Business </a:t>
            </a:r>
            <a:r>
              <a:rPr lang="en-US" sz="2800" b="1" dirty="0"/>
              <a:t>continuity </a:t>
            </a:r>
            <a:r>
              <a:rPr lang="en-US" sz="2800" b="1" dirty="0" smtClean="0"/>
              <a:t>plan</a:t>
            </a:r>
            <a:r>
              <a:rPr lang="en-US" sz="2800" dirty="0"/>
              <a:t>—</a:t>
            </a:r>
            <a:r>
              <a:rPr lang="en-US" sz="2800" dirty="0" smtClean="0"/>
              <a:t>how </a:t>
            </a:r>
            <a:r>
              <a:rPr lang="en-US" sz="2800" dirty="0"/>
              <a:t>a business </a:t>
            </a:r>
            <a:r>
              <a:rPr lang="en-US" sz="2800" dirty="0" smtClean="0"/>
              <a:t>continues operating </a:t>
            </a:r>
            <a:r>
              <a:rPr lang="en-US" sz="2800" dirty="0"/>
              <a:t>after a </a:t>
            </a:r>
            <a:r>
              <a:rPr lang="en-US" sz="2800" dirty="0" smtClean="0"/>
              <a:t>disaster</a:t>
            </a:r>
          </a:p>
          <a:p>
            <a:r>
              <a:rPr lang="en-US" sz="2800" b="1" dirty="0" smtClean="0"/>
              <a:t>Disaster recovery plan</a:t>
            </a:r>
            <a:r>
              <a:rPr lang="en-US" sz="2800" dirty="0"/>
              <a:t>—</a:t>
            </a:r>
            <a:r>
              <a:rPr lang="en-US" sz="2800" dirty="0" smtClean="0"/>
              <a:t>detailed </a:t>
            </a:r>
            <a:r>
              <a:rPr lang="en-US" sz="2800" dirty="0"/>
              <a:t>procedures for recovering from systems-related </a:t>
            </a:r>
            <a:r>
              <a:rPr lang="en-US" sz="2800" dirty="0" smtClean="0"/>
              <a:t>disasters</a:t>
            </a:r>
          </a:p>
          <a:p>
            <a:r>
              <a:rPr lang="en-US" sz="2800" dirty="0" smtClean="0"/>
              <a:t>Questions for a disaster recovery plan:</a:t>
            </a:r>
          </a:p>
          <a:p>
            <a:pPr lvl="1"/>
            <a:r>
              <a:rPr lang="en-US" sz="1800" dirty="0"/>
              <a:t>What events are considered a disaster</a:t>
            </a:r>
            <a:r>
              <a:rPr lang="en-US" sz="1800" dirty="0" smtClean="0"/>
              <a:t>?</a:t>
            </a:r>
          </a:p>
          <a:p>
            <a:pPr lvl="1"/>
            <a:r>
              <a:rPr lang="en-US" sz="1800" dirty="0"/>
              <a:t>What should be done to prepare the backup site</a:t>
            </a:r>
            <a:r>
              <a:rPr lang="en-US" sz="1800" dirty="0" smtClean="0"/>
              <a:t>?</a:t>
            </a:r>
          </a:p>
          <a:p>
            <a:pPr lvl="1"/>
            <a:r>
              <a:rPr lang="en-US" sz="1800" dirty="0"/>
              <a:t>What is the chain of </a:t>
            </a:r>
            <a:r>
              <a:rPr lang="en-US" sz="1800" dirty="0" smtClean="0"/>
              <a:t>command</a:t>
            </a:r>
            <a:r>
              <a:rPr lang="en-US" sz="1800" dirty="0"/>
              <a:t>;</a:t>
            </a:r>
            <a:r>
              <a:rPr lang="en-US" sz="1800" dirty="0" smtClean="0"/>
              <a:t> who declares </a:t>
            </a:r>
            <a:r>
              <a:rPr lang="en-US" sz="1800" dirty="0"/>
              <a:t>a disaster</a:t>
            </a:r>
            <a:r>
              <a:rPr lang="en-US" sz="1800" dirty="0" smtClean="0"/>
              <a:t>?</a:t>
            </a:r>
          </a:p>
          <a:p>
            <a:pPr lvl="1"/>
            <a:r>
              <a:rPr lang="en-US" sz="1800" dirty="0"/>
              <a:t>What hardware and software are </a:t>
            </a:r>
            <a:r>
              <a:rPr lang="en-US" sz="1800" dirty="0" smtClean="0"/>
              <a:t>needed?</a:t>
            </a:r>
          </a:p>
          <a:p>
            <a:pPr lvl="1"/>
            <a:r>
              <a:rPr lang="en-US" sz="1800" dirty="0"/>
              <a:t>Which personnel are </a:t>
            </a:r>
            <a:r>
              <a:rPr lang="en-US" sz="1800" dirty="0" smtClean="0"/>
              <a:t>needed?</a:t>
            </a:r>
          </a:p>
          <a:p>
            <a:pPr lvl="1"/>
            <a:r>
              <a:rPr lang="en-US" sz="1800" dirty="0"/>
              <a:t>What is the sequence for moving back to the original </a:t>
            </a:r>
            <a:r>
              <a:rPr lang="en-US" sz="1800" dirty="0" smtClean="0"/>
              <a:t>location?</a:t>
            </a:r>
          </a:p>
          <a:p>
            <a:pPr lvl="1"/>
            <a:r>
              <a:rPr lang="en-US" sz="1800" dirty="0"/>
              <a:t>Which providers can be drawn on to aid in </a:t>
            </a:r>
            <a:r>
              <a:rPr lang="en-US" sz="1800" dirty="0" smtClean="0"/>
              <a:t>disaster recovery?</a:t>
            </a:r>
          </a:p>
          <a:p>
            <a:pPr lvl="1"/>
            <a:endParaRPr lang="en-US" sz="2400" dirty="0"/>
          </a:p>
        </p:txBody>
      </p:sp>
    </p:spTree>
    <p:extLst>
      <p:ext uri="{BB962C8B-B14F-4D97-AF65-F5344CB8AC3E}">
        <p14:creationId xmlns:p14="http://schemas.microsoft.com/office/powerpoint/2010/main" xmlns="" val="3981409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Security </a:t>
            </a:r>
            <a:r>
              <a:rPr lang="en-US" dirty="0" smtClean="0"/>
              <a:t>Strategy:</a:t>
            </a:r>
            <a:br>
              <a:rPr lang="en-US" dirty="0" smtClean="0"/>
            </a:br>
            <a:r>
              <a:rPr lang="en-US" dirty="0" smtClean="0"/>
              <a:t>Backups</a:t>
            </a:r>
            <a:endParaRPr lang="en-US" dirty="0"/>
          </a:p>
        </p:txBody>
      </p:sp>
      <p:sp>
        <p:nvSpPr>
          <p:cNvPr id="4" name="Content Placeholder 3"/>
          <p:cNvSpPr>
            <a:spLocks noGrp="1"/>
          </p:cNvSpPr>
          <p:nvPr>
            <p:ph idx="1"/>
          </p:nvPr>
        </p:nvSpPr>
        <p:spPr/>
        <p:txBody>
          <a:bodyPr/>
          <a:lstStyle/>
          <a:p>
            <a:r>
              <a:rPr lang="en-US" sz="2800" dirty="0" smtClean="0"/>
              <a:t>Backup sites are critical for </a:t>
            </a:r>
            <a:r>
              <a:rPr lang="en-US" sz="2800" dirty="0"/>
              <a:t>business continuity in the event a disaster </a:t>
            </a:r>
            <a:r>
              <a:rPr lang="en-US" sz="2800" dirty="0" smtClean="0"/>
              <a:t>strikes</a:t>
            </a:r>
          </a:p>
          <a:p>
            <a:r>
              <a:rPr lang="en-US" sz="2800" dirty="0" smtClean="0"/>
              <a:t>Backup media include CD, external hard drives, and tapes</a:t>
            </a:r>
          </a:p>
          <a:p>
            <a:r>
              <a:rPr lang="en-US" sz="2800" dirty="0" smtClean="0"/>
              <a:t>Cold backup site</a:t>
            </a:r>
            <a:r>
              <a:rPr lang="en-US" sz="2800" dirty="0"/>
              <a:t>—</a:t>
            </a:r>
            <a:r>
              <a:rPr lang="en-US" sz="2800" dirty="0" smtClean="0"/>
              <a:t>an </a:t>
            </a:r>
            <a:r>
              <a:rPr lang="en-US" sz="2800" dirty="0"/>
              <a:t>empty warehouse with all necessary connections for power and </a:t>
            </a:r>
            <a:r>
              <a:rPr lang="en-US" sz="2800" dirty="0" smtClean="0"/>
              <a:t>communication but </a:t>
            </a:r>
            <a:r>
              <a:rPr lang="en-US" sz="2800" dirty="0"/>
              <a:t>nothing else</a:t>
            </a:r>
            <a:endParaRPr lang="en-US" sz="2800" dirty="0" smtClean="0"/>
          </a:p>
          <a:p>
            <a:r>
              <a:rPr lang="en-US" sz="2800" dirty="0" smtClean="0"/>
              <a:t>Hot backup site</a:t>
            </a:r>
            <a:r>
              <a:rPr lang="en-US" sz="2800" dirty="0"/>
              <a:t>—</a:t>
            </a:r>
            <a:r>
              <a:rPr lang="en-US" sz="2800" dirty="0" smtClean="0"/>
              <a:t>fully </a:t>
            </a:r>
            <a:r>
              <a:rPr lang="en-US" sz="2800" dirty="0"/>
              <a:t>equipped backup facility, </a:t>
            </a:r>
            <a:r>
              <a:rPr lang="en-US" sz="2800" dirty="0" smtClean="0"/>
              <a:t>all needed equipment and one-to-one </a:t>
            </a:r>
            <a:r>
              <a:rPr lang="en-US" sz="2800" dirty="0"/>
              <a:t>replication of </a:t>
            </a:r>
            <a:r>
              <a:rPr lang="en-US" sz="2800" dirty="0" smtClean="0"/>
              <a:t>current </a:t>
            </a:r>
            <a:r>
              <a:rPr lang="en-US" sz="2800" dirty="0"/>
              <a:t>data</a:t>
            </a:r>
            <a:endParaRPr lang="en-US" sz="2800" dirty="0" smtClean="0"/>
          </a:p>
          <a:p>
            <a:endParaRPr lang="en-US" sz="2800" dirty="0" smtClean="0"/>
          </a:p>
          <a:p>
            <a:pPr lvl="1"/>
            <a:endParaRPr lang="en-US" sz="2400" dirty="0"/>
          </a:p>
        </p:txBody>
      </p:sp>
    </p:spTree>
    <p:extLst>
      <p:ext uri="{BB962C8B-B14F-4D97-AF65-F5344CB8AC3E}">
        <p14:creationId xmlns:p14="http://schemas.microsoft.com/office/powerpoint/2010/main" xmlns="" val="3332953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Security </a:t>
            </a:r>
            <a:r>
              <a:rPr lang="en-US" dirty="0" smtClean="0"/>
              <a:t>Strategy:</a:t>
            </a:r>
            <a:br>
              <a:rPr lang="en-US" dirty="0" smtClean="0"/>
            </a:br>
            <a:r>
              <a:rPr lang="en-US" dirty="0" smtClean="0"/>
              <a:t>Designing the Recovery Plan</a:t>
            </a:r>
            <a:endParaRPr lang="en-US" dirty="0"/>
          </a:p>
        </p:txBody>
      </p:sp>
      <p:sp>
        <p:nvSpPr>
          <p:cNvPr id="4" name="Content Placeholder 3"/>
          <p:cNvSpPr>
            <a:spLocks noGrp="1"/>
          </p:cNvSpPr>
          <p:nvPr>
            <p:ph idx="1"/>
          </p:nvPr>
        </p:nvSpPr>
        <p:spPr/>
        <p:txBody>
          <a:bodyPr/>
          <a:lstStyle/>
          <a:p>
            <a:r>
              <a:rPr lang="en-US" dirty="0" smtClean="0"/>
              <a:t>Recovery time objectives</a:t>
            </a:r>
          </a:p>
          <a:p>
            <a:pPr lvl="1"/>
            <a:r>
              <a:rPr lang="en-US" dirty="0"/>
              <a:t>S</a:t>
            </a:r>
            <a:r>
              <a:rPr lang="en-US" dirty="0" smtClean="0"/>
              <a:t>pecify </a:t>
            </a:r>
            <a:r>
              <a:rPr lang="en-US" dirty="0"/>
              <a:t>the maximum time allowed to recover from a catastrophic </a:t>
            </a:r>
            <a:r>
              <a:rPr lang="en-US" dirty="0" smtClean="0"/>
              <a:t>event</a:t>
            </a:r>
          </a:p>
          <a:p>
            <a:pPr lvl="1"/>
            <a:r>
              <a:rPr lang="en-US" dirty="0" smtClean="0"/>
              <a:t>Minutes, hours, days?</a:t>
            </a:r>
            <a:endParaRPr lang="en-US" dirty="0"/>
          </a:p>
          <a:p>
            <a:r>
              <a:rPr lang="en-US" dirty="0" smtClean="0"/>
              <a:t>Recovery point objectives</a:t>
            </a:r>
          </a:p>
          <a:p>
            <a:pPr lvl="1"/>
            <a:r>
              <a:rPr lang="en-US" dirty="0"/>
              <a:t>S</a:t>
            </a:r>
            <a:r>
              <a:rPr lang="en-US" dirty="0" smtClean="0"/>
              <a:t>pecify </a:t>
            </a:r>
            <a:r>
              <a:rPr lang="en-US" dirty="0"/>
              <a:t>how current the backup data should </a:t>
            </a:r>
            <a:r>
              <a:rPr lang="en-US" dirty="0" smtClean="0"/>
              <a:t>be</a:t>
            </a:r>
          </a:p>
          <a:p>
            <a:pPr lvl="1"/>
            <a:r>
              <a:rPr lang="en-US" dirty="0" smtClean="0"/>
              <a:t>Mission-critical transaction data need to be very current</a:t>
            </a:r>
          </a:p>
          <a:p>
            <a:pPr lvl="1"/>
            <a:r>
              <a:rPr lang="en-US" dirty="0" smtClean="0"/>
              <a:t>Hot backup involves mirrored data</a:t>
            </a:r>
            <a:endParaRPr lang="en-US" dirty="0"/>
          </a:p>
        </p:txBody>
      </p:sp>
    </p:spTree>
    <p:extLst>
      <p:ext uri="{BB962C8B-B14F-4D97-AF65-F5344CB8AC3E}">
        <p14:creationId xmlns:p14="http://schemas.microsoft.com/office/powerpoint/2010/main" xmlns="" val="3981409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dirty="0" smtClean="0"/>
              <a:t>Implementing Controls and Training</a:t>
            </a:r>
          </a:p>
        </p:txBody>
      </p:sp>
      <p:sp>
        <p:nvSpPr>
          <p:cNvPr id="65538" name="Content Placeholder 2"/>
          <p:cNvSpPr>
            <a:spLocks noGrp="1"/>
          </p:cNvSpPr>
          <p:nvPr>
            <p:ph idx="1"/>
          </p:nvPr>
        </p:nvSpPr>
        <p:spPr/>
        <p:txBody>
          <a:bodyPr/>
          <a:lstStyle/>
          <a:p>
            <a:pPr eaLnBrk="1" hangingPunct="1"/>
            <a:r>
              <a:rPr lang="en-US" dirty="0" smtClean="0"/>
              <a:t>Commonly used controls:</a:t>
            </a:r>
          </a:p>
          <a:p>
            <a:pPr lvl="1" eaLnBrk="1" hangingPunct="1"/>
            <a:r>
              <a:rPr lang="en-US" dirty="0" smtClean="0"/>
              <a:t>Physical access restrictions</a:t>
            </a:r>
          </a:p>
          <a:p>
            <a:pPr lvl="1" eaLnBrk="1" hangingPunct="1"/>
            <a:r>
              <a:rPr lang="en-US" dirty="0" smtClean="0"/>
              <a:t>Firewalls</a:t>
            </a:r>
          </a:p>
          <a:p>
            <a:pPr lvl="1" eaLnBrk="1" hangingPunct="1"/>
            <a:r>
              <a:rPr lang="en-US" dirty="0" smtClean="0"/>
              <a:t>Encryption</a:t>
            </a:r>
          </a:p>
          <a:p>
            <a:pPr lvl="1" eaLnBrk="1" hangingPunct="1"/>
            <a:r>
              <a:rPr lang="en-US" dirty="0" smtClean="0"/>
              <a:t>Virus monitoring and prevention</a:t>
            </a:r>
          </a:p>
          <a:p>
            <a:pPr lvl="1" eaLnBrk="1" hangingPunct="1"/>
            <a:r>
              <a:rPr lang="en-US" dirty="0" smtClean="0"/>
              <a:t>Secure data centers</a:t>
            </a:r>
          </a:p>
          <a:p>
            <a:pPr lvl="1" eaLnBrk="1" hangingPunct="1"/>
            <a:r>
              <a:rPr lang="en-US" dirty="0"/>
              <a:t>Systems development </a:t>
            </a:r>
            <a:r>
              <a:rPr lang="en-US" dirty="0" smtClean="0"/>
              <a:t>controls</a:t>
            </a:r>
          </a:p>
          <a:p>
            <a:pPr lvl="1" eaLnBrk="1" hangingPunct="1"/>
            <a:r>
              <a:rPr lang="en-US" dirty="0" smtClean="0"/>
              <a:t>Human controls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dirty="0"/>
              <a:t>Implementing Controls and </a:t>
            </a:r>
            <a:r>
              <a:rPr lang="en-US" dirty="0" smtClean="0"/>
              <a:t>Training:</a:t>
            </a:r>
            <a:br>
              <a:rPr lang="en-US" dirty="0" smtClean="0"/>
            </a:br>
            <a:r>
              <a:rPr lang="en-US" dirty="0" smtClean="0"/>
              <a:t>Physical Access </a:t>
            </a:r>
            <a:r>
              <a:rPr lang="en-US" dirty="0"/>
              <a:t>R</a:t>
            </a:r>
            <a:r>
              <a:rPr lang="en-US" dirty="0" smtClean="0"/>
              <a:t>estrictions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Physical access controls typically focus on authentication</a:t>
            </a:r>
          </a:p>
          <a:p>
            <a:pPr lvl="1" eaLnBrk="1" fontAlgn="auto" hangingPunct="1">
              <a:spcAft>
                <a:spcPts val="0"/>
              </a:spcAft>
              <a:buFont typeface="Arial" pitchFamily="34" charset="0"/>
              <a:buChar char="–"/>
              <a:defRPr/>
            </a:pPr>
            <a:r>
              <a:rPr lang="en-US" dirty="0" smtClean="0"/>
              <a:t>Something you have</a:t>
            </a:r>
          </a:p>
          <a:p>
            <a:pPr lvl="2" eaLnBrk="1" fontAlgn="auto" hangingPunct="1">
              <a:spcAft>
                <a:spcPts val="0"/>
              </a:spcAft>
              <a:buFont typeface="Arial" pitchFamily="34" charset="0"/>
              <a:buChar char="•"/>
              <a:defRPr/>
            </a:pPr>
            <a:r>
              <a:rPr lang="en-US" dirty="0" smtClean="0"/>
              <a:t>Keys</a:t>
            </a:r>
          </a:p>
          <a:p>
            <a:pPr lvl="2" eaLnBrk="1" fontAlgn="auto" hangingPunct="1">
              <a:spcAft>
                <a:spcPts val="0"/>
              </a:spcAft>
              <a:buFont typeface="Arial" pitchFamily="34" charset="0"/>
              <a:buChar char="•"/>
              <a:defRPr/>
            </a:pPr>
            <a:r>
              <a:rPr lang="en-US" dirty="0" smtClean="0"/>
              <a:t>Smart cards</a:t>
            </a:r>
          </a:p>
          <a:p>
            <a:pPr lvl="1" eaLnBrk="1" fontAlgn="auto" hangingPunct="1">
              <a:spcAft>
                <a:spcPts val="0"/>
              </a:spcAft>
              <a:buFont typeface="Arial" pitchFamily="34" charset="0"/>
              <a:buChar char="–"/>
              <a:defRPr/>
            </a:pPr>
            <a:r>
              <a:rPr lang="en-US" dirty="0"/>
              <a:t>Something you know</a:t>
            </a:r>
          </a:p>
          <a:p>
            <a:pPr lvl="2" eaLnBrk="1" fontAlgn="auto" hangingPunct="1">
              <a:spcAft>
                <a:spcPts val="0"/>
              </a:spcAft>
              <a:buFont typeface="Arial" pitchFamily="34" charset="0"/>
              <a:buChar char="•"/>
              <a:defRPr/>
            </a:pPr>
            <a:r>
              <a:rPr lang="en-US" dirty="0"/>
              <a:t>Password</a:t>
            </a:r>
          </a:p>
          <a:p>
            <a:pPr lvl="2" eaLnBrk="1" fontAlgn="auto" hangingPunct="1">
              <a:spcAft>
                <a:spcPts val="0"/>
              </a:spcAft>
              <a:buFont typeface="Arial" pitchFamily="34" charset="0"/>
              <a:buChar char="•"/>
              <a:defRPr/>
            </a:pPr>
            <a:r>
              <a:rPr lang="en-US" dirty="0"/>
              <a:t>PIN c</a:t>
            </a:r>
            <a:r>
              <a:rPr lang="en-US" dirty="0" smtClean="0"/>
              <a:t>ode</a:t>
            </a:r>
          </a:p>
          <a:p>
            <a:pPr lvl="1" eaLnBrk="1" fontAlgn="auto" hangingPunct="1">
              <a:spcAft>
                <a:spcPts val="0"/>
              </a:spcAft>
              <a:buFont typeface="Arial" pitchFamily="34" charset="0"/>
              <a:buChar char="–"/>
              <a:defRPr/>
            </a:pPr>
            <a:r>
              <a:rPr lang="en-US" dirty="0" smtClean="0"/>
              <a:t>Something you are</a:t>
            </a:r>
          </a:p>
          <a:p>
            <a:pPr lvl="2" eaLnBrk="1" fontAlgn="auto" hangingPunct="1">
              <a:spcAft>
                <a:spcPts val="0"/>
              </a:spcAft>
              <a:buFont typeface="Arial" pitchFamily="34" charset="0"/>
              <a:buChar char="•"/>
              <a:defRPr/>
            </a:pPr>
            <a:r>
              <a:rPr lang="en-US" dirty="0" smtClean="0"/>
              <a:t>Biometrics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2743200"/>
            <a:ext cx="3763162" cy="26622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5539181" y="5405437"/>
            <a:ext cx="2286000" cy="584775"/>
          </a:xfrm>
          <a:prstGeom prst="rect">
            <a:avLst/>
          </a:prstGeom>
        </p:spPr>
        <p:txBody>
          <a:bodyPr wrap="square">
            <a:spAutoFit/>
          </a:bodyPr>
          <a:lstStyle/>
          <a:p>
            <a:pPr algn="ctr"/>
            <a:r>
              <a:rPr lang="en-US" dirty="0"/>
              <a:t>A smart </a:t>
            </a:r>
            <a:r>
              <a:rPr lang="en-US" dirty="0" smtClean="0"/>
              <a:t>card</a:t>
            </a:r>
            <a:endParaRPr lang="en-US" dirty="0"/>
          </a:p>
          <a:p>
            <a:pPr algn="ctr"/>
            <a:r>
              <a:rPr lang="en-US" sz="1400" dirty="0"/>
              <a:t>Source: al62/Fotolia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t>What Is Computer Crime?</a:t>
            </a:r>
          </a:p>
        </p:txBody>
      </p:sp>
      <p:sp>
        <p:nvSpPr>
          <p:cNvPr id="4" name="Content Placeholder 3"/>
          <p:cNvSpPr>
            <a:spLocks noGrp="1"/>
          </p:cNvSpPr>
          <p:nvPr>
            <p:ph idx="1"/>
          </p:nvPr>
        </p:nvSpPr>
        <p:spPr/>
        <p:txBody>
          <a:bodyPr rtlCol="0">
            <a:normAutofit fontScale="92500" lnSpcReduction="10000"/>
          </a:bodyPr>
          <a:lstStyle/>
          <a:p>
            <a:pPr marL="0" indent="0" algn="ctr" eaLnBrk="1" fontAlgn="auto" hangingPunct="1">
              <a:spcAft>
                <a:spcPts val="0"/>
              </a:spcAft>
              <a:buFont typeface="Arial" pitchFamily="34" charset="0"/>
              <a:buNone/>
              <a:defRPr/>
            </a:pPr>
            <a:r>
              <a:rPr lang="en-US" i="1" dirty="0" smtClean="0"/>
              <a:t>“Using </a:t>
            </a:r>
            <a:r>
              <a:rPr lang="en-US" i="1" dirty="0"/>
              <a:t>a computer to commit an illegal </a:t>
            </a:r>
            <a:r>
              <a:rPr lang="en-US" i="1" dirty="0" smtClean="0"/>
              <a:t>act”</a:t>
            </a:r>
          </a:p>
          <a:p>
            <a:pPr marL="0" indent="0"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a:t>Targeting a computer while committing an </a:t>
            </a:r>
            <a:r>
              <a:rPr lang="en-US" dirty="0" smtClean="0"/>
              <a:t>offense</a:t>
            </a:r>
          </a:p>
          <a:p>
            <a:pPr lvl="1" eaLnBrk="1" fontAlgn="auto" hangingPunct="1">
              <a:spcAft>
                <a:spcPts val="0"/>
              </a:spcAft>
              <a:buFont typeface="Arial" pitchFamily="34" charset="0"/>
              <a:buChar char="–"/>
              <a:defRPr/>
            </a:pPr>
            <a:r>
              <a:rPr lang="en-US" dirty="0" smtClean="0"/>
              <a:t>Unauthorized access of a server to destroy data</a:t>
            </a:r>
          </a:p>
          <a:p>
            <a:pPr eaLnBrk="1" fontAlgn="auto" hangingPunct="1">
              <a:spcAft>
                <a:spcPts val="0"/>
              </a:spcAft>
              <a:buFont typeface="Arial" pitchFamily="34" charset="0"/>
              <a:buChar char="•"/>
              <a:defRPr/>
            </a:pPr>
            <a:r>
              <a:rPr lang="en-US" dirty="0" smtClean="0"/>
              <a:t>Using </a:t>
            </a:r>
            <a:r>
              <a:rPr lang="en-US" dirty="0"/>
              <a:t>a computer to commit an </a:t>
            </a:r>
            <a:r>
              <a:rPr lang="en-US" dirty="0" smtClean="0"/>
              <a:t>offense</a:t>
            </a:r>
          </a:p>
          <a:p>
            <a:pPr lvl="1" eaLnBrk="1" fontAlgn="auto" hangingPunct="1">
              <a:spcAft>
                <a:spcPts val="0"/>
              </a:spcAft>
              <a:buFont typeface="Arial" pitchFamily="34" charset="0"/>
              <a:buChar char="–"/>
              <a:defRPr/>
            </a:pPr>
            <a:r>
              <a:rPr lang="en-US" dirty="0" smtClean="0"/>
              <a:t> Using a computer to embezzle funds</a:t>
            </a:r>
          </a:p>
          <a:p>
            <a:pPr eaLnBrk="1" fontAlgn="auto" hangingPunct="1">
              <a:spcAft>
                <a:spcPts val="0"/>
              </a:spcAft>
              <a:buFont typeface="Arial" pitchFamily="34" charset="0"/>
              <a:buChar char="•"/>
              <a:defRPr/>
            </a:pPr>
            <a:r>
              <a:rPr lang="en-US" dirty="0" smtClean="0"/>
              <a:t>Using </a:t>
            </a:r>
            <a:r>
              <a:rPr lang="en-US" dirty="0"/>
              <a:t>computers to support </a:t>
            </a:r>
            <a:r>
              <a:rPr lang="en-US" dirty="0" smtClean="0"/>
              <a:t>criminal activity</a:t>
            </a:r>
          </a:p>
          <a:p>
            <a:pPr lvl="1" eaLnBrk="1" fontAlgn="auto" hangingPunct="1">
              <a:spcAft>
                <a:spcPts val="0"/>
              </a:spcAft>
              <a:buFont typeface="Arial" pitchFamily="34" charset="0"/>
              <a:buChar char="–"/>
              <a:defRPr/>
            </a:pPr>
            <a:r>
              <a:rPr lang="en-US" dirty="0" smtClean="0"/>
              <a:t>Maintaining books for illegal gambling on a computer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dirty="0"/>
              <a:t>Implementing Controls and </a:t>
            </a:r>
            <a:r>
              <a:rPr lang="en-US" dirty="0" smtClean="0"/>
              <a:t>Training:</a:t>
            </a:r>
            <a:br>
              <a:rPr lang="en-US" dirty="0" smtClean="0"/>
            </a:br>
            <a:r>
              <a:rPr lang="en-US" dirty="0" smtClean="0"/>
              <a:t>Physical Access </a:t>
            </a:r>
            <a:r>
              <a:rPr lang="en-US" dirty="0"/>
              <a:t>R</a:t>
            </a:r>
            <a:r>
              <a:rPr lang="en-US" dirty="0" smtClean="0"/>
              <a:t>estrictions (continued)</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sz="2800" dirty="0" smtClean="0"/>
              <a:t>Methods </a:t>
            </a:r>
            <a:r>
              <a:rPr lang="en-US" sz="2800" dirty="0"/>
              <a:t>for implementing physical access control</a:t>
            </a:r>
            <a:endParaRPr lang="en-US" sz="2800" dirty="0" smtClean="0"/>
          </a:p>
          <a:p>
            <a:pPr lvl="1" eaLnBrk="1" fontAlgn="auto" hangingPunct="1">
              <a:spcAft>
                <a:spcPts val="0"/>
              </a:spcAft>
              <a:buFont typeface="Arial" pitchFamily="34" charset="0"/>
              <a:buChar char="–"/>
              <a:defRPr/>
            </a:pPr>
            <a:r>
              <a:rPr lang="en-US" sz="2400" dirty="0"/>
              <a:t>Biometrics</a:t>
            </a:r>
          </a:p>
          <a:p>
            <a:pPr lvl="2" eaLnBrk="1" fontAlgn="auto" hangingPunct="1">
              <a:spcAft>
                <a:spcPts val="0"/>
              </a:spcAft>
              <a:buFont typeface="Arial" pitchFamily="34" charset="0"/>
              <a:buChar char="•"/>
              <a:defRPr/>
            </a:pPr>
            <a:r>
              <a:rPr lang="en-US" sz="2000" dirty="0" smtClean="0"/>
              <a:t>Identification </a:t>
            </a:r>
            <a:r>
              <a:rPr lang="en-US" sz="2000" dirty="0"/>
              <a:t>via fingerprints, retinal patterns in the eye, facial features, or other bodily characteristics</a:t>
            </a:r>
          </a:p>
          <a:p>
            <a:pPr lvl="1" eaLnBrk="1" fontAlgn="auto" hangingPunct="1">
              <a:spcAft>
                <a:spcPts val="0"/>
              </a:spcAft>
              <a:buFont typeface="Arial" pitchFamily="34" charset="0"/>
              <a:buChar char="–"/>
              <a:defRPr/>
            </a:pPr>
            <a:r>
              <a:rPr lang="en-US" sz="2400" dirty="0"/>
              <a:t>Access Control Software</a:t>
            </a:r>
          </a:p>
          <a:p>
            <a:pPr lvl="2" eaLnBrk="1" fontAlgn="auto" hangingPunct="1">
              <a:spcAft>
                <a:spcPts val="0"/>
              </a:spcAft>
              <a:buFont typeface="Arial" pitchFamily="34" charset="0"/>
              <a:buChar char="•"/>
              <a:defRPr/>
            </a:pPr>
            <a:r>
              <a:rPr lang="en-US" sz="2000" dirty="0"/>
              <a:t>A</a:t>
            </a:r>
            <a:r>
              <a:rPr lang="en-US" sz="2000" dirty="0" smtClean="0"/>
              <a:t>llowing </a:t>
            </a:r>
            <a:r>
              <a:rPr lang="en-US" sz="2000" dirty="0"/>
              <a:t>computer users access only to those files related to their </a:t>
            </a:r>
            <a:r>
              <a:rPr lang="en-US" sz="2000" dirty="0" smtClean="0"/>
              <a:t>work</a:t>
            </a:r>
          </a:p>
          <a:p>
            <a:pPr lvl="2" eaLnBrk="1" fontAlgn="auto" hangingPunct="1">
              <a:spcAft>
                <a:spcPts val="0"/>
              </a:spcAft>
              <a:buFont typeface="Arial" pitchFamily="34" charset="0"/>
              <a:buChar char="•"/>
              <a:defRPr/>
            </a:pPr>
            <a:r>
              <a:rPr lang="en-US" sz="2000" dirty="0" smtClean="0"/>
              <a:t>Restricting type of access (read, write, delete, etc.)</a:t>
            </a:r>
          </a:p>
          <a:p>
            <a:pPr lvl="1" eaLnBrk="1" fontAlgn="auto" hangingPunct="1">
              <a:spcAft>
                <a:spcPts val="0"/>
              </a:spcAft>
              <a:buFont typeface="Arial" pitchFamily="34" charset="0"/>
              <a:buChar char="–"/>
              <a:defRPr/>
            </a:pPr>
            <a:r>
              <a:rPr lang="en-US" sz="2400" dirty="0" smtClean="0"/>
              <a:t>Wireless LAN (WLAN) Controls</a:t>
            </a:r>
          </a:p>
          <a:p>
            <a:pPr lvl="2" eaLnBrk="1" fontAlgn="auto" hangingPunct="1">
              <a:spcAft>
                <a:spcPts val="0"/>
              </a:spcAft>
              <a:buFont typeface="Arial" pitchFamily="34" charset="0"/>
              <a:buChar char="•"/>
              <a:defRPr/>
            </a:pPr>
            <a:r>
              <a:rPr lang="en-US" sz="2000" dirty="0" smtClean="0"/>
              <a:t>Securing wireless networks prevents drive-by hacking</a:t>
            </a:r>
            <a:endParaRPr lang="en-US" sz="2400" dirty="0" smtClean="0"/>
          </a:p>
          <a:p>
            <a:pPr lvl="1" eaLnBrk="1" fontAlgn="auto" hangingPunct="1">
              <a:spcAft>
                <a:spcPts val="0"/>
              </a:spcAft>
              <a:buFont typeface="Arial" pitchFamily="34" charset="0"/>
              <a:buChar char="–"/>
              <a:defRPr/>
            </a:pPr>
            <a:r>
              <a:rPr lang="en-US" sz="2400" dirty="0"/>
              <a:t>Virtual Private Networks(VPN)</a:t>
            </a:r>
          </a:p>
          <a:p>
            <a:pPr lvl="2" eaLnBrk="1" fontAlgn="auto" hangingPunct="1">
              <a:spcAft>
                <a:spcPts val="0"/>
              </a:spcAft>
              <a:buFont typeface="Arial" pitchFamily="34" charset="0"/>
              <a:buChar char="•"/>
              <a:defRPr/>
            </a:pPr>
            <a:r>
              <a:rPr lang="en-US" sz="2000" dirty="0" smtClean="0"/>
              <a:t>Also called a secure tunnel</a:t>
            </a:r>
            <a:endParaRPr lang="en-US" sz="2000" dirty="0"/>
          </a:p>
          <a:p>
            <a:pPr lvl="1" eaLnBrk="1" fontAlgn="auto" hangingPunct="1">
              <a:spcAft>
                <a:spcPts val="0"/>
              </a:spcAft>
              <a:buFont typeface="Arial" pitchFamily="34" charset="0"/>
              <a:buChar char="–"/>
              <a:defRPr/>
            </a:pPr>
            <a:endParaRPr lang="en-US" sz="2400" dirty="0"/>
          </a:p>
        </p:txBody>
      </p:sp>
    </p:spTree>
    <p:extLst>
      <p:ext uri="{BB962C8B-B14F-4D97-AF65-F5344CB8AC3E}">
        <p14:creationId xmlns:p14="http://schemas.microsoft.com/office/powerpoint/2010/main" xmlns="" val="683661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dirty="0"/>
              <a:t>Implementing Controls and </a:t>
            </a:r>
            <a:r>
              <a:rPr lang="en-US" dirty="0" smtClean="0"/>
              <a:t>Training:</a:t>
            </a:r>
            <a:br>
              <a:rPr lang="en-US" dirty="0" smtClean="0"/>
            </a:br>
            <a:r>
              <a:rPr lang="en-US" dirty="0" smtClean="0"/>
              <a:t>Firewalls</a:t>
            </a:r>
          </a:p>
        </p:txBody>
      </p:sp>
      <p:sp>
        <p:nvSpPr>
          <p:cNvPr id="69634" name="Content Placeholder 2"/>
          <p:cNvSpPr>
            <a:spLocks noGrp="1"/>
          </p:cNvSpPr>
          <p:nvPr>
            <p:ph idx="1"/>
          </p:nvPr>
        </p:nvSpPr>
        <p:spPr/>
        <p:txBody>
          <a:bodyPr/>
          <a:lstStyle/>
          <a:p>
            <a:pPr eaLnBrk="1" hangingPunct="1"/>
            <a:r>
              <a:rPr lang="en-US" dirty="0" smtClean="0"/>
              <a:t>Filter traffic</a:t>
            </a:r>
          </a:p>
          <a:p>
            <a:pPr lvl="1" eaLnBrk="1" hangingPunct="1"/>
            <a:r>
              <a:rPr lang="en-US" dirty="0" smtClean="0"/>
              <a:t>Incoming and/or outgoing traffic</a:t>
            </a:r>
          </a:p>
          <a:p>
            <a:pPr lvl="1" eaLnBrk="1" hangingPunct="1"/>
            <a:r>
              <a:rPr lang="en-US" dirty="0" smtClean="0"/>
              <a:t>Filter based on traffic type</a:t>
            </a:r>
          </a:p>
          <a:p>
            <a:pPr lvl="1" eaLnBrk="1" hangingPunct="1"/>
            <a:r>
              <a:rPr lang="en-US" dirty="0" smtClean="0"/>
              <a:t>Filter based on traffic source</a:t>
            </a:r>
          </a:p>
          <a:p>
            <a:pPr lvl="1" eaLnBrk="1" hangingPunct="1"/>
            <a:r>
              <a:rPr lang="en-US" dirty="0" smtClean="0"/>
              <a:t>Filter based on traffic destination</a:t>
            </a:r>
          </a:p>
          <a:p>
            <a:pPr lvl="1" eaLnBrk="1" hangingPunct="1"/>
            <a:r>
              <a:rPr lang="en-US" dirty="0" smtClean="0"/>
              <a:t>Filter based on combinations of parameters</a:t>
            </a:r>
          </a:p>
          <a:p>
            <a:pPr lvl="1" eaLnBrk="1" hangingPunct="1"/>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dirty="0"/>
              <a:t>Implementing Controls and Training:</a:t>
            </a:r>
            <a:r>
              <a:rPr lang="en-US" dirty="0" smtClean="0"/>
              <a:t/>
            </a:r>
            <a:br>
              <a:rPr lang="en-US" dirty="0" smtClean="0"/>
            </a:br>
            <a:r>
              <a:rPr lang="en-US" dirty="0" smtClean="0"/>
              <a:t>Encryption and VPN</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1905000"/>
            <a:ext cx="5267325" cy="4533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0" y="3429000"/>
            <a:ext cx="2771775" cy="1085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Controls and Training:</a:t>
            </a:r>
            <a:br>
              <a:rPr lang="en-US" dirty="0"/>
            </a:br>
            <a:r>
              <a:rPr lang="en-US" dirty="0" smtClean="0"/>
              <a:t>Firewalls</a:t>
            </a:r>
            <a:endParaRPr lang="en-US" dirty="0"/>
          </a:p>
        </p:txBody>
      </p:sp>
      <p:sp>
        <p:nvSpPr>
          <p:cNvPr id="3" name="Content Placeholder 2"/>
          <p:cNvSpPr>
            <a:spLocks noGrp="1"/>
          </p:cNvSpPr>
          <p:nvPr>
            <p:ph idx="1"/>
          </p:nvPr>
        </p:nvSpPr>
        <p:spPr>
          <a:xfrm>
            <a:off x="457200" y="1828800"/>
            <a:ext cx="3657600" cy="4572000"/>
          </a:xfrm>
        </p:spPr>
        <p:txBody>
          <a:bodyPr/>
          <a:lstStyle/>
          <a:p>
            <a:r>
              <a:rPr lang="en-US" sz="2400" b="1" dirty="0" smtClean="0"/>
              <a:t>Firewall</a:t>
            </a:r>
            <a:r>
              <a:rPr lang="en-US" sz="2400" dirty="0"/>
              <a:t>—</a:t>
            </a:r>
            <a:r>
              <a:rPr lang="en-US" sz="2400" dirty="0" smtClean="0"/>
              <a:t>part </a:t>
            </a:r>
            <a:r>
              <a:rPr lang="en-US" sz="2400" dirty="0"/>
              <a:t>of a computer system designed to detect intrusion and prevent unauthorized access to or from a private </a:t>
            </a:r>
            <a:r>
              <a:rPr lang="en-US" sz="2400" dirty="0" smtClean="0"/>
              <a:t>network</a:t>
            </a:r>
          </a:p>
          <a:p>
            <a:r>
              <a:rPr lang="en-US" sz="2400" dirty="0" smtClean="0"/>
              <a:t>A “security fence”</a:t>
            </a:r>
            <a:endParaRPr lang="en-US" sz="24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2133600"/>
            <a:ext cx="3838575" cy="381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3104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dirty="0"/>
              <a:t>Implementing Controls and Training:</a:t>
            </a:r>
            <a:r>
              <a:rPr lang="en-US" dirty="0" smtClean="0"/>
              <a:t/>
            </a:r>
            <a:br>
              <a:rPr lang="en-US" dirty="0" smtClean="0"/>
            </a:br>
            <a:r>
              <a:rPr lang="en-US" dirty="0" smtClean="0"/>
              <a:t>Virus Monitoring and Prevention</a:t>
            </a:r>
          </a:p>
        </p:txBody>
      </p:sp>
      <p:sp>
        <p:nvSpPr>
          <p:cNvPr id="4" name="Content Placeholder 3"/>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Standard </a:t>
            </a:r>
            <a:r>
              <a:rPr lang="en-US" dirty="0"/>
              <a:t>p</a:t>
            </a:r>
            <a:r>
              <a:rPr lang="en-US" dirty="0" smtClean="0"/>
              <a:t>recautions</a:t>
            </a:r>
          </a:p>
          <a:p>
            <a:pPr lvl="1" eaLnBrk="1" fontAlgn="auto" hangingPunct="1">
              <a:spcAft>
                <a:spcPts val="0"/>
              </a:spcAft>
              <a:buFont typeface="Arial" pitchFamily="34" charset="0"/>
              <a:buChar char="–"/>
              <a:defRPr/>
            </a:pPr>
            <a:r>
              <a:rPr lang="en-US" dirty="0" smtClean="0"/>
              <a:t>Purchase, install, and maintain </a:t>
            </a:r>
            <a:r>
              <a:rPr lang="en-US" dirty="0"/>
              <a:t>antivirus </a:t>
            </a:r>
            <a:r>
              <a:rPr lang="en-US" dirty="0" smtClean="0"/>
              <a:t>software</a:t>
            </a:r>
          </a:p>
          <a:p>
            <a:pPr lvl="1" eaLnBrk="1" fontAlgn="auto" hangingPunct="1">
              <a:spcAft>
                <a:spcPts val="0"/>
              </a:spcAft>
              <a:buFont typeface="Arial" pitchFamily="34" charset="0"/>
              <a:buChar char="–"/>
              <a:defRPr/>
            </a:pPr>
            <a:r>
              <a:rPr lang="en-US" dirty="0" smtClean="0"/>
              <a:t>Do </a:t>
            </a:r>
            <a:r>
              <a:rPr lang="en-US" dirty="0"/>
              <a:t>not use flash drives or shareware from unknown or suspect </a:t>
            </a:r>
            <a:r>
              <a:rPr lang="en-US" dirty="0" smtClean="0"/>
              <a:t>sources</a:t>
            </a:r>
          </a:p>
          <a:p>
            <a:pPr lvl="1" eaLnBrk="1" fontAlgn="auto" hangingPunct="1">
              <a:spcAft>
                <a:spcPts val="0"/>
              </a:spcAft>
              <a:buFont typeface="Arial" pitchFamily="34" charset="0"/>
              <a:buChar char="–"/>
              <a:defRPr/>
            </a:pPr>
            <a:r>
              <a:rPr lang="en-US" dirty="0" smtClean="0"/>
              <a:t>Use reputable sources when downloading </a:t>
            </a:r>
            <a:r>
              <a:rPr lang="en-US" dirty="0"/>
              <a:t>material from the </a:t>
            </a:r>
            <a:r>
              <a:rPr lang="en-US" dirty="0" smtClean="0"/>
              <a:t>Internet</a:t>
            </a:r>
            <a:endParaRPr lang="en-US" dirty="0"/>
          </a:p>
          <a:p>
            <a:pPr lvl="1" eaLnBrk="1" fontAlgn="auto" hangingPunct="1">
              <a:spcAft>
                <a:spcPts val="0"/>
              </a:spcAft>
              <a:buFont typeface="Arial" pitchFamily="34" charset="0"/>
              <a:buChar char="–"/>
              <a:defRPr/>
            </a:pPr>
            <a:r>
              <a:rPr lang="en-US" dirty="0" smtClean="0"/>
              <a:t>Delete </a:t>
            </a:r>
            <a:r>
              <a:rPr lang="en-US" dirty="0"/>
              <a:t>without opening any e-mail message received from an unknown </a:t>
            </a:r>
            <a:r>
              <a:rPr lang="en-US" dirty="0" smtClean="0"/>
              <a:t>source</a:t>
            </a:r>
          </a:p>
          <a:p>
            <a:pPr lvl="1" eaLnBrk="1" fontAlgn="auto" hangingPunct="1">
              <a:spcAft>
                <a:spcPts val="0"/>
              </a:spcAft>
              <a:buFont typeface="Arial" pitchFamily="34" charset="0"/>
              <a:buChar char="–"/>
              <a:defRPr/>
            </a:pPr>
            <a:r>
              <a:rPr lang="en-US" dirty="0" smtClean="0"/>
              <a:t>Do </a:t>
            </a:r>
            <a:r>
              <a:rPr lang="en-US" dirty="0"/>
              <a:t>not blindly open e-mail attachments, even if they come from a known </a:t>
            </a:r>
            <a:r>
              <a:rPr lang="en-US" dirty="0" smtClean="0"/>
              <a:t>source</a:t>
            </a:r>
          </a:p>
          <a:p>
            <a:pPr lvl="1" eaLnBrk="1" fontAlgn="auto" hangingPunct="1">
              <a:spcAft>
                <a:spcPts val="0"/>
              </a:spcAft>
              <a:buFont typeface="Arial" pitchFamily="34" charset="0"/>
              <a:buChar char="–"/>
              <a:defRPr/>
            </a:pPr>
            <a:r>
              <a:rPr lang="en-US" dirty="0" smtClean="0"/>
              <a:t>If </a:t>
            </a:r>
            <a:r>
              <a:rPr lang="en-US" dirty="0"/>
              <a:t>your computer system contracts a virus, report </a:t>
            </a:r>
            <a:r>
              <a:rPr lang="en-US" dirty="0" smtClean="0"/>
              <a:t>it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dirty="0"/>
              <a:t>Implementing Controls and Training: </a:t>
            </a:r>
            <a:r>
              <a:rPr lang="en-US" dirty="0" smtClean="0"/>
              <a:t/>
            </a:r>
            <a:br>
              <a:rPr lang="en-US" dirty="0" smtClean="0"/>
            </a:br>
            <a:r>
              <a:rPr lang="en-US" dirty="0" smtClean="0"/>
              <a:t>Secure Data Centers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3350" y="1676400"/>
            <a:ext cx="4216800" cy="426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3"/>
          <p:cNvSpPr txBox="1">
            <a:spLocks/>
          </p:cNvSpPr>
          <p:nvPr/>
        </p:nvSpPr>
        <p:spPr>
          <a:xfrm>
            <a:off x="381000" y="1676400"/>
            <a:ext cx="4267200" cy="45720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dirty="0" smtClean="0"/>
              <a:t>Securing the </a:t>
            </a:r>
            <a:r>
              <a:rPr lang="en-US" dirty="0"/>
              <a:t>f</a:t>
            </a:r>
            <a:r>
              <a:rPr lang="en-US" dirty="0" smtClean="0"/>
              <a:t>acility’s infrastructure</a:t>
            </a:r>
          </a:p>
          <a:p>
            <a:pPr lvl="1" eaLnBrk="1" hangingPunct="1"/>
            <a:r>
              <a:rPr lang="en-US" dirty="0" smtClean="0"/>
              <a:t>Site selection</a:t>
            </a:r>
          </a:p>
          <a:p>
            <a:pPr lvl="1" eaLnBrk="1" hangingPunct="1"/>
            <a:r>
              <a:rPr lang="en-US" dirty="0" smtClean="0"/>
              <a:t>Physical access restrictions</a:t>
            </a:r>
          </a:p>
          <a:p>
            <a:pPr lvl="1" eaLnBrk="1" hangingPunct="1"/>
            <a:r>
              <a:rPr lang="en-US" dirty="0" smtClean="0"/>
              <a:t>Intrusion detection</a:t>
            </a:r>
          </a:p>
          <a:p>
            <a:pPr lvl="1" eaLnBrk="1" hangingPunct="1"/>
            <a:r>
              <a:rPr lang="en-US" dirty="0" smtClean="0"/>
              <a:t>Uninterruptible power </a:t>
            </a:r>
            <a:r>
              <a:rPr lang="en-US" dirty="0"/>
              <a:t>s</a:t>
            </a:r>
            <a:r>
              <a:rPr lang="en-US" dirty="0" smtClean="0"/>
              <a:t>upply</a:t>
            </a:r>
          </a:p>
          <a:p>
            <a:pPr lvl="1" eaLnBrk="1" hangingPunct="1"/>
            <a:r>
              <a:rPr lang="en-US" dirty="0" smtClean="0"/>
              <a:t>Protection from environmental threats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Controls and Training: </a:t>
            </a:r>
            <a:r>
              <a:rPr lang="en-US" dirty="0" smtClean="0"/>
              <a:t/>
            </a:r>
            <a:br>
              <a:rPr lang="en-US" dirty="0" smtClean="0"/>
            </a:br>
            <a:r>
              <a:rPr lang="en-US" dirty="0" smtClean="0"/>
              <a:t>Other Controls</a:t>
            </a:r>
            <a:endParaRPr lang="en-US" dirty="0"/>
          </a:p>
        </p:txBody>
      </p:sp>
      <p:sp>
        <p:nvSpPr>
          <p:cNvPr id="3" name="Content Placeholder 2"/>
          <p:cNvSpPr>
            <a:spLocks noGrp="1"/>
          </p:cNvSpPr>
          <p:nvPr>
            <p:ph idx="1"/>
          </p:nvPr>
        </p:nvSpPr>
        <p:spPr>
          <a:xfrm>
            <a:off x="457200" y="1828800"/>
            <a:ext cx="4572000" cy="4572000"/>
          </a:xfrm>
        </p:spPr>
        <p:txBody>
          <a:bodyPr/>
          <a:lstStyle/>
          <a:p>
            <a:r>
              <a:rPr lang="en-US" dirty="0" smtClean="0"/>
              <a:t>System development controls</a:t>
            </a:r>
          </a:p>
          <a:p>
            <a:pPr lvl="1"/>
            <a:endParaRPr lang="en-US" dirty="0"/>
          </a:p>
          <a:p>
            <a:r>
              <a:rPr lang="en-US" dirty="0" smtClean="0"/>
              <a:t>Human controls</a:t>
            </a:r>
          </a:p>
          <a:p>
            <a:endParaRPr lang="en-US" dirty="0"/>
          </a:p>
          <a:p>
            <a:r>
              <a:rPr lang="en-US" dirty="0" smtClean="0"/>
              <a:t>Deployment and training</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2255750"/>
            <a:ext cx="3979692" cy="3611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706212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Security</a:t>
            </a:r>
            <a:endParaRPr lang="en-US" dirty="0"/>
          </a:p>
        </p:txBody>
      </p:sp>
      <p:sp>
        <p:nvSpPr>
          <p:cNvPr id="3" name="Content Placeholder 2"/>
          <p:cNvSpPr>
            <a:spLocks noGrp="1"/>
          </p:cNvSpPr>
          <p:nvPr>
            <p:ph idx="1"/>
          </p:nvPr>
        </p:nvSpPr>
        <p:spPr>
          <a:xfrm>
            <a:off x="228600" y="1752600"/>
            <a:ext cx="8915400" cy="4572000"/>
          </a:xfrm>
        </p:spPr>
        <p:txBody>
          <a:bodyPr/>
          <a:lstStyle/>
          <a:p>
            <a:r>
              <a:rPr lang="en-US" sz="2400" dirty="0" smtClean="0"/>
              <a:t>Monitoring external events</a:t>
            </a:r>
          </a:p>
          <a:p>
            <a:pPr lvl="1"/>
            <a:r>
              <a:rPr lang="en-US" sz="2000" dirty="0"/>
              <a:t>Information Sharing and Analysis Centers, United States Computer Emergency Readiness Team</a:t>
            </a:r>
            <a:endParaRPr lang="en-US" sz="2000" dirty="0" smtClean="0"/>
          </a:p>
          <a:p>
            <a:r>
              <a:rPr lang="en-US" sz="2400" dirty="0" smtClean="0"/>
              <a:t>IS Auditing</a:t>
            </a:r>
          </a:p>
          <a:p>
            <a:pPr lvl="1"/>
            <a:r>
              <a:rPr lang="en-US" sz="2000" dirty="0" smtClean="0"/>
              <a:t>External </a:t>
            </a:r>
            <a:r>
              <a:rPr lang="en-US" sz="2000" dirty="0"/>
              <a:t>entity </a:t>
            </a:r>
            <a:r>
              <a:rPr lang="en-US" sz="2000" dirty="0" smtClean="0"/>
              <a:t>reviews </a:t>
            </a:r>
            <a:r>
              <a:rPr lang="en-US" sz="2000" dirty="0"/>
              <a:t>the controls </a:t>
            </a:r>
            <a:r>
              <a:rPr lang="en-US" sz="2000" dirty="0" smtClean="0"/>
              <a:t>to </a:t>
            </a:r>
            <a:r>
              <a:rPr lang="en-US" sz="2000" dirty="0"/>
              <a:t>uncover any potential problems</a:t>
            </a:r>
            <a:endParaRPr lang="en-US" sz="2000" dirty="0" smtClean="0"/>
          </a:p>
          <a:p>
            <a:r>
              <a:rPr lang="en-US" sz="2400" dirty="0" smtClean="0"/>
              <a:t>Sarbanes-Oxley Act</a:t>
            </a:r>
          </a:p>
          <a:p>
            <a:pPr lvl="1"/>
            <a:r>
              <a:rPr lang="en-US" sz="2000" dirty="0"/>
              <a:t>Best practices: </a:t>
            </a:r>
            <a:r>
              <a:rPr lang="en-US" sz="2000" dirty="0" smtClean="0"/>
              <a:t>Control Objectives </a:t>
            </a:r>
            <a:r>
              <a:rPr lang="en-US" sz="2000" dirty="0"/>
              <a:t>for </a:t>
            </a:r>
            <a:r>
              <a:rPr lang="en-US" sz="2000" dirty="0" smtClean="0"/>
              <a:t>Information and </a:t>
            </a:r>
            <a:r>
              <a:rPr lang="en-US" sz="2000" dirty="0"/>
              <a:t>related </a:t>
            </a:r>
            <a:r>
              <a:rPr lang="en-US" sz="2000" dirty="0" smtClean="0"/>
              <a:t>Technology </a:t>
            </a:r>
            <a:r>
              <a:rPr lang="en-US" sz="2000" dirty="0"/>
              <a:t>(COBIT)</a:t>
            </a:r>
          </a:p>
          <a:p>
            <a:r>
              <a:rPr lang="en-US" sz="2400" dirty="0" smtClean="0"/>
              <a:t>Responding to Security Incidents</a:t>
            </a:r>
            <a:endParaRPr lang="en-US" sz="1600" dirty="0" smtClean="0"/>
          </a:p>
          <a:p>
            <a:r>
              <a:rPr lang="en-US" sz="2400" dirty="0" smtClean="0"/>
              <a:t>Computer Forensics</a:t>
            </a:r>
          </a:p>
          <a:p>
            <a:pPr lvl="1" eaLnBrk="1" fontAlgn="auto" hangingPunct="1">
              <a:spcAft>
                <a:spcPts val="0"/>
              </a:spcAft>
              <a:buFont typeface="Arial" pitchFamily="34" charset="0"/>
              <a:buChar char="–"/>
              <a:defRPr/>
            </a:pPr>
            <a:r>
              <a:rPr lang="en-US" sz="1800" dirty="0"/>
              <a:t>Examining the computers of crime victims for evidence</a:t>
            </a:r>
          </a:p>
          <a:p>
            <a:pPr lvl="1" eaLnBrk="1" fontAlgn="auto" hangingPunct="1">
              <a:spcAft>
                <a:spcPts val="0"/>
              </a:spcAft>
              <a:buFont typeface="Arial" pitchFamily="34" charset="0"/>
              <a:buChar char="–"/>
              <a:defRPr/>
            </a:pPr>
            <a:r>
              <a:rPr lang="en-US" sz="1800" dirty="0" smtClean="0"/>
              <a:t>Auditing </a:t>
            </a:r>
            <a:r>
              <a:rPr lang="en-US" sz="1800" dirty="0"/>
              <a:t>computer activity logs</a:t>
            </a:r>
          </a:p>
          <a:p>
            <a:endParaRPr lang="en-US" sz="2800" dirty="0" smtClean="0"/>
          </a:p>
          <a:p>
            <a:endParaRPr lang="en-US" sz="2800" dirty="0"/>
          </a:p>
        </p:txBody>
      </p:sp>
    </p:spTree>
    <p:extLst>
      <p:ext uri="{BB962C8B-B14F-4D97-AF65-F5344CB8AC3E}">
        <p14:creationId xmlns:p14="http://schemas.microsoft.com/office/powerpoint/2010/main" xmlns="" val="3304037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eaLnBrk="1" hangingPunct="1"/>
            <a:r>
              <a:rPr lang="en-US" dirty="0" smtClean="0"/>
              <a:t>The Sarbanes-Oxley Act</a:t>
            </a:r>
          </a:p>
        </p:txBody>
      </p:sp>
      <p:sp>
        <p:nvSpPr>
          <p:cNvPr id="98306" name="Content Placeholder 2"/>
          <p:cNvSpPr>
            <a:spLocks noGrp="1"/>
          </p:cNvSpPr>
          <p:nvPr>
            <p:ph idx="1"/>
          </p:nvPr>
        </p:nvSpPr>
        <p:spPr/>
        <p:txBody>
          <a:bodyPr/>
          <a:lstStyle/>
          <a:p>
            <a:pPr eaLnBrk="1" hangingPunct="1"/>
            <a:r>
              <a:rPr lang="en-US" dirty="0" smtClean="0"/>
              <a:t>The Sarbanes-Oxley (S-OX) Act addresses financial controls</a:t>
            </a:r>
          </a:p>
          <a:p>
            <a:pPr lvl="1" eaLnBrk="1" hangingPunct="1"/>
            <a:r>
              <a:rPr lang="en-US" dirty="0" smtClean="0"/>
              <a:t>Companies must demonstrate that controls are in place</a:t>
            </a:r>
          </a:p>
          <a:p>
            <a:pPr lvl="1" eaLnBrk="1" hangingPunct="1"/>
            <a:r>
              <a:rPr lang="en-US" dirty="0" smtClean="0"/>
              <a:t>Companies must preserve evidence documenting compliance</a:t>
            </a:r>
          </a:p>
          <a:p>
            <a:pPr lvl="1" eaLnBrk="1" hangingPunct="1"/>
            <a:r>
              <a:rPr lang="en-US" dirty="0" smtClean="0"/>
              <a:t>Information systems typically used to meet compliance requirements</a:t>
            </a:r>
          </a:p>
          <a:p>
            <a:pPr lvl="1" eaLnBrk="1" hangingPunct="1"/>
            <a:r>
              <a:rPr lang="en-US" dirty="0" smtClean="0"/>
              <a:t>Growing need for IS auditors</a:t>
            </a:r>
          </a:p>
          <a:p>
            <a:pPr lvl="1" eaLnBrk="1" hangingPunct="1"/>
            <a:endParaRPr lang="en-US" dirty="0" smtClean="0"/>
          </a:p>
        </p:txBody>
      </p:sp>
    </p:spTree>
    <p:extLst>
      <p:ext uri="{BB962C8B-B14F-4D97-AF65-F5344CB8AC3E}">
        <p14:creationId xmlns:p14="http://schemas.microsoft.com/office/powerpoint/2010/main" xmlns="" val="25900533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hangingPunct="1"/>
            <a:r>
              <a:rPr lang="en-US" dirty="0" smtClean="0"/>
              <a:t>The State of IS Security Management</a:t>
            </a:r>
          </a:p>
        </p:txBody>
      </p:sp>
      <p:sp>
        <p:nvSpPr>
          <p:cNvPr id="90114" name="Content Placeholder 2"/>
          <p:cNvSpPr>
            <a:spLocks noGrp="1"/>
          </p:cNvSpPr>
          <p:nvPr>
            <p:ph idx="1"/>
          </p:nvPr>
        </p:nvSpPr>
        <p:spPr>
          <a:xfrm>
            <a:off x="457200" y="1905000"/>
            <a:ext cx="8229600" cy="4572000"/>
          </a:xfrm>
        </p:spPr>
        <p:txBody>
          <a:bodyPr/>
          <a:lstStyle/>
          <a:p>
            <a:pPr eaLnBrk="1" hangingPunct="1"/>
            <a:r>
              <a:rPr lang="en-US" sz="2400" dirty="0" smtClean="0"/>
              <a:t>Information security is a huge management challenge</a:t>
            </a:r>
          </a:p>
          <a:p>
            <a:pPr lvl="1" eaLnBrk="1" hangingPunct="1"/>
            <a:r>
              <a:rPr lang="en-US" sz="2200" dirty="0"/>
              <a:t>In 2013, malware introduced into Target's point-of-sale system captured </a:t>
            </a:r>
            <a:r>
              <a:rPr lang="en-US" sz="2200" dirty="0" smtClean="0"/>
              <a:t>the credit </a:t>
            </a:r>
            <a:r>
              <a:rPr lang="en-US" sz="2200" dirty="0"/>
              <a:t>card data of 40 million </a:t>
            </a:r>
            <a:r>
              <a:rPr lang="en-US" sz="2200" dirty="0" smtClean="0"/>
              <a:t>shoppers</a:t>
            </a:r>
          </a:p>
          <a:p>
            <a:pPr eaLnBrk="1" hangingPunct="1"/>
            <a:r>
              <a:rPr lang="en-US" sz="2400" dirty="0" smtClean="0"/>
              <a:t>2013 U.S. State of Cybercrime Security Survey</a:t>
            </a:r>
          </a:p>
          <a:p>
            <a:pPr lvl="1" eaLnBrk="1" hangingPunct="1"/>
            <a:r>
              <a:rPr lang="en-US" sz="2200" dirty="0" smtClean="0"/>
              <a:t>38 percent of executives indicate lack of good security assessment methodology</a:t>
            </a:r>
          </a:p>
          <a:p>
            <a:pPr lvl="1" eaLnBrk="1" hangingPunct="1"/>
            <a:r>
              <a:rPr lang="en-US" sz="2200" dirty="0" smtClean="0"/>
              <a:t>Greatest security threats from crackers, insiders, and foreign nation-states</a:t>
            </a:r>
          </a:p>
          <a:p>
            <a:pPr lvl="1" eaLnBrk="1" hangingPunct="1"/>
            <a:r>
              <a:rPr lang="en-US" sz="2200" dirty="0" smtClean="0"/>
              <a:t>Insider attacks more costly than external threats</a:t>
            </a:r>
          </a:p>
          <a:p>
            <a:pPr lvl="1" eaLnBrk="1" hangingPunct="1"/>
            <a:r>
              <a:rPr lang="en-US" sz="2200" dirty="0" smtClean="0"/>
              <a:t>Executives use free Internet sites for security information; not necessarily reliable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1981200"/>
            <a:ext cx="3505200" cy="26135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6625" name="Title 1"/>
          <p:cNvSpPr>
            <a:spLocks noGrp="1"/>
          </p:cNvSpPr>
          <p:nvPr>
            <p:ph type="title"/>
          </p:nvPr>
        </p:nvSpPr>
        <p:spPr/>
        <p:txBody>
          <a:bodyPr/>
          <a:lstStyle/>
          <a:p>
            <a:pPr eaLnBrk="1" hangingPunct="1"/>
            <a:r>
              <a:rPr lang="en-US" dirty="0" smtClean="0"/>
              <a:t>Hacking and Cracking</a:t>
            </a:r>
          </a:p>
        </p:txBody>
      </p:sp>
      <p:sp>
        <p:nvSpPr>
          <p:cNvPr id="3" name="Content Placeholder 2"/>
          <p:cNvSpPr>
            <a:spLocks noGrp="1"/>
          </p:cNvSpPr>
          <p:nvPr>
            <p:ph idx="1"/>
          </p:nvPr>
        </p:nvSpPr>
        <p:spPr>
          <a:xfrm>
            <a:off x="152400" y="1905000"/>
            <a:ext cx="5486400" cy="4572000"/>
          </a:xfrm>
        </p:spPr>
        <p:txBody>
          <a:bodyPr rtlCol="0">
            <a:noAutofit/>
          </a:bodyPr>
          <a:lstStyle/>
          <a:p>
            <a:pPr eaLnBrk="1" fontAlgn="auto" hangingPunct="1">
              <a:spcAft>
                <a:spcPts val="0"/>
              </a:spcAft>
              <a:buFont typeface="Arial" pitchFamily="34" charset="0"/>
              <a:buChar char="•"/>
              <a:defRPr/>
            </a:pPr>
            <a:r>
              <a:rPr lang="en-US" sz="2400" dirty="0" smtClean="0"/>
              <a:t>Hackers</a:t>
            </a:r>
          </a:p>
          <a:p>
            <a:pPr lvl="1" eaLnBrk="1" fontAlgn="auto" hangingPunct="1">
              <a:spcAft>
                <a:spcPts val="0"/>
              </a:spcAft>
              <a:buFont typeface="Arial" pitchFamily="34" charset="0"/>
              <a:buChar char="–"/>
              <a:defRPr/>
            </a:pPr>
            <a:r>
              <a:rPr lang="en-US" sz="2000" dirty="0" smtClean="0"/>
              <a:t>Anyone who can  gain unauthorized access to computers</a:t>
            </a:r>
          </a:p>
          <a:p>
            <a:pPr lvl="1" eaLnBrk="1" fontAlgn="auto" hangingPunct="1">
              <a:spcAft>
                <a:spcPts val="0"/>
              </a:spcAft>
              <a:buFont typeface="Arial" pitchFamily="34" charset="0"/>
              <a:buChar char="–"/>
              <a:defRPr/>
            </a:pPr>
            <a:r>
              <a:rPr lang="en-US" sz="2000" dirty="0" smtClean="0"/>
              <a:t>White hat hackers don’t intend to do harm</a:t>
            </a:r>
          </a:p>
          <a:p>
            <a:pPr eaLnBrk="1" fontAlgn="auto" hangingPunct="1">
              <a:spcAft>
                <a:spcPts val="0"/>
              </a:spcAft>
              <a:buFont typeface="Arial" pitchFamily="34" charset="0"/>
              <a:buChar char="•"/>
              <a:defRPr/>
            </a:pPr>
            <a:r>
              <a:rPr lang="en-US" sz="2400" dirty="0" smtClean="0"/>
              <a:t>Crackers</a:t>
            </a:r>
          </a:p>
          <a:p>
            <a:pPr lvl="1" eaLnBrk="1" fontAlgn="auto" hangingPunct="1">
              <a:spcAft>
                <a:spcPts val="0"/>
              </a:spcAft>
              <a:buFont typeface="Arial" pitchFamily="34" charset="0"/>
              <a:buChar char="–"/>
              <a:defRPr/>
            </a:pPr>
            <a:r>
              <a:rPr lang="en-US" sz="2000" dirty="0" smtClean="0"/>
              <a:t>Individuals who break into computer systems with the intent to commit crime or do damage</a:t>
            </a:r>
          </a:p>
          <a:p>
            <a:pPr lvl="1" eaLnBrk="1" fontAlgn="auto" hangingPunct="1">
              <a:spcAft>
                <a:spcPts val="0"/>
              </a:spcAft>
              <a:buFont typeface="Arial" pitchFamily="34" charset="0"/>
              <a:buChar char="–"/>
              <a:defRPr/>
            </a:pPr>
            <a:r>
              <a:rPr lang="en-US" sz="2000" dirty="0" smtClean="0"/>
              <a:t>Also called black hat hackers</a:t>
            </a:r>
          </a:p>
          <a:p>
            <a:pPr lvl="1" eaLnBrk="1" fontAlgn="auto" hangingPunct="1">
              <a:spcAft>
                <a:spcPts val="0"/>
              </a:spcAft>
              <a:buFont typeface="Arial" pitchFamily="34" charset="0"/>
              <a:buChar char="–"/>
              <a:defRPr/>
            </a:pPr>
            <a:r>
              <a:rPr lang="en-US" sz="2000" dirty="0" smtClean="0"/>
              <a:t>Hacktivists: Crackers who are motivated by political or ideological goals and who use cracking to promote their interests</a:t>
            </a:r>
          </a:p>
          <a:p>
            <a:pPr eaLnBrk="1" fontAlgn="auto" hangingPunct="1">
              <a:spcAft>
                <a:spcPts val="0"/>
              </a:spcAft>
              <a:buFont typeface="Arial" pitchFamily="34" charset="0"/>
              <a:buChar char="•"/>
              <a:defRPr/>
            </a:pPr>
            <a:endParaRPr lang="en-US" sz="2400" dirty="0"/>
          </a:p>
        </p:txBody>
      </p:sp>
      <p:sp>
        <p:nvSpPr>
          <p:cNvPr id="2" name="Rectangle 1"/>
          <p:cNvSpPr/>
          <p:nvPr/>
        </p:nvSpPr>
        <p:spPr>
          <a:xfrm>
            <a:off x="6019800" y="4800600"/>
            <a:ext cx="2895600" cy="1477328"/>
          </a:xfrm>
          <a:prstGeom prst="rect">
            <a:avLst/>
          </a:prstGeom>
        </p:spPr>
        <p:txBody>
          <a:bodyPr wrap="square">
            <a:spAutoFit/>
          </a:bodyPr>
          <a:lstStyle/>
          <a:p>
            <a:r>
              <a:rPr lang="en-US" dirty="0"/>
              <a:t>Malicious hackers are </a:t>
            </a:r>
            <a:r>
              <a:rPr lang="en-US" dirty="0" smtClean="0"/>
              <a:t>referred to </a:t>
            </a:r>
            <a:r>
              <a:rPr lang="en-US" dirty="0"/>
              <a:t>as black hats and those </a:t>
            </a:r>
            <a:r>
              <a:rPr lang="en-US" dirty="0" smtClean="0"/>
              <a:t>not motivated </a:t>
            </a:r>
            <a:r>
              <a:rPr lang="en-US" dirty="0"/>
              <a:t>to do harm are </a:t>
            </a:r>
            <a:r>
              <a:rPr lang="en-US" dirty="0" smtClean="0"/>
              <a:t>referred to </a:t>
            </a:r>
            <a:r>
              <a:rPr lang="en-US" dirty="0"/>
              <a:t>as white </a:t>
            </a:r>
            <a:r>
              <a:rPr lang="en-US" dirty="0" smtClean="0"/>
              <a:t>hats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eaLnBrk="1" hangingPunct="1">
              <a:defRPr/>
            </a:pPr>
            <a:r>
              <a:rPr lang="en-US" dirty="0" smtClean="0"/>
              <a:t>End of Chapter Content</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eaLnBrk="1" hangingPunct="1"/>
            <a:r>
              <a:rPr lang="en-US" sz="2800" dirty="0" smtClean="0"/>
              <a:t>Managing in the Digital World: Not So “Anonymous”—Activists, Hacktivists, or Just Plain Criminals?</a:t>
            </a:r>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Anonymous</a:t>
            </a:r>
          </a:p>
          <a:p>
            <a:pPr lvl="1" eaLnBrk="1" hangingPunct="1">
              <a:defRPr/>
            </a:pPr>
            <a:r>
              <a:rPr lang="en-US" dirty="0" smtClean="0"/>
              <a:t> A loose collection of hacktivists</a:t>
            </a:r>
          </a:p>
          <a:p>
            <a:pPr lvl="1" eaLnBrk="1" hangingPunct="1">
              <a:defRPr/>
            </a:pPr>
            <a:r>
              <a:rPr lang="en-US" dirty="0" smtClean="0"/>
              <a:t>Practice civil disobedience by taking part in cyberattacks on Web sites (e.g., WikiLeaks)</a:t>
            </a:r>
          </a:p>
          <a:p>
            <a:pPr lvl="1" eaLnBrk="1" hangingPunct="1">
              <a:defRPr/>
            </a:pPr>
            <a:r>
              <a:rPr lang="en-US" dirty="0" smtClean="0"/>
              <a:t>Politically active: launching attacks on Israeli government for Gaza Strip military actions</a:t>
            </a:r>
          </a:p>
          <a:p>
            <a:pPr lvl="1" eaLnBrk="1" hangingPunct="1">
              <a:defRPr/>
            </a:pPr>
            <a:r>
              <a:rPr lang="en-US" dirty="0" smtClean="0"/>
              <a:t>Well known for Internet vigilantism</a:t>
            </a:r>
          </a:p>
          <a:p>
            <a:pPr lvl="1" eaLnBrk="1" hangingPunct="1">
              <a:defRPr/>
            </a:pPr>
            <a:r>
              <a:rPr lang="en-US" dirty="0" smtClean="0"/>
              <a:t>Claiming to have good intentions, but activities are illegal</a:t>
            </a:r>
          </a:p>
          <a:p>
            <a:pPr lvl="1" eaLnBrk="1" hangingPunct="1">
              <a:defRPr/>
            </a:pPr>
            <a:r>
              <a:rPr lang="en-US" dirty="0" smtClean="0"/>
              <a:t>Dilemma between pursuing ideological goals and crossing the bounds of legality</a:t>
            </a:r>
          </a:p>
          <a:p>
            <a:pPr eaLnBrk="1" hangingPunct="1">
              <a:defRPr/>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pPr eaLnBrk="1" hangingPunct="1"/>
            <a:r>
              <a:rPr lang="en-US" dirty="0" smtClean="0"/>
              <a:t>Ethical Dilemma:</a:t>
            </a:r>
            <a:br>
              <a:rPr lang="en-US" dirty="0" smtClean="0"/>
            </a:br>
            <a:r>
              <a:rPr lang="en-US" dirty="0" smtClean="0"/>
              <a:t>Industrial Espionage</a:t>
            </a:r>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Industrial espionage is widespread, and critical information is always vulnerable to attacks</a:t>
            </a:r>
          </a:p>
          <a:p>
            <a:pPr lvl="1" eaLnBrk="1" hangingPunct="1">
              <a:defRPr/>
            </a:pPr>
            <a:r>
              <a:rPr lang="en-US" dirty="0" smtClean="0"/>
              <a:t>Most commonly associated with industries where research and development (R&amp;D) is a significant expense</a:t>
            </a:r>
          </a:p>
          <a:p>
            <a:pPr lvl="1" eaLnBrk="1" hangingPunct="1">
              <a:defRPr/>
            </a:pPr>
            <a:r>
              <a:rPr lang="en-US" dirty="0" smtClean="0"/>
              <a:t>May be conducted by governments as well as competitors</a:t>
            </a:r>
          </a:p>
          <a:p>
            <a:pPr lvl="1" eaLnBrk="1" hangingPunct="1">
              <a:defRPr/>
            </a:pPr>
            <a:r>
              <a:rPr lang="en-US" dirty="0" smtClean="0"/>
              <a:t>Employees who can be bribed, coerced, or blackmailed often targeted</a:t>
            </a:r>
          </a:p>
          <a:p>
            <a:pPr lvl="1" eaLnBrk="1" hangingPunct="1">
              <a:defRPr/>
            </a:pPr>
            <a:r>
              <a:rPr lang="en-US" dirty="0" smtClean="0"/>
              <a:t>Ex-employees also an opportunistic target</a:t>
            </a:r>
          </a:p>
          <a:p>
            <a:pPr lvl="1" eaLnBrk="1" hangingPunct="1">
              <a:defRPr/>
            </a:pPr>
            <a:r>
              <a:rPr lang="en-US" dirty="0" smtClean="0"/>
              <a:t>Mobile technology provides additional avenues for  industrial espionage</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eaLnBrk="1" hangingPunct="1"/>
            <a:r>
              <a:rPr lang="en-US" dirty="0" smtClean="0"/>
              <a:t>When Things Go Wrong: </a:t>
            </a:r>
            <a:br>
              <a:rPr lang="en-US" dirty="0" smtClean="0"/>
            </a:br>
            <a:r>
              <a:rPr lang="en-US" dirty="0" smtClean="0"/>
              <a:t>The </a:t>
            </a:r>
            <a:r>
              <a:rPr lang="en-US" dirty="0"/>
              <a:t>Bug That Almost Killed the Internet</a:t>
            </a:r>
            <a:endParaRPr lang="en-US" dirty="0" smtClean="0"/>
          </a:p>
        </p:txBody>
      </p:sp>
      <p:sp>
        <p:nvSpPr>
          <p:cNvPr id="3" name="Content Placeholder 2"/>
          <p:cNvSpPr>
            <a:spLocks noGrp="1"/>
          </p:cNvSpPr>
          <p:nvPr>
            <p:ph idx="1"/>
          </p:nvPr>
        </p:nvSpPr>
        <p:spPr/>
        <p:txBody>
          <a:bodyPr>
            <a:normAutofit lnSpcReduction="10000"/>
          </a:bodyPr>
          <a:lstStyle/>
          <a:p>
            <a:r>
              <a:rPr lang="en-US" dirty="0"/>
              <a:t>OpenSSL </a:t>
            </a:r>
            <a:r>
              <a:rPr lang="en-US" dirty="0" smtClean="0"/>
              <a:t>is a </a:t>
            </a:r>
            <a:r>
              <a:rPr lang="en-US" dirty="0"/>
              <a:t>popular encryption framework used to secure many </a:t>
            </a:r>
            <a:r>
              <a:rPr lang="en-US" dirty="0" smtClean="0"/>
              <a:t>Internet-based transactions</a:t>
            </a:r>
          </a:p>
          <a:p>
            <a:r>
              <a:rPr lang="en-US" dirty="0" smtClean="0"/>
              <a:t>Its </a:t>
            </a:r>
            <a:r>
              <a:rPr lang="en-US" b="1" dirty="0" smtClean="0"/>
              <a:t>heartbleed</a:t>
            </a:r>
            <a:r>
              <a:rPr lang="en-US" dirty="0" smtClean="0"/>
              <a:t> bug is a flaw that was created in 2011 and wasn’t fixed until 2014</a:t>
            </a:r>
          </a:p>
          <a:p>
            <a:r>
              <a:rPr lang="en-US" dirty="0" smtClean="0"/>
              <a:t>Attackers can compromise encryption keys, user names and passwords, and sensitive data</a:t>
            </a:r>
          </a:p>
          <a:p>
            <a:r>
              <a:rPr lang="en-US" dirty="0" smtClean="0"/>
              <a:t>The vulnerability potentially affects thousands of companies and millions of users</a:t>
            </a:r>
            <a:endParaRPr lang="en-US" dirty="0"/>
          </a:p>
        </p:txBody>
      </p:sp>
    </p:spTree>
    <p:extLst>
      <p:ext uri="{BB962C8B-B14F-4D97-AF65-F5344CB8AC3E}">
        <p14:creationId xmlns:p14="http://schemas.microsoft.com/office/powerpoint/2010/main" xmlns="" val="10598178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dirty="0" smtClean="0"/>
              <a:t>Who’s Going Mobile:</a:t>
            </a:r>
            <a:br>
              <a:rPr lang="en-US" dirty="0" smtClean="0"/>
            </a:br>
            <a:r>
              <a:rPr lang="en-US" dirty="0" smtClean="0"/>
              <a:t>Mobile Security</a:t>
            </a:r>
          </a:p>
        </p:txBody>
      </p:sp>
      <p:sp>
        <p:nvSpPr>
          <p:cNvPr id="3" name="Content Placeholder 2"/>
          <p:cNvSpPr>
            <a:spLocks noGrp="1"/>
          </p:cNvSpPr>
          <p:nvPr>
            <p:ph idx="1"/>
          </p:nvPr>
        </p:nvSpPr>
        <p:spPr/>
        <p:txBody>
          <a:bodyPr>
            <a:normAutofit fontScale="85000" lnSpcReduction="20000"/>
          </a:bodyPr>
          <a:lstStyle/>
          <a:p>
            <a:pPr eaLnBrk="1" hangingPunct="1">
              <a:defRPr/>
            </a:pPr>
            <a:r>
              <a:rPr lang="en-US" dirty="0" smtClean="0"/>
              <a:t>With hundreds of thousands of apps in app stores, the potential for mobile malware is significant</a:t>
            </a:r>
          </a:p>
          <a:p>
            <a:pPr eaLnBrk="1" hangingPunct="1">
              <a:defRPr/>
            </a:pPr>
            <a:r>
              <a:rPr lang="en-US" dirty="0" smtClean="0"/>
              <a:t>Malware could:</a:t>
            </a:r>
          </a:p>
          <a:p>
            <a:pPr lvl="1" eaLnBrk="1" hangingPunct="1">
              <a:defRPr/>
            </a:pPr>
            <a:r>
              <a:rPr lang="en-US" dirty="0" smtClean="0"/>
              <a:t>Steal user’s </a:t>
            </a:r>
            <a:r>
              <a:rPr lang="en-US" dirty="0"/>
              <a:t>contacts and photos, turn on the device’s camera or send premium-rate text messages</a:t>
            </a:r>
            <a:endParaRPr lang="en-US" dirty="0" smtClean="0"/>
          </a:p>
          <a:p>
            <a:pPr eaLnBrk="1" hangingPunct="1">
              <a:defRPr/>
            </a:pPr>
            <a:r>
              <a:rPr lang="en-US" dirty="0" smtClean="0"/>
              <a:t>In 2013, security firm Kaspersky reported that mobile malware poses significant security threats</a:t>
            </a:r>
          </a:p>
          <a:p>
            <a:pPr lvl="1" eaLnBrk="1" hangingPunct="1">
              <a:defRPr/>
            </a:pPr>
            <a:r>
              <a:rPr lang="en-US" dirty="0"/>
              <a:t>M</a:t>
            </a:r>
            <a:r>
              <a:rPr lang="en-US" dirty="0" smtClean="0"/>
              <a:t>obile </a:t>
            </a:r>
            <a:r>
              <a:rPr lang="en-US" dirty="0"/>
              <a:t>banking fraud, mobile botnets, and even access to connected PCs</a:t>
            </a:r>
          </a:p>
          <a:p>
            <a:pPr eaLnBrk="1" hangingPunct="1">
              <a:defRPr/>
            </a:pPr>
            <a:r>
              <a:rPr lang="en-US" dirty="0" smtClean="0"/>
              <a:t>Android is most vulnerable, because of open marketplace</a:t>
            </a:r>
          </a:p>
          <a:p>
            <a:pPr eaLnBrk="1" hangingPunct="1">
              <a:defRPr/>
            </a:pPr>
            <a:r>
              <a:rPr lang="en-US" dirty="0" smtClean="0"/>
              <a:t>Apple iOS is not immune</a:t>
            </a:r>
          </a:p>
          <a:p>
            <a:pPr lvl="1" eaLnBrk="1" hangingPunct="1">
              <a:defRPr/>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pPr eaLnBrk="1" hangingPunct="1"/>
            <a:r>
              <a:rPr lang="en-US" dirty="0" smtClean="0"/>
              <a:t>Brief Case:</a:t>
            </a:r>
            <a:br>
              <a:rPr lang="en-US" dirty="0" smtClean="0"/>
            </a:br>
            <a:r>
              <a:rPr lang="en-US" dirty="0" smtClean="0"/>
              <a:t>3D Crime Scenes</a:t>
            </a:r>
          </a:p>
        </p:txBody>
      </p:sp>
      <p:sp>
        <p:nvSpPr>
          <p:cNvPr id="107522" name="Content Placeholder 2"/>
          <p:cNvSpPr>
            <a:spLocks noGrp="1"/>
          </p:cNvSpPr>
          <p:nvPr>
            <p:ph idx="1"/>
          </p:nvPr>
        </p:nvSpPr>
        <p:spPr>
          <a:xfrm>
            <a:off x="381000" y="1752600"/>
            <a:ext cx="8229600" cy="4572000"/>
          </a:xfrm>
        </p:spPr>
        <p:txBody>
          <a:bodyPr/>
          <a:lstStyle/>
          <a:p>
            <a:pPr eaLnBrk="1" hangingPunct="1"/>
            <a:r>
              <a:rPr lang="en-US" dirty="0" smtClean="0"/>
              <a:t>3D technology </a:t>
            </a:r>
            <a:r>
              <a:rPr lang="en-US" dirty="0"/>
              <a:t>is now widely used for re-creating crime </a:t>
            </a:r>
            <a:r>
              <a:rPr lang="en-US" dirty="0" smtClean="0"/>
              <a:t>scenes</a:t>
            </a:r>
          </a:p>
          <a:p>
            <a:pPr lvl="1" eaLnBrk="1" hangingPunct="1"/>
            <a:r>
              <a:rPr lang="en-US" dirty="0" smtClean="0"/>
              <a:t>Crime scenes can be scanned and captured in minute detail</a:t>
            </a:r>
          </a:p>
          <a:p>
            <a:pPr lvl="1" eaLnBrk="1" hangingPunct="1"/>
            <a:r>
              <a:rPr lang="en-US" dirty="0" smtClean="0"/>
              <a:t>They can then be viewed from any possible angle and vantage point</a:t>
            </a:r>
          </a:p>
          <a:p>
            <a:pPr lvl="1" eaLnBrk="1" hangingPunct="1"/>
            <a:r>
              <a:rPr lang="en-US" dirty="0" smtClean="0"/>
              <a:t>3D maps of cities and buildings are also being stored to help foil future terrorist attacks</a:t>
            </a:r>
          </a:p>
          <a:p>
            <a:pPr lvl="1" eaLnBrk="1" hangingPunct="1"/>
            <a:r>
              <a:rPr lang="en-US" dirty="0"/>
              <a:t>CSI effect: jurors demand more forensic evidence because they see it on popular TV shows</a:t>
            </a:r>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eaLnBrk="1" hangingPunct="1"/>
            <a:r>
              <a:rPr lang="en-US" dirty="0" smtClean="0"/>
              <a:t>Coming Attractions:</a:t>
            </a:r>
            <a:br>
              <a:rPr lang="en-US" dirty="0" smtClean="0"/>
            </a:br>
            <a:r>
              <a:rPr lang="en-US" dirty="0" smtClean="0"/>
              <a:t>Speeding Security Screening</a:t>
            </a:r>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Airport and customs screening is time consuming and expensive</a:t>
            </a:r>
          </a:p>
          <a:p>
            <a:pPr lvl="1" eaLnBrk="1" hangingPunct="1">
              <a:defRPr/>
            </a:pPr>
            <a:r>
              <a:rPr lang="en-US" dirty="0" smtClean="0"/>
              <a:t>University of Arizona researchers have constructed an embodied conversational agent called AVATAR that can interview travelers</a:t>
            </a:r>
          </a:p>
          <a:p>
            <a:pPr lvl="1" eaLnBrk="1" hangingPunct="1">
              <a:defRPr/>
            </a:pPr>
            <a:r>
              <a:rPr lang="en-US" dirty="0" smtClean="0"/>
              <a:t>Multiple sensor technologies detect the traveler’s emotional state and likely deceptiveness</a:t>
            </a:r>
          </a:p>
          <a:p>
            <a:pPr lvl="1" eaLnBrk="1" hangingPunct="1">
              <a:defRPr/>
            </a:pPr>
            <a:r>
              <a:rPr lang="en-US" dirty="0" smtClean="0"/>
              <a:t>As more tests are run, researchers learn more and enhance its capabilities</a:t>
            </a:r>
          </a:p>
          <a:p>
            <a:pPr lvl="1" eaLnBrk="1" hangingPunct="1">
              <a:defRPr/>
            </a:pPr>
            <a:r>
              <a:rPr lang="en-US" dirty="0" smtClean="0"/>
              <a:t>One day it may take the lead in conducting travel interviews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pPr eaLnBrk="1" hangingPunct="1"/>
            <a:r>
              <a:rPr lang="en-US" dirty="0" smtClean="0"/>
              <a:t>Key Players:</a:t>
            </a:r>
            <a:br>
              <a:rPr lang="en-US" dirty="0" smtClean="0"/>
            </a:br>
            <a:r>
              <a:rPr lang="en-US" dirty="0" smtClean="0"/>
              <a:t>White Knights of the Internet Age</a:t>
            </a:r>
          </a:p>
        </p:txBody>
      </p:sp>
      <p:sp>
        <p:nvSpPr>
          <p:cNvPr id="3" name="Content Placeholder 2"/>
          <p:cNvSpPr>
            <a:spLocks noGrp="1"/>
          </p:cNvSpPr>
          <p:nvPr>
            <p:ph idx="1"/>
          </p:nvPr>
        </p:nvSpPr>
        <p:spPr/>
        <p:txBody>
          <a:bodyPr>
            <a:normAutofit fontScale="85000" lnSpcReduction="10000"/>
          </a:bodyPr>
          <a:lstStyle/>
          <a:p>
            <a:pPr eaLnBrk="1" hangingPunct="1">
              <a:defRPr/>
            </a:pPr>
            <a:r>
              <a:rPr lang="en-US" dirty="0" smtClean="0"/>
              <a:t>Every computer is vulnerable to attack</a:t>
            </a:r>
          </a:p>
          <a:p>
            <a:pPr eaLnBrk="1" hangingPunct="1">
              <a:defRPr/>
            </a:pPr>
            <a:r>
              <a:rPr lang="en-US" dirty="0" smtClean="0"/>
              <a:t>Security software is big business with many players</a:t>
            </a:r>
          </a:p>
          <a:p>
            <a:pPr lvl="1" eaLnBrk="1" hangingPunct="1">
              <a:defRPr/>
            </a:pPr>
            <a:r>
              <a:rPr lang="en-US" dirty="0" smtClean="0"/>
              <a:t>$19.9 billion in 2013</a:t>
            </a:r>
          </a:p>
          <a:p>
            <a:pPr lvl="1" eaLnBrk="1" hangingPunct="1">
              <a:defRPr/>
            </a:pPr>
            <a:r>
              <a:rPr lang="en-US" dirty="0" smtClean="0"/>
              <a:t>Specialized security companies</a:t>
            </a:r>
          </a:p>
          <a:p>
            <a:pPr lvl="2" eaLnBrk="1" hangingPunct="1">
              <a:defRPr/>
            </a:pPr>
            <a:r>
              <a:rPr lang="en-US" dirty="0"/>
              <a:t>Symantec, </a:t>
            </a:r>
            <a:r>
              <a:rPr lang="en-US" dirty="0" smtClean="0"/>
              <a:t>McAfee, </a:t>
            </a:r>
            <a:r>
              <a:rPr lang="en-US" dirty="0"/>
              <a:t>TrendMicro, </a:t>
            </a:r>
            <a:r>
              <a:rPr lang="en-US" dirty="0" smtClean="0"/>
              <a:t>IBM,  AVG, etc.</a:t>
            </a:r>
          </a:p>
          <a:p>
            <a:pPr lvl="1" eaLnBrk="1" hangingPunct="1">
              <a:defRPr/>
            </a:pPr>
            <a:r>
              <a:rPr lang="en-US" dirty="0" smtClean="0"/>
              <a:t>Offer </a:t>
            </a:r>
            <a:r>
              <a:rPr lang="en-US" dirty="0"/>
              <a:t>full suites of security software, including virus and malware detection, e-mail protection, and other safeguards. </a:t>
            </a:r>
            <a:endParaRPr lang="en-US" dirty="0" smtClean="0"/>
          </a:p>
          <a:p>
            <a:pPr eaLnBrk="1" hangingPunct="1">
              <a:defRPr/>
            </a:pPr>
            <a:r>
              <a:rPr lang="en-US" dirty="0" smtClean="0"/>
              <a:t>Yet, </a:t>
            </a:r>
            <a:r>
              <a:rPr lang="en-US" dirty="0"/>
              <a:t>a Microsoft survey </a:t>
            </a:r>
            <a:r>
              <a:rPr lang="en-US" dirty="0" smtClean="0"/>
              <a:t>showed </a:t>
            </a:r>
            <a:r>
              <a:rPr lang="en-US" dirty="0"/>
              <a:t>that in 2013, 24 percent of PCs were not protected by up-to-date antivirus </a:t>
            </a:r>
            <a:r>
              <a:rPr lang="en-US" dirty="0" smtClean="0"/>
              <a:t>software</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r>
              <a:rPr lang="en-US" dirty="0" smtClean="0"/>
              <a:t>Industry Analysis:</a:t>
            </a:r>
            <a:br>
              <a:rPr lang="en-US" dirty="0" smtClean="0"/>
            </a:br>
            <a:r>
              <a:rPr lang="en-US" dirty="0" smtClean="0"/>
              <a:t>Cybercops Track Cybercriminals</a:t>
            </a:r>
          </a:p>
        </p:txBody>
      </p:sp>
      <p:sp>
        <p:nvSpPr>
          <p:cNvPr id="3" name="Content Placeholder 2"/>
          <p:cNvSpPr>
            <a:spLocks noGrp="1"/>
          </p:cNvSpPr>
          <p:nvPr>
            <p:ph idx="1"/>
          </p:nvPr>
        </p:nvSpPr>
        <p:spPr>
          <a:xfrm>
            <a:off x="457200" y="1828800"/>
            <a:ext cx="8229600" cy="4800600"/>
          </a:xfrm>
        </p:spPr>
        <p:txBody>
          <a:bodyPr>
            <a:normAutofit fontScale="77500" lnSpcReduction="20000"/>
          </a:bodyPr>
          <a:lstStyle/>
          <a:p>
            <a:pPr eaLnBrk="1" hangingPunct="1">
              <a:defRPr/>
            </a:pPr>
            <a:r>
              <a:rPr lang="en-US" dirty="0" smtClean="0"/>
              <a:t>Police departments have been playing catch-up with technology, but are now making great strides</a:t>
            </a:r>
          </a:p>
          <a:p>
            <a:pPr lvl="1" eaLnBrk="1" hangingPunct="1">
              <a:defRPr/>
            </a:pPr>
            <a:r>
              <a:rPr lang="en-US" dirty="0"/>
              <a:t>Computer Crime and </a:t>
            </a:r>
            <a:r>
              <a:rPr lang="en-US" dirty="0" smtClean="0"/>
              <a:t>Intellectual Property Section of DOD is dedicated to tackling cybercrime</a:t>
            </a:r>
            <a:endParaRPr lang="en-US" dirty="0"/>
          </a:p>
          <a:p>
            <a:pPr lvl="1" eaLnBrk="1" hangingPunct="1">
              <a:defRPr/>
            </a:pPr>
            <a:r>
              <a:rPr lang="en-US" dirty="0" smtClean="0"/>
              <a:t>FBI has dedicated cybercrime resources in 56 field offices</a:t>
            </a:r>
          </a:p>
          <a:p>
            <a:pPr lvl="1" eaLnBrk="1" hangingPunct="1">
              <a:defRPr/>
            </a:pPr>
            <a:r>
              <a:rPr lang="en-US" dirty="0" smtClean="0"/>
              <a:t>Every state has a computer crime investigation unit</a:t>
            </a:r>
          </a:p>
          <a:p>
            <a:pPr lvl="1" eaLnBrk="1" hangingPunct="1">
              <a:defRPr/>
            </a:pPr>
            <a:r>
              <a:rPr lang="en-US" dirty="0" smtClean="0"/>
              <a:t>Lots of municipal computer crime investigation departments</a:t>
            </a:r>
          </a:p>
          <a:p>
            <a:pPr lvl="1" eaLnBrk="1" hangingPunct="1">
              <a:defRPr/>
            </a:pPr>
            <a:r>
              <a:rPr lang="en-US" dirty="0" smtClean="0"/>
              <a:t>Software tools for law enforcement have improved significantly Examples:</a:t>
            </a:r>
          </a:p>
          <a:p>
            <a:pPr lvl="2" eaLnBrk="1" hangingPunct="1">
              <a:defRPr/>
            </a:pPr>
            <a:r>
              <a:rPr lang="en-US" dirty="0" smtClean="0"/>
              <a:t>Software </a:t>
            </a:r>
            <a:r>
              <a:rPr lang="en-US" dirty="0"/>
              <a:t>Forensic Tool </a:t>
            </a:r>
            <a:r>
              <a:rPr lang="en-US" dirty="0" smtClean="0"/>
              <a:t>Kit</a:t>
            </a:r>
          </a:p>
          <a:p>
            <a:pPr lvl="2" eaLnBrk="1" hangingPunct="1">
              <a:defRPr/>
            </a:pPr>
            <a:r>
              <a:rPr lang="en-US" dirty="0"/>
              <a:t>Statewide Network of Agency Photos (SNAP </a:t>
            </a:r>
            <a:r>
              <a:rPr lang="en-US" dirty="0" smtClean="0"/>
              <a:t>) database</a:t>
            </a:r>
          </a:p>
          <a:p>
            <a:pPr eaLnBrk="1" hangingPunct="1">
              <a:defRPr/>
            </a:pPr>
            <a:r>
              <a:rPr lang="en-US" dirty="0" smtClean="0"/>
              <a:t>While criminals may now be using technology to commit crimes, law enforcement is using technology to catch them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smtClean="0"/>
              <a:t>Who Commits Computer Crimes?</a:t>
            </a:r>
          </a:p>
        </p:txBody>
      </p:sp>
      <p:sp>
        <p:nvSpPr>
          <p:cNvPr id="3" name="Content Placeholder 2"/>
          <p:cNvSpPr>
            <a:spLocks noGrp="1"/>
          </p:cNvSpPr>
          <p:nvPr>
            <p:ph idx="1"/>
          </p:nvPr>
        </p:nvSpPr>
        <p:spPr>
          <a:xfrm>
            <a:off x="457200" y="1828800"/>
            <a:ext cx="8229600" cy="44958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Computer criminals come in all shapes and sizes, in order of infractions they are:</a:t>
            </a:r>
          </a:p>
          <a:p>
            <a:pPr marL="914400" lvl="1" indent="-514350" eaLnBrk="1" fontAlgn="auto" hangingPunct="1">
              <a:spcAft>
                <a:spcPts val="0"/>
              </a:spcAft>
              <a:buFont typeface="+mj-lt"/>
              <a:buAutoNum type="arabicPeriod"/>
              <a:defRPr/>
            </a:pPr>
            <a:r>
              <a:rPr lang="en-US" dirty="0" smtClean="0"/>
              <a:t>Current </a:t>
            </a:r>
            <a:r>
              <a:rPr lang="en-US" dirty="0"/>
              <a:t>or former </a:t>
            </a:r>
            <a:r>
              <a:rPr lang="en-US" dirty="0" smtClean="0"/>
              <a:t>employees; most </a:t>
            </a:r>
            <a:r>
              <a:rPr lang="en-US" dirty="0"/>
              <a:t>organizations report insider abuses as their most common crime (CSI, 2011</a:t>
            </a:r>
            <a:r>
              <a:rPr lang="en-US" dirty="0" smtClean="0"/>
              <a:t>)</a:t>
            </a:r>
            <a:endParaRPr lang="en-US" dirty="0"/>
          </a:p>
          <a:p>
            <a:pPr marL="914400" lvl="1" indent="-514350" eaLnBrk="1" fontAlgn="auto" hangingPunct="1">
              <a:spcAft>
                <a:spcPts val="0"/>
              </a:spcAft>
              <a:buFont typeface="+mj-lt"/>
              <a:buAutoNum type="arabicPeriod"/>
              <a:defRPr/>
            </a:pPr>
            <a:r>
              <a:rPr lang="en-US" dirty="0" smtClean="0"/>
              <a:t>People </a:t>
            </a:r>
            <a:r>
              <a:rPr lang="en-US" dirty="0"/>
              <a:t>with technical knowledge who commit business or information sabotage for </a:t>
            </a:r>
            <a:r>
              <a:rPr lang="en-US" dirty="0" smtClean="0"/>
              <a:t>personal gain</a:t>
            </a:r>
            <a:endParaRPr lang="en-US" dirty="0"/>
          </a:p>
          <a:p>
            <a:pPr marL="914400" lvl="1" indent="-514350" eaLnBrk="1" fontAlgn="auto" hangingPunct="1">
              <a:spcAft>
                <a:spcPts val="0"/>
              </a:spcAft>
              <a:buFont typeface="+mj-lt"/>
              <a:buAutoNum type="arabicPeriod"/>
              <a:defRPr/>
            </a:pPr>
            <a:r>
              <a:rPr lang="en-US" dirty="0" smtClean="0"/>
              <a:t>Career </a:t>
            </a:r>
            <a:r>
              <a:rPr lang="en-US" dirty="0"/>
              <a:t>criminals who use computers to assist in </a:t>
            </a:r>
            <a:r>
              <a:rPr lang="en-US" dirty="0" smtClean="0"/>
              <a:t>crimes</a:t>
            </a:r>
            <a:endParaRPr lang="en-US" dirty="0"/>
          </a:p>
          <a:p>
            <a:pPr marL="914400" lvl="1" indent="-514350" eaLnBrk="1" fontAlgn="auto" hangingPunct="1">
              <a:spcAft>
                <a:spcPts val="0"/>
              </a:spcAft>
              <a:buFont typeface="+mj-lt"/>
              <a:buAutoNum type="arabicPeriod"/>
              <a:defRPr/>
            </a:pPr>
            <a:r>
              <a:rPr lang="en-US" dirty="0" smtClean="0"/>
              <a:t>Outside crackers—commit millions </a:t>
            </a:r>
            <a:r>
              <a:rPr lang="en-US" dirty="0"/>
              <a:t>of intrusions per </a:t>
            </a:r>
            <a:r>
              <a:rPr lang="en-US" dirty="0" smtClean="0"/>
              <a:t>year</a:t>
            </a:r>
          </a:p>
          <a:p>
            <a:pPr eaLnBrk="1" fontAlgn="auto" hangingPunct="1">
              <a:spcAft>
                <a:spcPts val="0"/>
              </a:spcAft>
              <a:defRPr/>
            </a:pPr>
            <a:r>
              <a:rPr lang="en-US" dirty="0" smtClean="0"/>
              <a:t>Studies show that only 10% of cracker attacks cause damage</a:t>
            </a:r>
          </a:p>
        </p:txBody>
      </p:sp>
    </p:spTree>
    <p:extLst>
      <p:ext uri="{BB962C8B-B14F-4D97-AF65-F5344CB8AC3E}">
        <p14:creationId xmlns:p14="http://schemas.microsoft.com/office/powerpoint/2010/main" xmlns="" val="2823975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smtClean="0"/>
              <a:t>How Do </a:t>
            </a:r>
            <a:r>
              <a:rPr lang="en-US" dirty="0"/>
              <a:t>T</a:t>
            </a:r>
            <a:r>
              <a:rPr lang="en-US" dirty="0" smtClean="0"/>
              <a:t>hey </a:t>
            </a:r>
            <a:r>
              <a:rPr lang="en-US" dirty="0"/>
              <a:t>D</a:t>
            </a:r>
            <a:r>
              <a:rPr lang="en-US" dirty="0" smtClean="0"/>
              <a:t>o </a:t>
            </a:r>
            <a:r>
              <a:rPr lang="en-US" dirty="0"/>
              <a:t>I</a:t>
            </a:r>
            <a:r>
              <a:rPr lang="en-US" dirty="0" smtClean="0"/>
              <a:t>t?</a:t>
            </a:r>
          </a:p>
        </p:txBody>
      </p:sp>
      <p:sp>
        <p:nvSpPr>
          <p:cNvPr id="3" name="Content Placeholder 2"/>
          <p:cNvSpPr>
            <a:spLocks noGrp="1"/>
          </p:cNvSpPr>
          <p:nvPr>
            <p:ph idx="1"/>
          </p:nvPr>
        </p:nvSpPr>
        <p:spPr>
          <a:xfrm>
            <a:off x="304800" y="1828800"/>
            <a:ext cx="4038600" cy="4572000"/>
          </a:xfrm>
        </p:spPr>
        <p:txBody>
          <a:bodyPr rtlCol="0">
            <a:normAutofit/>
          </a:bodyPr>
          <a:lstStyle/>
          <a:p>
            <a:pPr eaLnBrk="1" fontAlgn="auto" hangingPunct="1">
              <a:spcAft>
                <a:spcPts val="0"/>
              </a:spcAft>
              <a:defRPr/>
            </a:pPr>
            <a:r>
              <a:rPr lang="en-US" sz="3600" dirty="0" smtClean="0"/>
              <a:t>Technology</a:t>
            </a:r>
          </a:p>
          <a:p>
            <a:pPr lvl="1" eaLnBrk="1" fontAlgn="auto" hangingPunct="1">
              <a:spcAft>
                <a:spcPts val="0"/>
              </a:spcAft>
              <a:defRPr/>
            </a:pPr>
            <a:r>
              <a:rPr lang="en-US" sz="3200" dirty="0" smtClean="0"/>
              <a:t>Vulnerability scanners</a:t>
            </a:r>
          </a:p>
          <a:p>
            <a:pPr lvl="1" eaLnBrk="1" fontAlgn="auto" hangingPunct="1">
              <a:spcAft>
                <a:spcPts val="0"/>
              </a:spcAft>
              <a:defRPr/>
            </a:pPr>
            <a:r>
              <a:rPr lang="en-US" sz="3200" dirty="0" smtClean="0"/>
              <a:t> Packet sniffers</a:t>
            </a:r>
          </a:p>
          <a:p>
            <a:pPr lvl="1" eaLnBrk="1" fontAlgn="auto" hangingPunct="1">
              <a:spcAft>
                <a:spcPts val="0"/>
              </a:spcAft>
              <a:defRPr/>
            </a:pPr>
            <a:r>
              <a:rPr lang="en-US" sz="3200" dirty="0" smtClean="0"/>
              <a:t> Keyloggers</a:t>
            </a:r>
          </a:p>
          <a:p>
            <a:pPr lvl="1" eaLnBrk="1" fontAlgn="auto" hangingPunct="1">
              <a:spcAft>
                <a:spcPts val="0"/>
              </a:spcAft>
              <a:defRPr/>
            </a:pPr>
            <a:r>
              <a:rPr lang="en-US" sz="3200" dirty="0" smtClean="0"/>
              <a:t> Brute force</a:t>
            </a:r>
          </a:p>
        </p:txBody>
      </p:sp>
      <p:sp>
        <p:nvSpPr>
          <p:cNvPr id="4" name="Content Placeholder 2"/>
          <p:cNvSpPr txBox="1">
            <a:spLocks/>
          </p:cNvSpPr>
          <p:nvPr/>
        </p:nvSpPr>
        <p:spPr bwMode="auto">
          <a:xfrm>
            <a:off x="4343400" y="1752600"/>
            <a:ext cx="4419600" cy="4572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r>
              <a:rPr lang="en-US" sz="3600" dirty="0" smtClean="0"/>
              <a:t>Exploiting human weaknesses</a:t>
            </a:r>
          </a:p>
          <a:p>
            <a:pPr lvl="1" eaLnBrk="1" fontAlgn="auto" hangingPunct="1">
              <a:spcAft>
                <a:spcPts val="0"/>
              </a:spcAft>
              <a:defRPr/>
            </a:pPr>
            <a:r>
              <a:rPr lang="en-US" sz="3200" dirty="0" smtClean="0"/>
              <a:t>Phishing </a:t>
            </a:r>
          </a:p>
          <a:p>
            <a:pPr lvl="1" eaLnBrk="1" fontAlgn="auto" hangingPunct="1">
              <a:spcAft>
                <a:spcPts val="0"/>
              </a:spcAft>
              <a:defRPr/>
            </a:pPr>
            <a:r>
              <a:rPr lang="en-US" sz="3200" dirty="0" smtClean="0"/>
              <a:t>Social engineering </a:t>
            </a:r>
          </a:p>
          <a:p>
            <a:pPr lvl="1" eaLnBrk="1" fontAlgn="auto" hangingPunct="1">
              <a:spcAft>
                <a:spcPts val="0"/>
              </a:spcAft>
              <a:defRPr/>
            </a:pPr>
            <a:r>
              <a:rPr lang="en-US" sz="3200" dirty="0" smtClean="0"/>
              <a:t>Shoulder surfing</a:t>
            </a:r>
          </a:p>
          <a:p>
            <a:pPr lvl="1" eaLnBrk="1" fontAlgn="auto" hangingPunct="1">
              <a:spcAft>
                <a:spcPts val="0"/>
              </a:spcAft>
              <a:defRPr/>
            </a:pPr>
            <a:r>
              <a:rPr lang="en-US" sz="3200" dirty="0" smtClean="0"/>
              <a:t>Dumpster diving</a:t>
            </a:r>
          </a:p>
        </p:txBody>
      </p:sp>
    </p:spTree>
    <p:extLst>
      <p:ext uri="{BB962C8B-B14F-4D97-AF65-F5344CB8AC3E}">
        <p14:creationId xmlns:p14="http://schemas.microsoft.com/office/powerpoint/2010/main" xmlns="" val="3684376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3188732"/>
            <a:ext cx="4124325" cy="33644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8673" name="Title 1"/>
          <p:cNvSpPr>
            <a:spLocks noGrp="1"/>
          </p:cNvSpPr>
          <p:nvPr>
            <p:ph type="title"/>
          </p:nvPr>
        </p:nvSpPr>
        <p:spPr/>
        <p:txBody>
          <a:bodyPr/>
          <a:lstStyle/>
          <a:p>
            <a:pPr eaLnBrk="1" hangingPunct="1"/>
            <a:r>
              <a:rPr lang="en-US" dirty="0" smtClean="0"/>
              <a:t>Types of Computer Crimes</a:t>
            </a:r>
          </a:p>
        </p:txBody>
      </p:sp>
      <p:sp>
        <p:nvSpPr>
          <p:cNvPr id="3" name="Content Placeholder 2"/>
          <p:cNvSpPr>
            <a:spLocks noGrp="1"/>
          </p:cNvSpPr>
          <p:nvPr>
            <p:ph idx="1"/>
          </p:nvPr>
        </p:nvSpPr>
        <p:spPr>
          <a:xfrm>
            <a:off x="457200" y="1828800"/>
            <a:ext cx="4800600" cy="45720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Unauthorized Access</a:t>
            </a:r>
          </a:p>
          <a:p>
            <a:pPr lvl="1" eaLnBrk="1" fontAlgn="auto" hangingPunct="1">
              <a:spcAft>
                <a:spcPts val="0"/>
              </a:spcAft>
              <a:buFont typeface="Arial" pitchFamily="34" charset="0"/>
              <a:buChar char="–"/>
              <a:defRPr/>
            </a:pPr>
            <a:r>
              <a:rPr lang="en-US" dirty="0" smtClean="0"/>
              <a:t>Stealing information</a:t>
            </a:r>
          </a:p>
          <a:p>
            <a:pPr lvl="1" eaLnBrk="1" fontAlgn="auto" hangingPunct="1">
              <a:spcAft>
                <a:spcPts val="0"/>
              </a:spcAft>
              <a:buFont typeface="Arial" pitchFamily="34" charset="0"/>
              <a:buChar char="–"/>
              <a:defRPr/>
            </a:pPr>
            <a:r>
              <a:rPr lang="en-US" dirty="0" smtClean="0"/>
              <a:t>Stealing use of computer resources</a:t>
            </a:r>
          </a:p>
          <a:p>
            <a:pPr lvl="1" eaLnBrk="1" fontAlgn="auto" hangingPunct="1">
              <a:spcAft>
                <a:spcPts val="0"/>
              </a:spcAft>
              <a:buFont typeface="Arial" pitchFamily="34" charset="0"/>
              <a:buChar char="–"/>
              <a:defRPr/>
            </a:pPr>
            <a:r>
              <a:rPr lang="en-US" dirty="0" smtClean="0"/>
              <a:t>Accessing systems with the intent to commit information </a:t>
            </a:r>
            <a:r>
              <a:rPr lang="en-US" dirty="0"/>
              <a:t>m</a:t>
            </a:r>
            <a:r>
              <a:rPr lang="en-US" dirty="0" smtClean="0"/>
              <a:t>odification</a:t>
            </a:r>
          </a:p>
          <a:p>
            <a:pPr eaLnBrk="1" fontAlgn="auto" hangingPunct="1">
              <a:spcAft>
                <a:spcPts val="0"/>
              </a:spcAft>
              <a:buFont typeface="Arial" pitchFamily="34" charset="0"/>
              <a:buChar char="•"/>
              <a:defRPr/>
            </a:pPr>
            <a:r>
              <a:rPr lang="en-US" dirty="0" smtClean="0"/>
              <a:t>Information Modification</a:t>
            </a:r>
          </a:p>
          <a:p>
            <a:pPr lvl="1" eaLnBrk="1" fontAlgn="auto" hangingPunct="1">
              <a:spcAft>
                <a:spcPts val="0"/>
              </a:spcAft>
              <a:buFont typeface="Arial" pitchFamily="34" charset="0"/>
              <a:buChar char="–"/>
              <a:defRPr/>
            </a:pPr>
            <a:r>
              <a:rPr lang="en-US" dirty="0" smtClean="0"/>
              <a:t>Changing data for financial gain (e.g., embezzlement)</a:t>
            </a:r>
          </a:p>
          <a:p>
            <a:pPr lvl="1" eaLnBrk="1" fontAlgn="auto" hangingPunct="1">
              <a:spcAft>
                <a:spcPts val="0"/>
              </a:spcAft>
              <a:buFont typeface="Arial" pitchFamily="34" charset="0"/>
              <a:buChar char="–"/>
              <a:defRPr/>
            </a:pPr>
            <a:r>
              <a:rPr lang="en-US" dirty="0" smtClean="0"/>
              <a:t>Defacing a Web site (e.g., hacktivists making a statement)</a:t>
            </a:r>
            <a:endParaRPr lang="en-US" dirty="0"/>
          </a:p>
        </p:txBody>
      </p:sp>
      <p:sp>
        <p:nvSpPr>
          <p:cNvPr id="2" name="Rectangle 1"/>
          <p:cNvSpPr/>
          <p:nvPr/>
        </p:nvSpPr>
        <p:spPr>
          <a:xfrm>
            <a:off x="5343704" y="2819400"/>
            <a:ext cx="3724096" cy="369332"/>
          </a:xfrm>
          <a:prstGeom prst="rect">
            <a:avLst/>
          </a:prstGeom>
        </p:spPr>
        <p:txBody>
          <a:bodyPr wrap="none">
            <a:spAutoFit/>
          </a:bodyPr>
          <a:lstStyle/>
          <a:p>
            <a:r>
              <a:rPr lang="en-US" dirty="0" smtClean="0"/>
              <a:t>An information </a:t>
            </a:r>
            <a:r>
              <a:rPr lang="en-US" dirty="0"/>
              <a:t>modification attack.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Insider Threats</a:t>
            </a:r>
            <a:endParaRPr lang="en-US" dirty="0"/>
          </a:p>
        </p:txBody>
      </p:sp>
      <p:sp>
        <p:nvSpPr>
          <p:cNvPr id="3" name="Content Placeholder 2"/>
          <p:cNvSpPr>
            <a:spLocks noGrp="1"/>
          </p:cNvSpPr>
          <p:nvPr>
            <p:ph idx="1"/>
          </p:nvPr>
        </p:nvSpPr>
        <p:spPr>
          <a:xfrm>
            <a:off x="457200" y="1828800"/>
            <a:ext cx="4495800" cy="4572000"/>
          </a:xfrm>
        </p:spPr>
        <p:txBody>
          <a:bodyPr/>
          <a:lstStyle/>
          <a:p>
            <a:r>
              <a:rPr lang="en-US" dirty="0" smtClean="0"/>
              <a:t>Unauthorized access can occur in many ways</a:t>
            </a:r>
          </a:p>
          <a:p>
            <a:r>
              <a:rPr lang="en-US" dirty="0" smtClean="0"/>
              <a:t>Some are based on insider threats</a:t>
            </a:r>
          </a:p>
          <a:p>
            <a:pPr lvl="1"/>
            <a:r>
              <a:rPr lang="en-US" dirty="0" smtClean="0"/>
              <a:t>Disgruntled employees, former employees, contractors</a:t>
            </a:r>
          </a:p>
          <a:p>
            <a:r>
              <a:rPr lang="en-US" dirty="0" smtClean="0"/>
              <a:t>Edward Snowden is a recent example</a:t>
            </a:r>
          </a:p>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1981200"/>
            <a:ext cx="3667125" cy="419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044807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6265</Words>
  <Application>Microsoft Office PowerPoint</Application>
  <PresentationFormat>On-screen Show (4:3)</PresentationFormat>
  <Paragraphs>584</Paragraphs>
  <Slides>58</Slides>
  <Notes>57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Chapter 10: Securing Information Systems</vt:lpstr>
      <vt:lpstr>Chapter 10 Learning Objectives</vt:lpstr>
      <vt:lpstr>Computer Crime</vt:lpstr>
      <vt:lpstr>What Is Computer Crime?</vt:lpstr>
      <vt:lpstr>Hacking and Cracking</vt:lpstr>
      <vt:lpstr>Who Commits Computer Crimes?</vt:lpstr>
      <vt:lpstr>How Do They Do It?</vt:lpstr>
      <vt:lpstr>Types of Computer Crimes</vt:lpstr>
      <vt:lpstr>Insider Threats</vt:lpstr>
      <vt:lpstr>Other Threats</vt:lpstr>
      <vt:lpstr>Mobile Threats</vt:lpstr>
      <vt:lpstr>Computer Viruses and Other Destructive Code</vt:lpstr>
      <vt:lpstr>Computer Viruses and Other Destructive Code: Viruses</vt:lpstr>
      <vt:lpstr>Computer Viruses and Other Destructive Code: Denial-of-Service</vt:lpstr>
      <vt:lpstr>Computer Viruses and Other Destructive Code: Spyware, Spam, and Cookies</vt:lpstr>
      <vt:lpstr>Computer Viruses and Other Destructive Code: The Rise of Botnets and the Cyberattack Supply Chain</vt:lpstr>
      <vt:lpstr>A Typical Phishing E-mail</vt:lpstr>
      <vt:lpstr>Identity Theft</vt:lpstr>
      <vt:lpstr>Cyberharassment, Cyberstalking, and Cyberbullying</vt:lpstr>
      <vt:lpstr>Software Piracy</vt:lpstr>
      <vt:lpstr>Internet Hoaxes and Cybersquatting</vt:lpstr>
      <vt:lpstr>Federal Laws</vt:lpstr>
      <vt:lpstr>Cyberwar and Cyberterrorism</vt:lpstr>
      <vt:lpstr>Cyberwar</vt:lpstr>
      <vt:lpstr>Cyberwar (continued)</vt:lpstr>
      <vt:lpstr>Cyberterrorism</vt:lpstr>
      <vt:lpstr>Cyberterrorism (continued)</vt:lpstr>
      <vt:lpstr>Cyberterrorism (continued)</vt:lpstr>
      <vt:lpstr>Managing Information Systems Security</vt:lpstr>
      <vt:lpstr>Threats to IS Security</vt:lpstr>
      <vt:lpstr>The Process of Information Security</vt:lpstr>
      <vt:lpstr>Assessing IS Risks</vt:lpstr>
      <vt:lpstr>Developing a Security Strategy</vt:lpstr>
      <vt:lpstr>Developing a Security Strategy: Policies and Procedures</vt:lpstr>
      <vt:lpstr>Developing a Security Strategy: Disaster Planning</vt:lpstr>
      <vt:lpstr>Developing a Security Strategy: Backups</vt:lpstr>
      <vt:lpstr>Developing a Security Strategy: Designing the Recovery Plan</vt:lpstr>
      <vt:lpstr>Implementing Controls and Training</vt:lpstr>
      <vt:lpstr>Implementing Controls and Training: Physical Access Restrictions</vt:lpstr>
      <vt:lpstr>Implementing Controls and Training: Physical Access Restrictions (continued)</vt:lpstr>
      <vt:lpstr>Implementing Controls and Training: Firewalls</vt:lpstr>
      <vt:lpstr>Implementing Controls and Training: Encryption and VPN</vt:lpstr>
      <vt:lpstr>Implementing Controls and Training: Firewalls</vt:lpstr>
      <vt:lpstr>Implementing Controls and Training: Virus Monitoring and Prevention</vt:lpstr>
      <vt:lpstr>Implementing Controls and Training:  Secure Data Centers</vt:lpstr>
      <vt:lpstr>Implementing Controls and Training:  Other Controls</vt:lpstr>
      <vt:lpstr>Monitoring Security</vt:lpstr>
      <vt:lpstr>The Sarbanes-Oxley Act</vt:lpstr>
      <vt:lpstr>The State of IS Security Management</vt:lpstr>
      <vt:lpstr>End of Chapter Content</vt:lpstr>
      <vt:lpstr>Managing in the Digital World: Not So “Anonymous”—Activists, Hacktivists, or Just Plain Criminals?</vt:lpstr>
      <vt:lpstr>Ethical Dilemma: Industrial Espionage</vt:lpstr>
      <vt:lpstr>When Things Go Wrong:  The Bug That Almost Killed the Internet</vt:lpstr>
      <vt:lpstr>Who’s Going Mobile: Mobile Security</vt:lpstr>
      <vt:lpstr>Brief Case: 3D Crime Scenes</vt:lpstr>
      <vt:lpstr>Coming Attractions: Speeding Security Screening</vt:lpstr>
      <vt:lpstr>Key Players: White Knights of the Internet Age</vt:lpstr>
      <vt:lpstr>Industry Analysis: Cybercops Track Cybercriminals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 Securing Information Systems</dc:title>
  <dc:creator/>
  <cp:lastModifiedBy/>
  <cp:revision>4</cp:revision>
  <dcterms:created xsi:type="dcterms:W3CDTF">2013-01-13T17:11:04Z</dcterms:created>
  <dcterms:modified xsi:type="dcterms:W3CDTF">2015-04-23T07:42:46Z</dcterms:modified>
</cp:coreProperties>
</file>