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2" r:id="rId2"/>
    <p:sldId id="258" r:id="rId3"/>
    <p:sldId id="259" r:id="rId4"/>
    <p:sldId id="260" r:id="rId5"/>
    <p:sldId id="261" r:id="rId6"/>
    <p:sldId id="300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>
        <p:scale>
          <a:sx n="60" d="100"/>
          <a:sy n="60" d="100"/>
        </p:scale>
        <p:origin x="14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73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0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3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  <p:sldLayoutId id="2147483656" r:id="rId7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C616D19-F18C-9389-5917-9EBF6542E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0112" y="980728"/>
            <a:ext cx="3078113" cy="230425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ms-MY" sz="3150" spc="-19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Struktur</a:t>
            </a:r>
            <a:r>
              <a:rPr lang="ms-MY" sz="3150" spc="-7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150" spc="-19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Pasar</a:t>
            </a:r>
            <a:r>
              <a:rPr lang="ms-MY" sz="3150" spc="-9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150" spc="-19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3150" spc="-439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1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br>
              <a:rPr lang="id-ID" sz="31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d-ID" sz="3150" dirty="0">
              <a:solidFill>
                <a:srgbClr val="FF0000"/>
              </a:solidFill>
            </a:endParaRP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1F55B0F9-A983-E742-6730-582D139D4F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027" y="3563755"/>
            <a:ext cx="2796198" cy="137741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id-ID" sz="1900" dirty="0">
                <a:solidFill>
                  <a:schemeClr val="tx1"/>
                </a:solidFill>
                <a:latin typeface="Google Sans"/>
              </a:rPr>
              <a:t>Pasar wisata dapat diartikan sebagai teritorial, yaitu menunjukkan sumber atau asal wisatawan dari suatu atau daerah atau suatu negara</a:t>
            </a:r>
            <a:endParaRPr lang="en-US" sz="1900" dirty="0">
              <a:solidFill>
                <a:schemeClr val="tx1"/>
              </a:solidFill>
              <a:latin typeface="Google Sans"/>
            </a:endParaRPr>
          </a:p>
          <a:p>
            <a:pPr>
              <a:lnSpc>
                <a:spcPct val="90000"/>
              </a:lnSpc>
            </a:pPr>
            <a:endParaRPr lang="en-US" sz="1350" dirty="0">
              <a:solidFill>
                <a:schemeClr val="tx1"/>
              </a:solidFill>
              <a:latin typeface="Google Sans"/>
            </a:endParaRPr>
          </a:p>
          <a:p>
            <a:pPr>
              <a:lnSpc>
                <a:spcPct val="90000"/>
              </a:lnSpc>
            </a:pPr>
            <a:endParaRPr lang="en-US" sz="1350" dirty="0">
              <a:solidFill>
                <a:schemeClr val="tx2">
                  <a:lumMod val="40000"/>
                  <a:lumOff val="60000"/>
                </a:schemeClr>
              </a:solidFill>
              <a:latin typeface="Google Sans"/>
            </a:endParaRPr>
          </a:p>
          <a:p>
            <a:pPr>
              <a:lnSpc>
                <a:spcPct val="90000"/>
              </a:lnSpc>
            </a:pPr>
            <a:endParaRPr lang="id-ID" sz="135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image40.png" descr="Sebuah gambar berisi teks, cuplikan layar, Font, Paralel&#10;&#10;Deskripsi dibuat secara otomatis">
            <a:extLst>
              <a:ext uri="{FF2B5EF4-FFF2-40B4-BE49-F238E27FC236}">
                <a16:creationId xmlns:a16="http://schemas.microsoft.com/office/drawing/2014/main" id="{A3EB6EFB-70A5-87E6-6C89-B2582459CD9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980728"/>
            <a:ext cx="4634681" cy="525658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3414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ED393FE-4DB1-89B5-22A7-013375DD6D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168064"/>
              </p:ext>
            </p:extLst>
          </p:nvPr>
        </p:nvGraphicFramePr>
        <p:xfrm>
          <a:off x="-1" y="0"/>
          <a:ext cx="9144001" cy="67413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6172">
                  <a:extLst>
                    <a:ext uri="{9D8B030D-6E8A-4147-A177-3AD203B41FA5}">
                      <a16:colId xmlns:a16="http://schemas.microsoft.com/office/drawing/2014/main" val="1721804369"/>
                    </a:ext>
                  </a:extLst>
                </a:gridCol>
                <a:gridCol w="2720824">
                  <a:extLst>
                    <a:ext uri="{9D8B030D-6E8A-4147-A177-3AD203B41FA5}">
                      <a16:colId xmlns:a16="http://schemas.microsoft.com/office/drawing/2014/main" val="1247916786"/>
                    </a:ext>
                  </a:extLst>
                </a:gridCol>
                <a:gridCol w="5837005">
                  <a:extLst>
                    <a:ext uri="{9D8B030D-6E8A-4147-A177-3AD203B41FA5}">
                      <a16:colId xmlns:a16="http://schemas.microsoft.com/office/drawing/2014/main" val="3615133808"/>
                    </a:ext>
                  </a:extLst>
                </a:gridCol>
              </a:tblGrid>
              <a:tr h="545090">
                <a:tc>
                  <a:txBody>
                    <a:bodyPr/>
                    <a:lstStyle/>
                    <a:p>
                      <a:pPr marL="53340" marR="45720" algn="ctr"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No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 marR="91440" indent="192405">
                        <a:lnSpc>
                          <a:spcPts val="10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Faktor-Faktor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Permintaan</a:t>
                      </a:r>
                      <a:r>
                        <a:rPr lang="ms-MY" sz="700" spc="-6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Pariwisata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8040" marR="809625" indent="332105">
                        <a:lnSpc>
                          <a:spcPts val="10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Analysis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Permintaan</a:t>
                      </a:r>
                      <a:r>
                        <a:rPr lang="ms-MY" sz="700" spc="-6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Pariwisata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63604289"/>
                  </a:ext>
                </a:extLst>
              </a:tr>
              <a:tr h="908483">
                <a:tc>
                  <a:txBody>
                    <a:bodyPr/>
                    <a:lstStyle/>
                    <a:p>
                      <a:pPr marL="12700" marR="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1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ms-MY" sz="10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212725" marR="2038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Harga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705" algn="just">
                        <a:lnSpc>
                          <a:spcPts val="10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10">
                          <a:effectLst/>
                        </a:rPr>
                        <a:t>Harga yang tinggi suatu tujuan </a:t>
                      </a:r>
                      <a:r>
                        <a:rPr lang="ms-MY" sz="700" spc="-5">
                          <a:effectLst/>
                        </a:rPr>
                        <a:t>wisata dapat memberikan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timbal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balik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kepada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wisatawan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dalam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melakukan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 spc="-20">
                          <a:effectLst/>
                        </a:rPr>
                        <a:t>perjalanan/bepergian, </a:t>
                      </a:r>
                      <a:r>
                        <a:rPr lang="ms-MY" sz="700" spc="-15">
                          <a:effectLst/>
                        </a:rPr>
                        <a:t>maka permintaan wisata berkurang</a:t>
                      </a:r>
                      <a:r>
                        <a:rPr lang="ms-MY" sz="700" spc="-10">
                          <a:effectLst/>
                        </a:rPr>
                        <a:t> </a:t>
                      </a:r>
                      <a:r>
                        <a:rPr lang="ms-MY" sz="700" spc="-35">
                          <a:effectLst/>
                        </a:rPr>
                        <a:t>ataupun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sebaliknya.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20202474"/>
                  </a:ext>
                </a:extLst>
              </a:tr>
              <a:tr h="1570283">
                <a:tc>
                  <a:txBody>
                    <a:bodyPr/>
                    <a:lstStyle/>
                    <a:p>
                      <a:pPr marL="12700" marR="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2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0" marR="0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ms-MY" sz="6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212725" marR="2038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Pendapatan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70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15">
                          <a:effectLst/>
                        </a:rPr>
                        <a:t>Pendapatan </a:t>
                      </a:r>
                      <a:r>
                        <a:rPr lang="ms-MY" sz="700" spc="-10">
                          <a:effectLst/>
                        </a:rPr>
                        <a:t>negara tinggi. Kecenderungan memilih pada</a:t>
                      </a:r>
                      <a:r>
                        <a:rPr lang="ms-MY" sz="700" spc="-5">
                          <a:effectLst/>
                        </a:rPr>
                        <a:t> daerah tujuan wisata adalah </a:t>
                      </a:r>
                      <a:r>
                        <a:rPr lang="ms-MY" sz="700">
                          <a:effectLst/>
                        </a:rPr>
                        <a:t>tempat berlibur yang dapat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 spc="-10">
                          <a:effectLst/>
                        </a:rPr>
                        <a:t>menjadi </a:t>
                      </a:r>
                      <a:r>
                        <a:rPr lang="ms-MY" sz="700" spc="-5">
                          <a:effectLst/>
                        </a:rPr>
                        <a:t>calon untuk wisatawan dalam membuat sebuah</a:t>
                      </a:r>
                      <a:r>
                        <a:rPr lang="ms-MY" sz="700">
                          <a:effectLst/>
                        </a:rPr>
                        <a:t> </a:t>
                      </a:r>
                      <a:r>
                        <a:rPr lang="ms-MY" sz="700" spc="-10">
                          <a:effectLst/>
                        </a:rPr>
                        <a:t>usaha</a:t>
                      </a:r>
                      <a:r>
                        <a:rPr lang="ms-MY" sz="700" spc="-15">
                          <a:effectLst/>
                        </a:rPr>
                        <a:t> </a:t>
                      </a:r>
                      <a:r>
                        <a:rPr lang="ms-MY" sz="700" spc="-10">
                          <a:effectLst/>
                        </a:rPr>
                        <a:t>daya tarik</a:t>
                      </a:r>
                      <a:r>
                        <a:rPr lang="ms-MY" sz="700" spc="-15">
                          <a:effectLst/>
                        </a:rPr>
                        <a:t> </a:t>
                      </a:r>
                      <a:r>
                        <a:rPr lang="ms-MY" sz="700" spc="-10">
                          <a:effectLst/>
                        </a:rPr>
                        <a:t>wisata (DTW) yang</a:t>
                      </a:r>
                      <a:r>
                        <a:rPr lang="ms-MY" sz="700" spc="-15">
                          <a:effectLst/>
                        </a:rPr>
                        <a:t> </a:t>
                      </a:r>
                      <a:r>
                        <a:rPr lang="ms-MY" sz="700" spc="-5">
                          <a:effectLst/>
                        </a:rPr>
                        <a:t>dapat</a:t>
                      </a:r>
                      <a:r>
                        <a:rPr lang="ms-MY" sz="700" spc="-15">
                          <a:effectLst/>
                        </a:rPr>
                        <a:t> </a:t>
                      </a:r>
                      <a:r>
                        <a:rPr lang="ms-MY" sz="700" spc="-5">
                          <a:effectLst/>
                        </a:rPr>
                        <a:t>menghasilkan</a:t>
                      </a:r>
                      <a:endParaRPr lang="id-ID" sz="800">
                        <a:effectLst/>
                      </a:endParaRPr>
                    </a:p>
                    <a:p>
                      <a:pPr marL="69850" marR="0">
                        <a:lnSpc>
                          <a:spcPts val="9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keuntungan.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82661552"/>
                  </a:ext>
                </a:extLst>
              </a:tr>
              <a:tr h="1537154">
                <a:tc>
                  <a:txBody>
                    <a:bodyPr/>
                    <a:lstStyle/>
                    <a:p>
                      <a:pPr marL="12700" marR="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3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9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212725" marR="2038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Sosial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Budaya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70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15" dirty="0">
                          <a:effectLst/>
                        </a:rPr>
                        <a:t>Sosial budaya memiliki keunikan ataupun berbeda </a:t>
                      </a:r>
                      <a:r>
                        <a:rPr lang="ms-MY" sz="700" spc="-10" dirty="0">
                          <a:effectLst/>
                        </a:rPr>
                        <a:t>dengan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yang ada di negara calon </a:t>
                      </a:r>
                      <a:r>
                        <a:rPr lang="ms-MY" sz="700" spc="-25" dirty="0">
                          <a:effectLst/>
                        </a:rPr>
                        <a:t>wisata berasal, sehingga terjadinya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peningkatan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permintaan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pada</a:t>
                      </a:r>
                      <a:r>
                        <a:rPr lang="ms-MY" sz="700" spc="-2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daya</a:t>
                      </a:r>
                      <a:r>
                        <a:rPr lang="ms-MY" sz="700" spc="-2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tarik</a:t>
                      </a:r>
                      <a:r>
                        <a:rPr lang="ms-MY" sz="700" spc="-2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wisata</a:t>
                      </a:r>
                      <a:r>
                        <a:rPr lang="ms-MY" sz="700" spc="-2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yang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akan</a:t>
                      </a:r>
                      <a:r>
                        <a:rPr lang="ms-MY" sz="700" spc="-21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lama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berada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di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Daya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Tarik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Wisata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(DTW),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membuat</a:t>
                      </a:r>
                      <a:r>
                        <a:rPr lang="ms-MY" sz="700" spc="-3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rasa</a:t>
                      </a:r>
                      <a:r>
                        <a:rPr lang="ms-MY" sz="700" spc="-21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keingintahuan</a:t>
                      </a:r>
                      <a:r>
                        <a:rPr lang="ms-MY" sz="700" spc="-25" dirty="0">
                          <a:effectLst/>
                        </a:rPr>
                        <a:t> dan</a:t>
                      </a:r>
                      <a:r>
                        <a:rPr lang="ms-MY" sz="700" spc="-2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khasanah pola</a:t>
                      </a:r>
                      <a:r>
                        <a:rPr lang="ms-MY" sz="700" spc="-2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pikir pengetahuan</a:t>
                      </a:r>
                      <a:r>
                        <a:rPr lang="ms-MY" sz="700" spc="-2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budaya</a:t>
                      </a:r>
                      <a:endParaRPr lang="id-ID" sz="800" dirty="0">
                        <a:effectLst/>
                      </a:endParaRPr>
                    </a:p>
                    <a:p>
                      <a:pPr marL="69850" marR="0">
                        <a:lnSpc>
                          <a:spcPts val="9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ms-MY" sz="700" dirty="0">
                          <a:effectLst/>
                        </a:rPr>
                        <a:t>wisatawan.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5066141"/>
                  </a:ext>
                </a:extLst>
              </a:tr>
              <a:tr h="908483">
                <a:tc>
                  <a:txBody>
                    <a:bodyPr/>
                    <a:lstStyle/>
                    <a:p>
                      <a:pPr marL="12700" marR="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4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ms-MY" sz="10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212090" marR="2038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Sosial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Politik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3340" algn="just">
                        <a:lnSpc>
                          <a:spcPts val="10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5">
                          <a:effectLst/>
                        </a:rPr>
                        <a:t>Dampak politik sosial yang belum </a:t>
                      </a:r>
                      <a:r>
                        <a:rPr lang="ms-MY" sz="700">
                          <a:effectLst/>
                        </a:rPr>
                        <a:t>terlihat jika keadaan</a:t>
                      </a:r>
                      <a:r>
                        <a:rPr lang="ms-MY" sz="700" spc="5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Daya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Tarik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Wisata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(DTW)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berada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pada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situasi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5">
                          <a:effectLst/>
                        </a:rPr>
                        <a:t>yang</a:t>
                      </a:r>
                      <a:r>
                        <a:rPr lang="ms-MY" sz="700" spc="-40">
                          <a:effectLst/>
                        </a:rPr>
                        <a:t> </a:t>
                      </a:r>
                      <a:r>
                        <a:rPr lang="ms-MY" sz="700" spc="-10">
                          <a:effectLst/>
                        </a:rPr>
                        <a:t>aman,</a:t>
                      </a:r>
                      <a:r>
                        <a:rPr lang="ms-MY" sz="700" spc="-21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tentram, namun dianggap </a:t>
                      </a:r>
                      <a:r>
                        <a:rPr lang="ms-MY" sz="700" spc="-20">
                          <a:effectLst/>
                        </a:rPr>
                        <a:t>berbeda dengan kenyataan, maka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sospol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pengaruhnya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pada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dampak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permintaan.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63951755"/>
                  </a:ext>
                </a:extLst>
              </a:tr>
              <a:tr h="1271876">
                <a:tc>
                  <a:txBody>
                    <a:bodyPr/>
                    <a:lstStyle/>
                    <a:p>
                      <a:pPr marL="12700" marR="0" algn="ctr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5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 dirty="0">
                          <a:effectLst/>
                        </a:rPr>
                        <a:t> </a:t>
                      </a:r>
                      <a:endParaRPr lang="id-ID" sz="800" dirty="0">
                        <a:effectLst/>
                      </a:endParaRPr>
                    </a:p>
                    <a:p>
                      <a:pPr marL="0" marR="0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ms-MY" sz="600" dirty="0">
                          <a:effectLst/>
                        </a:rPr>
                        <a:t> </a:t>
                      </a:r>
                      <a:endParaRPr lang="id-ID" sz="800" dirty="0">
                        <a:effectLst/>
                      </a:endParaRPr>
                    </a:p>
                    <a:p>
                      <a:pPr marL="212725" marR="2038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 dirty="0">
                          <a:effectLst/>
                        </a:rPr>
                        <a:t>Intensitas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Keluarga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3340" algn="just">
                        <a:lnSpc>
                          <a:spcPts val="10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15" dirty="0">
                          <a:effectLst/>
                        </a:rPr>
                        <a:t>Jumlah keluarga berperan penting </a:t>
                      </a:r>
                      <a:r>
                        <a:rPr lang="ms-MY" sz="700" spc="-10" dirty="0">
                          <a:effectLst/>
                        </a:rPr>
                        <a:t>dalam permintaan pada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wisata. Misalnya jika intensitas keluarga jumlah banyak,</a:t>
                      </a:r>
                      <a:r>
                        <a:rPr lang="ms-MY" sz="700" spc="-5" dirty="0">
                          <a:effectLst/>
                        </a:rPr>
                        <a:t> </a:t>
                      </a:r>
                      <a:r>
                        <a:rPr lang="ms-MY" sz="700" spc="-20" dirty="0">
                          <a:effectLst/>
                        </a:rPr>
                        <a:t>maka berkeinginan tujuan berlibur dari 1 keluarga </a:t>
                      </a:r>
                      <a:r>
                        <a:rPr lang="ms-MY" sz="700" spc="-15" dirty="0">
                          <a:effectLst/>
                        </a:rPr>
                        <a:t>tersebut,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maka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akan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semakin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besar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permintaan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dilihat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pada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kepentingan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wisata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keluarga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tersebut.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64192764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9A83025-7FF7-4415-72A5-7081CC832A85}"/>
              </a:ext>
            </a:extLst>
          </p:cNvPr>
          <p:cNvGraphicFramePr>
            <a:graphicFrameLocks noGrp="1"/>
          </p:cNvGraphicFramePr>
          <p:nvPr/>
        </p:nvGraphicFramePr>
        <p:xfrm>
          <a:off x="-4048" y="5003580"/>
          <a:ext cx="9144001" cy="9971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6172">
                  <a:extLst>
                    <a:ext uri="{9D8B030D-6E8A-4147-A177-3AD203B41FA5}">
                      <a16:colId xmlns:a16="http://schemas.microsoft.com/office/drawing/2014/main" val="1005910273"/>
                    </a:ext>
                  </a:extLst>
                </a:gridCol>
                <a:gridCol w="2720824">
                  <a:extLst>
                    <a:ext uri="{9D8B030D-6E8A-4147-A177-3AD203B41FA5}">
                      <a16:colId xmlns:a16="http://schemas.microsoft.com/office/drawing/2014/main" val="1082111188"/>
                    </a:ext>
                  </a:extLst>
                </a:gridCol>
                <a:gridCol w="5837005">
                  <a:extLst>
                    <a:ext uri="{9D8B030D-6E8A-4147-A177-3AD203B41FA5}">
                      <a16:colId xmlns:a16="http://schemas.microsoft.com/office/drawing/2014/main" val="1294211020"/>
                    </a:ext>
                  </a:extLst>
                </a:gridCol>
              </a:tblGrid>
              <a:tr h="997170">
                <a:tc>
                  <a:txBody>
                    <a:bodyPr/>
                    <a:lstStyle/>
                    <a:p>
                      <a:pPr marL="12700" marR="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6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 dirty="0">
                          <a:effectLst/>
                        </a:rPr>
                        <a:t> </a:t>
                      </a:r>
                      <a:endParaRPr lang="id-ID" sz="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 dirty="0">
                          <a:effectLst/>
                        </a:rPr>
                        <a:t> </a:t>
                      </a:r>
                      <a:endParaRPr lang="id-ID" sz="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 dirty="0">
                          <a:effectLst/>
                        </a:rPr>
                        <a:t> </a:t>
                      </a:r>
                      <a:endParaRPr lang="id-ID" sz="800" dirty="0">
                        <a:effectLst/>
                      </a:endParaRPr>
                    </a:p>
                    <a:p>
                      <a:pPr marL="113030" marR="0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ms-MY" sz="700" spc="-30" dirty="0">
                          <a:effectLst/>
                        </a:rPr>
                        <a:t>Harga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Barang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Substitusi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70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10" dirty="0">
                          <a:effectLst/>
                        </a:rPr>
                        <a:t>Harga barang substitusi/pengganti </a:t>
                      </a:r>
                      <a:r>
                        <a:rPr lang="ms-MY" sz="700" spc="-5" dirty="0">
                          <a:effectLst/>
                        </a:rPr>
                        <a:t>ini termasuk kepada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aspek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permintaan,</a:t>
                      </a:r>
                      <a:r>
                        <a:rPr lang="ms-MY" sz="700" dirty="0">
                          <a:effectLst/>
                        </a:rPr>
                        <a:t> karena barang pengganti dianggap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menjadi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daya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tarik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wisata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yang</a:t>
                      </a:r>
                      <a:r>
                        <a:rPr lang="ms-MY" sz="700" dirty="0">
                          <a:effectLst/>
                        </a:rPr>
                        <a:t> disajikan/ditampilkan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sebagai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cadangan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wisata,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contohnya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di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Bali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yang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merupakan</a:t>
                      </a:r>
                      <a:r>
                        <a:rPr lang="ms-MY" sz="700" spc="-20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destinasi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unggulan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wisata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indonesia,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suatu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dirty="0">
                          <a:effectLst/>
                        </a:rPr>
                        <a:t>Ketika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permintaan pada Bali </a:t>
                      </a:r>
                      <a:r>
                        <a:rPr lang="ms-MY" sz="700" spc="-25" dirty="0">
                          <a:effectLst/>
                        </a:rPr>
                        <a:t>tidak dapat terpenuhi permintaan akan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15" dirty="0">
                          <a:effectLst/>
                        </a:rPr>
                        <a:t>syarat</a:t>
                      </a:r>
                      <a:r>
                        <a:rPr lang="ms-MY" sz="700" spc="-40" dirty="0">
                          <a:effectLst/>
                        </a:rPr>
                        <a:t> </a:t>
                      </a:r>
                      <a:r>
                        <a:rPr lang="ms-MY" sz="700" spc="-15" dirty="0">
                          <a:effectLst/>
                        </a:rPr>
                        <a:t>daya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15" dirty="0">
                          <a:effectLst/>
                        </a:rPr>
                        <a:t>tarik</a:t>
                      </a:r>
                      <a:r>
                        <a:rPr lang="ms-MY" sz="700" spc="-40" dirty="0">
                          <a:effectLst/>
                        </a:rPr>
                        <a:t> </a:t>
                      </a:r>
                      <a:r>
                        <a:rPr lang="ms-MY" sz="700" spc="-15" dirty="0">
                          <a:effectLst/>
                        </a:rPr>
                        <a:t>wisata</a:t>
                      </a:r>
                      <a:r>
                        <a:rPr lang="ms-MY" sz="700" spc="-4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(DTW),</a:t>
                      </a:r>
                      <a:r>
                        <a:rPr lang="ms-MY" sz="700" spc="-3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maka</a:t>
                      </a:r>
                      <a:r>
                        <a:rPr lang="ms-MY" sz="700" spc="-4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wisatawan</a:t>
                      </a:r>
                      <a:r>
                        <a:rPr lang="ms-MY" sz="700" spc="-40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memilih</a:t>
                      </a:r>
                      <a:r>
                        <a:rPr lang="ms-MY" sz="700" spc="-21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untuk mengganti perjalanannya yaitu ke daerah terdekatnya</a:t>
                      </a:r>
                      <a:endParaRPr lang="id-ID" sz="800" dirty="0">
                        <a:effectLst/>
                      </a:endParaRPr>
                    </a:p>
                    <a:p>
                      <a:pPr marL="69850" marR="0" algn="just">
                        <a:lnSpc>
                          <a:spcPts val="9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 dirty="0">
                          <a:effectLst/>
                        </a:rPr>
                        <a:t>misal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Malaysia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dan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Singapura.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3670609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A2F672A-6932-0E70-118E-FF13954C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254" y="4265966"/>
            <a:ext cx="3317632" cy="1569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47534" tIns="895068" rIns="380880" bIns="133308" numCol="1" anchor="ctr" anchorCtr="0" compatLnSpc="1">
            <a:prstTxWarp prst="textNoShape">
              <a:avLst/>
            </a:prstTxWarp>
            <a:spAutoFit/>
          </a:bodyPr>
          <a:lstStyle>
            <a:lvl1pPr indent="331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48841" defTabSz="685800"/>
            <a:r>
              <a:rPr lang="ms-MY" altLang="id-ID" sz="825" dirty="0">
                <a:ea typeface="Times New Roman" panose="02020603050405020304" pitchFamily="18" charset="0"/>
              </a:rPr>
              <a:t>Faktor Memengaruhi Permintaan Pariwisata (a)</a:t>
            </a:r>
            <a:endParaRPr lang="id-ID" altLang="id-ID" sz="600" dirty="0"/>
          </a:p>
          <a:p>
            <a:pPr indent="248841" defTabSz="685800"/>
            <a:br>
              <a:rPr lang="ms-MY" altLang="id-ID" sz="675" dirty="0">
                <a:ea typeface="Times New Roman" panose="02020603050405020304" pitchFamily="18" charset="0"/>
              </a:rPr>
            </a:br>
            <a:endParaRPr lang="id-ID" altLang="id-ID" sz="600" dirty="0"/>
          </a:p>
          <a:p>
            <a:pPr indent="248841" defTabSz="685800"/>
            <a:endParaRPr lang="id-ID" altLang="id-ID" sz="1350" dirty="0"/>
          </a:p>
        </p:txBody>
      </p:sp>
    </p:spTree>
    <p:extLst>
      <p:ext uri="{BB962C8B-B14F-4D97-AF65-F5344CB8AC3E}">
        <p14:creationId xmlns:p14="http://schemas.microsoft.com/office/powerpoint/2010/main" val="4260021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6F35C614-05E5-A61A-DFC8-B9751EB00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710364"/>
              </p:ext>
            </p:extLst>
          </p:nvPr>
        </p:nvGraphicFramePr>
        <p:xfrm>
          <a:off x="0" y="0"/>
          <a:ext cx="9144001" cy="61710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6222">
                  <a:extLst>
                    <a:ext uri="{9D8B030D-6E8A-4147-A177-3AD203B41FA5}">
                      <a16:colId xmlns:a16="http://schemas.microsoft.com/office/drawing/2014/main" val="3370641913"/>
                    </a:ext>
                  </a:extLst>
                </a:gridCol>
                <a:gridCol w="2491684">
                  <a:extLst>
                    <a:ext uri="{9D8B030D-6E8A-4147-A177-3AD203B41FA5}">
                      <a16:colId xmlns:a16="http://schemas.microsoft.com/office/drawing/2014/main" val="2865906701"/>
                    </a:ext>
                  </a:extLst>
                </a:gridCol>
                <a:gridCol w="6026095">
                  <a:extLst>
                    <a:ext uri="{9D8B030D-6E8A-4147-A177-3AD203B41FA5}">
                      <a16:colId xmlns:a16="http://schemas.microsoft.com/office/drawing/2014/main" val="436113808"/>
                    </a:ext>
                  </a:extLst>
                </a:gridCol>
              </a:tblGrid>
              <a:tr h="1063271">
                <a:tc>
                  <a:txBody>
                    <a:bodyPr/>
                    <a:lstStyle/>
                    <a:p>
                      <a:pPr marL="69850" marR="0">
                        <a:spcBef>
                          <a:spcPts val="815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No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7180" marR="93345" indent="-187325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Faktor Penawaran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Pariwisata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3250" marR="0">
                        <a:spcBef>
                          <a:spcPts val="815"/>
                        </a:spcBef>
                        <a:spcAft>
                          <a:spcPts val="0"/>
                        </a:spcAft>
                      </a:pPr>
                      <a:r>
                        <a:rPr lang="ms-MY" sz="700" spc="-30" dirty="0">
                          <a:effectLst/>
                        </a:rPr>
                        <a:t>Analisis</a:t>
                      </a:r>
                      <a:r>
                        <a:rPr lang="ms-MY" sz="700" spc="-55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Penawaran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Pariwisata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39259261"/>
                  </a:ext>
                </a:extLst>
              </a:tr>
              <a:tr h="1154051">
                <a:tc>
                  <a:txBody>
                    <a:bodyPr/>
                    <a:lstStyle/>
                    <a:p>
                      <a:pPr marL="109220" marR="0">
                        <a:spcBef>
                          <a:spcPts val="885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1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1465" marR="274320" indent="6985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ms-MY" sz="700" spc="-25">
                          <a:effectLst/>
                        </a:rPr>
                        <a:t>Daya Tarik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(Attraction)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Daya tarik wisata </a:t>
                      </a:r>
                      <a:r>
                        <a:rPr lang="ms-MY" sz="700" spc="-25">
                          <a:effectLst/>
                        </a:rPr>
                        <a:t>atau lebih dikenal sebagai daerah tujuan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wisata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(alam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ataupun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budaya)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16412847"/>
                  </a:ext>
                </a:extLst>
              </a:tr>
              <a:tr h="1154051">
                <a:tc>
                  <a:txBody>
                    <a:bodyPr/>
                    <a:lstStyle/>
                    <a:p>
                      <a:pPr marL="109220" marR="0">
                        <a:spcBef>
                          <a:spcPts val="885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2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1940" marR="257175" indent="-6985"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Transportasi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(Accessible)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07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 dirty="0">
                          <a:effectLst/>
                        </a:rPr>
                        <a:t>Wisatawan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mancanegara</a:t>
                      </a:r>
                      <a:r>
                        <a:rPr lang="ms-MY" sz="700" spc="-5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maupun</a:t>
                      </a:r>
                      <a:r>
                        <a:rPr lang="ms-MY" sz="700" spc="-5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domestik</a:t>
                      </a:r>
                      <a:r>
                        <a:rPr lang="ms-MY" sz="700" spc="-6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dengan</a:t>
                      </a:r>
                      <a:r>
                        <a:rPr lang="ms-MY" sz="700" spc="-5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sangat</a:t>
                      </a:r>
                      <a:r>
                        <a:rPr lang="ms-MY" sz="700" spc="-21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mudah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melakukan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pencapaian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untuk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tujuan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wisata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3493975"/>
                  </a:ext>
                </a:extLst>
              </a:tr>
              <a:tr h="1068565">
                <a:tc>
                  <a:txBody>
                    <a:bodyPr/>
                    <a:lstStyle/>
                    <a:p>
                      <a:pPr marL="0" marR="0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ms-MY" sz="6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10922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3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3685" marR="265430" algn="ctr">
                        <a:lnSpc>
                          <a:spcPts val="1035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Fasilitas</a:t>
                      </a:r>
                      <a:endParaRPr lang="id-ID" sz="800">
                        <a:effectLst/>
                      </a:endParaRPr>
                    </a:p>
                    <a:p>
                      <a:pPr marL="274320" marR="265430" algn="ctr">
                        <a:lnSpc>
                          <a:spcPts val="10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(</a:t>
                      </a:r>
                      <a:r>
                        <a:rPr lang="ms-MY" sz="700" spc="-50">
                          <a:effectLst/>
                        </a:rPr>
                        <a:t> </a:t>
                      </a:r>
                      <a:r>
                        <a:rPr lang="ms-MY" sz="700" spc="-30">
                          <a:effectLst/>
                        </a:rPr>
                        <a:t>Amenities)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4826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ms-MY" sz="700" spc="-10">
                          <a:effectLst/>
                        </a:rPr>
                        <a:t>Syarat tujuan wisata agar wisatawan dapat lama </a:t>
                      </a:r>
                      <a:r>
                        <a:rPr lang="ms-MY" sz="700" spc="-5">
                          <a:effectLst/>
                        </a:rPr>
                        <a:t>tinggal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lebih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lama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di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Daya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tarik</a:t>
                      </a:r>
                      <a:r>
                        <a:rPr lang="ms-MY" sz="700" spc="-70">
                          <a:effectLst/>
                        </a:rPr>
                        <a:t> </a:t>
                      </a:r>
                      <a:r>
                        <a:rPr lang="ms-MY" sz="700" spc="-25">
                          <a:effectLst/>
                        </a:rPr>
                        <a:t>Wisata</a:t>
                      </a:r>
                      <a:r>
                        <a:rPr lang="ms-MY" sz="700" spc="-65">
                          <a:effectLst/>
                        </a:rPr>
                        <a:t> </a:t>
                      </a:r>
                      <a:r>
                        <a:rPr lang="ms-MY" sz="700" spc="-20">
                          <a:effectLst/>
                        </a:rPr>
                        <a:t>(DTW)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36021452"/>
                  </a:ext>
                </a:extLst>
              </a:tr>
              <a:tr h="17310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8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109220" marR="0"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ms-MY" sz="700">
                          <a:effectLst/>
                        </a:rPr>
                        <a:t>4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ms-MY" sz="1000">
                          <a:effectLst/>
                        </a:rPr>
                        <a:t> </a:t>
                      </a:r>
                      <a:endParaRPr lang="id-ID" sz="800">
                        <a:effectLst/>
                      </a:endParaRPr>
                    </a:p>
                    <a:p>
                      <a:pPr marL="308610" marR="215900" indent="-762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spc="-30">
                          <a:effectLst/>
                        </a:rPr>
                        <a:t>Kelembagaan.</a:t>
                      </a:r>
                      <a:r>
                        <a:rPr lang="ms-MY" sz="700" spc="-210">
                          <a:effectLst/>
                        </a:rPr>
                        <a:t> </a:t>
                      </a:r>
                      <a:r>
                        <a:rPr lang="ms-MY" sz="700">
                          <a:effectLst/>
                        </a:rPr>
                        <a:t>(Ancillary)</a:t>
                      </a:r>
                      <a:endParaRPr lang="id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5270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700" dirty="0">
                          <a:effectLst/>
                        </a:rPr>
                        <a:t>Biasa disebut dengan lembaga pariwisata, di mana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spc="-5" dirty="0">
                          <a:effectLst/>
                        </a:rPr>
                        <a:t>wisatawan semakin </a:t>
                      </a:r>
                      <a:r>
                        <a:rPr lang="ms-MY" sz="700" dirty="0">
                          <a:effectLst/>
                        </a:rPr>
                        <a:t>mudah untuk mengunjungi juga</a:t>
                      </a:r>
                      <a:r>
                        <a:rPr lang="ms-MY" sz="700" spc="5" dirty="0">
                          <a:effectLst/>
                        </a:rPr>
                        <a:t> </a:t>
                      </a:r>
                      <a:r>
                        <a:rPr lang="ms-MY" sz="700" spc="-10" dirty="0">
                          <a:effectLst/>
                        </a:rPr>
                        <a:t>mencari Daya Tarik Wisata </a:t>
                      </a:r>
                      <a:r>
                        <a:rPr lang="ms-MY" sz="700" spc="-5" dirty="0">
                          <a:effectLst/>
                        </a:rPr>
                        <a:t>apabila wisatawan merasa</a:t>
                      </a:r>
                      <a:r>
                        <a:rPr lang="ms-MY" sz="70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aman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30" dirty="0">
                          <a:effectLst/>
                        </a:rPr>
                        <a:t>pada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daerah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DTW</a:t>
                      </a:r>
                      <a:r>
                        <a:rPr lang="ms-MY" sz="700" spc="-7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tersebut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(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keamanan</a:t>
                      </a:r>
                      <a:r>
                        <a:rPr lang="ms-MY" sz="700" spc="-70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terlindungi</a:t>
                      </a:r>
                      <a:r>
                        <a:rPr lang="ms-MY" sz="700" spc="-65" dirty="0">
                          <a:effectLst/>
                        </a:rPr>
                        <a:t> </a:t>
                      </a:r>
                      <a:r>
                        <a:rPr lang="ms-MY" sz="700" spc="-25" dirty="0">
                          <a:effectLst/>
                        </a:rPr>
                        <a:t>)</a:t>
                      </a:r>
                      <a:endParaRPr lang="id-ID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20237824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61C0E41C-955A-5103-0609-C9BF6F02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956" y="3109151"/>
            <a:ext cx="2368277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ms-MY" altLang="id-ID" sz="825">
                <a:ea typeface="Times New Roman" panose="02020603050405020304" pitchFamily="18" charset="0"/>
              </a:rPr>
              <a:t>Faktor Memengaruhi Permintaan Pariwisata (b)</a:t>
            </a:r>
            <a:endParaRPr lang="id-ID" altLang="id-ID" sz="600"/>
          </a:p>
          <a:p>
            <a:pPr defTabSz="685800"/>
            <a:endParaRPr lang="id-ID" altLang="id-ID" sz="1350"/>
          </a:p>
        </p:txBody>
      </p:sp>
    </p:spTree>
    <p:extLst>
      <p:ext uri="{BB962C8B-B14F-4D97-AF65-F5344CB8AC3E}">
        <p14:creationId xmlns:p14="http://schemas.microsoft.com/office/powerpoint/2010/main" val="172235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40.png" descr="Sebuah gambar berisi teks, cuplikan layar, Font, Paralel&#10;&#10;Deskripsi dibuat secara otomatis">
            <a:extLst>
              <a:ext uri="{FF2B5EF4-FFF2-40B4-BE49-F238E27FC236}">
                <a16:creationId xmlns:a16="http://schemas.microsoft.com/office/drawing/2014/main" id="{D90EA64C-023A-0ED2-847E-29DEBB4C625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984"/>
            <a:ext cx="9144000" cy="672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92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D9CE395-EEB4-1E55-15D7-3F7013324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260648"/>
            <a:ext cx="7831932" cy="1381462"/>
          </a:xfrm>
        </p:spPr>
        <p:txBody>
          <a:bodyPr>
            <a:noAutofit/>
          </a:bodyPr>
          <a:lstStyle/>
          <a:p>
            <a:pPr algn="ctr"/>
            <a:r>
              <a:rPr lang="ms-MY" sz="24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Segmenting,Targeting, dan</a:t>
            </a:r>
            <a:r>
              <a:rPr lang="ms-MY" sz="2400" spc="-40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4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Positioning</a:t>
            </a:r>
            <a:r>
              <a:rPr lang="ms-MY" sz="2400" spc="-56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4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Pasar</a:t>
            </a:r>
            <a:r>
              <a:rPr lang="ms-MY" sz="2400" spc="-5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4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Wisatawan</a:t>
            </a:r>
            <a:br>
              <a:rPr lang="id-ID" sz="24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lang="id-ID" sz="24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87CC1C7-0D72-315B-665C-D34E48489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1196789"/>
            <a:ext cx="7831932" cy="4346762"/>
          </a:xfrm>
        </p:spPr>
        <p:txBody>
          <a:bodyPr>
            <a:normAutofit/>
          </a:bodyPr>
          <a:lstStyle/>
          <a:p>
            <a:r>
              <a:rPr lang="ms-MY" sz="1800" dirty="0">
                <a:ea typeface="Times New Roman" panose="02020603050405020304" pitchFamily="18" charset="0"/>
              </a:rPr>
              <a:t>strategi pemasaran STP ini sangat dikenal dan 3 proses yang harus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dilalui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oleh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penetapan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strategi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bisnis.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Berbagai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11" dirty="0">
                <a:ea typeface="Times New Roman" panose="02020603050405020304" pitchFamily="18" charset="0"/>
              </a:rPr>
              <a:t>maksud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dan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tujuannya</a:t>
            </a:r>
            <a:r>
              <a:rPr lang="ms-MY" sz="1800" spc="-38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sangat</a:t>
            </a:r>
            <a:r>
              <a:rPr lang="ms-MY" sz="1800" spc="-199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sederhana menyangkut rencana, tindakan, </a:t>
            </a:r>
            <a:r>
              <a:rPr lang="ms-MY" sz="1800" spc="-4" dirty="0">
                <a:ea typeface="Times New Roman" panose="02020603050405020304" pitchFamily="18" charset="0"/>
              </a:rPr>
              <a:t>aplikasi pemasaran dari produk</a:t>
            </a:r>
            <a:r>
              <a:rPr lang="ms-MY" sz="1800" dirty="0">
                <a:ea typeface="Times New Roman" panose="02020603050405020304" pitchFamily="18" charset="0"/>
              </a:rPr>
              <a:t> yang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akan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dipasarkan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dengan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menganalisis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keadaaa</a:t>
            </a:r>
          </a:p>
          <a:p>
            <a:r>
              <a:rPr lang="ms-MY" sz="1800" dirty="0">
                <a:ea typeface="Times New Roman" panose="02020603050405020304" pitchFamily="18" charset="0"/>
              </a:rPr>
              <a:t>Strategi positioning mencari solusi yang tepat untuk produk yang kita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tawarkan</a:t>
            </a:r>
            <a:r>
              <a:rPr lang="ms-MY" sz="1800" spc="-45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dan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telah</a:t>
            </a:r>
            <a:r>
              <a:rPr lang="ms-MY" sz="1800" spc="-45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memiliki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kekuatan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kesan</a:t>
            </a:r>
            <a:r>
              <a:rPr lang="ms-MY" sz="1800" spc="-45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yang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mudah</a:t>
            </a:r>
            <a:r>
              <a:rPr lang="ms-MY" sz="1800" spc="-45" dirty="0">
                <a:ea typeface="Times New Roman" panose="02020603050405020304" pitchFamily="18" charset="0"/>
              </a:rPr>
              <a:t> </a:t>
            </a:r>
            <a:r>
              <a:rPr lang="ms-MY" sz="1800" spc="-8" dirty="0">
                <a:ea typeface="Times New Roman" panose="02020603050405020304" pitchFamily="18" charset="0"/>
              </a:rPr>
              <a:t>diingat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4" dirty="0">
                <a:ea typeface="Times New Roman" panose="02020603050405020304" pitchFamily="18" charset="0"/>
              </a:rPr>
              <a:t>oleh</a:t>
            </a:r>
            <a:r>
              <a:rPr lang="ms-MY" sz="1800" spc="-41" dirty="0">
                <a:ea typeface="Times New Roman" panose="02020603050405020304" pitchFamily="18" charset="0"/>
              </a:rPr>
              <a:t> </a:t>
            </a:r>
            <a:r>
              <a:rPr lang="ms-MY" sz="1800" spc="-4" dirty="0">
                <a:ea typeface="Times New Roman" panose="02020603050405020304" pitchFamily="18" charset="0"/>
              </a:rPr>
              <a:t>benak</a:t>
            </a:r>
            <a:r>
              <a:rPr lang="ms-MY" sz="1800" spc="-199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wisatawan.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Produk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memiliki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kualitas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yang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baik,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relatif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murah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tetapi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berkualitas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ataupun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mahal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namun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terjamin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kualitasnya</a:t>
            </a:r>
            <a:r>
              <a:rPr lang="ms-MY" sz="1800" dirty="0">
                <a:ea typeface="Times New Roman" panose="02020603050405020304" pitchFamily="18" charset="0"/>
              </a:rPr>
              <a:t>n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umum</a:t>
            </a:r>
            <a:r>
              <a:rPr lang="ms-MY" sz="1800" spc="4" dirty="0">
                <a:ea typeface="Times New Roman" panose="02020603050405020304" pitchFamily="18" charset="0"/>
              </a:rPr>
              <a:t> </a:t>
            </a:r>
            <a:r>
              <a:rPr lang="ms-MY" sz="1800" dirty="0">
                <a:ea typeface="Times New Roman" panose="02020603050405020304" pitchFamily="18" charset="0"/>
              </a:rPr>
              <a:t>daripada</a:t>
            </a:r>
            <a:r>
              <a:rPr lang="ms-MY" sz="1800" spc="-195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perusahaan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baik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secara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internal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ea typeface="Times New Roman" panose="02020603050405020304" pitchFamily="18" charset="0"/>
              </a:rPr>
              <a:t>maupun</a:t>
            </a:r>
            <a:r>
              <a:rPr lang="ms-MY" sz="1800" spc="-49" dirty="0">
                <a:ea typeface="Times New Roman" panose="02020603050405020304" pitchFamily="18" charset="0"/>
              </a:rPr>
              <a:t> </a:t>
            </a:r>
            <a:r>
              <a:rPr lang="ms-MY" sz="1800" spc="-19" dirty="0">
                <a:ea typeface="Times New Roman" panose="02020603050405020304" pitchFamily="18" charset="0"/>
              </a:rPr>
              <a:t>eksternal</a:t>
            </a:r>
            <a:endParaRPr lang="id-ID" sz="1800" dirty="0"/>
          </a:p>
        </p:txBody>
      </p:sp>
      <p:pic>
        <p:nvPicPr>
          <p:cNvPr id="4" name="image41.png">
            <a:extLst>
              <a:ext uri="{FF2B5EF4-FFF2-40B4-BE49-F238E27FC236}">
                <a16:creationId xmlns:a16="http://schemas.microsoft.com/office/drawing/2014/main" id="{3D423126-1CD0-423E-5B96-92DCB1F301A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149080"/>
            <a:ext cx="7032827" cy="216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33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523</Words>
  <Application>Microsoft Office PowerPoint</Application>
  <PresentationFormat>Tampilan Layar (4:3)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12" baseType="lpstr">
      <vt:lpstr>Arial</vt:lpstr>
      <vt:lpstr>Calibri</vt:lpstr>
      <vt:lpstr>Google Sans</vt:lpstr>
      <vt:lpstr>Times New Roman</vt:lpstr>
      <vt:lpstr>Trebuchet MS</vt:lpstr>
      <vt:lpstr>Office Theme</vt:lpstr>
      <vt:lpstr>Struktur Pasar Industri Pariwisata </vt:lpstr>
      <vt:lpstr>Presentasi PowerPoint</vt:lpstr>
      <vt:lpstr>Presentasi PowerPoint</vt:lpstr>
      <vt:lpstr>Presentasi PowerPoint</vt:lpstr>
      <vt:lpstr>Segmenting,Targeting, dan Positioning Pasar Wisatawan 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2023-12-18T06:29:54Z</dcterms:modified>
</cp:coreProperties>
</file>