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842A8-88D8-4B13-9244-1ADC0FA032D9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95C03-360D-4D7D-B7C9-E1A27D869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6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5D06E7B-72B7-471C-B9F2-D01B11A28933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76729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A138-118F-4E42-9638-3D182F7CCEB2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6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33E3-F65E-4AD7-BD0A-EE1583605375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5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9A0C4-60D4-43C4-8CD4-BD4C50D73571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6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2F2833-E44F-4B0E-9598-66A0FA0296E6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03008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F487-1EBD-4583-90C9-8AB0458437E4}" type="datetime1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2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2763-698C-4C4B-90C6-83C8FA156097}" type="datetime1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9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E5E7-8561-4000-AF96-EF445B557D47}" type="datetime1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3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C3CD-9AE4-465B-B51F-1866FF1700EC}" type="datetime1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5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A8A207-53B2-4F20-ABE7-28779C0F1BF6}" type="datetime1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973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FE1B23-1ACC-4435-9609-DBB773BB0C78}" type="datetime1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843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4D47DD9-636F-414D-BE56-5C0B54969B59}" type="datetime1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030B941-3730-4C3F-A8D8-AC31979EE3B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678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cap="none" dirty="0" err="1"/>
              <a:t>Pertemuan</a:t>
            </a:r>
            <a:r>
              <a:rPr lang="en-US" b="1" cap="none" dirty="0"/>
              <a:t> 6</a:t>
            </a:r>
            <a:br>
              <a:rPr lang="en-US" b="1" cap="none" dirty="0"/>
            </a:br>
            <a:r>
              <a:rPr lang="en-US" b="1" cap="none" dirty="0" err="1"/>
              <a:t>JarKomTel</a:t>
            </a:r>
            <a:endParaRPr lang="en-US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Jaringan</a:t>
            </a:r>
            <a:r>
              <a:rPr lang="en-US" b="1" dirty="0"/>
              <a:t> </a:t>
            </a:r>
            <a:r>
              <a:rPr lang="en-US" b="1" dirty="0" err="1"/>
              <a:t>Komputer</a:t>
            </a:r>
            <a:r>
              <a:rPr lang="en-US" b="1" dirty="0"/>
              <a:t> Dan Telekomunikasi</a:t>
            </a:r>
          </a:p>
          <a:p>
            <a:r>
              <a:rPr lang="en-US" b="1" dirty="0" err="1"/>
              <a:t>Khairul</a:t>
            </a:r>
            <a:r>
              <a:rPr lang="en-US" b="1" dirty="0"/>
              <a:t> Anwar </a:t>
            </a:r>
            <a:r>
              <a:rPr lang="en-US" b="1" dirty="0" err="1"/>
              <a:t>Hafizd</a:t>
            </a:r>
            <a:endParaRPr lang="en-US" b="1" dirty="0"/>
          </a:p>
          <a:p>
            <a:r>
              <a:rPr lang="en-US" b="1" i="1" dirty="0"/>
              <a:t>khairul.anwarhafizd@gmail.com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156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Kekurangan</a:t>
            </a:r>
            <a:r>
              <a:rPr lang="en-US" altLang="en-US" b="1" dirty="0"/>
              <a:t> Wireless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altLang="en-US" i="1" dirty="0"/>
              <a:t>Delay </a:t>
            </a:r>
            <a:r>
              <a:rPr lang="en-US" altLang="en-US" dirty="0"/>
              <a:t>yang </a:t>
            </a:r>
            <a:r>
              <a:rPr lang="en-US" altLang="en-US" dirty="0" err="1"/>
              <a:t>besar</a:t>
            </a:r>
            <a:r>
              <a:rPr lang="id-ID" altLang="en-US" dirty="0"/>
              <a:t> </a:t>
            </a:r>
            <a:r>
              <a:rPr lang="id-ID" altLang="en-US" dirty="0">
                <a:sym typeface="Wingdings" panose="05000000000000000000" pitchFamily="2" charset="2"/>
              </a:rPr>
              <a:t> koneksi tidak stabil</a:t>
            </a:r>
            <a:endParaRPr lang="en-US" altLang="en-US" dirty="0"/>
          </a:p>
          <a:p>
            <a:pPr marL="457200" indent="-457200">
              <a:buFont typeface="+mj-lt"/>
              <a:buAutoNum type="arabicPeriod"/>
            </a:pPr>
            <a:r>
              <a:rPr lang="en-US" altLang="en-US" dirty="0" err="1"/>
              <a:t>Biaya</a:t>
            </a:r>
            <a:r>
              <a:rPr lang="en-US" altLang="en-US" dirty="0"/>
              <a:t> </a:t>
            </a:r>
            <a:r>
              <a:rPr lang="en-US" altLang="en-US" dirty="0" err="1"/>
              <a:t>peralatan</a:t>
            </a:r>
            <a:r>
              <a:rPr lang="en-US" altLang="en-US" dirty="0"/>
              <a:t> </a:t>
            </a:r>
            <a:r>
              <a:rPr lang="en-US" altLang="en-US" dirty="0" err="1"/>
              <a:t>mahal</a:t>
            </a:r>
            <a:r>
              <a:rPr lang="en-US" altLang="en-US" dirty="0"/>
              <a:t> (</a:t>
            </a:r>
            <a:r>
              <a:rPr lang="en-US" altLang="en-US" dirty="0" err="1"/>
              <a:t>kelemahan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dihilangkan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mengembangkan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memproduksi</a:t>
            </a:r>
            <a:r>
              <a:rPr lang="en-US" altLang="en-US" dirty="0"/>
              <a:t> </a:t>
            </a:r>
            <a:r>
              <a:rPr lang="en-US" altLang="en-US" dirty="0" err="1"/>
              <a:t>teknologi</a:t>
            </a:r>
            <a:r>
              <a:rPr lang="en-US" altLang="en-US" dirty="0"/>
              <a:t> </a:t>
            </a:r>
            <a:r>
              <a:rPr lang="en-US" altLang="en-US" dirty="0" err="1"/>
              <a:t>komponen</a:t>
            </a:r>
            <a:r>
              <a:rPr lang="en-US" altLang="en-US" dirty="0"/>
              <a:t> </a:t>
            </a:r>
            <a:r>
              <a:rPr lang="en-US" altLang="en-US" dirty="0" err="1"/>
              <a:t>elektronika</a:t>
            </a:r>
            <a:r>
              <a:rPr lang="en-US" altLang="en-US" dirty="0"/>
              <a:t> </a:t>
            </a:r>
            <a:r>
              <a:rPr lang="en-US" altLang="en-US" dirty="0" err="1"/>
              <a:t>sehingga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menekan</a:t>
            </a:r>
            <a:r>
              <a:rPr lang="en-US" altLang="en-US" dirty="0"/>
              <a:t> </a:t>
            </a:r>
            <a:r>
              <a:rPr lang="en-US" altLang="en-US" dirty="0" err="1"/>
              <a:t>biaya</a:t>
            </a:r>
            <a:r>
              <a:rPr lang="en-US" altLang="en-US" dirty="0"/>
              <a:t> </a:t>
            </a:r>
            <a:r>
              <a:rPr lang="en-US" altLang="en-US" dirty="0" err="1"/>
              <a:t>jaringan</a:t>
            </a:r>
            <a:r>
              <a:rPr lang="en-US" alt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dirty="0" err="1"/>
              <a:t>Adanya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propagasi</a:t>
            </a:r>
            <a:r>
              <a:rPr lang="en-US" altLang="en-US" dirty="0"/>
              <a:t> radio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terhalang</a:t>
            </a:r>
            <a:r>
              <a:rPr lang="en-US" altLang="en-US" dirty="0"/>
              <a:t>, </a:t>
            </a:r>
            <a:r>
              <a:rPr lang="en-US" altLang="en-US" dirty="0" err="1"/>
              <a:t>terpantul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banyak</a:t>
            </a:r>
            <a:r>
              <a:rPr lang="en-US" altLang="en-US" dirty="0"/>
              <a:t> </a:t>
            </a:r>
            <a:r>
              <a:rPr lang="en-US" altLang="en-US" dirty="0" err="1"/>
              <a:t>sumber</a:t>
            </a:r>
            <a:r>
              <a:rPr lang="en-US" altLang="en-US" dirty="0"/>
              <a:t> </a:t>
            </a:r>
            <a:r>
              <a:rPr lang="en-US" altLang="en-US" dirty="0" err="1"/>
              <a:t>interferensi</a:t>
            </a:r>
            <a:r>
              <a:rPr lang="en-US" alt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dirty="0" err="1"/>
              <a:t>Kapasitas</a:t>
            </a:r>
            <a:r>
              <a:rPr lang="en-US" altLang="en-US" dirty="0"/>
              <a:t> </a:t>
            </a:r>
            <a:r>
              <a:rPr lang="en-US" altLang="en-US" dirty="0" err="1"/>
              <a:t>jaringan</a:t>
            </a:r>
            <a:r>
              <a:rPr lang="en-US" altLang="en-US" dirty="0"/>
              <a:t> </a:t>
            </a:r>
            <a:r>
              <a:rPr lang="en-US" altLang="en-US" dirty="0" err="1"/>
              <a:t>menghadapi</a:t>
            </a:r>
            <a:r>
              <a:rPr lang="en-US" altLang="en-US" dirty="0"/>
              <a:t> </a:t>
            </a:r>
            <a:r>
              <a:rPr lang="en-US" altLang="en-US" dirty="0" err="1"/>
              <a:t>keterbatasan</a:t>
            </a:r>
            <a:r>
              <a:rPr lang="en-US" altLang="en-US" dirty="0"/>
              <a:t> </a:t>
            </a:r>
            <a:r>
              <a:rPr lang="en-US" altLang="en-US" dirty="0" err="1"/>
              <a:t>spektrum</a:t>
            </a:r>
            <a:r>
              <a:rPr lang="en-US" altLang="en-US" dirty="0"/>
              <a:t> (pita </a:t>
            </a:r>
            <a:r>
              <a:rPr lang="en-US" altLang="en-US" dirty="0" err="1"/>
              <a:t>frekuensi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diperlebar</a:t>
            </a:r>
            <a:r>
              <a:rPr lang="en-US" altLang="en-US" dirty="0"/>
              <a:t> </a:t>
            </a:r>
            <a:r>
              <a:rPr lang="en-US" altLang="en-US" dirty="0" err="1"/>
              <a:t>tetapi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dimanfaatkan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efisien</a:t>
            </a:r>
            <a:r>
              <a:rPr lang="en-US" altLang="en-US" dirty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dirty="0" err="1"/>
              <a:t>Keamanan</a:t>
            </a:r>
            <a:r>
              <a:rPr lang="en-US" altLang="en-US" dirty="0"/>
              <a:t> / </a:t>
            </a:r>
            <a:r>
              <a:rPr lang="en-US" altLang="en-US" dirty="0" err="1"/>
              <a:t>kerahasian</a:t>
            </a:r>
            <a:r>
              <a:rPr lang="en-US" altLang="en-US" dirty="0"/>
              <a:t> data </a:t>
            </a:r>
            <a:r>
              <a:rPr lang="en-US" altLang="en-US" dirty="0" err="1"/>
              <a:t>kurang</a:t>
            </a:r>
            <a:r>
              <a:rPr lang="en-US" altLang="en-US" dirty="0"/>
              <a:t> </a:t>
            </a:r>
            <a:r>
              <a:rPr lang="en-US" altLang="en-US" dirty="0" err="1"/>
              <a:t>terjamin</a:t>
            </a:r>
            <a:r>
              <a:rPr lang="en-US" alt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1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Komponen</a:t>
            </a:r>
            <a:r>
              <a:rPr lang="en-US" altLang="en-US" b="1" dirty="0"/>
              <a:t> Wireless 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altLang="en-US" dirty="0"/>
              <a:t>AP (Access Point)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i="1" dirty="0"/>
              <a:t>Wireless Network Interface Card</a:t>
            </a:r>
            <a:r>
              <a:rPr lang="en-US" altLang="en-US" dirty="0"/>
              <a:t> (WNIC) : USB,PCMCIA,PCI/PLX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dirty="0"/>
              <a:t>Mobile/Desktop PC : Laptop Centrino, PDA wireless.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dirty="0" err="1"/>
              <a:t>Antena</a:t>
            </a:r>
            <a:endParaRPr lang="en-US" altLang="en-US" dirty="0"/>
          </a:p>
          <a:p>
            <a:pPr marL="457200" indent="-457200">
              <a:buFont typeface="+mj-lt"/>
              <a:buAutoNum type="arabicPeriod"/>
            </a:pPr>
            <a:r>
              <a:rPr lang="en-US" altLang="en-US" dirty="0"/>
              <a:t>	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12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Wireless 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537252"/>
            <a:ext cx="9601200" cy="4330148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Point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Alat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untuk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mentransmisikan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data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mengirim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data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menerima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data),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mengkonversi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frekuensi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radio (RF)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menjadi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digital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disalurkan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perangkat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WLAN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lain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dikonversi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ulang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menjadi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frekuensi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radio. </a:t>
            </a:r>
          </a:p>
          <a:p>
            <a:pPr algn="just"/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Extension Point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Berfungsi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seperti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repeater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untuk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client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tempatnya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lebih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jauh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settingan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chanell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di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setiap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AP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harus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sama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biasanya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merck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harus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sama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contoh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gambar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jaringan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extension point)</a:t>
            </a:r>
          </a:p>
          <a:p>
            <a:pPr algn="just"/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/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C:\Users\Ricky\Desktop\Wieless\pp_full2_files\wap%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817" y="2571508"/>
            <a:ext cx="1285875" cy="903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Ricky\Desktop\Wieless\pp_full2_files\wap%2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12" y="2571508"/>
            <a:ext cx="1285875" cy="903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Ricky\Desktop\Wieless\pp_full2_files\hal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20209"/>
            <a:ext cx="3614530" cy="22396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9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Wireless LAN </a:t>
            </a:r>
            <a:r>
              <a:rPr lang="en-US" b="1" dirty="0" err="1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</a:t>
            </a:r>
            <a:r>
              <a:rPr lang="en-US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550504"/>
            <a:ext cx="9601200" cy="4316896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Antena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Alat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untuk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mentransformasikan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radio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merambat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pada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sebuah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konduktor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menjadi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gelombang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elektromagnetik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merambat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diudara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Ada 2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jenis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antena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yaitu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:</a:t>
            </a:r>
          </a:p>
          <a:p>
            <a:pPr lvl="1" algn="just"/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Antena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Omdirectional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Jenis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antena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memiliki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pola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pancaran</a:t>
            </a:r>
            <a:r>
              <a:rPr lang="id-ID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ke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segala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arah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daya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sama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.)</a:t>
            </a:r>
          </a:p>
          <a:p>
            <a:pPr lvl="1" algn="just"/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Antena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Directional (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Jenis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antena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mempunyai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sinyal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satu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d-ID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arah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i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tertentu</a:t>
            </a:r>
            <a:r>
              <a:rPr lang="en-US" altLang="en-US" i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.)</a:t>
            </a:r>
          </a:p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Wireless L</a:t>
            </a:r>
            <a:r>
              <a:rPr lang="id-ID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Card 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Dapat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berupa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PCMCIA, ISA Card, USB Card, Ethernet Card,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berfungsi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sebagai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interface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antara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sistem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operasi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jaringan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client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format interface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udara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Access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C:\Users\Ricky\Desktop\Wieless\pp_full2_files\Wireless%20LAN%20Card%2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025" y="4747591"/>
            <a:ext cx="1730614" cy="12722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Ricky\Desktop\Wieless\pp_full2_files\Wireless%20LAN%20Card%2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861" y="4726263"/>
            <a:ext cx="1724716" cy="1293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Ricky\Desktop\Wieless\pp_full2_files\Wireless%20LAN%20Card%2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799" y="4736926"/>
            <a:ext cx="1659835" cy="12722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91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Tipe</a:t>
            </a:r>
            <a:r>
              <a:rPr lang="en-US" altLang="en-US" b="1" dirty="0"/>
              <a:t> </a:t>
            </a:r>
            <a:r>
              <a:rPr lang="en-US" altLang="en-US" b="1" dirty="0" err="1"/>
              <a:t>Jaringan</a:t>
            </a:r>
            <a:r>
              <a:rPr lang="en-US" altLang="en-US" b="1" dirty="0"/>
              <a:t> </a:t>
            </a:r>
            <a:r>
              <a:rPr lang="en-US" altLang="en-US" b="1" dirty="0" err="1"/>
              <a:t>Nirkabel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/>
              <a:t>Wireless Wide Area Networks (WWANs)</a:t>
            </a:r>
            <a:br>
              <a:rPr lang="en-US" dirty="0"/>
            </a:br>
            <a:r>
              <a:rPr lang="en-US" dirty="0" err="1"/>
              <a:t>Teknologi</a:t>
            </a:r>
            <a:r>
              <a:rPr lang="en-US" dirty="0"/>
              <a:t> WWAN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koneksi</a:t>
            </a:r>
            <a:r>
              <a:rPr lang="en-US" dirty="0"/>
              <a:t> </a:t>
            </a:r>
            <a:r>
              <a:rPr lang="en-US" dirty="0" err="1"/>
              <a:t>nirkabel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. </a:t>
            </a:r>
            <a:r>
              <a:rPr lang="en-US" dirty="0" err="1"/>
              <a:t>Koneksi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antena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juga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satelit</a:t>
            </a:r>
            <a:r>
              <a:rPr lang="en-US" dirty="0"/>
              <a:t> yang </a:t>
            </a:r>
            <a:r>
              <a:rPr lang="en-US" dirty="0" err="1"/>
              <a:t>diselenggarakan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penyelenggara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telekomunikasinya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b="1" dirty="0"/>
              <a:t>Wireless Metropolitan Area Networks (WMANs)</a:t>
            </a:r>
            <a:br>
              <a:rPr lang="en-US" altLang="en-US" dirty="0"/>
            </a:br>
            <a:r>
              <a:rPr lang="en-US" altLang="en-US" dirty="0" err="1"/>
              <a:t>Teknologi</a:t>
            </a:r>
            <a:r>
              <a:rPr lang="en-US" altLang="en-US" dirty="0"/>
              <a:t> WMAN </a:t>
            </a:r>
            <a:r>
              <a:rPr lang="en-US" altLang="en-US" dirty="0" err="1"/>
              <a:t>memungkinkan</a:t>
            </a:r>
            <a:r>
              <a:rPr lang="en-US" altLang="en-US" dirty="0"/>
              <a:t> </a:t>
            </a:r>
            <a:r>
              <a:rPr lang="en-US" altLang="en-US" dirty="0" err="1"/>
              <a:t>pengguna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membuat</a:t>
            </a:r>
            <a:r>
              <a:rPr lang="en-US" altLang="en-US" dirty="0"/>
              <a:t> </a:t>
            </a:r>
            <a:r>
              <a:rPr lang="en-US" altLang="en-US" dirty="0" err="1"/>
              <a:t>koneksi</a:t>
            </a:r>
            <a:r>
              <a:rPr lang="en-US" altLang="en-US" dirty="0"/>
              <a:t> </a:t>
            </a:r>
            <a:r>
              <a:rPr lang="en-US" altLang="en-US" dirty="0" err="1"/>
              <a:t>nirkabel</a:t>
            </a:r>
            <a:r>
              <a:rPr lang="en-US" altLang="en-US" dirty="0"/>
              <a:t> </a:t>
            </a:r>
            <a:r>
              <a:rPr lang="en-US" altLang="en-US" dirty="0" err="1"/>
              <a:t>antara</a:t>
            </a:r>
            <a:r>
              <a:rPr lang="en-US" altLang="en-US" dirty="0"/>
              <a:t> </a:t>
            </a:r>
            <a:r>
              <a:rPr lang="en-US" altLang="en-US" dirty="0" err="1"/>
              <a:t>beberapa</a:t>
            </a:r>
            <a:r>
              <a:rPr lang="en-US" altLang="en-US" dirty="0"/>
              <a:t> </a:t>
            </a:r>
            <a:r>
              <a:rPr lang="en-US" altLang="en-US" dirty="0" err="1"/>
              <a:t>lokasi</a:t>
            </a:r>
            <a:r>
              <a:rPr lang="en-US" altLang="en-US" dirty="0"/>
              <a:t> di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area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dicapai</a:t>
            </a:r>
            <a:r>
              <a:rPr lang="en-US" altLang="en-US" dirty="0"/>
              <a:t> </a:t>
            </a:r>
            <a:r>
              <a:rPr lang="en-US" altLang="en-US" dirty="0" err="1"/>
              <a:t>tanpa</a:t>
            </a:r>
            <a:r>
              <a:rPr lang="en-US" altLang="en-US" dirty="0"/>
              <a:t> </a:t>
            </a:r>
            <a:r>
              <a:rPr lang="en-US" altLang="en-US" dirty="0" err="1"/>
              <a:t>biaya</a:t>
            </a:r>
            <a:r>
              <a:rPr lang="en-US" altLang="en-US" dirty="0"/>
              <a:t> fiber optic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kabel</a:t>
            </a:r>
            <a:r>
              <a:rPr lang="en-US" altLang="en-US" dirty="0"/>
              <a:t> </a:t>
            </a:r>
            <a:r>
              <a:rPr lang="en-US" altLang="en-US" dirty="0" err="1"/>
              <a:t>tembaga</a:t>
            </a:r>
            <a:r>
              <a:rPr lang="en-US" altLang="en-US" dirty="0"/>
              <a:t> yang </a:t>
            </a:r>
            <a:r>
              <a:rPr lang="en-US" altLang="en-US" dirty="0" err="1"/>
              <a:t>terkadang</a:t>
            </a:r>
            <a:r>
              <a:rPr lang="en-US" altLang="en-US" dirty="0"/>
              <a:t> </a:t>
            </a:r>
            <a:r>
              <a:rPr lang="en-US" altLang="en-US" dirty="0" err="1"/>
              <a:t>sangat</a:t>
            </a:r>
            <a:r>
              <a:rPr lang="en-US" altLang="en-US" dirty="0"/>
              <a:t> </a:t>
            </a:r>
            <a:r>
              <a:rPr lang="en-US" altLang="en-US" dirty="0" err="1"/>
              <a:t>mahal</a:t>
            </a:r>
            <a:r>
              <a:rPr lang="en-US" alt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74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Tipe</a:t>
            </a:r>
            <a:r>
              <a:rPr lang="en-US" altLang="en-US" b="1" dirty="0"/>
              <a:t> </a:t>
            </a:r>
            <a:r>
              <a:rPr lang="en-US" altLang="en-US" b="1" dirty="0" err="1"/>
              <a:t>Jaringan</a:t>
            </a:r>
            <a:r>
              <a:rPr lang="en-US" altLang="en-US" b="1" dirty="0"/>
              <a:t> </a:t>
            </a:r>
            <a:r>
              <a:rPr lang="en-US" altLang="en-US" b="1" dirty="0" err="1"/>
              <a:t>Nirkabel</a:t>
            </a:r>
            <a:r>
              <a:rPr lang="en-US" altLang="en-US" b="1" dirty="0"/>
              <a:t> </a:t>
            </a:r>
            <a:r>
              <a:rPr lang="en-US" altLang="en-US" b="1" dirty="0" err="1"/>
              <a:t>cont</a:t>
            </a:r>
            <a:r>
              <a:rPr lang="en-US" altLang="en-US" b="1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altLang="en-US" b="1" dirty="0"/>
              <a:t>Wireless Local Area Networks (WLANs)</a:t>
            </a:r>
            <a:br>
              <a:rPr lang="en-US" altLang="en-US" dirty="0"/>
            </a:br>
            <a:r>
              <a:rPr lang="en-US" altLang="en-US" dirty="0" err="1"/>
              <a:t>Teknologi</a:t>
            </a:r>
            <a:r>
              <a:rPr lang="en-US" altLang="en-US" dirty="0"/>
              <a:t> WLAN </a:t>
            </a:r>
            <a:r>
              <a:rPr lang="en-US" altLang="en-US" dirty="0" err="1"/>
              <a:t>membolehkan</a:t>
            </a:r>
            <a:r>
              <a:rPr lang="en-US" altLang="en-US" dirty="0"/>
              <a:t> </a:t>
            </a:r>
            <a:r>
              <a:rPr lang="en-US" altLang="en-US" dirty="0" err="1"/>
              <a:t>pengguna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membangun</a:t>
            </a:r>
            <a:r>
              <a:rPr lang="en-US" altLang="en-US" dirty="0"/>
              <a:t> </a:t>
            </a:r>
            <a:r>
              <a:rPr lang="en-US" altLang="en-US" dirty="0" err="1"/>
              <a:t>jaringan</a:t>
            </a:r>
            <a:r>
              <a:rPr lang="en-US" altLang="en-US" dirty="0"/>
              <a:t> </a:t>
            </a:r>
            <a:r>
              <a:rPr lang="en-US" altLang="en-US" dirty="0" err="1"/>
              <a:t>nirkabel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area yang </a:t>
            </a:r>
            <a:r>
              <a:rPr lang="en-US" altLang="en-US" dirty="0" err="1"/>
              <a:t>sifatnya</a:t>
            </a:r>
            <a:r>
              <a:rPr lang="en-US" altLang="en-US" dirty="0"/>
              <a:t> </a:t>
            </a:r>
            <a:r>
              <a:rPr lang="en-US" altLang="en-US" dirty="0" err="1"/>
              <a:t>lokal</a:t>
            </a:r>
            <a:r>
              <a:rPr lang="en-US" altLang="en-US" dirty="0"/>
              <a:t> (</a:t>
            </a:r>
            <a:r>
              <a:rPr lang="en-US" altLang="en-US" dirty="0" err="1"/>
              <a:t>contohnya</a:t>
            </a:r>
            <a:r>
              <a:rPr lang="en-US" altLang="en-US" dirty="0"/>
              <a:t>,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lingkungan</a:t>
            </a:r>
            <a:r>
              <a:rPr lang="en-US" altLang="en-US" dirty="0"/>
              <a:t> </a:t>
            </a:r>
            <a:r>
              <a:rPr lang="en-US" altLang="en-US" dirty="0" err="1"/>
              <a:t>gedung</a:t>
            </a:r>
            <a:r>
              <a:rPr lang="en-US" altLang="en-US" dirty="0"/>
              <a:t> </a:t>
            </a:r>
            <a:r>
              <a:rPr lang="en-US" altLang="en-US" dirty="0" err="1"/>
              <a:t>kantor</a:t>
            </a:r>
            <a:r>
              <a:rPr lang="en-US" altLang="en-US" dirty="0"/>
              <a:t>, </a:t>
            </a:r>
            <a:r>
              <a:rPr lang="en-US" altLang="en-US" dirty="0" err="1"/>
              <a:t>gedung</a:t>
            </a:r>
            <a:r>
              <a:rPr lang="en-US" altLang="en-US" dirty="0"/>
              <a:t> </a:t>
            </a:r>
            <a:r>
              <a:rPr lang="en-US" altLang="en-US" dirty="0" err="1"/>
              <a:t>kampus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area </a:t>
            </a:r>
            <a:r>
              <a:rPr lang="en-US" altLang="en-US" dirty="0" err="1"/>
              <a:t>publik</a:t>
            </a:r>
            <a:r>
              <a:rPr lang="en-US" altLang="en-US" dirty="0"/>
              <a:t>,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bandara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kafe</a:t>
            </a:r>
            <a:r>
              <a:rPr lang="en-US" altLang="en-US" dirty="0"/>
              <a:t>). WLAN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digunakan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/>
              <a:t>kantor</a:t>
            </a:r>
            <a:r>
              <a:rPr lang="en-US" altLang="en-US" dirty="0"/>
              <a:t> </a:t>
            </a:r>
            <a:r>
              <a:rPr lang="en-US" altLang="en-US" dirty="0" err="1"/>
              <a:t>sementara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yang mana </a:t>
            </a:r>
            <a:r>
              <a:rPr lang="en-US" altLang="en-US" dirty="0" err="1"/>
              <a:t>instalasi</a:t>
            </a:r>
            <a:r>
              <a:rPr lang="en-US" altLang="en-US" dirty="0"/>
              <a:t> </a:t>
            </a:r>
            <a:r>
              <a:rPr lang="en-US" altLang="en-US" dirty="0" err="1"/>
              <a:t>kabel</a:t>
            </a:r>
            <a:r>
              <a:rPr lang="en-US" altLang="en-US" dirty="0"/>
              <a:t> </a:t>
            </a:r>
            <a:r>
              <a:rPr lang="en-US" altLang="en-US" dirty="0" err="1"/>
              <a:t>permanen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diperbolehkan</a:t>
            </a:r>
            <a:r>
              <a:rPr lang="en-US" altLang="en-US" dirty="0"/>
              <a:t>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altLang="en-US" b="1" dirty="0"/>
              <a:t>Wireless Personal Area Networks (WPANs)</a:t>
            </a:r>
            <a:br>
              <a:rPr lang="en-US" altLang="en-US" dirty="0"/>
            </a:br>
            <a:r>
              <a:rPr lang="en-US" altLang="en-US" dirty="0" err="1"/>
              <a:t>Teknologi</a:t>
            </a:r>
            <a:r>
              <a:rPr lang="en-US" altLang="en-US" dirty="0"/>
              <a:t> WPAN </a:t>
            </a:r>
            <a:r>
              <a:rPr lang="en-US" altLang="en-US" dirty="0" err="1"/>
              <a:t>membolehkan</a:t>
            </a:r>
            <a:r>
              <a:rPr lang="en-US" altLang="en-US" dirty="0"/>
              <a:t> </a:t>
            </a:r>
            <a:r>
              <a:rPr lang="en-US" altLang="en-US" dirty="0" err="1"/>
              <a:t>pengguna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membangun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jaringan</a:t>
            </a:r>
            <a:r>
              <a:rPr lang="en-US" altLang="en-US" dirty="0"/>
              <a:t> </a:t>
            </a:r>
            <a:r>
              <a:rPr lang="en-US" altLang="en-US" dirty="0" err="1"/>
              <a:t>nirkabel</a:t>
            </a:r>
            <a:r>
              <a:rPr lang="en-US" altLang="en-US" dirty="0"/>
              <a:t> (ad hoc) </a:t>
            </a:r>
            <a:r>
              <a:rPr lang="en-US" altLang="en-US" dirty="0" err="1"/>
              <a:t>bagi</a:t>
            </a:r>
            <a:r>
              <a:rPr lang="en-US" altLang="en-US" dirty="0"/>
              <a:t> </a:t>
            </a:r>
            <a:r>
              <a:rPr lang="en-US" altLang="en-US" dirty="0" err="1"/>
              <a:t>peranti</a:t>
            </a:r>
            <a:r>
              <a:rPr lang="en-US" altLang="en-US" dirty="0"/>
              <a:t> </a:t>
            </a:r>
            <a:r>
              <a:rPr lang="en-US" altLang="en-US" dirty="0" err="1"/>
              <a:t>sederhana</a:t>
            </a:r>
            <a:r>
              <a:rPr lang="en-US" altLang="en-US" dirty="0"/>
              <a:t>, </a:t>
            </a:r>
            <a:r>
              <a:rPr lang="en-US" altLang="en-US" dirty="0" err="1"/>
              <a:t>seperti</a:t>
            </a:r>
            <a:r>
              <a:rPr lang="en-US" altLang="en-US" dirty="0"/>
              <a:t> PDA, </a:t>
            </a:r>
            <a:r>
              <a:rPr lang="en-US" altLang="en-US" dirty="0" err="1"/>
              <a:t>telepon</a:t>
            </a:r>
            <a:r>
              <a:rPr lang="en-US" altLang="en-US" dirty="0"/>
              <a:t> </a:t>
            </a:r>
            <a:r>
              <a:rPr lang="en-US" altLang="en-US" dirty="0" err="1"/>
              <a:t>seluler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laptop.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digunakan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ruang</a:t>
            </a:r>
            <a:r>
              <a:rPr lang="en-US" altLang="en-US" dirty="0"/>
              <a:t> </a:t>
            </a:r>
            <a:r>
              <a:rPr lang="en-US" altLang="en-US" dirty="0" err="1"/>
              <a:t>operasi</a:t>
            </a:r>
            <a:r>
              <a:rPr lang="en-US" altLang="en-US" dirty="0"/>
              <a:t> personal (personal operating space </a:t>
            </a:r>
            <a:r>
              <a:rPr lang="en-US" altLang="en-US" dirty="0" err="1"/>
              <a:t>atau</a:t>
            </a:r>
            <a:r>
              <a:rPr lang="en-US" altLang="en-US" dirty="0"/>
              <a:t> POS). </a:t>
            </a:r>
            <a:r>
              <a:rPr lang="en-US" altLang="en-US" dirty="0" err="1"/>
              <a:t>Sebuah</a:t>
            </a:r>
            <a:r>
              <a:rPr lang="en-US" altLang="en-US" dirty="0"/>
              <a:t> POS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ruang</a:t>
            </a:r>
            <a:r>
              <a:rPr lang="en-US" altLang="en-US" dirty="0"/>
              <a:t> yang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disekitar</a:t>
            </a:r>
            <a:r>
              <a:rPr lang="en-US" altLang="en-US" dirty="0"/>
              <a:t> orang,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mencapai</a:t>
            </a:r>
            <a:r>
              <a:rPr lang="en-US" altLang="en-US" dirty="0"/>
              <a:t> </a:t>
            </a:r>
            <a:r>
              <a:rPr lang="en-US" altLang="en-US" dirty="0" err="1"/>
              <a:t>jarak</a:t>
            </a:r>
            <a:r>
              <a:rPr lang="en-US" altLang="en-US" dirty="0"/>
              <a:t> </a:t>
            </a:r>
            <a:r>
              <a:rPr lang="en-US" altLang="en-US" dirty="0" err="1"/>
              <a:t>sekitar</a:t>
            </a:r>
            <a:r>
              <a:rPr lang="en-US" altLang="en-US" dirty="0"/>
              <a:t> 10 meter.</a:t>
            </a:r>
          </a:p>
          <a:p>
            <a:pPr marL="457200" indent="-45720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1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Contoh</a:t>
            </a:r>
            <a:r>
              <a:rPr lang="en-US" altLang="en-US" b="1" dirty="0"/>
              <a:t> </a:t>
            </a:r>
            <a:r>
              <a:rPr lang="en-US" altLang="en-US" b="1" dirty="0" err="1"/>
              <a:t>Teknologi</a:t>
            </a:r>
            <a:r>
              <a:rPr lang="en-US" altLang="en-US" b="1" dirty="0"/>
              <a:t> Wireless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51" y="1277036"/>
            <a:ext cx="2409825" cy="20986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3" descr="C:\Documents and Settings\RUMAH\My Documents\Bluetooth-Dev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388" y="3221934"/>
            <a:ext cx="2857500" cy="2857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RUMAH\My Documents\220px-Bluetooth-logo.svg.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688" y="3275909"/>
            <a:ext cx="12192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Documents and Settings\RUMAH\My Documents\Apple-iPad-with-WiF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5750" y="1492875"/>
            <a:ext cx="1371600" cy="1357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7" descr="C:\Documents and Settings\RUMAH\My Documents\bluetooth-virtual-keyboard-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2543" y="3807511"/>
            <a:ext cx="3407906" cy="2720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8" descr="C:\Documents and Settings\RUMAH\My Documents\genius-mouse-wireless-traveller-1000-sil-blk-4-7102682184e012-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47744" y="3997900"/>
            <a:ext cx="2530475" cy="2530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C:\Documents and Settings\RUMAH\My Documents\hp-wireless-audio-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72200" y="1377388"/>
            <a:ext cx="2763388" cy="263885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 descr="C:\Documents and Settings\RUMAH\My Documents\hp-wireless-audio-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588" y="3205985"/>
            <a:ext cx="3034748" cy="11065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RUMAH\My Documents\headset-wireless-mh2001xx-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588" y="1643959"/>
            <a:ext cx="1577975" cy="1577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211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Contoh</a:t>
            </a:r>
            <a:r>
              <a:rPr lang="en-US" altLang="en-US" b="1" dirty="0"/>
              <a:t> </a:t>
            </a:r>
            <a:r>
              <a:rPr lang="en-US" altLang="en-US" b="1" dirty="0" err="1"/>
              <a:t>Teknologi</a:t>
            </a:r>
            <a:r>
              <a:rPr lang="en-US" altLang="en-US" b="1" dirty="0"/>
              <a:t> Wireless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Shadow Ebike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sepeda pertama di dunia </a:t>
            </a:r>
          </a:p>
          <a:p>
            <a:pPr marL="0" indent="0">
              <a:buNone/>
            </a:pPr>
            <a:r>
              <a:rPr lang="it-IT" dirty="0"/>
              <a:t>dengan sistim nirkabel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6" descr="C:\Documents and Settings\RUMAH\My Documents\shadow-ebik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59" y="2024261"/>
            <a:ext cx="443865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RUMAH\My Documents\shadow-ebi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09" y="3500636"/>
            <a:ext cx="44386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Documents and Settings\RUMAH\My Documents\shadow-ebike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609" y="2871986"/>
            <a:ext cx="24384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976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WIMAX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Worldwide Interoperability for Microwave Access (WiMAX)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 </a:t>
            </a:r>
            <a:r>
              <a:rPr lang="en-US" dirty="0" err="1"/>
              <a:t>industri</a:t>
            </a:r>
            <a:r>
              <a:rPr lang="en-US" dirty="0"/>
              <a:t> yang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menginterkoneksikan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yang </a:t>
            </a:r>
            <a:r>
              <a:rPr lang="en-US" dirty="0" err="1"/>
              <a:t>bersifat</a:t>
            </a:r>
            <a:r>
              <a:rPr lang="en-US" dirty="0"/>
              <a:t> global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.</a:t>
            </a:r>
          </a:p>
          <a:p>
            <a:r>
              <a:rPr lang="en-US" dirty="0" err="1"/>
              <a:t>WiFi</a:t>
            </a:r>
            <a:r>
              <a:rPr lang="en-US" dirty="0"/>
              <a:t>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local yang </a:t>
            </a:r>
            <a:r>
              <a:rPr lang="en-US" dirty="0" err="1"/>
              <a:t>kecil</a:t>
            </a:r>
            <a:r>
              <a:rPr lang="en-US" dirty="0"/>
              <a:t>,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50 meter,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WiMax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geografis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 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ratusan</a:t>
            </a:r>
            <a:r>
              <a:rPr lang="en-US" dirty="0"/>
              <a:t> kilometer.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51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LTE (Long Term Evolution)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Istilah</a:t>
            </a:r>
            <a:r>
              <a:rPr lang="en-US" dirty="0"/>
              <a:t> LTE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diperkenalkan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3GPP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evolusi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mobile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 </a:t>
            </a:r>
            <a:r>
              <a:rPr lang="en-US" i="1" dirty="0"/>
              <a:t>Orthogonal </a:t>
            </a:r>
            <a:r>
              <a:rPr lang="en-US" i="1" dirty="0" err="1"/>
              <a:t>Frekuensi</a:t>
            </a:r>
            <a:r>
              <a:rPr lang="en-US" i="1" dirty="0"/>
              <a:t> Division Multiplexing</a:t>
            </a:r>
            <a:r>
              <a:rPr lang="en-US" dirty="0"/>
              <a:t>(OFDM).</a:t>
            </a:r>
          </a:p>
          <a:p>
            <a:r>
              <a:rPr lang="en-US" dirty="0"/>
              <a:t>LTE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 </a:t>
            </a:r>
            <a:r>
              <a:rPr lang="en-US" i="1" dirty="0"/>
              <a:t>all</a:t>
            </a:r>
            <a:r>
              <a:rPr lang="en-US" dirty="0"/>
              <a:t>-IP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jaringannya</a:t>
            </a:r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LTE </a:t>
            </a:r>
            <a:r>
              <a:rPr lang="en-US" i="1" dirty="0"/>
              <a:t>circuit-switching</a:t>
            </a:r>
            <a:r>
              <a:rPr lang="en-US" dirty="0"/>
              <a:t> </a:t>
            </a:r>
            <a:r>
              <a:rPr lang="en-US" dirty="0" err="1"/>
              <a:t>hadir</a:t>
            </a:r>
            <a:r>
              <a:rPr lang="en-US" dirty="0"/>
              <a:t> </a:t>
            </a:r>
            <a:r>
              <a:rPr lang="en-US" dirty="0" err="1"/>
              <a:t>dijaringan</a:t>
            </a:r>
            <a:r>
              <a:rPr lang="en-US" dirty="0"/>
              <a:t> inti.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siginifikan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3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air interface, </a:t>
            </a:r>
            <a:r>
              <a:rPr lang="en-US" dirty="0" err="1"/>
              <a:t>jaringan</a:t>
            </a:r>
            <a:r>
              <a:rPr lang="en-US" dirty="0"/>
              <a:t> radio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core.</a:t>
            </a:r>
          </a:p>
          <a:p>
            <a:r>
              <a:rPr lang="en-US" dirty="0" err="1"/>
              <a:t>Layanan</a:t>
            </a:r>
            <a:r>
              <a:rPr lang="en-US" dirty="0"/>
              <a:t> LTE </a:t>
            </a:r>
            <a:r>
              <a:rPr lang="en-US" dirty="0" err="1"/>
              <a:t>pertama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dibuka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 </a:t>
            </a:r>
            <a:r>
              <a:rPr lang="en-US" b="1" dirty="0"/>
              <a:t>TeliaSonera</a:t>
            </a:r>
            <a:r>
              <a:rPr lang="en-US" dirty="0"/>
              <a:t> di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b="1" dirty="0" err="1"/>
              <a:t>Skandinavia</a:t>
            </a:r>
            <a:r>
              <a:rPr lang="en-US" dirty="0"/>
              <a:t> </a:t>
            </a:r>
            <a:r>
              <a:rPr lang="en-US" dirty="0" err="1"/>
              <a:t>yaitu</a:t>
            </a:r>
            <a:r>
              <a:rPr lang="en-US" dirty="0"/>
              <a:t> </a:t>
            </a:r>
            <a:r>
              <a:rPr lang="en-US" b="1" dirty="0"/>
              <a:t>Stockholm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b="1" dirty="0"/>
              <a:t>Oslo</a:t>
            </a:r>
            <a:r>
              <a:rPr lang="en-US" dirty="0"/>
              <a:t> </a:t>
            </a:r>
            <a:r>
              <a:rPr lang="en-US" dirty="0" err="1"/>
              <a:t>pada</a:t>
            </a:r>
            <a:r>
              <a:rPr lang="en-US" dirty="0"/>
              <a:t> 14 </a:t>
            </a:r>
            <a:r>
              <a:rPr lang="en-US" dirty="0" err="1"/>
              <a:t>Desember</a:t>
            </a:r>
            <a:r>
              <a:rPr lang="en-US" dirty="0"/>
              <a:t> 2009.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77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 b="1" dirty="0"/>
              <a:t>Definisi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altLang="en-US" b="1" dirty="0"/>
              <a:t>Jaringan nirkabel</a:t>
            </a:r>
            <a:r>
              <a:rPr lang="id-ID" altLang="en-US" dirty="0"/>
              <a:t> (Inggris: </a:t>
            </a:r>
            <a:r>
              <a:rPr lang="id-ID" altLang="en-US" i="1" dirty="0"/>
              <a:t>wireless network</a:t>
            </a:r>
            <a:r>
              <a:rPr lang="id-ID" altLang="en-US" dirty="0"/>
              <a:t>) adalah bidang disiplin yang berkaitan dengan komunikasi antar sistem [komputer] tanpa menggunakan kabel. </a:t>
            </a:r>
          </a:p>
          <a:p>
            <a:r>
              <a:rPr lang="id-ID" altLang="en-US" dirty="0"/>
              <a:t>Jaringan nirkabel ini sering dipakai untuk jaringan komputer baik pada jarak yang dekat (beberapa meter, memakai alat/pemancar bluetooth) maupun pada jarak jauh (lewat satelit). </a:t>
            </a:r>
          </a:p>
          <a:p>
            <a:r>
              <a:rPr lang="id-ID" altLang="en-US" dirty="0"/>
              <a:t>Jenis jaringan yang populer dalam kategori jaringan nirkabel ini meliputi: Jaringan kawasan lokal nirkabel (</a:t>
            </a:r>
            <a:r>
              <a:rPr lang="id-ID" altLang="en-US" i="1" dirty="0"/>
              <a:t>wireless LAN/WLAN</a:t>
            </a:r>
            <a:r>
              <a:rPr lang="id-ID" altLang="en-US" dirty="0"/>
              <a:t>), dan Wi-Fi.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71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http://www.sby.dnet.net.id/dnews/januari-2014/images/tambahan/l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800"/>
            <a:ext cx="9601200" cy="518160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748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LiFi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Light Fidelity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LiFi</a:t>
            </a:r>
            <a:r>
              <a:rPr lang="en-US" dirty="0"/>
              <a:t> </a:t>
            </a:r>
            <a:r>
              <a:rPr lang="en-US" dirty="0" err="1"/>
              <a:t>menjanjikan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transfer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LiFi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/>
              <a:t>dimasa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</a:t>
            </a:r>
          </a:p>
          <a:p>
            <a:r>
              <a:rPr lang="en-US" dirty="0" err="1"/>
              <a:t>Baru-baru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para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Universitas</a:t>
            </a:r>
            <a:r>
              <a:rPr lang="en-US" dirty="0"/>
              <a:t> Edinburg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wireless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nirkabel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transfer </a:t>
            </a:r>
            <a:r>
              <a:rPr lang="en-US" dirty="0" err="1"/>
              <a:t>hingga</a:t>
            </a:r>
            <a:r>
              <a:rPr lang="en-US" dirty="0"/>
              <a:t> 130mbps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.</a:t>
            </a:r>
          </a:p>
          <a:p>
            <a:r>
              <a:rPr lang="en-US" dirty="0" err="1"/>
              <a:t>Teknologi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LiFi</a:t>
            </a:r>
            <a:r>
              <a:rPr lang="en-US" dirty="0"/>
              <a:t> (Light Fidelity)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LED (Light </a:t>
            </a:r>
            <a:r>
              <a:rPr lang="en-US" dirty="0" err="1"/>
              <a:t>Emiting</a:t>
            </a:r>
            <a:r>
              <a:rPr lang="en-US" dirty="0"/>
              <a:t> Diode)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mengirimkan</a:t>
            </a:r>
            <a:r>
              <a:rPr lang="en-US" dirty="0"/>
              <a:t> data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yang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http://www.sby.dnet.net.id/dnews/images/berita/januari_2014/LiFi-Teknologi-Pengganti-WiFi-Berbasis-Cah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44" y="381000"/>
            <a:ext cx="53838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740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Kisi-Kisi UTS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P01 (Slide 3, 6, 10, 11, 16 </a:t>
            </a:r>
            <a:r>
              <a:rPr lang="en-US" dirty="0" err="1"/>
              <a:t>dan</a:t>
            </a:r>
            <a:r>
              <a:rPr lang="en-US" dirty="0"/>
              <a:t> 18)</a:t>
            </a:r>
          </a:p>
          <a:p>
            <a:r>
              <a:rPr lang="en-US" dirty="0"/>
              <a:t>P02 (Slide 4, 6, 8, 13, </a:t>
            </a:r>
            <a:r>
              <a:rPr lang="en-US" dirty="0" err="1"/>
              <a:t>dan</a:t>
            </a:r>
            <a:r>
              <a:rPr lang="en-US" dirty="0"/>
              <a:t> 19)</a:t>
            </a:r>
          </a:p>
          <a:p>
            <a:r>
              <a:rPr lang="en-US" dirty="0"/>
              <a:t>P03 (Slide 3, 4, 8, 9, 17)</a:t>
            </a:r>
          </a:p>
          <a:p>
            <a:r>
              <a:rPr lang="en-US" dirty="0"/>
              <a:t>P04 (Slide 4, 5, 6, 8, 12, 14, 16, 19, 22, 28)</a:t>
            </a:r>
          </a:p>
          <a:p>
            <a:r>
              <a:rPr lang="en-US" dirty="0"/>
              <a:t>P05 (Slide 2, 3, 5, 6, 7, 8, 9, 10, 12, 20, 25, 26)</a:t>
            </a:r>
          </a:p>
          <a:p>
            <a:r>
              <a:rPr lang="en-US" dirty="0"/>
              <a:t>P06 (Slide 2, 3, 4, 7, 8, 9, 17, 18, 19, 21)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 b="1" dirty="0"/>
              <a:t>Wi-Fi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Wi-Fi </a:t>
            </a:r>
            <a:r>
              <a:rPr lang="en-US" altLang="en-US" dirty="0" err="1"/>
              <a:t>atau</a:t>
            </a:r>
            <a:r>
              <a:rPr lang="en-US" altLang="en-US" dirty="0"/>
              <a:t> Wireless Fidelity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nama</a:t>
            </a:r>
            <a:r>
              <a:rPr lang="en-US" altLang="en-US" dirty="0"/>
              <a:t> lain yang </a:t>
            </a:r>
            <a:r>
              <a:rPr lang="en-US" altLang="en-US" dirty="0" err="1"/>
              <a:t>diberikan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produk</a:t>
            </a:r>
            <a:r>
              <a:rPr lang="en-US" altLang="en-US" dirty="0"/>
              <a:t> yang </a:t>
            </a:r>
            <a:r>
              <a:rPr lang="en-US" altLang="en-US" dirty="0" err="1"/>
              <a:t>mengikuti</a:t>
            </a:r>
            <a:r>
              <a:rPr lang="en-US" altLang="en-US" dirty="0"/>
              <a:t> </a:t>
            </a:r>
            <a:r>
              <a:rPr lang="en-US" altLang="en-US" dirty="0" err="1"/>
              <a:t>spesifikasi</a:t>
            </a:r>
            <a:r>
              <a:rPr lang="en-US" altLang="en-US" dirty="0"/>
              <a:t> 802.11. </a:t>
            </a:r>
            <a:endParaRPr lang="id-ID" altLang="en-US" dirty="0"/>
          </a:p>
          <a:p>
            <a:r>
              <a:rPr lang="en-US" altLang="en-US" dirty="0" err="1"/>
              <a:t>Sebagian</a:t>
            </a:r>
            <a:r>
              <a:rPr lang="en-US" altLang="en-US" dirty="0"/>
              <a:t> </a:t>
            </a:r>
            <a:r>
              <a:rPr lang="en-US" altLang="en-US" dirty="0" err="1"/>
              <a:t>besar</a:t>
            </a:r>
            <a:r>
              <a:rPr lang="en-US" altLang="en-US" dirty="0"/>
              <a:t> </a:t>
            </a:r>
            <a:r>
              <a:rPr lang="en-US" altLang="en-US" dirty="0" err="1"/>
              <a:t>pengguna</a:t>
            </a:r>
            <a:r>
              <a:rPr lang="en-US" altLang="en-US" dirty="0"/>
              <a:t> </a:t>
            </a:r>
            <a:r>
              <a:rPr lang="en-US" altLang="en-US" dirty="0" err="1"/>
              <a:t>komputer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mengenal</a:t>
            </a:r>
            <a:r>
              <a:rPr lang="en-US" altLang="en-US" dirty="0"/>
              <a:t> </a:t>
            </a:r>
            <a:r>
              <a:rPr lang="en-US" altLang="en-US" dirty="0" err="1"/>
              <a:t>istilah</a:t>
            </a:r>
            <a:r>
              <a:rPr lang="en-US" altLang="en-US" dirty="0"/>
              <a:t> Wi-Fi card/adapter </a:t>
            </a:r>
            <a:r>
              <a:rPr lang="en-US" altLang="en-US" dirty="0" err="1"/>
              <a:t>dibandingkan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802.11 card/adapter. </a:t>
            </a:r>
            <a:endParaRPr lang="id-ID" altLang="en-US" dirty="0"/>
          </a:p>
          <a:p>
            <a:r>
              <a:rPr lang="en-US" altLang="en-US" dirty="0"/>
              <a:t>Wi-Fi </a:t>
            </a:r>
            <a:r>
              <a:rPr lang="en-US" altLang="en-US" dirty="0" err="1"/>
              <a:t>merupakan</a:t>
            </a:r>
            <a:r>
              <a:rPr lang="en-US" altLang="en-US" dirty="0"/>
              <a:t> </a:t>
            </a:r>
            <a:r>
              <a:rPr lang="en-US" altLang="en-US" dirty="0" err="1"/>
              <a:t>merek</a:t>
            </a:r>
            <a:r>
              <a:rPr lang="en-US" altLang="en-US" dirty="0"/>
              <a:t> </a:t>
            </a:r>
            <a:r>
              <a:rPr lang="en-US" altLang="en-US" dirty="0" err="1"/>
              <a:t>dagang</a:t>
            </a:r>
            <a:r>
              <a:rPr lang="en-US" altLang="en-US" dirty="0"/>
              <a:t>,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popular </a:t>
            </a:r>
            <a:r>
              <a:rPr lang="en-US" altLang="en-US" dirty="0" err="1"/>
              <a:t>dibandingkan</a:t>
            </a:r>
            <a:r>
              <a:rPr lang="en-US" altLang="en-US" dirty="0"/>
              <a:t> kata IEEE 802.11</a:t>
            </a:r>
          </a:p>
          <a:p>
            <a:r>
              <a:rPr lang="en-US" b="1" dirty="0"/>
              <a:t>IEEE </a:t>
            </a:r>
            <a:r>
              <a:rPr lang="en-US" b="1" dirty="0" err="1"/>
              <a:t>adalah</a:t>
            </a:r>
            <a:r>
              <a:rPr lang="en-US" dirty="0"/>
              <a:t> 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beranggotakan</a:t>
            </a:r>
            <a:r>
              <a:rPr lang="en-US" dirty="0"/>
              <a:t> para </a:t>
            </a:r>
            <a:r>
              <a:rPr lang="en-US" dirty="0" err="1"/>
              <a:t>insinyur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harkat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. </a:t>
            </a:r>
            <a:r>
              <a:rPr lang="en-US" dirty="0" err="1"/>
              <a:t>Sebelumnya</a:t>
            </a:r>
            <a:r>
              <a:rPr lang="en-US" dirty="0"/>
              <a:t> </a:t>
            </a:r>
            <a:r>
              <a:rPr lang="en-US" b="1" dirty="0"/>
              <a:t>IEEE</a:t>
            </a:r>
            <a:r>
              <a:rPr lang="en-US" dirty="0"/>
              <a:t> 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kepanjangan</a:t>
            </a:r>
            <a:r>
              <a:rPr lang="en-US" dirty="0"/>
              <a:t> yang </a:t>
            </a:r>
            <a:r>
              <a:rPr lang="en-US" dirty="0" err="1"/>
              <a:t>dalam</a:t>
            </a:r>
            <a:r>
              <a:rPr lang="en-US" dirty="0"/>
              <a:t> Indonesia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Institut</a:t>
            </a:r>
            <a:r>
              <a:rPr lang="en-US" dirty="0"/>
              <a:t> </a:t>
            </a:r>
            <a:r>
              <a:rPr lang="en-US" dirty="0" err="1"/>
              <a:t>Insinyur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(Institute of Electrical and Electronics Engineers).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4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>
                <a:solidFill>
                  <a:srgbClr val="000000"/>
                </a:solidFill>
              </a:rPr>
              <a:t>Pengenalan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</a:rPr>
              <a:t>Teknologi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</a:rPr>
              <a:t>Nirkabel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 err="1"/>
              <a:t>Nirkabel</a:t>
            </a:r>
            <a:r>
              <a:rPr lang="en-US" altLang="en-US" b="1" dirty="0"/>
              <a:t> (wireless),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teknologi</a:t>
            </a:r>
            <a:r>
              <a:rPr lang="en-US" altLang="en-US" dirty="0"/>
              <a:t> yang </a:t>
            </a:r>
            <a:r>
              <a:rPr lang="en-US" altLang="en-US" dirty="0" err="1"/>
              <a:t>menghubungkan</a:t>
            </a:r>
            <a:r>
              <a:rPr lang="en-US" altLang="en-US" dirty="0"/>
              <a:t> </a:t>
            </a:r>
            <a:r>
              <a:rPr lang="en-US" altLang="en-US" dirty="0" err="1"/>
              <a:t>dua</a:t>
            </a:r>
            <a:r>
              <a:rPr lang="en-US" altLang="en-US" dirty="0"/>
              <a:t> </a:t>
            </a:r>
            <a:r>
              <a:rPr lang="en-US" altLang="en-US" dirty="0" err="1"/>
              <a:t>piranti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bertukar</a:t>
            </a:r>
            <a:r>
              <a:rPr lang="en-US" altLang="en-US" dirty="0"/>
              <a:t> data </a:t>
            </a:r>
            <a:r>
              <a:rPr lang="en-US" altLang="en-US" dirty="0" err="1"/>
              <a:t>tanpa</a:t>
            </a:r>
            <a:r>
              <a:rPr lang="en-US" altLang="en-US" dirty="0"/>
              <a:t> media </a:t>
            </a:r>
            <a:r>
              <a:rPr lang="en-US" altLang="en-US" dirty="0" err="1"/>
              <a:t>kabel</a:t>
            </a:r>
            <a:r>
              <a:rPr lang="en-US" altLang="en-US" dirty="0"/>
              <a:t>. </a:t>
            </a:r>
          </a:p>
          <a:p>
            <a:r>
              <a:rPr lang="en-US" altLang="en-US" dirty="0"/>
              <a:t>Data </a:t>
            </a:r>
            <a:r>
              <a:rPr lang="en-US" altLang="en-US" dirty="0" err="1"/>
              <a:t>dipertukarkan</a:t>
            </a:r>
            <a:r>
              <a:rPr lang="en-US" altLang="en-US" dirty="0"/>
              <a:t> </a:t>
            </a:r>
            <a:r>
              <a:rPr lang="en-US" altLang="en-US" dirty="0" err="1"/>
              <a:t>melalui</a:t>
            </a:r>
            <a:r>
              <a:rPr lang="en-US" altLang="en-US" dirty="0"/>
              <a:t> media </a:t>
            </a:r>
            <a:r>
              <a:rPr lang="en-US" altLang="en-US" dirty="0" err="1"/>
              <a:t>gelombang</a:t>
            </a:r>
            <a:r>
              <a:rPr lang="en-US" altLang="en-US" dirty="0"/>
              <a:t> </a:t>
            </a:r>
            <a:r>
              <a:rPr lang="en-US" altLang="en-US" dirty="0" err="1"/>
              <a:t>cahaya</a:t>
            </a:r>
            <a:r>
              <a:rPr lang="en-US" altLang="en-US" dirty="0"/>
              <a:t> </a:t>
            </a:r>
            <a:r>
              <a:rPr lang="en-US" altLang="en-US" dirty="0" err="1"/>
              <a:t>tertentu</a:t>
            </a:r>
            <a:r>
              <a:rPr lang="en-US" altLang="en-US" dirty="0"/>
              <a:t> (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teknologi</a:t>
            </a:r>
            <a:r>
              <a:rPr lang="en-US" altLang="en-US" dirty="0"/>
              <a:t> infra </a:t>
            </a:r>
            <a:r>
              <a:rPr lang="en-US" altLang="en-US" dirty="0" err="1"/>
              <a:t>merah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remote TV)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gelombang</a:t>
            </a:r>
            <a:r>
              <a:rPr lang="en-US" altLang="en-US" dirty="0"/>
              <a:t> radio (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bluetooth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/>
              <a:t>komputer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ponsel</a:t>
            </a:r>
            <a:r>
              <a:rPr lang="en-US" altLang="en-US" dirty="0"/>
              <a:t>)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frekuensi</a:t>
            </a:r>
            <a:r>
              <a:rPr lang="en-US" altLang="en-US" dirty="0"/>
              <a:t> </a:t>
            </a:r>
            <a:r>
              <a:rPr lang="en-US" altLang="en-US" dirty="0" err="1"/>
              <a:t>tertentu</a:t>
            </a:r>
            <a:r>
              <a:rPr lang="en-US" altLang="en-US" dirty="0"/>
              <a:t>.</a:t>
            </a:r>
            <a:endParaRPr lang="id-ID" altLang="en-US" dirty="0"/>
          </a:p>
          <a:p>
            <a:r>
              <a:rPr lang="id-ID" altLang="en-US" b="1" dirty="0"/>
              <a:t>Jaringan nirkabel</a:t>
            </a:r>
            <a:r>
              <a:rPr lang="id-ID" altLang="en-US" dirty="0"/>
              <a:t> biasanya menghubungkan satu sistem komputer dengan sistem yang lain dengan menggunakan beberapa macam media transmisi tanpa kabel, seperti: gelombang radio, gelombang mikro, maupun cahaya infra merah.</a:t>
            </a:r>
          </a:p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03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 b="1" dirty="0"/>
              <a:t>Sejarah Singkat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83026"/>
            <a:ext cx="9601200" cy="4770360"/>
          </a:xfrm>
        </p:spPr>
        <p:txBody>
          <a:bodyPr>
            <a:normAutofit fontScale="92500" lnSpcReduction="10000"/>
          </a:bodyPr>
          <a:lstStyle/>
          <a:p>
            <a:pPr indent="-282575" algn="just">
              <a:buFont typeface="Wingdings 2" panose="05020102010507070707" pitchFamily="18" charset="2"/>
              <a:buChar char=""/>
            </a:pPr>
            <a:r>
              <a:rPr lang="en-US" altLang="en-US" dirty="0" err="1">
                <a:cs typeface="Times New Roman" panose="02020603050405020304" pitchFamily="18" charset="0"/>
              </a:rPr>
              <a:t>Tahun</a:t>
            </a:r>
            <a:r>
              <a:rPr lang="en-US" altLang="en-US" dirty="0">
                <a:cs typeface="Times New Roman" panose="02020603050405020304" pitchFamily="18" charset="0"/>
              </a:rPr>
              <a:t> 1997 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 IEEE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membuat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standarisasi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untuk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WLAN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diberi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kode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802.11 yang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bekerja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pada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frekuensi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2,4GHZ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dan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kecepatan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transfer max. 2 Mbps.</a:t>
            </a:r>
          </a:p>
          <a:p>
            <a:pPr indent="-282575" algn="just">
              <a:buFont typeface="Wingdings 2" panose="05020102010507070707" pitchFamily="18" charset="2"/>
              <a:buChar char=""/>
            </a:pP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Tahun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1999  IEEE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mengeluarkan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spesifikasi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baru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bernama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802.11b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kecepatan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thoughput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11 Mbps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frekuensi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2GHZ.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kelemahannya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adalah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terjadinya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interferensi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peralatan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menggunakan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gelombang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radio 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pada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frekuensi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yg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sama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indent="-282575" algn="just">
              <a:buFont typeface="Wingdings 2" panose="05020102010507070707" pitchFamily="18" charset="2"/>
              <a:buChar char=""/>
            </a:pP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Tahun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1999 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Hampir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  <a:sym typeface="Wingdings" panose="05000000000000000000" pitchFamily="2" charset="2"/>
              </a:rPr>
              <a:t>bersamaan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dirty="0">
                <a:cs typeface="Times New Roman" panose="02020603050405020304" pitchFamily="18" charset="0"/>
              </a:rPr>
              <a:t>IEEE </a:t>
            </a:r>
            <a:r>
              <a:rPr lang="en-US" altLang="en-US" dirty="0" err="1">
                <a:cs typeface="Times New Roman" panose="02020603050405020304" pitchFamily="18" charset="0"/>
              </a:rPr>
              <a:t>membuat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spesifikasi</a:t>
            </a:r>
            <a:r>
              <a:rPr lang="en-US" altLang="en-US" dirty="0">
                <a:cs typeface="Times New Roman" panose="02020603050405020304" pitchFamily="18" charset="0"/>
              </a:rPr>
              <a:t> 802.11a </a:t>
            </a:r>
            <a:r>
              <a:rPr lang="en-US" altLang="en-US" dirty="0" err="1">
                <a:cs typeface="Times New Roman" panose="02020603050405020304" pitchFamily="18" charset="0"/>
              </a:rPr>
              <a:t>Frekuensi</a:t>
            </a:r>
            <a:r>
              <a:rPr lang="en-US" altLang="en-US" dirty="0">
                <a:cs typeface="Times New Roman" panose="02020603050405020304" pitchFamily="18" charset="0"/>
              </a:rPr>
              <a:t> yang </a:t>
            </a:r>
            <a:r>
              <a:rPr lang="en-US" altLang="en-US" dirty="0" err="1">
                <a:cs typeface="Times New Roman" panose="02020603050405020304" pitchFamily="18" charset="0"/>
              </a:rPr>
              <a:t>digunakan</a:t>
            </a:r>
            <a:r>
              <a:rPr lang="en-US" altLang="en-US" dirty="0">
                <a:cs typeface="Times New Roman" panose="02020603050405020304" pitchFamily="18" charset="0"/>
              </a:rPr>
              <a:t> 5Ghz,  </a:t>
            </a:r>
            <a:r>
              <a:rPr lang="en-US" altLang="en-US" dirty="0" err="1">
                <a:cs typeface="Times New Roman" panose="02020603050405020304" pitchFamily="18" charset="0"/>
              </a:rPr>
              <a:t>mendukung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kecepatan</a:t>
            </a:r>
            <a:r>
              <a:rPr lang="en-US" altLang="en-US" dirty="0">
                <a:cs typeface="Times New Roman" panose="02020603050405020304" pitchFamily="18" charset="0"/>
              </a:rPr>
              <a:t> transfer data max. </a:t>
            </a:r>
            <a:r>
              <a:rPr lang="en-US" altLang="en-US" dirty="0" err="1">
                <a:cs typeface="Times New Roman" panose="02020603050405020304" pitchFamily="18" charset="0"/>
              </a:rPr>
              <a:t>sampai</a:t>
            </a:r>
            <a:r>
              <a:rPr lang="en-US" altLang="en-US" dirty="0">
                <a:cs typeface="Times New Roman" panose="02020603050405020304" pitchFamily="18" charset="0"/>
              </a:rPr>
              <a:t> 54Mbps. </a:t>
            </a:r>
            <a:r>
              <a:rPr lang="en-US" altLang="en-US" dirty="0" err="1">
                <a:cs typeface="Times New Roman" panose="02020603050405020304" pitchFamily="18" charset="0"/>
              </a:rPr>
              <a:t>Kelemahanya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sukar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menembus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dinding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atau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penghalang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cs typeface="Times New Roman" panose="02020603050405020304" pitchFamily="18" charset="0"/>
              </a:rPr>
              <a:t>Jarak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jangkau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gelombang</a:t>
            </a:r>
            <a:r>
              <a:rPr lang="en-US" altLang="en-US" dirty="0">
                <a:cs typeface="Times New Roman" panose="02020603050405020304" pitchFamily="18" charset="0"/>
              </a:rPr>
              <a:t> radio </a:t>
            </a:r>
            <a:r>
              <a:rPr lang="en-US" altLang="en-US" dirty="0" err="1">
                <a:cs typeface="Times New Roman" panose="02020603050405020304" pitchFamily="18" charset="0"/>
              </a:rPr>
              <a:t>relatif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lebih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pendek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dibandingkan</a:t>
            </a:r>
            <a:r>
              <a:rPr lang="en-US" altLang="en-US" dirty="0">
                <a:cs typeface="Times New Roman" panose="02020603050405020304" pitchFamily="18" charset="0"/>
              </a:rPr>
              <a:t> 802.11b. </a:t>
            </a:r>
            <a:r>
              <a:rPr lang="en-US" altLang="en-US" dirty="0" err="1">
                <a:cs typeface="Times New Roman" panose="02020603050405020304" pitchFamily="18" charset="0"/>
              </a:rPr>
              <a:t>Secara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teknis</a:t>
            </a:r>
            <a:r>
              <a:rPr lang="en-US" altLang="en-US" dirty="0">
                <a:cs typeface="Times New Roman" panose="02020603050405020304" pitchFamily="18" charset="0"/>
              </a:rPr>
              <a:t>, 802.11b </a:t>
            </a:r>
            <a:r>
              <a:rPr lang="en-US" altLang="en-US" dirty="0" err="1">
                <a:cs typeface="Times New Roman" panose="02020603050405020304" pitchFamily="18" charset="0"/>
              </a:rPr>
              <a:t>tidak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kompatibel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802.11a. </a:t>
            </a:r>
          </a:p>
          <a:p>
            <a:pPr indent="-282575" algn="just">
              <a:buFont typeface="Wingdings 2" panose="05020102010507070707" pitchFamily="18" charset="2"/>
              <a:buChar char=""/>
            </a:pPr>
            <a:r>
              <a:rPr lang="en-US" altLang="en-US" dirty="0" err="1">
                <a:cs typeface="Times New Roman" panose="02020603050405020304" pitchFamily="18" charset="0"/>
              </a:rPr>
              <a:t>Tahun</a:t>
            </a:r>
            <a:r>
              <a:rPr lang="en-US" altLang="en-US" dirty="0">
                <a:cs typeface="Times New Roman" panose="02020603050405020304" pitchFamily="18" charset="0"/>
              </a:rPr>
              <a:t> 2002 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dirty="0">
                <a:cs typeface="Times New Roman" panose="02020603050405020304" pitchFamily="18" charset="0"/>
              </a:rPr>
              <a:t>IEEE </a:t>
            </a:r>
            <a:r>
              <a:rPr lang="en-US" altLang="en-US" dirty="0" err="1">
                <a:cs typeface="Times New Roman" panose="02020603050405020304" pitchFamily="18" charset="0"/>
              </a:rPr>
              <a:t>membuat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spesifikasi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baru</a:t>
            </a:r>
            <a:r>
              <a:rPr lang="en-US" altLang="en-US" dirty="0">
                <a:cs typeface="Times New Roman" panose="02020603050405020304" pitchFamily="18" charset="0"/>
              </a:rPr>
              <a:t> yang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menggabungkan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kelebihan</a:t>
            </a:r>
            <a:r>
              <a:rPr lang="en-US" altLang="en-US" dirty="0">
                <a:cs typeface="Times New Roman" panose="02020603050405020304" pitchFamily="18" charset="0"/>
              </a:rPr>
              <a:t> 802.11b </a:t>
            </a:r>
            <a:r>
              <a:rPr lang="en-US" altLang="en-US" dirty="0" err="1">
                <a:cs typeface="Times New Roman" panose="02020603050405020304" pitchFamily="18" charset="0"/>
              </a:rPr>
              <a:t>dan</a:t>
            </a:r>
            <a:r>
              <a:rPr lang="en-US" altLang="en-US" dirty="0">
                <a:cs typeface="Times New Roman" panose="02020603050405020304" pitchFamily="18" charset="0"/>
              </a:rPr>
              <a:t> 802.11a. </a:t>
            </a:r>
            <a:r>
              <a:rPr lang="en-US" altLang="en-US" dirty="0" err="1">
                <a:cs typeface="Times New Roman" panose="02020603050405020304" pitchFamily="18" charset="0"/>
              </a:rPr>
              <a:t>Spesifikasi</a:t>
            </a:r>
            <a:r>
              <a:rPr lang="en-US" altLang="en-US" dirty="0">
                <a:cs typeface="Times New Roman" panose="02020603050405020304" pitchFamily="18" charset="0"/>
              </a:rPr>
              <a:t> yang </a:t>
            </a:r>
            <a:r>
              <a:rPr lang="en-US" altLang="en-US" dirty="0" err="1">
                <a:cs typeface="Times New Roman" panose="02020603050405020304" pitchFamily="18" charset="0"/>
              </a:rPr>
              <a:t>diberi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kode</a:t>
            </a:r>
            <a:r>
              <a:rPr lang="en-US" altLang="en-US" dirty="0">
                <a:cs typeface="Times New Roman" panose="02020603050405020304" pitchFamily="18" charset="0"/>
              </a:rPr>
              <a:t> 802.11g </a:t>
            </a:r>
            <a:r>
              <a:rPr lang="en-US" altLang="en-US" dirty="0" err="1">
                <a:cs typeface="Times New Roman" panose="02020603050405020304" pitchFamily="18" charset="0"/>
              </a:rPr>
              <a:t>ini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bekerja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pada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frekuensi</a:t>
            </a:r>
            <a:r>
              <a:rPr lang="en-US" altLang="en-US" dirty="0">
                <a:cs typeface="Times New Roman" panose="02020603050405020304" pitchFamily="18" charset="0"/>
              </a:rPr>
              <a:t> 2,4Ghz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kecepatan</a:t>
            </a:r>
            <a:r>
              <a:rPr lang="en-US" altLang="en-US" dirty="0">
                <a:cs typeface="Times New Roman" panose="02020603050405020304" pitchFamily="18" charset="0"/>
              </a:rPr>
              <a:t> transfer data max. 54Mbps. 802.11g </a:t>
            </a:r>
            <a:r>
              <a:rPr lang="en-US" altLang="en-US" dirty="0" err="1">
                <a:cs typeface="Times New Roman" panose="02020603050405020304" pitchFamily="18" charset="0"/>
              </a:rPr>
              <a:t>kompatibel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802.11b, </a:t>
            </a:r>
            <a:r>
              <a:rPr lang="en-US" altLang="en-US" dirty="0" err="1">
                <a:cs typeface="Times New Roman" panose="02020603050405020304" pitchFamily="18" charset="0"/>
              </a:rPr>
              <a:t>sehingga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saling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dipertukarkan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cs typeface="Times New Roman" panose="02020603050405020304" pitchFamily="18" charset="0"/>
              </a:rPr>
              <a:t>Misal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sebuah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komputer</a:t>
            </a:r>
            <a:r>
              <a:rPr lang="en-US" altLang="en-US" dirty="0">
                <a:cs typeface="Times New Roman" panose="02020603050405020304" pitchFamily="18" charset="0"/>
              </a:rPr>
              <a:t> yang </a:t>
            </a:r>
            <a:r>
              <a:rPr lang="en-US" altLang="en-US" dirty="0" err="1">
                <a:cs typeface="Times New Roman" panose="02020603050405020304" pitchFamily="18" charset="0"/>
              </a:rPr>
              <a:t>menggunakan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kartu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jaringan</a:t>
            </a:r>
            <a:r>
              <a:rPr lang="en-US" altLang="en-US" dirty="0">
                <a:cs typeface="Times New Roman" panose="02020603050405020304" pitchFamily="18" charset="0"/>
              </a:rPr>
              <a:t> 802.11g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memanfaatkan</a:t>
            </a:r>
            <a:r>
              <a:rPr lang="en-US" altLang="en-US" dirty="0">
                <a:cs typeface="Times New Roman" panose="02020603050405020304" pitchFamily="18" charset="0"/>
              </a:rPr>
              <a:t> access point 802.11b, </a:t>
            </a:r>
            <a:r>
              <a:rPr lang="en-US" altLang="en-US" dirty="0" err="1">
                <a:cs typeface="Times New Roman" panose="02020603050405020304" pitchFamily="18" charset="0"/>
              </a:rPr>
              <a:t>dan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sebaliknya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  <a:endParaRPr lang="id-ID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0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err="1">
                <a:cs typeface="Times New Roman" panose="02020603050405020304" pitchFamily="18" charset="0"/>
              </a:rPr>
              <a:t>Tahun</a:t>
            </a:r>
            <a:r>
              <a:rPr lang="en-US" altLang="en-US" dirty="0">
                <a:cs typeface="Times New Roman" panose="02020603050405020304" pitchFamily="18" charset="0"/>
              </a:rPr>
              <a:t> 2006 </a:t>
            </a:r>
            <a:r>
              <a:rPr lang="en-US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dirty="0">
                <a:cs typeface="Times New Roman" panose="02020603050405020304" pitchFamily="18" charset="0"/>
              </a:rPr>
              <a:t>802.11n </a:t>
            </a:r>
            <a:r>
              <a:rPr lang="en-US" altLang="en-US" dirty="0" err="1">
                <a:cs typeface="Times New Roman" panose="02020603050405020304" pitchFamily="18" charset="0"/>
              </a:rPr>
              <a:t>dikembangkan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menggabungkan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teknologi</a:t>
            </a:r>
            <a:r>
              <a:rPr lang="en-US" altLang="en-US" dirty="0">
                <a:cs typeface="Times New Roman" panose="02020603050405020304" pitchFamily="18" charset="0"/>
              </a:rPr>
              <a:t> 802.11b, 802.11g. </a:t>
            </a:r>
            <a:r>
              <a:rPr lang="en-US" altLang="en-US" dirty="0" err="1">
                <a:cs typeface="Times New Roman" panose="02020603050405020304" pitchFamily="18" charset="0"/>
              </a:rPr>
              <a:t>Dikenal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istilah</a:t>
            </a:r>
            <a:r>
              <a:rPr lang="en-US" altLang="en-US" dirty="0">
                <a:cs typeface="Times New Roman" panose="02020603050405020304" pitchFamily="18" charset="0"/>
              </a:rPr>
              <a:t> MIMO (Multiple Input Multiple Output) </a:t>
            </a:r>
            <a:r>
              <a:rPr lang="en-US" altLang="en-US" dirty="0" err="1">
                <a:cs typeface="Times New Roman" panose="02020603050405020304" pitchFamily="18" charset="0"/>
              </a:rPr>
              <a:t>teknologi</a:t>
            </a:r>
            <a:r>
              <a:rPr lang="en-US" altLang="en-US" dirty="0">
                <a:cs typeface="Times New Roman" panose="02020603050405020304" pitchFamily="18" charset="0"/>
              </a:rPr>
              <a:t> Wi-Fi </a:t>
            </a:r>
            <a:r>
              <a:rPr lang="en-US" altLang="en-US" dirty="0" err="1">
                <a:cs typeface="Times New Roman" panose="02020603050405020304" pitchFamily="18" charset="0"/>
              </a:rPr>
              <a:t>terbaru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endParaRPr lang="id-ID" altLang="en-US" dirty="0">
              <a:cs typeface="Times New Roman" panose="02020603050405020304" pitchFamily="18" charset="0"/>
            </a:endParaRPr>
          </a:p>
          <a:p>
            <a:r>
              <a:rPr lang="en-US" altLang="en-US" dirty="0" err="1">
                <a:cs typeface="Times New Roman" panose="02020603050405020304" pitchFamily="18" charset="0"/>
              </a:rPr>
              <a:t>Kelebihan</a:t>
            </a:r>
            <a:r>
              <a:rPr lang="en-US" altLang="en-US" dirty="0">
                <a:cs typeface="Times New Roman" panose="02020603050405020304" pitchFamily="18" charset="0"/>
              </a:rPr>
              <a:t> MIMO </a:t>
            </a:r>
            <a:r>
              <a:rPr lang="en-US" altLang="en-US" dirty="0" err="1">
                <a:cs typeface="Times New Roman" panose="02020603050405020304" pitchFamily="18" charset="0"/>
              </a:rPr>
              <a:t>peningkatan</a:t>
            </a:r>
            <a:r>
              <a:rPr lang="en-US" altLang="en-US" dirty="0">
                <a:cs typeface="Times New Roman" panose="02020603050405020304" pitchFamily="18" charset="0"/>
              </a:rPr>
              <a:t> throughput, </a:t>
            </a:r>
            <a:r>
              <a:rPr lang="en-US" altLang="en-US" dirty="0" err="1">
                <a:cs typeface="Times New Roman" panose="02020603050405020304" pitchFamily="18" charset="0"/>
              </a:rPr>
              <a:t>keunggulan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reabilitas</a:t>
            </a:r>
            <a:r>
              <a:rPr lang="en-US" altLang="en-US" dirty="0"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cs typeface="Times New Roman" panose="02020603050405020304" pitchFamily="18" charset="0"/>
              </a:rPr>
              <a:t>dan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peningkatan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jumlah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klien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yg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terkoneksi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cs typeface="Times New Roman" panose="02020603050405020304" pitchFamily="18" charset="0"/>
              </a:rPr>
              <a:t>Daya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tembus</a:t>
            </a:r>
            <a:r>
              <a:rPr lang="en-US" altLang="en-US" dirty="0">
                <a:cs typeface="Times New Roman" panose="02020603050405020304" pitchFamily="18" charset="0"/>
              </a:rPr>
              <a:t> MIMO </a:t>
            </a:r>
            <a:r>
              <a:rPr lang="en-US" altLang="en-US" dirty="0" err="1">
                <a:cs typeface="Times New Roman" panose="02020603050405020304" pitchFamily="18" charset="0"/>
              </a:rPr>
              <a:t>terhadap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penghalang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lebih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baik</a:t>
            </a:r>
            <a:r>
              <a:rPr lang="en-US" altLang="en-US" dirty="0"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cs typeface="Times New Roman" panose="02020603050405020304" pitchFamily="18" charset="0"/>
              </a:rPr>
              <a:t>selain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itu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jangkauannya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lebih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luas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sehingga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menempatkan</a:t>
            </a:r>
            <a:r>
              <a:rPr lang="en-US" altLang="en-US" dirty="0">
                <a:cs typeface="Times New Roman" panose="02020603050405020304" pitchFamily="18" charset="0"/>
              </a:rPr>
              <a:t> laptop </a:t>
            </a:r>
            <a:r>
              <a:rPr lang="en-US" altLang="en-US" dirty="0" err="1">
                <a:cs typeface="Times New Roman" panose="02020603050405020304" pitchFamily="18" charset="0"/>
              </a:rPr>
              <a:t>atau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klien</a:t>
            </a:r>
            <a:r>
              <a:rPr lang="en-US" altLang="en-US" dirty="0">
                <a:cs typeface="Times New Roman" panose="02020603050405020304" pitchFamily="18" charset="0"/>
              </a:rPr>
              <a:t> Wi-Fi </a:t>
            </a:r>
            <a:r>
              <a:rPr lang="en-US" altLang="en-US" dirty="0" err="1">
                <a:cs typeface="Times New Roman" panose="02020603050405020304" pitchFamily="18" charset="0"/>
              </a:rPr>
              <a:t>sesuka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hati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endParaRPr lang="id-ID" altLang="en-US" dirty="0">
              <a:cs typeface="Times New Roman" panose="02020603050405020304" pitchFamily="18" charset="0"/>
            </a:endParaRPr>
          </a:p>
          <a:p>
            <a:r>
              <a:rPr lang="en-US" altLang="en-US" dirty="0">
                <a:cs typeface="Times New Roman" panose="02020603050405020304" pitchFamily="18" charset="0"/>
              </a:rPr>
              <a:t>Access Point MIMO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menjangkau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berbagai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perlatan</a:t>
            </a:r>
            <a:r>
              <a:rPr lang="en-US" altLang="en-US" dirty="0">
                <a:cs typeface="Times New Roman" panose="02020603050405020304" pitchFamily="18" charset="0"/>
              </a:rPr>
              <a:t> Wi-Fi </a:t>
            </a:r>
            <a:r>
              <a:rPr lang="en-US" altLang="en-US" dirty="0" err="1">
                <a:cs typeface="Times New Roman" panose="02020603050405020304" pitchFamily="18" charset="0"/>
              </a:rPr>
              <a:t>yg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ada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disetiap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sudut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ruangan</a:t>
            </a:r>
            <a:r>
              <a:rPr lang="en-US" altLang="en-US" dirty="0"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cs typeface="Times New Roman" panose="02020603050405020304" pitchFamily="18" charset="0"/>
              </a:rPr>
              <a:t>Secara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teknis</a:t>
            </a:r>
            <a:r>
              <a:rPr lang="en-US" altLang="en-US" dirty="0">
                <a:cs typeface="Times New Roman" panose="02020603050405020304" pitchFamily="18" charset="0"/>
              </a:rPr>
              <a:t> MIMO </a:t>
            </a:r>
            <a:r>
              <a:rPr lang="en-US" altLang="en-US" dirty="0" err="1">
                <a:cs typeface="Times New Roman" panose="02020603050405020304" pitchFamily="18" charset="0"/>
              </a:rPr>
              <a:t>lebih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unggul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dibandingkan</a:t>
            </a:r>
            <a:r>
              <a:rPr lang="en-US" altLang="en-US" dirty="0">
                <a:cs typeface="Times New Roman" panose="02020603050405020304" pitchFamily="18" charset="0"/>
              </a:rPr>
              <a:t> 802.11a/b/g. Access Point MIMO </a:t>
            </a:r>
            <a:r>
              <a:rPr lang="en-US" altLang="en-US" dirty="0" err="1">
                <a:cs typeface="Times New Roman" panose="02020603050405020304" pitchFamily="18" charset="0"/>
              </a:rPr>
              <a:t>dapat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mengenali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gelombang</a:t>
            </a:r>
            <a:r>
              <a:rPr lang="en-US" altLang="en-US" dirty="0">
                <a:cs typeface="Times New Roman" panose="02020603050405020304" pitchFamily="18" charset="0"/>
              </a:rPr>
              <a:t> radio yang </a:t>
            </a:r>
            <a:r>
              <a:rPr lang="en-US" altLang="en-US" dirty="0" err="1">
                <a:cs typeface="Times New Roman" panose="02020603050405020304" pitchFamily="18" charset="0"/>
              </a:rPr>
              <a:t>dipancarkan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oleh</a:t>
            </a:r>
            <a:r>
              <a:rPr lang="en-US" altLang="en-US" dirty="0">
                <a:cs typeface="Times New Roman" panose="02020603050405020304" pitchFamily="18" charset="0"/>
              </a:rPr>
              <a:t> adapter Wi-Fi 802.11a/b/g. MIMO </a:t>
            </a:r>
            <a:r>
              <a:rPr lang="en-US" altLang="en-US" dirty="0" err="1">
                <a:cs typeface="Times New Roman" panose="02020603050405020304" pitchFamily="18" charset="0"/>
              </a:rPr>
              <a:t>mendukung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kompatibilitas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mundur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dengan</a:t>
            </a:r>
            <a:r>
              <a:rPr lang="en-US" altLang="en-US" dirty="0">
                <a:cs typeface="Times New Roman" panose="02020603050405020304" pitchFamily="18" charset="0"/>
              </a:rPr>
              <a:t> 802.11 a/b/g. </a:t>
            </a:r>
            <a:r>
              <a:rPr lang="en-US" altLang="en-US" dirty="0" err="1">
                <a:cs typeface="Times New Roman" panose="02020603050405020304" pitchFamily="18" charset="0"/>
              </a:rPr>
              <a:t>Peralatan</a:t>
            </a:r>
            <a:r>
              <a:rPr lang="en-US" altLang="en-US" dirty="0">
                <a:cs typeface="Times New Roman" panose="02020603050405020304" pitchFamily="18" charset="0"/>
              </a:rPr>
              <a:t> Wi-Fi MIMO </a:t>
            </a:r>
            <a:r>
              <a:rPr lang="en-US" altLang="en-US" dirty="0" err="1">
                <a:cs typeface="Times New Roman" panose="02020603050405020304" pitchFamily="18" charset="0"/>
              </a:rPr>
              <a:t>menghasilkan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kecepatan</a:t>
            </a:r>
            <a:r>
              <a:rPr lang="en-US" altLang="en-US" dirty="0">
                <a:cs typeface="Times New Roman" panose="02020603050405020304" pitchFamily="18" charset="0"/>
              </a:rPr>
              <a:t> transfer data </a:t>
            </a:r>
            <a:r>
              <a:rPr lang="en-US" altLang="en-US" dirty="0" err="1">
                <a:cs typeface="Times New Roman" panose="02020603050405020304" pitchFamily="18" charset="0"/>
              </a:rPr>
              <a:t>sebesar</a:t>
            </a:r>
            <a:r>
              <a:rPr lang="en-US" altLang="en-US" dirty="0">
                <a:cs typeface="Times New Roman" panose="02020603050405020304" pitchFamily="18" charset="0"/>
              </a:rPr>
              <a:t> 108Mbps.</a:t>
            </a:r>
          </a:p>
          <a:p>
            <a:pPr marL="0" indent="0">
              <a:buNone/>
            </a:pPr>
            <a:endParaRPr lang="id-ID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Kelebihan</a:t>
            </a:r>
            <a:r>
              <a:rPr lang="en-US" altLang="en-US" b="1" dirty="0"/>
              <a:t> Wireless (</a:t>
            </a:r>
            <a:r>
              <a:rPr lang="en-US" altLang="en-US" b="1" dirty="0" err="1"/>
              <a:t>Umum</a:t>
            </a:r>
            <a:r>
              <a:rPr lang="en-US" alt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id-ID" dirty="0"/>
              <a:t>Menghemat/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kabel</a:t>
            </a:r>
            <a:r>
              <a:rPr lang="en-US" dirty="0"/>
              <a:t>,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menganggu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estetika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juga </a:t>
            </a:r>
            <a:r>
              <a:rPr lang="en-US" dirty="0" err="1"/>
              <a:t>kerumitan</a:t>
            </a:r>
            <a:r>
              <a:rPr lang="en-US" dirty="0"/>
              <a:t>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 </a:t>
            </a: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. </a:t>
            </a:r>
          </a:p>
          <a:p>
            <a:pPr marL="365760" indent="-256032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1 </a:t>
            </a:r>
            <a:r>
              <a:rPr lang="en-US" dirty="0" err="1"/>
              <a:t>komputer</a:t>
            </a:r>
            <a:r>
              <a:rPr lang="en-US" dirty="0"/>
              <a:t> server </a:t>
            </a:r>
            <a:r>
              <a:rPr lang="en-US" dirty="0" err="1"/>
              <a:t>dengan</a:t>
            </a:r>
            <a:r>
              <a:rPr lang="en-US" dirty="0"/>
              <a:t> 100 </a:t>
            </a:r>
            <a:r>
              <a:rPr lang="en-US" dirty="0" err="1"/>
              <a:t>komputer</a:t>
            </a:r>
            <a:r>
              <a:rPr lang="en-US" dirty="0"/>
              <a:t> client, </a:t>
            </a:r>
            <a:r>
              <a:rPr lang="en-US" dirty="0" err="1"/>
              <a:t>dibutuhkan</a:t>
            </a:r>
            <a:r>
              <a:rPr lang="en-US" dirty="0"/>
              <a:t> minimal 100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kabel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server.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kabel-kabel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yang </a:t>
            </a:r>
            <a:r>
              <a:rPr lang="en-US" dirty="0" err="1"/>
              <a:t>ditutupi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pemandangan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interior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. </a:t>
            </a:r>
            <a:r>
              <a:rPr lang="en-US" dirty="0" err="1"/>
              <a:t>Pemandangan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sedap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ditemui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berteknologi</a:t>
            </a:r>
            <a:r>
              <a:rPr lang="en-US" dirty="0"/>
              <a:t> </a:t>
            </a:r>
            <a:r>
              <a:rPr lang="en-US" dirty="0" err="1"/>
              <a:t>nirkabel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9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Kelebihan</a:t>
            </a:r>
            <a:r>
              <a:rPr lang="en-US" altLang="en-US" b="1" dirty="0"/>
              <a:t> Wireless (</a:t>
            </a:r>
            <a:r>
              <a:rPr lang="en-US" altLang="en-US" b="1" dirty="0" err="1"/>
              <a:t>Rinci</a:t>
            </a:r>
            <a:r>
              <a:rPr lang="en-US" alt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70398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Mobility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Sistem</a:t>
            </a:r>
            <a:r>
              <a:rPr lang="en-US" altLang="en-US" dirty="0">
                <a:solidFill>
                  <a:schemeClr val="tx1"/>
                </a:solidFill>
              </a:rPr>
              <a:t> wireless LAN </a:t>
            </a:r>
            <a:r>
              <a:rPr lang="en-US" altLang="en-US" dirty="0" err="1">
                <a:solidFill>
                  <a:schemeClr val="tx1"/>
                </a:solidFill>
              </a:rPr>
              <a:t>bisa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menyediakan</a:t>
            </a:r>
            <a:r>
              <a:rPr lang="en-US" altLang="en-US" dirty="0">
                <a:solidFill>
                  <a:schemeClr val="tx1"/>
                </a:solidFill>
              </a:rPr>
              <a:t> user </a:t>
            </a:r>
            <a:r>
              <a:rPr lang="en-US" altLang="en-US" dirty="0" err="1">
                <a:solidFill>
                  <a:schemeClr val="tx1"/>
                </a:solidFill>
              </a:rPr>
              <a:t>dengan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informasi</a:t>
            </a:r>
            <a:r>
              <a:rPr lang="en-US" altLang="en-US" dirty="0">
                <a:solidFill>
                  <a:schemeClr val="tx1"/>
                </a:solidFill>
              </a:rPr>
              <a:t> access yang real-time, </a:t>
            </a:r>
            <a:r>
              <a:rPr lang="en-US" altLang="en-US" dirty="0" err="1">
                <a:solidFill>
                  <a:schemeClr val="tx1"/>
                </a:solidFill>
              </a:rPr>
              <a:t>dimana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saja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dalam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suatu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organisasi</a:t>
            </a:r>
            <a:r>
              <a:rPr lang="en-US" altLang="en-US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Installation Speed and Simplicity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Instalasi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wireless LAN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mengeliminasi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kebutuhan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kabel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pun </a:t>
            </a:r>
            <a:r>
              <a:rPr lang="en-US" dirty="0" err="1">
                <a:solidFill>
                  <a:schemeClr val="tx1"/>
                </a:solidFill>
              </a:rPr>
              <a:t>tembok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Installation Flexibility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 wireless </a:t>
            </a:r>
            <a:r>
              <a:rPr lang="en-US" dirty="0" err="1">
                <a:solidFill>
                  <a:schemeClr val="tx1"/>
                </a:solidFill>
              </a:rPr>
              <a:t>memungkinkan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jaringan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tempat-tempat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jaringan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kabel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4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Kelebihan</a:t>
            </a:r>
            <a:r>
              <a:rPr lang="en-US" altLang="en-US" b="1" dirty="0"/>
              <a:t> Wireless (</a:t>
            </a:r>
            <a:r>
              <a:rPr lang="en-US" altLang="en-US" b="1" dirty="0" err="1"/>
              <a:t>Rinci</a:t>
            </a:r>
            <a:r>
              <a:rPr lang="en-US" altLang="en-US" b="1" dirty="0"/>
              <a:t>) </a:t>
            </a:r>
            <a:r>
              <a:rPr lang="en-US" altLang="en-US" b="1" dirty="0" err="1"/>
              <a:t>cont</a:t>
            </a:r>
            <a:r>
              <a:rPr lang="en-US" altLang="en-US" b="1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b="1" dirty="0">
                <a:solidFill>
                  <a:schemeClr val="tx1"/>
                </a:solidFill>
              </a:rPr>
              <a:t>Reduced Cost-of-Ownership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wireless LAN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hardware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wired LAN hardware,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diperhitungkan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life-cycle </a:t>
            </a:r>
            <a:r>
              <a:rPr lang="en-US" dirty="0" err="1"/>
              <a:t>costnya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. </a:t>
            </a:r>
            <a:endParaRPr lang="en-US" b="1" dirty="0"/>
          </a:p>
          <a:p>
            <a:pPr marL="457200" indent="-457200">
              <a:buFont typeface="+mj-lt"/>
              <a:buAutoNum type="arabicPeriod" startAt="4"/>
            </a:pPr>
            <a:r>
              <a:rPr lang="en-US" b="1" dirty="0"/>
              <a:t>Scalability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/>
              <a:t>Sistem</a:t>
            </a:r>
            <a:r>
              <a:rPr lang="en-US" dirty="0"/>
              <a:t> wireless LAN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dikonfigurasikan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topologi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yang </a:t>
            </a:r>
            <a:r>
              <a:rPr lang="en-US" dirty="0" err="1"/>
              <a:t>beragam</a:t>
            </a:r>
            <a:r>
              <a:rPr lang="en-US" dirty="0"/>
              <a:t>. 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941-3730-4C3F-A8D8-AC31979EE3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8593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96</TotalTime>
  <Words>1203</Words>
  <Application>Microsoft Office PowerPoint</Application>
  <PresentationFormat>Widescreen</PresentationFormat>
  <Paragraphs>108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Calibri</vt:lpstr>
      <vt:lpstr>Franklin Gothic Book</vt:lpstr>
      <vt:lpstr>Georgia</vt:lpstr>
      <vt:lpstr>Times New Roman</vt:lpstr>
      <vt:lpstr>Wingdings</vt:lpstr>
      <vt:lpstr>Wingdings 2</vt:lpstr>
      <vt:lpstr>Crop</vt:lpstr>
      <vt:lpstr>Pertemuan 6 JarKomTel</vt:lpstr>
      <vt:lpstr>Definisi</vt:lpstr>
      <vt:lpstr>Wi-Fi</vt:lpstr>
      <vt:lpstr>Pengenalan Teknologi Nirkabel</vt:lpstr>
      <vt:lpstr>Sejarah Singkat</vt:lpstr>
      <vt:lpstr>PowerPoint Presentation</vt:lpstr>
      <vt:lpstr>Kelebihan Wireless (Umum)</vt:lpstr>
      <vt:lpstr>Kelebihan Wireless (Rinci)</vt:lpstr>
      <vt:lpstr>Kelebihan Wireless (Rinci) cont…</vt:lpstr>
      <vt:lpstr>Kekurangan Wireless</vt:lpstr>
      <vt:lpstr>Komponen Wireless LAN</vt:lpstr>
      <vt:lpstr>Komponen Wireless LAN </vt:lpstr>
      <vt:lpstr>Komponen Wireless LAN cont…</vt:lpstr>
      <vt:lpstr>Tipe Jaringan Nirkabel</vt:lpstr>
      <vt:lpstr>Tipe Jaringan Nirkabel cont…</vt:lpstr>
      <vt:lpstr>Contoh Teknologi Wireless</vt:lpstr>
      <vt:lpstr>Contoh Teknologi Wireless</vt:lpstr>
      <vt:lpstr>WIMAX </vt:lpstr>
      <vt:lpstr>LTE (Long Term Evolution)</vt:lpstr>
      <vt:lpstr>PowerPoint Presentation</vt:lpstr>
      <vt:lpstr>LiFi </vt:lpstr>
      <vt:lpstr>Kisi-Kisi UTS 2016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Hafidz</dc:creator>
  <cp:lastModifiedBy>Hafidz</cp:lastModifiedBy>
  <cp:revision>31</cp:revision>
  <dcterms:created xsi:type="dcterms:W3CDTF">2016-03-31T00:27:52Z</dcterms:created>
  <dcterms:modified xsi:type="dcterms:W3CDTF">2016-04-05T01:46:49Z</dcterms:modified>
</cp:coreProperties>
</file>