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0"/>
  </p:normalViewPr>
  <p:slideViewPr>
    <p:cSldViewPr>
      <p:cViewPr varScale="1">
        <p:scale>
          <a:sx n="111" d="100"/>
          <a:sy n="111" d="100"/>
        </p:scale>
        <p:origin x="1680"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8AE33F-920F-4748-9FD9-89C3982DEFCB}" type="datetimeFigureOut">
              <a:rPr lang="id-ID" smtClean="0"/>
              <a:pPr/>
              <a:t>07/12/23</a:t>
            </a:fld>
            <a:endParaRPr lang="id-ID"/>
          </a:p>
        </p:txBody>
      </p:sp>
      <p:sp>
        <p:nvSpPr>
          <p:cNvPr id="5" name="Footer Placeholder 4"/>
          <p:cNvSpPr>
            <a:spLocks noGrp="1"/>
          </p:cNvSpPr>
          <p:nvPr>
            <p:ph type="ftr" sz="quarter" idx="11"/>
          </p:nvPr>
        </p:nvSpPr>
        <p:spPr>
          <a:xfrm>
            <a:off x="812805" y="6272785"/>
            <a:ext cx="4745736" cy="365125"/>
          </a:xfrm>
        </p:spPr>
        <p:txBody>
          <a:bodyPr/>
          <a:lstStyle/>
          <a:p>
            <a:endParaRPr lang="id-ID"/>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799600D0-510D-498D-86C2-A4489A291F15}" type="slidenum">
              <a:rPr lang="id-ID" smtClean="0"/>
              <a:pPr/>
              <a:t>‹#›</a:t>
            </a:fld>
            <a:endParaRPr lang="id-ID"/>
          </a:p>
        </p:txBody>
      </p:sp>
    </p:spTree>
    <p:extLst>
      <p:ext uri="{BB962C8B-B14F-4D97-AF65-F5344CB8AC3E}">
        <p14:creationId xmlns:p14="http://schemas.microsoft.com/office/powerpoint/2010/main" val="2419595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8AE33F-920F-4748-9FD9-89C3982DEFCB}" type="datetimeFigureOut">
              <a:rPr lang="id-ID" smtClean="0"/>
              <a:pPr/>
              <a:t>07/12/23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99600D0-510D-498D-86C2-A4489A291F15}" type="slidenum">
              <a:rPr lang="id-ID" smtClean="0"/>
              <a:pPr/>
              <a:t>‹#›</a:t>
            </a:fld>
            <a:endParaRPr lang="id-ID"/>
          </a:p>
        </p:txBody>
      </p:sp>
    </p:spTree>
    <p:extLst>
      <p:ext uri="{BB962C8B-B14F-4D97-AF65-F5344CB8AC3E}">
        <p14:creationId xmlns:p14="http://schemas.microsoft.com/office/powerpoint/2010/main" val="159718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8AE33F-920F-4748-9FD9-89C3982DEFCB}" type="datetimeFigureOut">
              <a:rPr lang="id-ID" smtClean="0"/>
              <a:pPr/>
              <a:t>07/12/23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99600D0-510D-498D-86C2-A4489A291F15}" type="slidenum">
              <a:rPr lang="id-ID" smtClean="0"/>
              <a:pPr/>
              <a:t>‹#›</a:t>
            </a:fld>
            <a:endParaRPr lang="id-ID"/>
          </a:p>
        </p:txBody>
      </p:sp>
    </p:spTree>
    <p:extLst>
      <p:ext uri="{BB962C8B-B14F-4D97-AF65-F5344CB8AC3E}">
        <p14:creationId xmlns:p14="http://schemas.microsoft.com/office/powerpoint/2010/main" val="3137121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8AE33F-920F-4748-9FD9-89C3982DEFCB}" type="datetimeFigureOut">
              <a:rPr lang="id-ID" smtClean="0"/>
              <a:pPr/>
              <a:t>07/12/23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99600D0-510D-498D-86C2-A4489A291F15}" type="slidenum">
              <a:rPr lang="id-ID" smtClean="0"/>
              <a:pPr/>
              <a:t>‹#›</a:t>
            </a:fld>
            <a:endParaRPr lang="id-ID"/>
          </a:p>
        </p:txBody>
      </p:sp>
    </p:spTree>
    <p:extLst>
      <p:ext uri="{BB962C8B-B14F-4D97-AF65-F5344CB8AC3E}">
        <p14:creationId xmlns:p14="http://schemas.microsoft.com/office/powerpoint/2010/main" val="1705636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9D8AE33F-920F-4748-9FD9-89C3982DEFCB}" type="datetimeFigureOut">
              <a:rPr lang="id-ID" smtClean="0"/>
              <a:pPr/>
              <a:t>07/12/23</a:t>
            </a:fld>
            <a:endParaRPr lang="id-ID"/>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id-ID"/>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799600D0-510D-498D-86C2-A4489A291F15}" type="slidenum">
              <a:rPr lang="id-ID" smtClean="0"/>
              <a:pPr/>
              <a:t>‹#›</a:t>
            </a:fld>
            <a:endParaRPr lang="id-ID"/>
          </a:p>
        </p:txBody>
      </p:sp>
    </p:spTree>
    <p:extLst>
      <p:ext uri="{BB962C8B-B14F-4D97-AF65-F5344CB8AC3E}">
        <p14:creationId xmlns:p14="http://schemas.microsoft.com/office/powerpoint/2010/main" val="1690596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8AE33F-920F-4748-9FD9-89C3982DEFCB}" type="datetimeFigureOut">
              <a:rPr lang="id-ID" smtClean="0"/>
              <a:pPr/>
              <a:t>07/12/23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99600D0-510D-498D-86C2-A4489A291F15}" type="slidenum">
              <a:rPr lang="id-ID" smtClean="0"/>
              <a:pPr/>
              <a:t>‹#›</a:t>
            </a:fld>
            <a:endParaRPr lang="id-ID"/>
          </a:p>
        </p:txBody>
      </p:sp>
    </p:spTree>
    <p:extLst>
      <p:ext uri="{BB962C8B-B14F-4D97-AF65-F5344CB8AC3E}">
        <p14:creationId xmlns:p14="http://schemas.microsoft.com/office/powerpoint/2010/main" val="2500736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8AE33F-920F-4748-9FD9-89C3982DEFCB}" type="datetimeFigureOut">
              <a:rPr lang="id-ID" smtClean="0"/>
              <a:pPr/>
              <a:t>07/12/23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99600D0-510D-498D-86C2-A4489A291F15}" type="slidenum">
              <a:rPr lang="id-ID" smtClean="0"/>
              <a:pPr/>
              <a:t>‹#›</a:t>
            </a:fld>
            <a:endParaRPr lang="id-ID"/>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6475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9D8AE33F-920F-4748-9FD9-89C3982DEFCB}" type="datetimeFigureOut">
              <a:rPr lang="id-ID" smtClean="0"/>
              <a:pPr/>
              <a:t>07/12/23</a:t>
            </a:fld>
            <a:endParaRPr lang="id-ID"/>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id-ID"/>
          </a:p>
        </p:txBody>
      </p:sp>
      <p:sp>
        <p:nvSpPr>
          <p:cNvPr id="5" name="Slide Number Placeholder 4"/>
          <p:cNvSpPr>
            <a:spLocks noGrp="1"/>
          </p:cNvSpPr>
          <p:nvPr>
            <p:ph type="sldNum" sz="quarter" idx="12"/>
          </p:nvPr>
        </p:nvSpPr>
        <p:spPr/>
        <p:txBody>
          <a:bodyPr/>
          <a:lstStyle/>
          <a:p>
            <a:fld id="{799600D0-510D-498D-86C2-A4489A291F15}" type="slidenum">
              <a:rPr lang="id-ID" smtClean="0"/>
              <a:pPr/>
              <a:t>‹#›</a:t>
            </a:fld>
            <a:endParaRPr lang="id-ID"/>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20411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8AE33F-920F-4748-9FD9-89C3982DEFCB}" type="datetimeFigureOut">
              <a:rPr lang="id-ID" smtClean="0"/>
              <a:pPr/>
              <a:t>07/12/23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99600D0-510D-498D-86C2-A4489A291F15}" type="slidenum">
              <a:rPr lang="id-ID" smtClean="0"/>
              <a:pPr/>
              <a:t>‹#›</a:t>
            </a:fld>
            <a:endParaRPr lang="id-ID"/>
          </a:p>
        </p:txBody>
      </p:sp>
    </p:spTree>
    <p:extLst>
      <p:ext uri="{BB962C8B-B14F-4D97-AF65-F5344CB8AC3E}">
        <p14:creationId xmlns:p14="http://schemas.microsoft.com/office/powerpoint/2010/main" val="3900777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fld id="{9D8AE33F-920F-4748-9FD9-89C3982DEFCB}" type="datetimeFigureOut">
              <a:rPr lang="id-ID" smtClean="0"/>
              <a:pPr/>
              <a:t>07/12/23</a:t>
            </a:fld>
            <a:endParaRPr lang="id-ID"/>
          </a:p>
        </p:txBody>
      </p:sp>
      <p:sp>
        <p:nvSpPr>
          <p:cNvPr id="10" name="Footer Placeholder 9"/>
          <p:cNvSpPr>
            <a:spLocks noGrp="1"/>
          </p:cNvSpPr>
          <p:nvPr>
            <p:ph type="ftr" sz="quarter" idx="11"/>
          </p:nvPr>
        </p:nvSpPr>
        <p:spPr/>
        <p:txBody>
          <a:bodyPr/>
          <a:lstStyle/>
          <a:p>
            <a:endParaRPr lang="id-ID"/>
          </a:p>
        </p:txBody>
      </p:sp>
      <p:sp>
        <p:nvSpPr>
          <p:cNvPr id="11" name="Slide Number Placeholder 10"/>
          <p:cNvSpPr>
            <a:spLocks noGrp="1"/>
          </p:cNvSpPr>
          <p:nvPr>
            <p:ph type="sldNum" sz="quarter" idx="12"/>
          </p:nvPr>
        </p:nvSpPr>
        <p:spPr/>
        <p:txBody>
          <a:bodyPr/>
          <a:lstStyle/>
          <a:p>
            <a:fld id="{799600D0-510D-498D-86C2-A4489A291F15}" type="slidenum">
              <a:rPr lang="id-ID" smtClean="0"/>
              <a:pPr/>
              <a:t>‹#›</a:t>
            </a:fld>
            <a:endParaRPr lang="id-ID"/>
          </a:p>
        </p:txBody>
      </p:sp>
    </p:spTree>
    <p:extLst>
      <p:ext uri="{BB962C8B-B14F-4D97-AF65-F5344CB8AC3E}">
        <p14:creationId xmlns:p14="http://schemas.microsoft.com/office/powerpoint/2010/main" val="1891625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fld id="{9D8AE33F-920F-4748-9FD9-89C3982DEFCB}" type="datetimeFigureOut">
              <a:rPr lang="id-ID" smtClean="0"/>
              <a:pPr/>
              <a:t>07/12/23</a:t>
            </a:fld>
            <a:endParaRPr lang="id-ID"/>
          </a:p>
        </p:txBody>
      </p:sp>
      <p:sp>
        <p:nvSpPr>
          <p:cNvPr id="10" name="Slide Number Placeholder 9"/>
          <p:cNvSpPr>
            <a:spLocks noGrp="1"/>
          </p:cNvSpPr>
          <p:nvPr>
            <p:ph type="sldNum" sz="quarter" idx="12"/>
          </p:nvPr>
        </p:nvSpPr>
        <p:spPr/>
        <p:txBody>
          <a:bodyPr/>
          <a:lstStyle/>
          <a:p>
            <a:fld id="{799600D0-510D-498D-86C2-A4489A291F15}" type="slidenum">
              <a:rPr lang="id-ID" smtClean="0"/>
              <a:pPr/>
              <a:t>‹#›</a:t>
            </a:fld>
            <a:endParaRPr lang="id-ID"/>
          </a:p>
        </p:txBody>
      </p:sp>
    </p:spTree>
    <p:extLst>
      <p:ext uri="{BB962C8B-B14F-4D97-AF65-F5344CB8AC3E}">
        <p14:creationId xmlns:p14="http://schemas.microsoft.com/office/powerpoint/2010/main" val="2138787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9D8AE33F-920F-4748-9FD9-89C3982DEFCB}" type="datetimeFigureOut">
              <a:rPr lang="id-ID" smtClean="0"/>
              <a:pPr/>
              <a:t>07/12/23</a:t>
            </a:fld>
            <a:endParaRPr lang="id-ID"/>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id-ID"/>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799600D0-510D-498D-86C2-A4489A291F15}" type="slidenum">
              <a:rPr lang="id-ID" smtClean="0"/>
              <a:pPr/>
              <a:t>‹#›</a:t>
            </a:fld>
            <a:endParaRPr lang="id-ID"/>
          </a:p>
        </p:txBody>
      </p:sp>
    </p:spTree>
    <p:extLst>
      <p:ext uri="{BB962C8B-B14F-4D97-AF65-F5344CB8AC3E}">
        <p14:creationId xmlns:p14="http://schemas.microsoft.com/office/powerpoint/2010/main" val="2391931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1124744"/>
            <a:ext cx="2917786" cy="2708434"/>
          </a:xfrm>
          <a:prstGeom prst="rect">
            <a:avLst/>
          </a:prstGeom>
        </p:spPr>
        <p:txBody>
          <a:bodyPr wrap="none">
            <a:spAutoFit/>
          </a:bodyPr>
          <a:lstStyle/>
          <a:p>
            <a:r>
              <a:rPr lang="id-ID" sz="5400" b="1" dirty="0"/>
              <a:t>Estetika</a:t>
            </a:r>
            <a:r>
              <a:rPr lang="id-ID" sz="4000" b="1" dirty="0"/>
              <a:t> </a:t>
            </a:r>
          </a:p>
          <a:p>
            <a:r>
              <a:rPr lang="id-ID" sz="4000" b="1" dirty="0"/>
              <a:t>Era </a:t>
            </a:r>
          </a:p>
          <a:p>
            <a:r>
              <a:rPr lang="id-ID" sz="4000" b="1" dirty="0"/>
              <a:t>Modernisme</a:t>
            </a:r>
          </a:p>
          <a:p>
            <a:r>
              <a:rPr lang="id-ID" sz="2800" b="1" dirty="0"/>
              <a:t>(1800an - 1960an</a:t>
            </a:r>
            <a:r>
              <a:rPr lang="id-ID" sz="3600" b="1" dirty="0"/>
              <a:t>)</a:t>
            </a:r>
            <a:endParaRPr lang="id-ID" sz="3600" dirty="0"/>
          </a:p>
        </p:txBody>
      </p:sp>
      <p:pic>
        <p:nvPicPr>
          <p:cNvPr id="1026" name="Picture 2" descr="Misekta"/>
          <p:cNvPicPr>
            <a:picLocks noChangeAspect="1" noChangeArrowheads="1"/>
          </p:cNvPicPr>
          <p:nvPr/>
        </p:nvPicPr>
        <p:blipFill>
          <a:blip r:embed="rId2"/>
          <a:srcRect/>
          <a:stretch>
            <a:fillRect/>
          </a:stretch>
        </p:blipFill>
        <p:spPr bwMode="auto">
          <a:xfrm>
            <a:off x="4067944" y="0"/>
            <a:ext cx="5076056" cy="6858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85786" y="1928802"/>
            <a:ext cx="7358114" cy="646331"/>
          </a:xfrm>
          <a:prstGeom prst="rect">
            <a:avLst/>
          </a:prstGeom>
        </p:spPr>
        <p:txBody>
          <a:bodyPr wrap="square">
            <a:spAutoFit/>
          </a:bodyPr>
          <a:lstStyle/>
          <a:p>
            <a:pPr algn="just"/>
            <a:r>
              <a:rPr lang="id-ID" dirty="0"/>
              <a:t>Keindahan membutuhkan konsep serta penyempurnaan benda itu sesuai dengan konsepnya (keindahan bersyarat), yang mempunyai tujuan tertentu.</a:t>
            </a:r>
            <a:endParaRPr lang="en-US" dirty="0"/>
          </a:p>
        </p:txBody>
      </p:sp>
      <p:pic>
        <p:nvPicPr>
          <p:cNvPr id="22532" name="Picture 4" descr="Apa yang dimaksud dengan Postmodernisme atau Teori Postmodernism? -  Filosofi - Dictio Community"/>
          <p:cNvPicPr>
            <a:picLocks noChangeAspect="1" noChangeArrowheads="1"/>
          </p:cNvPicPr>
          <p:nvPr/>
        </p:nvPicPr>
        <p:blipFill>
          <a:blip r:embed="rId2"/>
          <a:srcRect/>
          <a:stretch>
            <a:fillRect/>
          </a:stretch>
        </p:blipFill>
        <p:spPr bwMode="auto">
          <a:xfrm>
            <a:off x="1" y="3558220"/>
            <a:ext cx="9144032" cy="329980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48" y="2071678"/>
            <a:ext cx="3143272" cy="2677656"/>
          </a:xfrm>
          <a:prstGeom prst="rect">
            <a:avLst/>
          </a:prstGeom>
        </p:spPr>
        <p:txBody>
          <a:bodyPr wrap="square">
            <a:spAutoFit/>
          </a:bodyPr>
          <a:lstStyle/>
          <a:p>
            <a:r>
              <a:rPr lang="id-ID" sz="2800" dirty="0"/>
              <a:t>Dalam modernisme ilmu-ilmu                 positif-empiris            harus menjadi standar kebenaran tertinggi. </a:t>
            </a:r>
          </a:p>
        </p:txBody>
      </p:sp>
      <p:pic>
        <p:nvPicPr>
          <p:cNvPr id="23554" name="Picture 2" descr="Mengenal Design Thinking, Metodologi Pemecah Masalah"/>
          <p:cNvPicPr>
            <a:picLocks noChangeAspect="1" noChangeArrowheads="1"/>
          </p:cNvPicPr>
          <p:nvPr/>
        </p:nvPicPr>
        <p:blipFill>
          <a:blip r:embed="rId2"/>
          <a:srcRect l="23125" r="23125"/>
          <a:stretch>
            <a:fillRect/>
          </a:stretch>
        </p:blipFill>
        <p:spPr bwMode="auto">
          <a:xfrm>
            <a:off x="3929058" y="1214422"/>
            <a:ext cx="4838172" cy="450059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TREND KARYA DAN GAYA DESAIN GRAFIS SELAMA 10 DEKADE TERAKHIR INI!! CARI TAU  YUK!! | indonesia mendesain"/>
          <p:cNvPicPr>
            <a:picLocks noChangeAspect="1" noChangeArrowheads="1"/>
          </p:cNvPicPr>
          <p:nvPr/>
        </p:nvPicPr>
        <p:blipFill>
          <a:blip r:embed="rId2"/>
          <a:srcRect/>
          <a:stretch>
            <a:fillRect/>
          </a:stretch>
        </p:blipFill>
        <p:spPr bwMode="auto">
          <a:xfrm>
            <a:off x="2407210" y="-1"/>
            <a:ext cx="4466897" cy="685800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Thread (@_p1ter_): PERKEMBANGAN GAYA DESAIN GRAFIS DARI MASA KE MASA✨ . . A  thread ㅡ"/>
          <p:cNvPicPr>
            <a:picLocks noChangeAspect="1" noChangeArrowheads="1"/>
          </p:cNvPicPr>
          <p:nvPr/>
        </p:nvPicPr>
        <p:blipFill>
          <a:blip r:embed="rId2"/>
          <a:srcRect/>
          <a:stretch>
            <a:fillRect/>
          </a:stretch>
        </p:blipFill>
        <p:spPr bwMode="auto">
          <a:xfrm>
            <a:off x="2285984" y="0"/>
            <a:ext cx="4635347"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Tentang Desain Grafis: April 2011"/>
          <p:cNvPicPr>
            <a:picLocks noChangeAspect="1" noChangeArrowheads="1"/>
          </p:cNvPicPr>
          <p:nvPr/>
        </p:nvPicPr>
        <p:blipFill>
          <a:blip r:embed="rId2"/>
          <a:srcRect/>
          <a:stretch>
            <a:fillRect/>
          </a:stretch>
        </p:blipFill>
        <p:spPr bwMode="auto">
          <a:xfrm>
            <a:off x="2290291" y="0"/>
            <a:ext cx="4629604"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Gaya Desain Sepanjang 10 Dekade"/>
          <p:cNvPicPr>
            <a:picLocks noChangeAspect="1" noChangeArrowheads="1"/>
          </p:cNvPicPr>
          <p:nvPr/>
        </p:nvPicPr>
        <p:blipFill>
          <a:blip r:embed="rId2"/>
          <a:srcRect/>
          <a:stretch>
            <a:fillRect/>
          </a:stretch>
        </p:blipFill>
        <p:spPr bwMode="auto">
          <a:xfrm>
            <a:off x="0" y="357166"/>
            <a:ext cx="9144000" cy="608148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1071546"/>
            <a:ext cx="8001056" cy="1015663"/>
          </a:xfrm>
          <a:prstGeom prst="rect">
            <a:avLst/>
          </a:prstGeom>
        </p:spPr>
        <p:txBody>
          <a:bodyPr wrap="square">
            <a:spAutoFit/>
          </a:bodyPr>
          <a:lstStyle/>
          <a:p>
            <a:pPr algn="just"/>
            <a:r>
              <a:rPr lang="id-ID" sz="2000" dirty="0"/>
              <a:t>Modernisme dipandang sebagai gerakan penghapusan dan pembongkaran seni yang telah berjalan beberapa dekade. Sejak akhir abad ke-18, gerakan modernisme telah membongkar konsep-konsep seni rupa klasik. </a:t>
            </a:r>
          </a:p>
        </p:txBody>
      </p:sp>
      <p:pic>
        <p:nvPicPr>
          <p:cNvPr id="4098" name="Picture 2" descr="Photo book: Modernisme, a unique artistic movement"/>
          <p:cNvPicPr>
            <a:picLocks noChangeAspect="1" noChangeArrowheads="1"/>
          </p:cNvPicPr>
          <p:nvPr/>
        </p:nvPicPr>
        <p:blipFill>
          <a:blip r:embed="rId2"/>
          <a:srcRect l="2500" r="2500" b="5555"/>
          <a:stretch>
            <a:fillRect/>
          </a:stretch>
        </p:blipFill>
        <p:spPr bwMode="auto">
          <a:xfrm>
            <a:off x="0" y="2767287"/>
            <a:ext cx="9144000" cy="409073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86380" y="1142984"/>
            <a:ext cx="3500430" cy="4893647"/>
          </a:xfrm>
          <a:prstGeom prst="rect">
            <a:avLst/>
          </a:prstGeom>
        </p:spPr>
        <p:txBody>
          <a:bodyPr wrap="square">
            <a:spAutoFit/>
          </a:bodyPr>
          <a:lstStyle/>
          <a:p>
            <a:pPr algn="r"/>
            <a:r>
              <a:rPr lang="id-ID" sz="2400" dirty="0"/>
              <a:t>Di era modernisme konsep seni rupa klasik bahwa seni rupa harus indah, seni rupa harus menghadirkan sensasi menyenangkan mata, harus memiliki subjek penggambaran (subject matter), seni rupa harus merupakan produk magis dari aura sang seniman dan seterusnya, selangkah demi selangkah mulai dicampakkan. </a:t>
            </a:r>
          </a:p>
        </p:txBody>
      </p:sp>
      <p:pic>
        <p:nvPicPr>
          <p:cNvPr id="15362" name="Picture 2" descr="Modernism | Graphic Design History"/>
          <p:cNvPicPr>
            <a:picLocks noChangeAspect="1" noChangeArrowheads="1"/>
          </p:cNvPicPr>
          <p:nvPr/>
        </p:nvPicPr>
        <p:blipFill>
          <a:blip r:embed="rId2"/>
          <a:srcRect/>
          <a:stretch>
            <a:fillRect/>
          </a:stretch>
        </p:blipFill>
        <p:spPr bwMode="auto">
          <a:xfrm>
            <a:off x="0" y="0"/>
            <a:ext cx="4967151"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2. IDENTIFIKASI DAN TINJAUAN TEORI - PDF Free Download"/>
          <p:cNvPicPr>
            <a:picLocks noChangeAspect="1" noChangeArrowheads="1"/>
          </p:cNvPicPr>
          <p:nvPr/>
        </p:nvPicPr>
        <p:blipFill>
          <a:blip r:embed="rId2"/>
          <a:srcRect/>
          <a:stretch>
            <a:fillRect/>
          </a:stretch>
        </p:blipFill>
        <p:spPr bwMode="auto">
          <a:xfrm>
            <a:off x="4714876" y="0"/>
            <a:ext cx="4429124" cy="6792984"/>
          </a:xfrm>
          <a:prstGeom prst="rect">
            <a:avLst/>
          </a:prstGeom>
          <a:noFill/>
        </p:spPr>
      </p:pic>
      <p:sp>
        <p:nvSpPr>
          <p:cNvPr id="5" name="Rectangle 4"/>
          <p:cNvSpPr/>
          <p:nvPr/>
        </p:nvSpPr>
        <p:spPr>
          <a:xfrm>
            <a:off x="594110" y="1596675"/>
            <a:ext cx="3714776" cy="3785652"/>
          </a:xfrm>
          <a:prstGeom prst="rect">
            <a:avLst/>
          </a:prstGeom>
        </p:spPr>
        <p:txBody>
          <a:bodyPr wrap="square">
            <a:spAutoFit/>
          </a:bodyPr>
          <a:lstStyle/>
          <a:p>
            <a:r>
              <a:rPr lang="id-ID" sz="2400" dirty="0"/>
              <a:t>Paham aliran ini lebih menegaskan pentingnya penggunaan akal sebagai sarana berpikir dalam menjelaskan masalah keindahan. Ciri penting yang menandai pemikiran estetika aliran modernisme ini ialah sifatnya yang sangat rasional.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2357430"/>
            <a:ext cx="3214710" cy="2031325"/>
          </a:xfrm>
          <a:prstGeom prst="rect">
            <a:avLst/>
          </a:prstGeom>
        </p:spPr>
        <p:txBody>
          <a:bodyPr wrap="square">
            <a:spAutoFit/>
          </a:bodyPr>
          <a:lstStyle/>
          <a:p>
            <a:pPr algn="just"/>
            <a:r>
              <a:rPr lang="id-ID" dirty="0"/>
              <a:t>Suatu keindahan adalah hasil rampatan atau generalisasi atas data atau fakta-fakta empiris yang diperoleh melalui suatu proses pengamatan seperti layaknya yang terjadi dalam ilmu pengetahuan ilmiah.</a:t>
            </a:r>
          </a:p>
        </p:txBody>
      </p:sp>
      <p:pic>
        <p:nvPicPr>
          <p:cNvPr id="17414" name="Picture 6" descr="ASUHAN KEPERAWATAN LENGKAP: ANATOMI TUBUH MANUSIA LENGKAP"/>
          <p:cNvPicPr>
            <a:picLocks noChangeAspect="1" noChangeArrowheads="1"/>
          </p:cNvPicPr>
          <p:nvPr/>
        </p:nvPicPr>
        <p:blipFill>
          <a:blip r:embed="rId2"/>
          <a:srcRect b="3750"/>
          <a:stretch>
            <a:fillRect/>
          </a:stretch>
        </p:blipFill>
        <p:spPr bwMode="auto">
          <a:xfrm>
            <a:off x="4156377" y="0"/>
            <a:ext cx="4987623"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48" y="1500174"/>
            <a:ext cx="3071834" cy="2031325"/>
          </a:xfrm>
          <a:prstGeom prst="rect">
            <a:avLst/>
          </a:prstGeom>
        </p:spPr>
        <p:txBody>
          <a:bodyPr wrap="square">
            <a:spAutoFit/>
          </a:bodyPr>
          <a:lstStyle/>
          <a:p>
            <a:r>
              <a:rPr lang="id-ID" dirty="0"/>
              <a:t>Dalam paham ini keindahan didekati dan dijelaskan secara ilmiah dengan menggunakan ilmu-ilmu pengetahuan ilmiah seperti matematika.</a:t>
            </a:r>
          </a:p>
          <a:p>
            <a:endParaRPr lang="id-ID" dirty="0"/>
          </a:p>
          <a:p>
            <a:r>
              <a:rPr lang="id-ID" dirty="0"/>
              <a:t>Misalnya : Geometris</a:t>
            </a:r>
          </a:p>
        </p:txBody>
      </p:sp>
      <p:pic>
        <p:nvPicPr>
          <p:cNvPr id="1026" name="Picture 2" descr="▷ Cara Mudah Desain Poster"/>
          <p:cNvPicPr>
            <a:picLocks noChangeAspect="1" noChangeArrowheads="1"/>
          </p:cNvPicPr>
          <p:nvPr/>
        </p:nvPicPr>
        <p:blipFill>
          <a:blip r:embed="rId2"/>
          <a:srcRect/>
          <a:stretch>
            <a:fillRect/>
          </a:stretch>
        </p:blipFill>
        <p:spPr bwMode="auto">
          <a:xfrm>
            <a:off x="4245429" y="0"/>
            <a:ext cx="4898571"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72132" y="1571612"/>
            <a:ext cx="2643190" cy="3139321"/>
          </a:xfrm>
          <a:prstGeom prst="rect">
            <a:avLst/>
          </a:prstGeom>
        </p:spPr>
        <p:txBody>
          <a:bodyPr wrap="square">
            <a:spAutoFit/>
          </a:bodyPr>
          <a:lstStyle/>
          <a:p>
            <a:pPr algn="r"/>
            <a:r>
              <a:rPr lang="id-ID" dirty="0"/>
              <a:t>Secara umum aliran estetika modernisme mengembangkan narasi-narasi besar dalam bentuk isme-isme yang berkembang antara lain rasionalisme, kapitalisme, individualisme, kubisme, realisme, abstrakisme, ekspresionisme, dan sebagainya. </a:t>
            </a:r>
          </a:p>
        </p:txBody>
      </p:sp>
      <p:pic>
        <p:nvPicPr>
          <p:cNvPr id="19458" name="Picture 2" descr="Matisse Exhibition 1950 Art Print by Andrew Fare | Henri matisse, Art  exhibition posters, Abstract artists"/>
          <p:cNvPicPr>
            <a:picLocks noChangeAspect="1" noChangeArrowheads="1"/>
          </p:cNvPicPr>
          <p:nvPr/>
        </p:nvPicPr>
        <p:blipFill>
          <a:blip r:embed="rId2"/>
          <a:srcRect l="8333" t="3750" r="8333" b="3750"/>
          <a:stretch>
            <a:fillRect/>
          </a:stretch>
        </p:blipFill>
        <p:spPr bwMode="auto">
          <a:xfrm>
            <a:off x="1000100" y="490118"/>
            <a:ext cx="3286148" cy="4863499"/>
          </a:xfrm>
          <a:prstGeom prst="rect">
            <a:avLst/>
          </a:prstGeom>
          <a:noFill/>
        </p:spPr>
      </p:pic>
      <p:sp>
        <p:nvSpPr>
          <p:cNvPr id="19461" name="Rectangle 5"/>
          <p:cNvSpPr>
            <a:spLocks noChangeArrowheads="1"/>
          </p:cNvSpPr>
          <p:nvPr/>
        </p:nvSpPr>
        <p:spPr bwMode="auto">
          <a:xfrm>
            <a:off x="1500166" y="5562216"/>
            <a:ext cx="2214578" cy="795742"/>
          </a:xfrm>
          <a:prstGeom prst="rect">
            <a:avLst/>
          </a:prstGeom>
          <a:solidFill>
            <a:schemeClr val="bg1"/>
          </a:solidFill>
          <a:ln w="9525">
            <a:noFill/>
            <a:miter lim="800000"/>
            <a:headEnd/>
            <a:tailEnd/>
          </a:ln>
          <a:effectLst/>
        </p:spPr>
        <p:txBody>
          <a:bodyPr vert="horz" wrap="square" lIns="0" tIns="-17457" rIns="0" bIns="-17457"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b="0" i="0" u="none" strike="noStrike" cap="none" normalizeH="0" baseline="0" dirty="0">
                <a:ln>
                  <a:noFill/>
                </a:ln>
                <a:solidFill>
                  <a:srgbClr val="202124"/>
                </a:solidFill>
                <a:effectLst/>
                <a:latin typeface="inherit"/>
                <a:cs typeface="Arial" pitchFamily="34" charset="0"/>
              </a:rPr>
              <a:t>Poster karya Henri Matisse, 1950</a:t>
            </a:r>
          </a:p>
          <a:p>
            <a:pPr marL="0" marR="0" lvl="0" indent="0" algn="ctr" defTabSz="914400" rtl="0" eaLnBrk="1" fontAlgn="base" latinLnBrk="0" hangingPunct="1">
              <a:lnSpc>
                <a:spcPct val="100000"/>
              </a:lnSpc>
              <a:spcBef>
                <a:spcPct val="0"/>
              </a:spcBef>
              <a:spcAft>
                <a:spcPct val="0"/>
              </a:spcAft>
              <a:buClrTx/>
              <a:buSzTx/>
              <a:buFontTx/>
              <a:buNone/>
              <a:tabLst/>
            </a:pPr>
            <a:r>
              <a:rPr kumimoji="0" lang="id-ID" b="0" i="0" u="none" strike="noStrike" cap="none" normalizeH="0" baseline="0" dirty="0">
                <a:ln>
                  <a:noFill/>
                </a:ln>
                <a:solidFill>
                  <a:srgbClr val="202124"/>
                </a:solidFill>
                <a:effectLst/>
                <a:latin typeface="inherit"/>
                <a:cs typeface="Arial" pitchFamily="34" charset="0"/>
              </a:rPr>
              <a:t> </a:t>
            </a:r>
            <a:endParaRPr kumimoji="0" lang="id-ID"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85720" y="285728"/>
            <a:ext cx="4043362" cy="582594"/>
          </a:xfrm>
        </p:spPr>
        <p:txBody>
          <a:bodyPr>
            <a:normAutofit/>
          </a:bodyPr>
          <a:lstStyle/>
          <a:p>
            <a:pPr algn="l"/>
            <a:r>
              <a:rPr lang="id-ID" sz="2400" dirty="0"/>
              <a:t>Tokoh – tokoh Estetika Modern</a:t>
            </a:r>
          </a:p>
        </p:txBody>
      </p:sp>
      <p:sp>
        <p:nvSpPr>
          <p:cNvPr id="12" name="Content Placeholder 2"/>
          <p:cNvSpPr>
            <a:spLocks noGrp="1"/>
          </p:cNvSpPr>
          <p:nvPr>
            <p:ph idx="1"/>
          </p:nvPr>
        </p:nvSpPr>
        <p:spPr>
          <a:xfrm>
            <a:off x="428596" y="1571612"/>
            <a:ext cx="7472386" cy="2900370"/>
          </a:xfrm>
        </p:spPr>
        <p:txBody>
          <a:bodyPr>
            <a:normAutofit/>
          </a:bodyPr>
          <a:lstStyle/>
          <a:p>
            <a:r>
              <a:rPr lang="id-ID" sz="1800" dirty="0"/>
              <a:t>Disebut estetika eksperimental karena melakukan  penelitian dengan metode empiris, induktif, kuantitatif. hasilnya dinamakan estetika induktif.</a:t>
            </a:r>
          </a:p>
          <a:p>
            <a:r>
              <a:rPr lang="id-ID" sz="1800" dirty="0"/>
              <a:t>Dia menemukan bentuk geometri, warna dan nada yang paling disukai orang</a:t>
            </a:r>
          </a:p>
          <a:p>
            <a:r>
              <a:rPr lang="id-ID" sz="1800" dirty="0"/>
              <a:t>Novel menjadi tolak ukur periode tertentu karena mencerminkan jiwa zamannya.</a:t>
            </a:r>
          </a:p>
        </p:txBody>
      </p:sp>
      <p:sp>
        <p:nvSpPr>
          <p:cNvPr id="8" name="Title 1"/>
          <p:cNvSpPr txBox="1">
            <a:spLocks/>
          </p:cNvSpPr>
          <p:nvPr/>
        </p:nvSpPr>
        <p:spPr>
          <a:xfrm>
            <a:off x="357158" y="928670"/>
            <a:ext cx="2286016" cy="500066"/>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d-ID" b="0" i="0" u="none" strike="noStrike" kern="1200" cap="none" spc="0" normalizeH="0" baseline="0" noProof="0" dirty="0">
                <a:ln>
                  <a:noFill/>
                </a:ln>
                <a:solidFill>
                  <a:schemeClr val="tx1"/>
                </a:solidFill>
                <a:effectLst/>
                <a:uLnTx/>
                <a:uFillTx/>
                <a:latin typeface="+mj-lt"/>
                <a:ea typeface="+mj-ea"/>
                <a:cs typeface="+mj-cs"/>
              </a:rPr>
              <a:t>Feshner (1801-1887)</a:t>
            </a:r>
          </a:p>
        </p:txBody>
      </p:sp>
      <p:pic>
        <p:nvPicPr>
          <p:cNvPr id="20482" name="Picture 2" descr="shop sale Original vintage poster SHELL MOTOR OIL AUTOMOBILE c.1950  discounts on sale -cicaobarreto.com.br"/>
          <p:cNvPicPr>
            <a:picLocks noChangeAspect="1" noChangeArrowheads="1"/>
          </p:cNvPicPr>
          <p:nvPr/>
        </p:nvPicPr>
        <p:blipFill>
          <a:blip r:embed="rId2"/>
          <a:srcRect l="1333" t="4020" r="1333" b="5527"/>
          <a:stretch>
            <a:fillRect/>
          </a:stretch>
        </p:blipFill>
        <p:spPr bwMode="auto">
          <a:xfrm>
            <a:off x="3571868" y="3429000"/>
            <a:ext cx="5572132" cy="343487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1543032" cy="868346"/>
          </a:xfrm>
        </p:spPr>
        <p:txBody>
          <a:bodyPr>
            <a:normAutofit/>
          </a:bodyPr>
          <a:lstStyle/>
          <a:p>
            <a:pPr algn="l"/>
            <a:r>
              <a:rPr lang="en-US" sz="1800" dirty="0" err="1"/>
              <a:t>Imanuel</a:t>
            </a:r>
            <a:r>
              <a:rPr lang="en-US" sz="1800" dirty="0"/>
              <a:t> Kant</a:t>
            </a:r>
            <a:endParaRPr lang="id-ID" sz="1800" dirty="0"/>
          </a:p>
        </p:txBody>
      </p:sp>
      <p:sp>
        <p:nvSpPr>
          <p:cNvPr id="9" name="Content Placeholder 2"/>
          <p:cNvSpPr>
            <a:spLocks noGrp="1"/>
          </p:cNvSpPr>
          <p:nvPr>
            <p:ph idx="1"/>
          </p:nvPr>
        </p:nvSpPr>
        <p:spPr>
          <a:xfrm>
            <a:off x="457200" y="1071546"/>
            <a:ext cx="3257544" cy="2428892"/>
          </a:xfrm>
        </p:spPr>
        <p:txBody>
          <a:bodyPr>
            <a:normAutofit/>
          </a:bodyPr>
          <a:lstStyle/>
          <a:p>
            <a:r>
              <a:rPr lang="pt-BR" sz="1800" dirty="0"/>
              <a:t>Keindahan dalam seni mempunyai hubungan erat dengan kemampuan manusia dalam menilai karya seni yang bersangkutan. Kemampuan ini disebutnya dengan istilah “cita rasa” </a:t>
            </a:r>
            <a:r>
              <a:rPr lang="pt-BR" sz="1800" i="1" dirty="0"/>
              <a:t>(taste)</a:t>
            </a:r>
            <a:r>
              <a:rPr lang="pt-BR" sz="1800" dirty="0"/>
              <a:t>.</a:t>
            </a:r>
            <a:endParaRPr lang="en-US" sz="1800" dirty="0"/>
          </a:p>
          <a:p>
            <a:pPr>
              <a:buNone/>
            </a:pPr>
            <a:endParaRPr lang="id-ID" sz="1800" dirty="0"/>
          </a:p>
        </p:txBody>
      </p:sp>
      <p:pic>
        <p:nvPicPr>
          <p:cNvPr id="1026" name="Picture 2" descr="AB: Estetika Posmodern"/>
          <p:cNvPicPr>
            <a:picLocks noChangeAspect="1" noChangeArrowheads="1"/>
          </p:cNvPicPr>
          <p:nvPr/>
        </p:nvPicPr>
        <p:blipFill>
          <a:blip r:embed="rId2"/>
          <a:srcRect/>
          <a:stretch>
            <a:fillRect/>
          </a:stretch>
        </p:blipFill>
        <p:spPr bwMode="auto">
          <a:xfrm>
            <a:off x="4000496" y="1073666"/>
            <a:ext cx="5143504" cy="578433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{871F81F0-0EA1-F14A-A595-3E192E286DE2}tf10001070</Template>
  <TotalTime>99</TotalTime>
  <Words>311</Words>
  <Application>Microsoft Macintosh PowerPoint</Application>
  <PresentationFormat>On-screen Show (4:3)</PresentationFormat>
  <Paragraphs>23</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inherit</vt:lpstr>
      <vt:lpstr>Rockwell</vt:lpstr>
      <vt:lpstr>Rockwell Condensed</vt:lpstr>
      <vt:lpstr>Rockwell Extra Bold</vt:lpstr>
      <vt:lpstr>Wingdings</vt:lpstr>
      <vt:lpstr>Wood Type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Tokoh – tokoh Estetika Modern</vt:lpstr>
      <vt:lpstr>Imanuel Kant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Microsoft Office User</cp:lastModifiedBy>
  <cp:revision>17</cp:revision>
  <dcterms:created xsi:type="dcterms:W3CDTF">2021-10-29T07:27:30Z</dcterms:created>
  <dcterms:modified xsi:type="dcterms:W3CDTF">2023-12-07T04:06:29Z</dcterms:modified>
</cp:coreProperties>
</file>