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A532534-A3BF-40CF-9721-CB41B5DB6D3A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1"/>
          </p14:sldIdLst>
        </p14:section>
        <p14:section name="Untitled Section" id="{9F0B423D-0B9D-4552-9EDA-D9AF7011616F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7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39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47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10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22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22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63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31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96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6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45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8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71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20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6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8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631DCA-0A00-43D9-A48C-D4F1327AE0A0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86B040-7C54-4A3B-B6B1-87D0E7227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7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5907" y="546350"/>
            <a:ext cx="7452728" cy="14303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BARIS DAN DERET ARITMATIK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128" y="3072118"/>
            <a:ext cx="8926286" cy="2138083"/>
          </a:xfrm>
        </p:spPr>
        <p:txBody>
          <a:bodyPr>
            <a:normAutofit/>
          </a:bodyPr>
          <a:lstStyle/>
          <a:p>
            <a:pPr algn="l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Baris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susunan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10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484311" y="450582"/>
                <a:ext cx="4895055" cy="2268071"/>
              </a:xfrm>
            </p:spPr>
            <p:txBody>
              <a:bodyPr>
                <a:normAutofit/>
              </a:bodyPr>
              <a:lstStyle/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Dimana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-n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=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 =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rasio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tetap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 =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banyaknya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484311" y="450582"/>
                <a:ext cx="4895055" cy="2268071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370011" y="2194432"/>
                <a:ext cx="10018711" cy="4343400"/>
              </a:xfrm>
            </p:spPr>
            <p:txBody>
              <a:bodyPr>
                <a:normAutofit/>
              </a:bodyPr>
              <a:lstStyle/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Contoh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ke-6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geometri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dimana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5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rasionya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Diketahui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= 5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 = 2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 = 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Jadi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=5.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(2)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(6−1)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=5.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=2×2×2×2×2=32)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=5.32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=160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370011" y="2194432"/>
                <a:ext cx="10018711" cy="4343400"/>
              </a:xfr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542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2066591" y="391671"/>
                <a:ext cx="9977065" cy="632908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Contoh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Carilah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ke-8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geometri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dimana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ke-3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20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ke-5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80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Diketahui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 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=20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=80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Jadi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𝑎𝑟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𝑎𝑟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Sehingga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  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𝑎𝑡𝑎𝑢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=4−2=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ambil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salah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satu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hasil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diambil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3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 smtClean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US" dirty="0" smtClean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=20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r = 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 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endParaRPr lang="en-US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demikian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−1)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=5∙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(8−1)</m:t>
                        </m:r>
                      </m:sup>
                    </m:sSup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=5∙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=2×2×2×2×2×2×2=128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=5∙128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=640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066591" y="391671"/>
                <a:ext cx="9977065" cy="6329084"/>
              </a:xfrm>
              <a:blipFill rotWithShape="0">
                <a:blip r:embed="rId3"/>
                <a:stretch>
                  <a:fillRect l="-367" t="-1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05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4291" y="656771"/>
            <a:ext cx="4308848" cy="981635"/>
          </a:xfrm>
        </p:spPr>
        <p:txBody>
          <a:bodyPr/>
          <a:lstStyle/>
          <a:p>
            <a:r>
              <a:rPr lang="en-US" dirty="0" smtClean="0"/>
              <a:t>DERET GEOMETRI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403630" y="1483658"/>
                <a:ext cx="9636406" cy="2039472"/>
              </a:xfrm>
            </p:spPr>
            <p:txBody>
              <a:bodyPr/>
              <a:lstStyle/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𝑒𝑟𝑒𝑡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𝑔𝑒𝑜𝑚𝑒𝑡𝑟𝑖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suku-suku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bilangan-bilangan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geometri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memperoleh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-n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geometri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deret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geometri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sebagai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r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rasio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tetap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rumusnya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403630" y="1483658"/>
                <a:ext cx="9636406" cy="2039472"/>
              </a:xfrm>
              <a:blipFill rotWithShape="0">
                <a:blip r:embed="rId3"/>
                <a:stretch>
                  <a:fillRect l="-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29237" t="36257" r="35854" b="41535"/>
          <a:stretch/>
        </p:blipFill>
        <p:spPr>
          <a:xfrm>
            <a:off x="1403630" y="3173504"/>
            <a:ext cx="5611580" cy="20070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28779" t="59927" r="50861" b="26654"/>
          <a:stretch/>
        </p:blipFill>
        <p:spPr>
          <a:xfrm>
            <a:off x="1403630" y="5311587"/>
            <a:ext cx="5611580" cy="145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5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583361" y="242048"/>
                <a:ext cx="4176899" cy="2779059"/>
              </a:xfr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>
                <a:normAutofit/>
              </a:bodyPr>
              <a:lstStyle/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sz="2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Contoh</a:t>
                </a: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:</a:t>
                </a:r>
                <a:endParaRPr lang="en-US" sz="2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sz="2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Cari</a:t>
                </a: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jumlah</a:t>
                </a: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suku</a:t>
                </a: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ke-8 </a:t>
                </a:r>
                <a:r>
                  <a:rPr lang="en-US" sz="22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dari</a:t>
                </a: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US" sz="2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2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sz="2200" u="heavy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x2</a:t>
                </a: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u="heavy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u="heavy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x2</a:t>
                </a:r>
                <a:r>
                  <a:rPr lang="en-US" sz="2200" u="heavy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u="heavy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u="heavy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x2</a:t>
                </a: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en-US" sz="22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US" sz="2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r = 2</a:t>
                </a:r>
                <a:endParaRPr lang="en-US" sz="2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800"/>
                  </a:spcAft>
                  <a:buNone/>
                  <a:tabLst>
                    <a:tab pos="1881505" algn="l"/>
                  </a:tabLst>
                </a:pPr>
                <a:r>
                  <a:rPr lang="en-US" sz="2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5, 10, 20, 40, …</a:t>
                </a:r>
                <a:endParaRPr lang="en-US" sz="2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1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83361" y="242048"/>
                <a:ext cx="4176899" cy="2779059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050788" y="2536374"/>
                <a:ext cx="6207405" cy="3926540"/>
              </a:xfrm>
              <a:solidFill>
                <a:schemeClr val="accent4">
                  <a:lumMod val="40000"/>
                  <a:lumOff val="60000"/>
                </a:schemeClr>
              </a:solidFill>
            </p:spPr>
            <p:txBody>
              <a:bodyPr>
                <a:normAutofit/>
              </a:bodyPr>
              <a:lstStyle/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= 5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 = 2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= 8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maka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karena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nilai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 &gt; 1,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maka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gunakan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rumu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untuk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mempermudah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perhitungan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−1)</m:t>
                        </m:r>
                      </m:den>
                    </m:f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5(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8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2−1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5(256−1)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5(255)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=1275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endParaRPr lang="en-US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050788" y="2536374"/>
                <a:ext cx="6207405" cy="3926540"/>
              </a:xfr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480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SOAL. </a:t>
            </a:r>
            <a:br>
              <a:rPr lang="en-US" sz="2800" dirty="0" smtClean="0"/>
            </a:br>
            <a:r>
              <a:rPr lang="en-US" sz="2800" dirty="0" smtClean="0"/>
              <a:t>1. </a:t>
            </a:r>
            <a:r>
              <a:rPr lang="en-US" sz="2800" dirty="0" err="1" smtClean="0"/>
              <a:t>Carilah</a:t>
            </a:r>
            <a:r>
              <a:rPr lang="en-US" sz="2800" dirty="0" smtClean="0"/>
              <a:t> </a:t>
            </a:r>
            <a:r>
              <a:rPr lang="en-US" sz="2800" dirty="0" err="1" smtClean="0"/>
              <a:t>suku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15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barisan</a:t>
            </a:r>
            <a:r>
              <a:rPr lang="en-US" sz="2800" dirty="0" smtClean="0"/>
              <a:t> </a:t>
            </a:r>
            <a:r>
              <a:rPr lang="en-US" sz="2800" dirty="0" err="1" smtClean="0"/>
              <a:t>aritmatika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 :</a:t>
            </a:r>
            <a:br>
              <a:rPr lang="en-US" sz="2800" dirty="0" smtClean="0"/>
            </a:br>
            <a:r>
              <a:rPr lang="en-US" sz="2800" dirty="0" smtClean="0"/>
              <a:t>a) 4,7,10,13,16…….</a:t>
            </a:r>
            <a:br>
              <a:rPr lang="en-US" sz="2800" dirty="0" smtClean="0"/>
            </a:br>
            <a:r>
              <a:rPr lang="en-US" sz="2800" dirty="0" smtClean="0"/>
              <a:t>b) 6,10,14,18,22,…….</a:t>
            </a:r>
            <a:br>
              <a:rPr lang="en-US" sz="2800" dirty="0" smtClean="0"/>
            </a:br>
            <a:r>
              <a:rPr lang="en-US" sz="2800" dirty="0" smtClean="0"/>
              <a:t>2. </a:t>
            </a:r>
            <a:r>
              <a:rPr lang="en-US" sz="2800" dirty="0" err="1" smtClean="0"/>
              <a:t>Carilah</a:t>
            </a:r>
            <a:r>
              <a:rPr lang="en-US" sz="2800" dirty="0" smtClean="0"/>
              <a:t> </a:t>
            </a:r>
            <a:r>
              <a:rPr lang="en-US" sz="2800" dirty="0" err="1" smtClean="0"/>
              <a:t>suku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11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diketahui</a:t>
            </a:r>
            <a:r>
              <a:rPr lang="en-US" sz="2800" dirty="0" smtClean="0"/>
              <a:t> </a:t>
            </a:r>
            <a:r>
              <a:rPr lang="en-US" sz="2800" dirty="0" err="1" smtClean="0"/>
              <a:t>suku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6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8 </a:t>
            </a:r>
            <a:r>
              <a:rPr lang="en-US" sz="2800" dirty="0" err="1" smtClean="0"/>
              <a:t>nilainya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19 </a:t>
            </a:r>
            <a:r>
              <a:rPr lang="en-US" sz="2800" dirty="0" err="1" smtClean="0"/>
              <a:t>dan</a:t>
            </a:r>
            <a:r>
              <a:rPr lang="en-US" sz="2800" dirty="0" smtClean="0"/>
              <a:t> 25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Jawab</a:t>
            </a:r>
            <a:r>
              <a:rPr lang="en-US" dirty="0" smtClean="0"/>
              <a:t> : </a:t>
            </a:r>
            <a:endParaRPr lang="en-US" dirty="0"/>
          </a:p>
          <a:p>
            <a:r>
              <a:rPr lang="en-US" dirty="0" smtClean="0"/>
              <a:t>1. a) a=4    b= 3  n = 15</a:t>
            </a:r>
          </a:p>
          <a:p>
            <a:r>
              <a:rPr lang="en-US" dirty="0" err="1" smtClean="0"/>
              <a:t>Maka</a:t>
            </a:r>
            <a:r>
              <a:rPr lang="en-US" dirty="0" smtClean="0"/>
              <a:t> :</a:t>
            </a:r>
          </a:p>
          <a:p>
            <a:r>
              <a:rPr lang="en-US" dirty="0" err="1" smtClean="0"/>
              <a:t>Sn</a:t>
            </a:r>
            <a:r>
              <a:rPr lang="en-US" dirty="0" smtClean="0"/>
              <a:t>  = a + (n-1) b</a:t>
            </a:r>
          </a:p>
          <a:p>
            <a:r>
              <a:rPr lang="en-US" dirty="0" smtClean="0"/>
              <a:t>S15  = 4 + (15-1) 3</a:t>
            </a:r>
          </a:p>
          <a:p>
            <a:r>
              <a:rPr lang="en-US" dirty="0" smtClean="0"/>
              <a:t>S15 = 4 + (14) 3</a:t>
            </a:r>
          </a:p>
          <a:p>
            <a:r>
              <a:rPr lang="en-US" dirty="0" smtClean="0"/>
              <a:t>S15 = 4 + 42</a:t>
            </a:r>
          </a:p>
          <a:p>
            <a:r>
              <a:rPr lang="en-US" dirty="0" smtClean="0"/>
              <a:t>S15 = 46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b) a = 6  b= 4  n = 15</a:t>
            </a:r>
          </a:p>
          <a:p>
            <a:r>
              <a:rPr lang="en-US" dirty="0" err="1" smtClean="0"/>
              <a:t>Maka</a:t>
            </a:r>
            <a:r>
              <a:rPr lang="en-US" dirty="0" smtClean="0"/>
              <a:t> :</a:t>
            </a:r>
          </a:p>
          <a:p>
            <a:r>
              <a:rPr lang="en-US" dirty="0" smtClean="0"/>
              <a:t>S15 = 6 + (15-1) 4</a:t>
            </a:r>
          </a:p>
          <a:p>
            <a:r>
              <a:rPr lang="en-US" dirty="0" smtClean="0"/>
              <a:t>S15=6 + (14) 4</a:t>
            </a:r>
          </a:p>
          <a:p>
            <a:r>
              <a:rPr lang="en-US" dirty="0" smtClean="0"/>
              <a:t>S15 =6+56</a:t>
            </a:r>
          </a:p>
          <a:p>
            <a:r>
              <a:rPr lang="en-US" dirty="0" smtClean="0"/>
              <a:t>S15 = 62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437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470864" y="363536"/>
                <a:ext cx="4895056" cy="3146145"/>
              </a:xfrm>
              <a:ln>
                <a:solidFill>
                  <a:srgbClr val="FFC000"/>
                </a:solidFill>
              </a:ln>
            </p:spPr>
            <p:txBody>
              <a:bodyPr>
                <a:normAutofit fontScale="92500" lnSpcReduction="10000"/>
              </a:bodyPr>
              <a:lstStyle/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Jawab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Langkah</a:t>
                </a: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 :</a:t>
                </a:r>
                <a:endPara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6−1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+5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=19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8−1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+7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=25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Jadi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+5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=19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(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1)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80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+7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=25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(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2)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470864" y="363536"/>
                <a:ext cx="4895056" cy="3146145"/>
              </a:xfrm>
              <a:blipFill rotWithShape="0">
                <a:blip r:embed="rId3"/>
                <a:stretch>
                  <a:fillRect t="-579"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Placeholder 9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2321608" y="4020670"/>
                <a:ext cx="3500970" cy="2205318"/>
              </a:xfr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pPr marL="409575">
                  <a:lnSpc>
                    <a:spcPct val="107000"/>
                  </a:lnSpc>
                  <a:spcAft>
                    <a:spcPts val="0"/>
                  </a:spcAft>
                  <a:tabLst>
                    <a:tab pos="1881505" algn="l"/>
                  </a:tabLst>
                </a:pP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Langkah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Cari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09575">
                  <a:lnSpc>
                    <a:spcPct val="107000"/>
                  </a:lnSpc>
                  <a:spcAft>
                    <a:spcPts val="0"/>
                  </a:spcAft>
                  <a:tabLst>
                    <a:tab pos="1881505" algn="l"/>
                  </a:tabLs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=4+</m:t>
                    </m:r>
                    <m:d>
                      <m:d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11−1</m:t>
                        </m:r>
                      </m:e>
                    </m:d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09575">
                  <a:lnSpc>
                    <a:spcPct val="107000"/>
                  </a:lnSpc>
                  <a:spcAft>
                    <a:spcPts val="0"/>
                  </a:spcAft>
                  <a:tabLst>
                    <a:tab pos="1881505" algn="l"/>
                  </a:tabLst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=4+10 (3)</m:t>
                    </m:r>
                  </m:oMath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09575">
                  <a:lnSpc>
                    <a:spcPct val="107000"/>
                  </a:lnSpc>
                  <a:spcAft>
                    <a:spcPts val="0"/>
                  </a:spcAft>
                  <a:tabLst>
                    <a:tab pos="1881505" algn="l"/>
                  </a:tabLst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=4+30 </m:t>
                    </m:r>
                  </m:oMath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09575">
                  <a:lnSpc>
                    <a:spcPct val="107000"/>
                  </a:lnSpc>
                  <a:spcAft>
                    <a:spcPts val="800"/>
                  </a:spcAft>
                  <a:tabLst>
                    <a:tab pos="1881505" algn="l"/>
                  </a:tabLst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=34</m:t>
                    </m:r>
                  </m:oMath>
                </a14:m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Placeholder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2321608" y="4020670"/>
                <a:ext cx="3500970" cy="2205318"/>
              </a:xfr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769332" y="484094"/>
                <a:ext cx="4895056" cy="5741894"/>
              </a:xfrm>
              <a:ln>
                <a:solidFill>
                  <a:schemeClr val="accent2"/>
                </a:solidFill>
              </a:ln>
            </p:spPr>
            <p:txBody>
              <a:bodyPr>
                <a:normAutofit lnSpcReduction="10000"/>
              </a:bodyPr>
              <a:lstStyle/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endParaRPr lang="en-US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Langkah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 :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Cari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nilai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Kurangi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persamaan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+ 5b = 19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u="heavy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+ 7b = 25  -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-2b  = -6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+ 7b = 25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+ 7 (3) = 25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+ 21     = 25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            = 25 – 21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23825" indent="0">
                  <a:lnSpc>
                    <a:spcPct val="107000"/>
                  </a:lnSpc>
                  <a:spcAft>
                    <a:spcPts val="800"/>
                  </a:spcAft>
                  <a:buNone/>
                  <a:tabLst>
                    <a:tab pos="1881505" algn="l"/>
                  </a:tabLs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            = 4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769332" y="484094"/>
                <a:ext cx="4895056" cy="5741894"/>
              </a:xfrm>
              <a:blipFill rotWithShape="0">
                <a:blip r:embed="rId5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237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19315" y="713760"/>
                <a:ext cx="9746793" cy="5553635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Contoh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 algn="just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5, 10, 15, 20, 25, 30,… (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Pembeda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masing-masing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Catatan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/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Masing-masing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barisan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setelah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diperoleh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menambahkan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pada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sebelumnya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mendahuluinya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caranya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= 5				</a:t>
                </a:r>
                <a:r>
                  <a:rPr lang="en-US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a 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ke-1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5+5   = 10			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10+5 = 15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15+5 = 20 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Dst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sampai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umumnya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sbb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en-US" sz="2000" dirty="0"/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19315" y="713760"/>
                <a:ext cx="9746793" cy="5553635"/>
              </a:xfrm>
              <a:blipFill rotWithShape="0">
                <a:blip r:embed="rId3"/>
                <a:stretch>
                  <a:fillRect l="-625" t="-549" r="-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256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2532107" y="647407"/>
                <a:ext cx="6987645" cy="5540188"/>
              </a:xfrm>
            </p:spPr>
            <p:txBody>
              <a:bodyPr>
                <a:normAutofit fontScale="92500" lnSpcReduction="20000"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Dimana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𝑠𝑢𝑘𝑢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𝑘𝑒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−2</m:t>
                    </m:r>
                  </m:oMath>
                </a14:m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𝑠𝑢𝑘𝑢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𝑘𝑒</m:t>
                    </m:r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−3</m:t>
                    </m:r>
                  </m:oMath>
                </a14:m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𝑠𝑢𝑘𝑢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𝑘𝑒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−4</m:t>
                    </m:r>
                  </m:oMath>
                </a14:m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Dst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sampai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mencari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umumnya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a+(n-1)b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07000"/>
                  </a:lnSpc>
                  <a:spcAft>
                    <a:spcPts val="800"/>
                  </a:spcAft>
                  <a:tabLst>
                    <a:tab pos="3200400" algn="ctr"/>
                  </a:tabLst>
                </a:pPr>
                <a:r>
                  <a:rPr lang="en-US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Dimana</a:t>
                </a: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:	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-n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a =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b =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beda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n =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banyaknya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532107" y="647407"/>
                <a:ext cx="6987645" cy="5540188"/>
              </a:xfrm>
              <a:blipFill rotWithShape="0">
                <a:blip r:embed="rId3"/>
                <a:stretch>
                  <a:fillRect l="-1133" t="-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805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91824" y="295836"/>
                <a:ext cx="7694551" cy="4410635"/>
              </a:xfrm>
            </p:spPr>
            <p:txBody>
              <a:bodyPr>
                <a:normAutofit fontScale="85000" lnSpcReduction="20000"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Contoh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Cari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ke-12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barisan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5, 11, 17, 23,…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Diketahui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= 5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 = 6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 =12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a+ (n-1) b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5+ (12-1)6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5+ (11)6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=5 + 66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71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91824" y="295836"/>
                <a:ext cx="7694551" cy="4410635"/>
              </a:xfrm>
              <a:blipFill rotWithShape="0">
                <a:blip r:embed="rId3"/>
                <a:stretch>
                  <a:fillRect l="-792" t="-1798" b="-1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8365" t="35294" r="46107" b="54228"/>
          <a:stretch/>
        </p:blipFill>
        <p:spPr>
          <a:xfrm>
            <a:off x="591824" y="4895156"/>
            <a:ext cx="6176683" cy="142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4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712" y="953248"/>
            <a:ext cx="2307760" cy="51098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2: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599996" y="1464236"/>
                <a:ext cx="8501945" cy="4800173"/>
              </a:xfrm>
              <a:noFill/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Carilah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ke-15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baris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aritmatika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dimana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25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50</a:t>
                </a:r>
              </a:p>
              <a:p>
                <a:pPr marL="0" indent="0">
                  <a:buNone/>
                </a:pP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langkah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→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buat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masing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masing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Rumus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a+(n-1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b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5−1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+4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=25</m:t>
                    </m:r>
                  </m:oMath>
                </a14:m>
                <a:endParaRPr lang="en-US" sz="1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10−1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+9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=50</m:t>
                    </m:r>
                  </m:oMath>
                </a14:m>
                <a:endParaRPr lang="en-US" sz="1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Jadi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1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+4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=25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		(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1)</a:t>
                </a:r>
                <a:endParaRPr lang="en-US" sz="1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+9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=50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(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2)</a:t>
                </a:r>
                <a:endParaRPr lang="en-US" sz="16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599996" y="1464236"/>
                <a:ext cx="8501945" cy="4800173"/>
              </a:xfrm>
              <a:blipFill rotWithShape="0">
                <a:blip r:embed="rId3"/>
                <a:stretch>
                  <a:fillRect l="-717" r="-1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18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457417" y="380999"/>
                <a:ext cx="4432395" cy="2631142"/>
              </a:xfr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endParaRPr lang="en-US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Langkah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→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Kurangi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persamaan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+ 4b = 25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u="heavy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+ 9b = 50  -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-5b = -25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den>
                    </m:f>
                  </m:oMath>
                </a14:m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b = 5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457417" y="380999"/>
                <a:ext cx="4432395" cy="2631142"/>
              </a:xfrm>
              <a:blipFill rotWithShape="0">
                <a:blip r:embed="rId3"/>
                <a:stretch>
                  <a:fillRect l="-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53614" y="1481417"/>
            <a:ext cx="5548337" cy="3375212"/>
          </a:xfrm>
          <a:solidFill>
            <a:schemeClr val="accent3"/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ambil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salah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+ 4b = 25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+ 4(5) = 25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+ 20 =25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25-20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5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36182" y="3468320"/>
            <a:ext cx="4982847" cy="277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18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9163" y="242047"/>
            <a:ext cx="6231777" cy="1024467"/>
          </a:xfrm>
        </p:spPr>
        <p:txBody>
          <a:bodyPr/>
          <a:lstStyle/>
          <a:p>
            <a:r>
              <a:rPr lang="en-US" dirty="0" smtClean="0"/>
              <a:t>DERET ARITMATIK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286777" y="2463303"/>
                <a:ext cx="7135563" cy="3466850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Deret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Aritmatik</a:t>
                </a:r>
                <a:r>
                  <a:rPr lang="en-US" sz="20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dalah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suku-suku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aritmatik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Bentuk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deret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aritmatik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+…+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+…+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Hal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tersebut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dapat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dinyatakan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secara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umum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sbb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⅀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deret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en-US" sz="2000" dirty="0"/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286777" y="2463303"/>
                <a:ext cx="7135563" cy="3466850"/>
              </a:xfrm>
              <a:blipFill rotWithShape="0">
                <a:blip r:embed="rId2"/>
                <a:stretch>
                  <a:fillRect l="-854" t="-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64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5791526" y="3267635"/>
                <a:ext cx="4750967" cy="3200399"/>
              </a:xfrm>
              <a:solidFill>
                <a:srgbClr val="FFFF00"/>
              </a:solidFill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14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600" i="1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Jawab</a:t>
                </a:r>
                <a:r>
                  <a:rPr lang="en-US" sz="2600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2.5+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8−1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</m:oMath>
                </a14:m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10+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</m:oMath>
                </a14:m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10+42</m:t>
                        </m:r>
                      </m:e>
                    </m:d>
                  </m:oMath>
                </a14:m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52</m:t>
                        </m:r>
                      </m:e>
                    </m:d>
                  </m:oMath>
                </a14:m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=208</m:t>
                    </m:r>
                  </m:oMath>
                </a14:m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791526" y="3267635"/>
                <a:ext cx="4750967" cy="3200399"/>
              </a:xfrm>
              <a:blipFill rotWithShape="0">
                <a:blip r:embed="rId3"/>
                <a:stretch>
                  <a:fillRect l="-1669" t="-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605336" y="860612"/>
                <a:ext cx="5588840" cy="369794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endParaRPr lang="en-US" sz="20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Rumus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mencari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(2a+(n-1) b)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Contoh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Carilah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8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aritmatik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berikut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5, 11, 17, 23, …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Jawab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Diketahui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= 5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 = 6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 = 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605336" y="860612"/>
                <a:ext cx="5588840" cy="3697941"/>
              </a:xfrm>
              <a:blipFill rotWithShape="0">
                <a:blip r:embed="rId4"/>
                <a:stretch>
                  <a:fillRect l="-1091" t="-19934" b="-11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74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5053" y="242047"/>
            <a:ext cx="7189042" cy="1456764"/>
          </a:xfrm>
        </p:spPr>
        <p:txBody>
          <a:bodyPr/>
          <a:lstStyle/>
          <a:p>
            <a:r>
              <a:rPr lang="en-US" dirty="0" smtClean="0"/>
              <a:t>BARIS DAN DERET GEOMETRI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6785" y="1582911"/>
                <a:ext cx="10018713" cy="4908176"/>
              </a:xfrm>
            </p:spPr>
            <p:txBody>
              <a:bodyPr>
                <a:normAutofit fontScale="92500" lnSpcReduction="20000"/>
              </a:bodyPr>
              <a:lstStyle/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Baris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geometri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susunan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dibentuk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menurut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urutan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tertentu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dimana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susunan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diantara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berurutan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mempunyai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rasio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tetap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Catatan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Rasio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tetap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biasanya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dilanmbangkan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huruf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r.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Jadi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jika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r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rasio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tetap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seterusnya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=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=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3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=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suku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4   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dst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7145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rumusnya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−1)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6785" y="1582911"/>
                <a:ext cx="10018713" cy="4908176"/>
              </a:xfrm>
              <a:blipFill rotWithShape="0">
                <a:blip r:embed="rId3"/>
                <a:stretch>
                  <a:fillRect l="-1339" b="-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5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175</TotalTime>
  <Words>456</Words>
  <Application>Microsoft Office PowerPoint</Application>
  <PresentationFormat>Widescreen</PresentationFormat>
  <Paragraphs>210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Corbel</vt:lpstr>
      <vt:lpstr>Times New Roman</vt:lpstr>
      <vt:lpstr>Wingdings</vt:lpstr>
      <vt:lpstr>Parallax</vt:lpstr>
      <vt:lpstr>BARIS DAN DERET ARITMATIK</vt:lpstr>
      <vt:lpstr>PowerPoint Presentation</vt:lpstr>
      <vt:lpstr>PowerPoint Presentation</vt:lpstr>
      <vt:lpstr>PowerPoint Presentation</vt:lpstr>
      <vt:lpstr>Contoh 2:</vt:lpstr>
      <vt:lpstr>PowerPoint Presentation</vt:lpstr>
      <vt:lpstr>DERET ARITMATIK</vt:lpstr>
      <vt:lpstr>PowerPoint Presentation</vt:lpstr>
      <vt:lpstr>BARIS DAN DERET GEOMETRI</vt:lpstr>
      <vt:lpstr>PowerPoint Presentation</vt:lpstr>
      <vt:lpstr>PowerPoint Presentation</vt:lpstr>
      <vt:lpstr>DERET GEOMETRI</vt:lpstr>
      <vt:lpstr>PowerPoint Presentation</vt:lpstr>
      <vt:lpstr>SOAL.  1. Carilah suku ke 15 dari barisan aritmatika berikut : a) 4,7,10,13,16……. b) 6,10,14,18,22,……. 2. Carilah suku ke 11 jika diketahui suku ke 6 dan ke 8 nilainya  adalah 19 dan 25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6</dc:title>
  <dc:creator>Supakat</dc:creator>
  <cp:lastModifiedBy>ASUS</cp:lastModifiedBy>
  <cp:revision>22</cp:revision>
  <dcterms:created xsi:type="dcterms:W3CDTF">2019-06-22T03:19:08Z</dcterms:created>
  <dcterms:modified xsi:type="dcterms:W3CDTF">2019-07-04T04:43:27Z</dcterms:modified>
</cp:coreProperties>
</file>