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71" r:id="rId12"/>
    <p:sldId id="272" r:id="rId13"/>
    <p:sldId id="273" r:id="rId14"/>
    <p:sldId id="269" r:id="rId15"/>
    <p:sldId id="270" r:id="rId16"/>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660"/>
  </p:normalViewPr>
  <p:slideViewPr>
    <p:cSldViewPr>
      <p:cViewPr>
        <p:scale>
          <a:sx n="77" d="100"/>
          <a:sy n="77" d="100"/>
        </p:scale>
        <p:origin x="-1194" y="3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9435" y="35051"/>
            <a:ext cx="8371840" cy="585470"/>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622422"/>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1"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622422"/>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676131"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DEA2A1"/>
          </a:solidFill>
        </p:spPr>
        <p:txBody>
          <a:bodyPr wrap="square" lIns="0" tIns="0" rIns="0" bIns="0" rtlCol="0"/>
          <a:lstStyle/>
          <a:p>
            <a:endParaRPr/>
          </a:p>
        </p:txBody>
      </p:sp>
      <p:sp>
        <p:nvSpPr>
          <p:cNvPr id="17" name="bg object 17"/>
          <p:cNvSpPr/>
          <p:nvPr/>
        </p:nvSpPr>
        <p:spPr>
          <a:xfrm>
            <a:off x="8674607" y="548640"/>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D99593"/>
          </a:solidFill>
        </p:spPr>
        <p:txBody>
          <a:bodyPr wrap="square" lIns="0" tIns="0" rIns="0" bIns="0" rtlCol="0"/>
          <a:lstStyle/>
          <a:p>
            <a:endParaRPr/>
          </a:p>
        </p:txBody>
      </p:sp>
      <p:sp>
        <p:nvSpPr>
          <p:cNvPr id="18" name="bg object 18"/>
          <p:cNvSpPr/>
          <p:nvPr/>
        </p:nvSpPr>
        <p:spPr>
          <a:xfrm>
            <a:off x="8205216" y="108204"/>
            <a:ext cx="403860" cy="360045"/>
          </a:xfrm>
          <a:custGeom>
            <a:avLst/>
            <a:gdLst/>
            <a:ahLst/>
            <a:cxnLst/>
            <a:rect l="l" t="t" r="r" b="b"/>
            <a:pathLst>
              <a:path w="403859" h="360045">
                <a:moveTo>
                  <a:pt x="403859" y="0"/>
                </a:moveTo>
                <a:lnTo>
                  <a:pt x="0" y="0"/>
                </a:lnTo>
                <a:lnTo>
                  <a:pt x="0" y="359663"/>
                </a:lnTo>
                <a:lnTo>
                  <a:pt x="403859" y="359663"/>
                </a:lnTo>
                <a:lnTo>
                  <a:pt x="403859" y="0"/>
                </a:lnTo>
                <a:close/>
              </a:path>
            </a:pathLst>
          </a:custGeom>
          <a:solidFill>
            <a:srgbClr val="E6B8B8"/>
          </a:solidFill>
        </p:spPr>
        <p:txBody>
          <a:bodyPr wrap="square" lIns="0" tIns="0" rIns="0" bIns="0" rtlCol="0"/>
          <a:lstStyle/>
          <a:p>
            <a:endParaRPr/>
          </a:p>
        </p:txBody>
      </p:sp>
      <p:sp>
        <p:nvSpPr>
          <p:cNvPr id="19" name="bg object 19"/>
          <p:cNvSpPr/>
          <p:nvPr/>
        </p:nvSpPr>
        <p:spPr>
          <a:xfrm>
            <a:off x="8205216" y="548640"/>
            <a:ext cx="403860" cy="360045"/>
          </a:xfrm>
          <a:custGeom>
            <a:avLst/>
            <a:gdLst/>
            <a:ahLst/>
            <a:cxnLst/>
            <a:rect l="l" t="t" r="r" b="b"/>
            <a:pathLst>
              <a:path w="403859" h="360044">
                <a:moveTo>
                  <a:pt x="403859" y="0"/>
                </a:moveTo>
                <a:lnTo>
                  <a:pt x="0" y="0"/>
                </a:lnTo>
                <a:lnTo>
                  <a:pt x="0" y="359663"/>
                </a:lnTo>
                <a:lnTo>
                  <a:pt x="403859" y="359663"/>
                </a:lnTo>
                <a:lnTo>
                  <a:pt x="403859" y="0"/>
                </a:lnTo>
                <a:close/>
              </a:path>
            </a:pathLst>
          </a:custGeom>
          <a:solidFill>
            <a:srgbClr val="BE504D"/>
          </a:solidFill>
        </p:spPr>
        <p:txBody>
          <a:bodyPr wrap="square" lIns="0" tIns="0" rIns="0" bIns="0" rtlCol="0"/>
          <a:lstStyle/>
          <a:p>
            <a:endParaRPr/>
          </a:p>
        </p:txBody>
      </p:sp>
      <p:sp>
        <p:nvSpPr>
          <p:cNvPr id="20" name="bg object 20"/>
          <p:cNvSpPr/>
          <p:nvPr/>
        </p:nvSpPr>
        <p:spPr>
          <a:xfrm>
            <a:off x="7740395"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CF7977"/>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400" b="1" i="0">
                <a:solidFill>
                  <a:srgbClr val="622422"/>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9/29/2022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sp>
        <p:nvSpPr>
          <p:cNvPr id="2" name="Holder 2"/>
          <p:cNvSpPr>
            <a:spLocks noGrp="1"/>
          </p:cNvSpPr>
          <p:nvPr>
            <p:ph type="title"/>
          </p:nvPr>
        </p:nvSpPr>
        <p:spPr>
          <a:xfrm>
            <a:off x="360680" y="2700655"/>
            <a:ext cx="8422639" cy="696595"/>
          </a:xfrm>
          <a:prstGeom prst="rect">
            <a:avLst/>
          </a:prstGeom>
        </p:spPr>
        <p:txBody>
          <a:bodyPr wrap="square" lIns="0" tIns="0" rIns="0" bIns="0">
            <a:spAutoFit/>
          </a:bodyPr>
          <a:lstStyle>
            <a:lvl1pPr>
              <a:defRPr sz="4400" b="1" i="0">
                <a:solidFill>
                  <a:srgbClr val="622422"/>
                </a:solidFill>
                <a:latin typeface="Arial"/>
                <a:cs typeface="Arial"/>
              </a:defRPr>
            </a:lvl1pPr>
          </a:lstStyle>
          <a:p>
            <a:endParaRPr/>
          </a:p>
        </p:txBody>
      </p:sp>
      <p:sp>
        <p:nvSpPr>
          <p:cNvPr id="3" name="Holder 3"/>
          <p:cNvSpPr>
            <a:spLocks noGrp="1"/>
          </p:cNvSpPr>
          <p:nvPr>
            <p:ph type="body" idx="1"/>
          </p:nvPr>
        </p:nvSpPr>
        <p:spPr>
          <a:xfrm>
            <a:off x="650240" y="2632963"/>
            <a:ext cx="7843519" cy="2658745"/>
          </a:xfrm>
          <a:prstGeom prst="rect">
            <a:avLst/>
          </a:prstGeom>
        </p:spPr>
        <p:txBody>
          <a:bodyPr wrap="square" lIns="0" tIns="0" rIns="0" bIns="0">
            <a:spAutoFit/>
          </a:bodyPr>
          <a:lstStyle>
            <a:lvl1pPr>
              <a:defRPr sz="2000" b="1"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9/29/2022</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3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image" Target="../media/image3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1.jpeg"/><Relationship Id="rId2" Type="http://schemas.openxmlformats.org/officeDocument/2006/relationships/image" Target="../media/image3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3.jpg"/><Relationship Id="rId2" Type="http://schemas.openxmlformats.org/officeDocument/2006/relationships/image" Target="../media/image42.jpg"/><Relationship Id="rId1" Type="http://schemas.openxmlformats.org/officeDocument/2006/relationships/slideLayout" Target="../slideLayouts/slideLayout2.xml"/><Relationship Id="rId4" Type="http://schemas.openxmlformats.org/officeDocument/2006/relationships/image" Target="../media/image44.jp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4.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d.wikipedia.org/wiki/Clayton_M._Christensen" TargetMode="External"/><Relationship Id="rId2" Type="http://schemas.openxmlformats.org/officeDocument/2006/relationships/image" Target="../media/image7.jpg"/><Relationship Id="rId1" Type="http://schemas.openxmlformats.org/officeDocument/2006/relationships/slideLayout" Target="../slideLayouts/slideLayout2.xml"/><Relationship Id="rId4" Type="http://schemas.openxmlformats.org/officeDocument/2006/relationships/hyperlink" Target="https://id.wikipedia.org/w/index.php?title=Joseph_Bower&amp;action=edit&amp;redlink=1"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3.xml"/><Relationship Id="rId6" Type="http://schemas.openxmlformats.org/officeDocument/2006/relationships/image" Target="../media/image16.png"/><Relationship Id="rId11" Type="http://schemas.openxmlformats.org/officeDocument/2006/relationships/image" Target="../media/image21.emf"/><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6.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image" Target="../media/image2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24.png"/><Relationship Id="rId1" Type="http://schemas.openxmlformats.org/officeDocument/2006/relationships/slideLayout" Target="../slideLayouts/slideLayout3.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4" Type="http://schemas.openxmlformats.org/officeDocument/2006/relationships/image" Target="../media/image31.png"/></Relationships>
</file>

<file path=ppt/slides/_rels/slide9.xml.rels><?xml version="1.0" encoding="UTF-8" standalone="yes"?>
<Relationships xmlns="http://schemas.openxmlformats.org/package/2006/relationships"><Relationship Id="rId8" Type="http://schemas.openxmlformats.org/officeDocument/2006/relationships/image" Target="../media/image38.png"/><Relationship Id="rId3" Type="http://schemas.openxmlformats.org/officeDocument/2006/relationships/image" Target="../media/image33.png"/><Relationship Id="rId7" Type="http://schemas.openxmlformats.org/officeDocument/2006/relationships/image" Target="../media/image37.jpg"/><Relationship Id="rId2" Type="http://schemas.openxmlformats.org/officeDocument/2006/relationships/image" Target="../media/image32.png"/><Relationship Id="rId1" Type="http://schemas.openxmlformats.org/officeDocument/2006/relationships/slideLayout" Target="../slideLayouts/slideLayout3.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06679" y="5590030"/>
            <a:ext cx="1600200" cy="1161288"/>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06679" y="4372355"/>
            <a:ext cx="1598676" cy="112776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798320" y="4372355"/>
            <a:ext cx="1510283" cy="112776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1798320" y="5597652"/>
            <a:ext cx="1510283" cy="1161288"/>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8676131"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DEA2A1"/>
          </a:solidFill>
        </p:spPr>
        <p:txBody>
          <a:bodyPr wrap="square" lIns="0" tIns="0" rIns="0" bIns="0" rtlCol="0"/>
          <a:lstStyle/>
          <a:p>
            <a:endParaRPr/>
          </a:p>
        </p:txBody>
      </p:sp>
      <p:sp>
        <p:nvSpPr>
          <p:cNvPr id="9" name="object 9"/>
          <p:cNvSpPr/>
          <p:nvPr/>
        </p:nvSpPr>
        <p:spPr>
          <a:xfrm>
            <a:off x="8674607" y="548640"/>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D99593"/>
          </a:solidFill>
        </p:spPr>
        <p:txBody>
          <a:bodyPr wrap="square" lIns="0" tIns="0" rIns="0" bIns="0" rtlCol="0"/>
          <a:lstStyle/>
          <a:p>
            <a:endParaRPr/>
          </a:p>
        </p:txBody>
      </p:sp>
      <p:sp>
        <p:nvSpPr>
          <p:cNvPr id="10" name="object 10"/>
          <p:cNvSpPr/>
          <p:nvPr/>
        </p:nvSpPr>
        <p:spPr>
          <a:xfrm>
            <a:off x="8205216" y="108204"/>
            <a:ext cx="403860" cy="360045"/>
          </a:xfrm>
          <a:custGeom>
            <a:avLst/>
            <a:gdLst/>
            <a:ahLst/>
            <a:cxnLst/>
            <a:rect l="l" t="t" r="r" b="b"/>
            <a:pathLst>
              <a:path w="403859" h="360045">
                <a:moveTo>
                  <a:pt x="403859" y="0"/>
                </a:moveTo>
                <a:lnTo>
                  <a:pt x="0" y="0"/>
                </a:lnTo>
                <a:lnTo>
                  <a:pt x="0" y="359663"/>
                </a:lnTo>
                <a:lnTo>
                  <a:pt x="403859" y="359663"/>
                </a:lnTo>
                <a:lnTo>
                  <a:pt x="403859" y="0"/>
                </a:lnTo>
                <a:close/>
              </a:path>
            </a:pathLst>
          </a:custGeom>
          <a:solidFill>
            <a:srgbClr val="E6B8B8"/>
          </a:solidFill>
        </p:spPr>
        <p:txBody>
          <a:bodyPr wrap="square" lIns="0" tIns="0" rIns="0" bIns="0" rtlCol="0"/>
          <a:lstStyle/>
          <a:p>
            <a:endParaRPr/>
          </a:p>
        </p:txBody>
      </p:sp>
      <p:sp>
        <p:nvSpPr>
          <p:cNvPr id="11" name="object 11"/>
          <p:cNvSpPr/>
          <p:nvPr/>
        </p:nvSpPr>
        <p:spPr>
          <a:xfrm>
            <a:off x="8205216" y="548640"/>
            <a:ext cx="403860" cy="360045"/>
          </a:xfrm>
          <a:custGeom>
            <a:avLst/>
            <a:gdLst/>
            <a:ahLst/>
            <a:cxnLst/>
            <a:rect l="l" t="t" r="r" b="b"/>
            <a:pathLst>
              <a:path w="403859" h="360044">
                <a:moveTo>
                  <a:pt x="403859" y="0"/>
                </a:moveTo>
                <a:lnTo>
                  <a:pt x="0" y="0"/>
                </a:lnTo>
                <a:lnTo>
                  <a:pt x="0" y="359663"/>
                </a:lnTo>
                <a:lnTo>
                  <a:pt x="403859" y="359663"/>
                </a:lnTo>
                <a:lnTo>
                  <a:pt x="403859" y="0"/>
                </a:lnTo>
                <a:close/>
              </a:path>
            </a:pathLst>
          </a:custGeom>
          <a:solidFill>
            <a:srgbClr val="BE504D"/>
          </a:solidFill>
        </p:spPr>
        <p:txBody>
          <a:bodyPr wrap="square" lIns="0" tIns="0" rIns="0" bIns="0" rtlCol="0"/>
          <a:lstStyle/>
          <a:p>
            <a:endParaRPr/>
          </a:p>
        </p:txBody>
      </p:sp>
      <p:sp>
        <p:nvSpPr>
          <p:cNvPr id="12" name="object 12"/>
          <p:cNvSpPr/>
          <p:nvPr/>
        </p:nvSpPr>
        <p:spPr>
          <a:xfrm>
            <a:off x="7740395" y="108204"/>
            <a:ext cx="402590" cy="360045"/>
          </a:xfrm>
          <a:custGeom>
            <a:avLst/>
            <a:gdLst/>
            <a:ahLst/>
            <a:cxnLst/>
            <a:rect l="l" t="t" r="r" b="b"/>
            <a:pathLst>
              <a:path w="402590" h="360045">
                <a:moveTo>
                  <a:pt x="402335" y="0"/>
                </a:moveTo>
                <a:lnTo>
                  <a:pt x="0" y="0"/>
                </a:lnTo>
                <a:lnTo>
                  <a:pt x="0" y="359663"/>
                </a:lnTo>
                <a:lnTo>
                  <a:pt x="402335" y="359663"/>
                </a:lnTo>
                <a:lnTo>
                  <a:pt x="402335" y="0"/>
                </a:lnTo>
                <a:close/>
              </a:path>
            </a:pathLst>
          </a:custGeom>
          <a:solidFill>
            <a:srgbClr val="CF7977"/>
          </a:solidFill>
        </p:spPr>
        <p:txBody>
          <a:bodyPr wrap="square" lIns="0" tIns="0" rIns="0" bIns="0" rtlCol="0"/>
          <a:lstStyle/>
          <a:p>
            <a:endParaRPr/>
          </a:p>
        </p:txBody>
      </p:sp>
      <p:sp>
        <p:nvSpPr>
          <p:cNvPr id="13" name="object 13"/>
          <p:cNvSpPr/>
          <p:nvPr/>
        </p:nvSpPr>
        <p:spPr>
          <a:xfrm>
            <a:off x="3389376" y="5597652"/>
            <a:ext cx="1461515" cy="1161288"/>
          </a:xfrm>
          <a:prstGeom prst="rect">
            <a:avLst/>
          </a:prstGeom>
          <a:blipFill>
            <a:blip r:embed="rId6" cstate="print"/>
            <a:stretch>
              <a:fillRect/>
            </a:stretch>
          </a:blipFill>
        </p:spPr>
        <p:txBody>
          <a:bodyPr wrap="square" lIns="0" tIns="0" rIns="0" bIns="0" rtlCol="0"/>
          <a:lstStyle/>
          <a:p>
            <a:endParaRPr/>
          </a:p>
        </p:txBody>
      </p:sp>
      <p:sp>
        <p:nvSpPr>
          <p:cNvPr id="14" name="object 14"/>
          <p:cNvSpPr txBox="1">
            <a:spLocks noGrp="1"/>
          </p:cNvSpPr>
          <p:nvPr>
            <p:ph type="title"/>
          </p:nvPr>
        </p:nvSpPr>
        <p:spPr>
          <a:xfrm>
            <a:off x="4054221" y="2070049"/>
            <a:ext cx="4743450" cy="1244600"/>
          </a:xfrm>
          <a:prstGeom prst="rect">
            <a:avLst/>
          </a:prstGeom>
        </p:spPr>
        <p:txBody>
          <a:bodyPr vert="horz" wrap="square" lIns="0" tIns="12065" rIns="0" bIns="0" rtlCol="0">
            <a:spAutoFit/>
          </a:bodyPr>
          <a:lstStyle/>
          <a:p>
            <a:pPr marL="307975">
              <a:lnSpc>
                <a:spcPct val="100000"/>
              </a:lnSpc>
              <a:spcBef>
                <a:spcPts val="95"/>
              </a:spcBef>
            </a:pPr>
            <a:r>
              <a:rPr sz="4000" i="1" spc="-160" dirty="0">
                <a:latin typeface="Times New Roman"/>
                <a:cs typeface="Times New Roman"/>
              </a:rPr>
              <a:t>Financial</a:t>
            </a:r>
            <a:r>
              <a:rPr sz="4000" i="1" spc="-180" dirty="0">
                <a:latin typeface="Times New Roman"/>
                <a:cs typeface="Times New Roman"/>
              </a:rPr>
              <a:t> </a:t>
            </a:r>
            <a:r>
              <a:rPr sz="4000" i="1" spc="-25" dirty="0">
                <a:latin typeface="Times New Roman"/>
                <a:cs typeface="Times New Roman"/>
              </a:rPr>
              <a:t>Technology</a:t>
            </a:r>
            <a:endParaRPr sz="4000" dirty="0">
              <a:latin typeface="Times New Roman"/>
              <a:cs typeface="Times New Roman"/>
            </a:endParaRPr>
          </a:p>
          <a:p>
            <a:pPr marL="12700">
              <a:lnSpc>
                <a:spcPct val="100000"/>
              </a:lnSpc>
              <a:spcBef>
                <a:spcPts val="5"/>
              </a:spcBef>
            </a:pPr>
            <a:r>
              <a:rPr sz="4000" spc="-145" dirty="0"/>
              <a:t>(</a:t>
            </a:r>
            <a:r>
              <a:rPr sz="4000" i="1" spc="-145" dirty="0" err="1">
                <a:latin typeface="Times New Roman"/>
                <a:cs typeface="Times New Roman"/>
              </a:rPr>
              <a:t>FinTech</a:t>
            </a:r>
            <a:r>
              <a:rPr sz="4000" spc="-145" dirty="0" smtClean="0"/>
              <a:t>)</a:t>
            </a:r>
            <a:endParaRPr sz="4000" dirty="0">
              <a:latin typeface="Times New Roman"/>
              <a:cs typeface="Times New Roman"/>
            </a:endParaRPr>
          </a:p>
        </p:txBody>
      </p:sp>
      <p:sp>
        <p:nvSpPr>
          <p:cNvPr id="15" name="object 15"/>
          <p:cNvSpPr/>
          <p:nvPr/>
        </p:nvSpPr>
        <p:spPr>
          <a:xfrm>
            <a:off x="8674607" y="981455"/>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E6B8B8"/>
          </a:solidFill>
        </p:spPr>
        <p:txBody>
          <a:bodyPr wrap="square" lIns="0" tIns="0" rIns="0" bIns="0" rtlCol="0"/>
          <a:lstStyle/>
          <a:p>
            <a:endParaRPr/>
          </a:p>
        </p:txBody>
      </p:sp>
      <p:sp>
        <p:nvSpPr>
          <p:cNvPr id="16" name="object 16"/>
          <p:cNvSpPr/>
          <p:nvPr/>
        </p:nvSpPr>
        <p:spPr>
          <a:xfrm>
            <a:off x="108204" y="3075432"/>
            <a:ext cx="1598676" cy="1217676"/>
          </a:xfrm>
          <a:prstGeom prst="rect">
            <a:avLst/>
          </a:prstGeom>
          <a:blipFill>
            <a:blip r:embed="rId7"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565768" y="271551"/>
            <a:ext cx="231775" cy="229235"/>
          </a:xfrm>
          <a:prstGeom prst="rect">
            <a:avLst/>
          </a:prstGeom>
        </p:spPr>
        <p:txBody>
          <a:bodyPr vert="horz" wrap="square" lIns="0" tIns="0" rIns="0" bIns="0" rtlCol="0">
            <a:spAutoFit/>
          </a:bodyPr>
          <a:lstStyle/>
          <a:p>
            <a:pPr>
              <a:lnSpc>
                <a:spcPts val="1710"/>
              </a:lnSpc>
            </a:pPr>
            <a:r>
              <a:rPr sz="1800" b="1" spc="-5" dirty="0">
                <a:solidFill>
                  <a:srgbClr val="FFFFFF"/>
                </a:solidFill>
                <a:latin typeface="Carlito"/>
                <a:cs typeface="Carlito"/>
              </a:rPr>
              <a:t>10</a:t>
            </a:r>
            <a:endParaRPr sz="1800">
              <a:latin typeface="Carlito"/>
              <a:cs typeface="Carlito"/>
            </a:endParaRPr>
          </a:p>
        </p:txBody>
      </p:sp>
      <p:grpSp>
        <p:nvGrpSpPr>
          <p:cNvPr id="3" name="object 3"/>
          <p:cNvGrpSpPr/>
          <p:nvPr/>
        </p:nvGrpSpPr>
        <p:grpSpPr>
          <a:xfrm>
            <a:off x="0" y="0"/>
            <a:ext cx="9144000" cy="864235"/>
            <a:chOff x="0" y="0"/>
            <a:chExt cx="9144000" cy="864235"/>
          </a:xfrm>
        </p:grpSpPr>
        <p:sp>
          <p:nvSpPr>
            <p:cNvPr id="4" name="object 4"/>
            <p:cNvSpPr/>
            <p:nvPr/>
          </p:nvSpPr>
          <p:spPr>
            <a:xfrm>
              <a:off x="0" y="0"/>
              <a:ext cx="9144000" cy="864235"/>
            </a:xfrm>
            <a:custGeom>
              <a:avLst/>
              <a:gdLst/>
              <a:ahLst/>
              <a:cxnLst/>
              <a:rect l="l" t="t" r="r" b="b"/>
              <a:pathLst>
                <a:path w="9144000" h="864235">
                  <a:moveTo>
                    <a:pt x="9144000" y="0"/>
                  </a:moveTo>
                  <a:lnTo>
                    <a:pt x="0" y="0"/>
                  </a:lnTo>
                  <a:lnTo>
                    <a:pt x="0" y="864108"/>
                  </a:lnTo>
                  <a:lnTo>
                    <a:pt x="9144000" y="864108"/>
                  </a:lnTo>
                  <a:lnTo>
                    <a:pt x="9144000" y="0"/>
                  </a:lnTo>
                  <a:close/>
                </a:path>
              </a:pathLst>
            </a:custGeom>
            <a:solidFill>
              <a:srgbClr val="FFFFFF"/>
            </a:solidFill>
          </p:spPr>
          <p:txBody>
            <a:bodyPr wrap="square" lIns="0" tIns="0" rIns="0" bIns="0" rtlCol="0"/>
            <a:lstStyle/>
            <a:p>
              <a:endParaRPr/>
            </a:p>
          </p:txBody>
        </p:sp>
        <p:sp>
          <p:nvSpPr>
            <p:cNvPr id="5" name="object 5"/>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grpSp>
      <p:sp>
        <p:nvSpPr>
          <p:cNvPr id="6" name="object 6"/>
          <p:cNvSpPr txBox="1"/>
          <p:nvPr/>
        </p:nvSpPr>
        <p:spPr>
          <a:xfrm>
            <a:off x="8430768" y="0"/>
            <a:ext cx="478790" cy="620395"/>
          </a:xfrm>
          <a:prstGeom prst="rect">
            <a:avLst/>
          </a:prstGeom>
          <a:solidFill>
            <a:srgbClr val="C00000"/>
          </a:solidFill>
        </p:spPr>
        <p:txBody>
          <a:bodyPr vert="horz" wrap="square" lIns="0" tIns="2540" rIns="0" bIns="0" rtlCol="0">
            <a:spAutoFit/>
          </a:bodyPr>
          <a:lstStyle/>
          <a:p>
            <a:pPr>
              <a:lnSpc>
                <a:spcPct val="100000"/>
              </a:lnSpc>
              <a:spcBef>
                <a:spcPts val="20"/>
              </a:spcBef>
            </a:pPr>
            <a:endParaRPr sz="1450">
              <a:latin typeface="Times New Roman"/>
              <a:cs typeface="Times New Roman"/>
            </a:endParaRPr>
          </a:p>
          <a:p>
            <a:pPr marL="134620">
              <a:lnSpc>
                <a:spcPct val="100000"/>
              </a:lnSpc>
            </a:pPr>
            <a:r>
              <a:rPr sz="1800" b="1" spc="-5" dirty="0">
                <a:solidFill>
                  <a:srgbClr val="FFFFFF"/>
                </a:solidFill>
                <a:latin typeface="Carlito"/>
                <a:cs typeface="Carlito"/>
              </a:rPr>
              <a:t>10</a:t>
            </a:r>
            <a:endParaRPr sz="1800">
              <a:latin typeface="Carlito"/>
              <a:cs typeface="Carlito"/>
            </a:endParaRPr>
          </a:p>
        </p:txBody>
      </p:sp>
      <p:sp>
        <p:nvSpPr>
          <p:cNvPr id="7" name="object 7"/>
          <p:cNvSpPr/>
          <p:nvPr/>
        </p:nvSpPr>
        <p:spPr>
          <a:xfrm>
            <a:off x="633983" y="830580"/>
            <a:ext cx="1748027" cy="1816608"/>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title"/>
          </p:nvPr>
        </p:nvSpPr>
        <p:spPr>
          <a:xfrm>
            <a:off x="59435" y="0"/>
            <a:ext cx="8371840" cy="620395"/>
          </a:xfrm>
          <a:prstGeom prst="rect">
            <a:avLst/>
          </a:prstGeom>
          <a:solidFill>
            <a:srgbClr val="D99593"/>
          </a:solidFill>
        </p:spPr>
        <p:txBody>
          <a:bodyPr vert="horz" wrap="square" lIns="0" tIns="55244" rIns="0" bIns="0" rtlCol="0">
            <a:spAutoFit/>
          </a:bodyPr>
          <a:lstStyle/>
          <a:p>
            <a:pPr marL="90805">
              <a:lnSpc>
                <a:spcPct val="100000"/>
              </a:lnSpc>
              <a:spcBef>
                <a:spcPts val="434"/>
              </a:spcBef>
            </a:pPr>
            <a:r>
              <a:rPr sz="3200" spc="-170" dirty="0">
                <a:solidFill>
                  <a:srgbClr val="FFFFFF"/>
                </a:solidFill>
              </a:rPr>
              <a:t>Sinergi </a:t>
            </a:r>
            <a:r>
              <a:rPr sz="3200" spc="-275" dirty="0">
                <a:solidFill>
                  <a:srgbClr val="FFFFFF"/>
                </a:solidFill>
              </a:rPr>
              <a:t>Bisnis</a:t>
            </a:r>
            <a:r>
              <a:rPr sz="3200" spc="-240" dirty="0">
                <a:solidFill>
                  <a:srgbClr val="FFFFFF"/>
                </a:solidFill>
              </a:rPr>
              <a:t> </a:t>
            </a:r>
            <a:r>
              <a:rPr sz="3200" i="1" spc="-170" dirty="0">
                <a:solidFill>
                  <a:srgbClr val="FFFFFF"/>
                </a:solidFill>
                <a:latin typeface="Times New Roman"/>
                <a:cs typeface="Times New Roman"/>
              </a:rPr>
              <a:t>FinTech</a:t>
            </a:r>
            <a:endParaRPr sz="3200">
              <a:latin typeface="Times New Roman"/>
              <a:cs typeface="Times New Roman"/>
            </a:endParaRPr>
          </a:p>
        </p:txBody>
      </p:sp>
      <p:sp>
        <p:nvSpPr>
          <p:cNvPr id="9" name="object 9"/>
          <p:cNvSpPr txBox="1"/>
          <p:nvPr/>
        </p:nvSpPr>
        <p:spPr>
          <a:xfrm>
            <a:off x="1425321" y="1026033"/>
            <a:ext cx="6934834" cy="5097145"/>
          </a:xfrm>
          <a:prstGeom prst="rect">
            <a:avLst/>
          </a:prstGeom>
        </p:spPr>
        <p:txBody>
          <a:bodyPr vert="horz" wrap="square" lIns="0" tIns="12700" rIns="0" bIns="0" rtlCol="0">
            <a:spAutoFit/>
          </a:bodyPr>
          <a:lstStyle/>
          <a:p>
            <a:pPr marL="1301750" marR="38735">
              <a:lnSpc>
                <a:spcPct val="100000"/>
              </a:lnSpc>
              <a:spcBef>
                <a:spcPts val="100"/>
              </a:spcBef>
            </a:pPr>
            <a:r>
              <a:rPr sz="1800" b="1" spc="-80" dirty="0">
                <a:solidFill>
                  <a:srgbClr val="C00000"/>
                </a:solidFill>
                <a:latin typeface="Arial"/>
                <a:cs typeface="Arial"/>
              </a:rPr>
              <a:t>Untuk </a:t>
            </a:r>
            <a:r>
              <a:rPr sz="1800" b="1" spc="-90" dirty="0">
                <a:solidFill>
                  <a:srgbClr val="C00000"/>
                </a:solidFill>
                <a:latin typeface="Arial"/>
                <a:cs typeface="Arial"/>
              </a:rPr>
              <a:t>mengoptimalkan </a:t>
            </a:r>
            <a:r>
              <a:rPr sz="1800" b="1" spc="-80" dirty="0">
                <a:solidFill>
                  <a:srgbClr val="C00000"/>
                </a:solidFill>
                <a:latin typeface="Arial"/>
                <a:cs typeface="Arial"/>
              </a:rPr>
              <a:t>peran </a:t>
            </a:r>
            <a:r>
              <a:rPr sz="1800" b="1" i="1" spc="-95" dirty="0">
                <a:solidFill>
                  <a:srgbClr val="C00000"/>
                </a:solidFill>
                <a:latin typeface="Times New Roman"/>
                <a:cs typeface="Times New Roman"/>
              </a:rPr>
              <a:t>FinTech </a:t>
            </a:r>
            <a:r>
              <a:rPr sz="1800" b="1" spc="-85" dirty="0">
                <a:solidFill>
                  <a:srgbClr val="C00000"/>
                </a:solidFill>
                <a:latin typeface="Arial"/>
                <a:cs typeface="Arial"/>
              </a:rPr>
              <a:t>di </a:t>
            </a:r>
            <a:r>
              <a:rPr sz="1800" b="1" spc="-100" dirty="0">
                <a:solidFill>
                  <a:srgbClr val="C00000"/>
                </a:solidFill>
                <a:latin typeface="Arial"/>
                <a:cs typeface="Arial"/>
              </a:rPr>
              <a:t>Indonesia,</a:t>
            </a:r>
            <a:r>
              <a:rPr sz="1800" b="1" spc="-245" dirty="0">
                <a:solidFill>
                  <a:srgbClr val="C00000"/>
                </a:solidFill>
                <a:latin typeface="Arial"/>
                <a:cs typeface="Arial"/>
              </a:rPr>
              <a:t> </a:t>
            </a:r>
            <a:r>
              <a:rPr sz="1800" b="1" spc="-105" dirty="0">
                <a:solidFill>
                  <a:srgbClr val="C00000"/>
                </a:solidFill>
                <a:latin typeface="Arial"/>
                <a:cs typeface="Arial"/>
              </a:rPr>
              <a:t>maka  </a:t>
            </a:r>
            <a:r>
              <a:rPr sz="1800" b="1" spc="-70" dirty="0">
                <a:solidFill>
                  <a:srgbClr val="C00000"/>
                </a:solidFill>
                <a:latin typeface="Arial"/>
                <a:cs typeface="Arial"/>
              </a:rPr>
              <a:t>perlu </a:t>
            </a:r>
            <a:r>
              <a:rPr sz="1800" b="1" spc="-110" dirty="0">
                <a:solidFill>
                  <a:srgbClr val="C00000"/>
                </a:solidFill>
                <a:latin typeface="Arial"/>
                <a:cs typeface="Arial"/>
              </a:rPr>
              <a:t>dibangun </a:t>
            </a:r>
            <a:r>
              <a:rPr sz="1800" b="1" spc="-100" dirty="0">
                <a:solidFill>
                  <a:srgbClr val="C00000"/>
                </a:solidFill>
                <a:latin typeface="Arial"/>
                <a:cs typeface="Arial"/>
              </a:rPr>
              <a:t>sinergi </a:t>
            </a:r>
            <a:r>
              <a:rPr sz="1800" b="1" spc="-140" dirty="0">
                <a:solidFill>
                  <a:srgbClr val="C00000"/>
                </a:solidFill>
                <a:latin typeface="Arial"/>
                <a:cs typeface="Arial"/>
              </a:rPr>
              <a:t>bisnis </a:t>
            </a:r>
            <a:r>
              <a:rPr sz="1800" b="1" i="1" spc="-95" dirty="0">
                <a:solidFill>
                  <a:srgbClr val="C00000"/>
                </a:solidFill>
                <a:latin typeface="Times New Roman"/>
                <a:cs typeface="Times New Roman"/>
              </a:rPr>
              <a:t>FinTech </a:t>
            </a:r>
            <a:r>
              <a:rPr sz="1800" b="1" spc="-110" dirty="0">
                <a:solidFill>
                  <a:srgbClr val="C00000"/>
                </a:solidFill>
                <a:latin typeface="Arial"/>
                <a:cs typeface="Arial"/>
              </a:rPr>
              <a:t>dengan </a:t>
            </a:r>
            <a:r>
              <a:rPr sz="1800" b="1" spc="-75" dirty="0">
                <a:solidFill>
                  <a:srgbClr val="C00000"/>
                </a:solidFill>
                <a:latin typeface="Arial"/>
                <a:cs typeface="Arial"/>
              </a:rPr>
              <a:t>Industri  </a:t>
            </a:r>
            <a:r>
              <a:rPr sz="1800" b="1" i="1" dirty="0">
                <a:solidFill>
                  <a:srgbClr val="C00000"/>
                </a:solidFill>
                <a:latin typeface="Times New Roman"/>
                <a:cs typeface="Times New Roman"/>
              </a:rPr>
              <a:t>Incumbents </a:t>
            </a:r>
            <a:r>
              <a:rPr sz="1800" b="1" spc="-100" dirty="0">
                <a:solidFill>
                  <a:srgbClr val="C00000"/>
                </a:solidFill>
                <a:latin typeface="Arial"/>
                <a:cs typeface="Arial"/>
              </a:rPr>
              <a:t>(Bank </a:t>
            </a:r>
            <a:r>
              <a:rPr sz="1800" b="1" spc="-114" dirty="0">
                <a:solidFill>
                  <a:srgbClr val="C00000"/>
                </a:solidFill>
                <a:latin typeface="Arial"/>
                <a:cs typeface="Arial"/>
              </a:rPr>
              <a:t>dan </a:t>
            </a:r>
            <a:r>
              <a:rPr sz="1800" b="1" spc="-125" dirty="0">
                <a:solidFill>
                  <a:srgbClr val="C00000"/>
                </a:solidFill>
                <a:latin typeface="Arial"/>
                <a:cs typeface="Arial"/>
              </a:rPr>
              <a:t>Lembaga </a:t>
            </a:r>
            <a:r>
              <a:rPr sz="1800" b="1" spc="-130" dirty="0">
                <a:solidFill>
                  <a:srgbClr val="C00000"/>
                </a:solidFill>
                <a:latin typeface="Arial"/>
                <a:cs typeface="Arial"/>
              </a:rPr>
              <a:t>Keuangan </a:t>
            </a:r>
            <a:r>
              <a:rPr sz="1800" b="1" spc="-105" dirty="0">
                <a:solidFill>
                  <a:srgbClr val="C00000"/>
                </a:solidFill>
                <a:latin typeface="Arial"/>
                <a:cs typeface="Arial"/>
              </a:rPr>
              <a:t>Non</a:t>
            </a:r>
            <a:r>
              <a:rPr sz="1800" b="1" spc="-245" dirty="0">
                <a:solidFill>
                  <a:srgbClr val="C00000"/>
                </a:solidFill>
                <a:latin typeface="Arial"/>
                <a:cs typeface="Arial"/>
              </a:rPr>
              <a:t> </a:t>
            </a:r>
            <a:r>
              <a:rPr sz="1800" b="1" spc="-100" dirty="0">
                <a:solidFill>
                  <a:srgbClr val="C00000"/>
                </a:solidFill>
                <a:latin typeface="Arial"/>
                <a:cs typeface="Arial"/>
              </a:rPr>
              <a:t>Bank)</a:t>
            </a:r>
            <a:endParaRPr sz="1800" dirty="0">
              <a:latin typeface="Arial"/>
              <a:cs typeface="Arial"/>
            </a:endParaRPr>
          </a:p>
          <a:p>
            <a:pPr marL="1301750" marR="128270">
              <a:lnSpc>
                <a:spcPct val="100000"/>
              </a:lnSpc>
              <a:spcBef>
                <a:spcPts val="805"/>
              </a:spcBef>
            </a:pPr>
            <a:r>
              <a:rPr sz="1800" spc="-80" dirty="0">
                <a:latin typeface="Arial"/>
                <a:cs typeface="Arial"/>
              </a:rPr>
              <a:t>Upaya</a:t>
            </a:r>
            <a:r>
              <a:rPr sz="1800" spc="-114" dirty="0">
                <a:latin typeface="Arial"/>
                <a:cs typeface="Arial"/>
              </a:rPr>
              <a:t> </a:t>
            </a:r>
            <a:r>
              <a:rPr sz="1800" spc="-15" dirty="0">
                <a:latin typeface="Arial"/>
                <a:cs typeface="Arial"/>
              </a:rPr>
              <a:t>ini</a:t>
            </a:r>
            <a:r>
              <a:rPr sz="1800" spc="-110" dirty="0">
                <a:latin typeface="Arial"/>
                <a:cs typeface="Arial"/>
              </a:rPr>
              <a:t> </a:t>
            </a:r>
            <a:r>
              <a:rPr sz="1800" spc="-25" dirty="0">
                <a:latin typeface="Arial"/>
                <a:cs typeface="Arial"/>
              </a:rPr>
              <a:t>dapat</a:t>
            </a:r>
            <a:r>
              <a:rPr sz="1800" spc="-110" dirty="0">
                <a:latin typeface="Arial"/>
                <a:cs typeface="Arial"/>
              </a:rPr>
              <a:t> </a:t>
            </a:r>
            <a:r>
              <a:rPr sz="1800" spc="-10" dirty="0">
                <a:latin typeface="Arial"/>
                <a:cs typeface="Arial"/>
              </a:rPr>
              <a:t>ditempuh</a:t>
            </a:r>
            <a:r>
              <a:rPr sz="1800" spc="-130" dirty="0">
                <a:latin typeface="Arial"/>
                <a:cs typeface="Arial"/>
              </a:rPr>
              <a:t> </a:t>
            </a:r>
            <a:r>
              <a:rPr sz="1800" spc="-55" dirty="0">
                <a:latin typeface="Arial"/>
                <a:cs typeface="Arial"/>
              </a:rPr>
              <a:t>dalam</a:t>
            </a:r>
            <a:r>
              <a:rPr sz="1800" spc="-114" dirty="0">
                <a:latin typeface="Arial"/>
                <a:cs typeface="Arial"/>
              </a:rPr>
              <a:t> </a:t>
            </a:r>
            <a:r>
              <a:rPr sz="1800" spc="-50" dirty="0">
                <a:latin typeface="Arial"/>
                <a:cs typeface="Arial"/>
              </a:rPr>
              <a:t>beberapa</a:t>
            </a:r>
            <a:r>
              <a:rPr sz="1800" spc="-95" dirty="0">
                <a:latin typeface="Arial"/>
                <a:cs typeface="Arial"/>
              </a:rPr>
              <a:t> </a:t>
            </a:r>
            <a:r>
              <a:rPr sz="1800" spc="-5" dirty="0">
                <a:latin typeface="Arial"/>
                <a:cs typeface="Arial"/>
              </a:rPr>
              <a:t>bentuk</a:t>
            </a:r>
            <a:r>
              <a:rPr sz="1800" spc="-105" dirty="0">
                <a:latin typeface="Arial"/>
                <a:cs typeface="Arial"/>
              </a:rPr>
              <a:t> </a:t>
            </a:r>
            <a:r>
              <a:rPr sz="1800" spc="-35" dirty="0">
                <a:latin typeface="Arial"/>
                <a:cs typeface="Arial"/>
              </a:rPr>
              <a:t>antara  lain</a:t>
            </a:r>
            <a:r>
              <a:rPr sz="1800" spc="-125" dirty="0">
                <a:latin typeface="Arial"/>
                <a:cs typeface="Arial"/>
              </a:rPr>
              <a:t> </a:t>
            </a:r>
            <a:r>
              <a:rPr sz="1800" spc="-50" dirty="0">
                <a:latin typeface="Arial"/>
                <a:cs typeface="Arial"/>
              </a:rPr>
              <a:t>:</a:t>
            </a:r>
            <a:endParaRPr sz="1800" dirty="0">
              <a:latin typeface="Arial"/>
              <a:cs typeface="Arial"/>
            </a:endParaRPr>
          </a:p>
          <a:p>
            <a:pPr>
              <a:lnSpc>
                <a:spcPct val="100000"/>
              </a:lnSpc>
            </a:pPr>
            <a:endParaRPr sz="2450" dirty="0">
              <a:latin typeface="Arial"/>
              <a:cs typeface="Arial"/>
            </a:endParaRPr>
          </a:p>
          <a:p>
            <a:pPr marL="12700" marR="51435">
              <a:lnSpc>
                <a:spcPct val="109500"/>
              </a:lnSpc>
            </a:pPr>
            <a:r>
              <a:rPr sz="1600" b="1" i="1" u="sng" spc="10" dirty="0">
                <a:solidFill>
                  <a:srgbClr val="C00000"/>
                </a:solidFill>
                <a:uFill>
                  <a:solidFill>
                    <a:srgbClr val="C00000"/>
                  </a:solidFill>
                </a:uFill>
                <a:latin typeface="Times New Roman"/>
                <a:cs typeface="Times New Roman"/>
              </a:rPr>
              <a:t>Pertama</a:t>
            </a:r>
            <a:r>
              <a:rPr sz="1600" b="1" i="1" spc="10" dirty="0">
                <a:solidFill>
                  <a:srgbClr val="C00000"/>
                </a:solidFill>
                <a:latin typeface="Times New Roman"/>
                <a:cs typeface="Times New Roman"/>
              </a:rPr>
              <a:t>, </a:t>
            </a:r>
            <a:r>
              <a:rPr sz="1600" b="1" spc="-95" dirty="0">
                <a:latin typeface="Arial"/>
                <a:cs typeface="Arial"/>
              </a:rPr>
              <a:t>kolaborasi </a:t>
            </a:r>
            <a:r>
              <a:rPr sz="1600" b="1" spc="-65" dirty="0">
                <a:latin typeface="Arial"/>
                <a:cs typeface="Arial"/>
              </a:rPr>
              <a:t>jalur </a:t>
            </a:r>
            <a:r>
              <a:rPr sz="1600" b="1" spc="-80" dirty="0">
                <a:latin typeface="Arial"/>
                <a:cs typeface="Arial"/>
              </a:rPr>
              <a:t>informasi </a:t>
            </a:r>
            <a:r>
              <a:rPr sz="1600" spc="-35" dirty="0">
                <a:latin typeface="Arial"/>
                <a:cs typeface="Arial"/>
              </a:rPr>
              <a:t>antara </a:t>
            </a:r>
            <a:r>
              <a:rPr sz="1600" i="1" spc="-120" dirty="0">
                <a:latin typeface="Arial"/>
                <a:cs typeface="Arial"/>
              </a:rPr>
              <a:t>FinTech </a:t>
            </a:r>
            <a:r>
              <a:rPr sz="1600" spc="-55" dirty="0">
                <a:latin typeface="Arial"/>
                <a:cs typeface="Arial"/>
              </a:rPr>
              <a:t>dan lembaga </a:t>
            </a:r>
            <a:r>
              <a:rPr sz="1600" spc="-60" dirty="0">
                <a:latin typeface="Arial"/>
                <a:cs typeface="Arial"/>
              </a:rPr>
              <a:t>keuangan </a:t>
            </a:r>
            <a:r>
              <a:rPr sz="1600" spc="-55" dirty="0">
                <a:latin typeface="Arial"/>
                <a:cs typeface="Arial"/>
              </a:rPr>
              <a:t>yang  </a:t>
            </a:r>
            <a:r>
              <a:rPr sz="1600" spc="-80" dirty="0">
                <a:latin typeface="Arial"/>
                <a:cs typeface="Arial"/>
              </a:rPr>
              <a:t>ada </a:t>
            </a:r>
            <a:r>
              <a:rPr sz="1600" spc="-50" dirty="0">
                <a:latin typeface="Arial"/>
                <a:cs typeface="Arial"/>
              </a:rPr>
              <a:t>dengan </a:t>
            </a:r>
            <a:r>
              <a:rPr sz="1600" spc="-35" dirty="0">
                <a:latin typeface="Arial"/>
                <a:cs typeface="Arial"/>
              </a:rPr>
              <a:t>memanfaatkan </a:t>
            </a:r>
            <a:r>
              <a:rPr sz="1600" b="1" spc="-70" dirty="0">
                <a:latin typeface="Arial"/>
                <a:cs typeface="Arial"/>
              </a:rPr>
              <a:t>data </a:t>
            </a:r>
            <a:r>
              <a:rPr sz="1600" b="1" spc="-125" dirty="0">
                <a:latin typeface="Arial"/>
                <a:cs typeface="Arial"/>
              </a:rPr>
              <a:t>nasabah </a:t>
            </a:r>
            <a:r>
              <a:rPr sz="1600" spc="-60" dirty="0">
                <a:latin typeface="Arial"/>
                <a:cs typeface="Arial"/>
              </a:rPr>
              <a:t>yang </a:t>
            </a:r>
            <a:r>
              <a:rPr sz="1600" spc="-55" dirty="0">
                <a:latin typeface="Arial"/>
                <a:cs typeface="Arial"/>
              </a:rPr>
              <a:t>banyak dan </a:t>
            </a:r>
            <a:r>
              <a:rPr sz="1600" b="1" spc="-65" dirty="0">
                <a:latin typeface="Arial"/>
                <a:cs typeface="Arial"/>
              </a:rPr>
              <a:t>jalur </a:t>
            </a:r>
            <a:r>
              <a:rPr sz="1600" b="1" spc="-90" dirty="0">
                <a:latin typeface="Arial"/>
                <a:cs typeface="Arial"/>
              </a:rPr>
              <a:t>distribusi  </a:t>
            </a:r>
            <a:r>
              <a:rPr sz="1600" b="1" i="1" spc="10" dirty="0">
                <a:latin typeface="Times New Roman"/>
                <a:cs typeface="Times New Roman"/>
              </a:rPr>
              <a:t>(distribution </a:t>
            </a:r>
            <a:r>
              <a:rPr sz="1600" b="1" i="1" spc="-20" dirty="0">
                <a:latin typeface="Times New Roman"/>
                <a:cs typeface="Times New Roman"/>
              </a:rPr>
              <a:t>channel) </a:t>
            </a:r>
            <a:r>
              <a:rPr sz="1600" spc="-55" dirty="0">
                <a:latin typeface="Arial"/>
                <a:cs typeface="Arial"/>
              </a:rPr>
              <a:t>yang </a:t>
            </a:r>
            <a:r>
              <a:rPr sz="1600" spc="-65" dirty="0">
                <a:latin typeface="Arial"/>
                <a:cs typeface="Arial"/>
              </a:rPr>
              <a:t>sudah</a:t>
            </a:r>
            <a:r>
              <a:rPr sz="1600" spc="-190" dirty="0">
                <a:latin typeface="Arial"/>
                <a:cs typeface="Arial"/>
              </a:rPr>
              <a:t> </a:t>
            </a:r>
            <a:r>
              <a:rPr sz="1600" spc="-40" dirty="0">
                <a:latin typeface="Arial"/>
                <a:cs typeface="Arial"/>
              </a:rPr>
              <a:t>dibangun.</a:t>
            </a:r>
            <a:endParaRPr sz="1600" dirty="0">
              <a:latin typeface="Arial"/>
              <a:cs typeface="Arial"/>
            </a:endParaRPr>
          </a:p>
          <a:p>
            <a:pPr marL="469900" indent="-375285">
              <a:lnSpc>
                <a:spcPct val="100000"/>
              </a:lnSpc>
              <a:spcBef>
                <a:spcPts val="985"/>
              </a:spcBef>
              <a:buFont typeface="Wingdings"/>
              <a:buChar char=""/>
              <a:tabLst>
                <a:tab pos="469265" algn="l"/>
                <a:tab pos="469900" algn="l"/>
              </a:tabLst>
            </a:pPr>
            <a:r>
              <a:rPr sz="1600" spc="-55" dirty="0">
                <a:latin typeface="Arial"/>
                <a:cs typeface="Arial"/>
              </a:rPr>
              <a:t>Pemanfaatan </a:t>
            </a:r>
            <a:r>
              <a:rPr sz="1600" spc="-25" dirty="0">
                <a:latin typeface="Arial"/>
                <a:cs typeface="Arial"/>
              </a:rPr>
              <a:t>fungsi </a:t>
            </a:r>
            <a:r>
              <a:rPr sz="1600" i="1" spc="-120" dirty="0">
                <a:latin typeface="Arial"/>
                <a:cs typeface="Arial"/>
              </a:rPr>
              <a:t>FinTech </a:t>
            </a:r>
            <a:r>
              <a:rPr sz="1600" spc="-45" dirty="0">
                <a:latin typeface="Arial"/>
                <a:cs typeface="Arial"/>
              </a:rPr>
              <a:t>diharapkan </a:t>
            </a:r>
            <a:r>
              <a:rPr sz="1600" spc="-25" dirty="0">
                <a:latin typeface="Arial"/>
                <a:cs typeface="Arial"/>
              </a:rPr>
              <a:t>dapat </a:t>
            </a:r>
            <a:r>
              <a:rPr sz="1600" spc="-30" dirty="0">
                <a:latin typeface="Arial"/>
                <a:cs typeface="Arial"/>
              </a:rPr>
              <a:t>meningkatkan</a:t>
            </a:r>
            <a:r>
              <a:rPr sz="1600" spc="-160" dirty="0">
                <a:latin typeface="Arial"/>
                <a:cs typeface="Arial"/>
              </a:rPr>
              <a:t> </a:t>
            </a:r>
            <a:r>
              <a:rPr sz="1600" b="1" spc="-95" dirty="0">
                <a:latin typeface="Arial"/>
                <a:cs typeface="Arial"/>
              </a:rPr>
              <a:t>efisiensi</a:t>
            </a:r>
            <a:endParaRPr sz="1600" dirty="0">
              <a:latin typeface="Arial"/>
              <a:cs typeface="Arial"/>
            </a:endParaRPr>
          </a:p>
          <a:p>
            <a:pPr marL="469265">
              <a:lnSpc>
                <a:spcPct val="100000"/>
              </a:lnSpc>
              <a:spcBef>
                <a:spcPts val="180"/>
              </a:spcBef>
            </a:pPr>
            <a:r>
              <a:rPr sz="1600" spc="-55" dirty="0">
                <a:latin typeface="Arial"/>
                <a:cs typeface="Arial"/>
              </a:rPr>
              <a:t>bisnis </a:t>
            </a:r>
            <a:r>
              <a:rPr sz="1600" spc="-40" dirty="0">
                <a:latin typeface="Arial"/>
                <a:cs typeface="Arial"/>
              </a:rPr>
              <a:t>bank </a:t>
            </a:r>
            <a:r>
              <a:rPr sz="1600" spc="-55" dirty="0">
                <a:latin typeface="Arial"/>
                <a:cs typeface="Arial"/>
              </a:rPr>
              <a:t>dan lembaga</a:t>
            </a:r>
            <a:r>
              <a:rPr sz="1600" spc="-195" dirty="0">
                <a:latin typeface="Arial"/>
                <a:cs typeface="Arial"/>
              </a:rPr>
              <a:t> </a:t>
            </a:r>
            <a:r>
              <a:rPr sz="1600" spc="-55" dirty="0">
                <a:latin typeface="Arial"/>
                <a:cs typeface="Arial"/>
              </a:rPr>
              <a:t>keuangan.</a:t>
            </a:r>
            <a:endParaRPr sz="1600" dirty="0">
              <a:latin typeface="Arial"/>
              <a:cs typeface="Arial"/>
            </a:endParaRPr>
          </a:p>
          <a:p>
            <a:pPr marL="12700" marR="5080">
              <a:lnSpc>
                <a:spcPct val="109400"/>
              </a:lnSpc>
              <a:spcBef>
                <a:spcPts val="805"/>
              </a:spcBef>
            </a:pPr>
            <a:r>
              <a:rPr sz="1600" b="1" i="1" u="sng" spc="-15" dirty="0">
                <a:solidFill>
                  <a:srgbClr val="C00000"/>
                </a:solidFill>
                <a:uFill>
                  <a:solidFill>
                    <a:srgbClr val="C00000"/>
                  </a:solidFill>
                </a:uFill>
                <a:latin typeface="Times New Roman"/>
                <a:cs typeface="Times New Roman"/>
              </a:rPr>
              <a:t>Kedua</a:t>
            </a:r>
            <a:r>
              <a:rPr sz="1600" b="1" i="1" spc="-15" dirty="0">
                <a:solidFill>
                  <a:srgbClr val="C00000"/>
                </a:solidFill>
                <a:latin typeface="Times New Roman"/>
                <a:cs typeface="Times New Roman"/>
              </a:rPr>
              <a:t>, </a:t>
            </a:r>
            <a:r>
              <a:rPr sz="1600" b="1" spc="-95" dirty="0">
                <a:latin typeface="Arial"/>
                <a:cs typeface="Arial"/>
              </a:rPr>
              <a:t>kolaborasi </a:t>
            </a:r>
            <a:r>
              <a:rPr sz="1600" b="1" spc="-85" dirty="0">
                <a:latin typeface="Arial"/>
                <a:cs typeface="Arial"/>
              </a:rPr>
              <a:t>produk </a:t>
            </a:r>
            <a:r>
              <a:rPr sz="1600" spc="-55" dirty="0">
                <a:latin typeface="Arial"/>
                <a:cs typeface="Arial"/>
              </a:rPr>
              <a:t>yang </a:t>
            </a:r>
            <a:r>
              <a:rPr sz="1600" spc="-40" dirty="0">
                <a:latin typeface="Arial"/>
                <a:cs typeface="Arial"/>
              </a:rPr>
              <a:t>menjadi </a:t>
            </a:r>
            <a:r>
              <a:rPr sz="1600" spc="-55" dirty="0">
                <a:latin typeface="Arial"/>
                <a:cs typeface="Arial"/>
              </a:rPr>
              <a:t>solusi </a:t>
            </a:r>
            <a:r>
              <a:rPr sz="1600" spc="-40" dirty="0">
                <a:latin typeface="Arial"/>
                <a:cs typeface="Arial"/>
              </a:rPr>
              <a:t>bagi </a:t>
            </a:r>
            <a:r>
              <a:rPr sz="1600" spc="-50" dirty="0">
                <a:latin typeface="Arial"/>
                <a:cs typeface="Arial"/>
              </a:rPr>
              <a:t>konsumen. </a:t>
            </a:r>
            <a:r>
              <a:rPr sz="1600" spc="-5" dirty="0">
                <a:latin typeface="Arial"/>
                <a:cs typeface="Arial"/>
              </a:rPr>
              <a:t>Untuk </a:t>
            </a:r>
            <a:r>
              <a:rPr sz="1600" spc="-25" dirty="0">
                <a:latin typeface="Arial"/>
                <a:cs typeface="Arial"/>
              </a:rPr>
              <a:t>ini, </a:t>
            </a:r>
            <a:r>
              <a:rPr sz="1600" spc="-40" dirty="0">
                <a:latin typeface="Arial"/>
                <a:cs typeface="Arial"/>
              </a:rPr>
              <a:t>pelaku  </a:t>
            </a:r>
            <a:r>
              <a:rPr sz="1600" i="1" spc="-120" dirty="0">
                <a:latin typeface="Arial"/>
                <a:cs typeface="Arial"/>
              </a:rPr>
              <a:t>FinTech </a:t>
            </a:r>
            <a:r>
              <a:rPr sz="1600" spc="-60" dirty="0">
                <a:latin typeface="Arial"/>
                <a:cs typeface="Arial"/>
              </a:rPr>
              <a:t>bersama </a:t>
            </a:r>
            <a:r>
              <a:rPr sz="1600" spc="-40" dirty="0">
                <a:latin typeface="Arial"/>
                <a:cs typeface="Arial"/>
              </a:rPr>
              <a:t>bank </a:t>
            </a:r>
            <a:r>
              <a:rPr sz="1600" spc="-55" dirty="0">
                <a:latin typeface="Arial"/>
                <a:cs typeface="Arial"/>
              </a:rPr>
              <a:t>dan lembaga </a:t>
            </a:r>
            <a:r>
              <a:rPr sz="1600" spc="-60" dirty="0">
                <a:latin typeface="Arial"/>
                <a:cs typeface="Arial"/>
              </a:rPr>
              <a:t>keuangan </a:t>
            </a:r>
            <a:r>
              <a:rPr sz="1600" spc="-20" dirty="0">
                <a:latin typeface="Arial"/>
                <a:cs typeface="Arial"/>
              </a:rPr>
              <a:t>perlu </a:t>
            </a:r>
            <a:r>
              <a:rPr sz="1600" spc="-50" dirty="0">
                <a:latin typeface="Arial"/>
                <a:cs typeface="Arial"/>
              </a:rPr>
              <a:t>melakukan </a:t>
            </a:r>
            <a:r>
              <a:rPr sz="1600" spc="-55" dirty="0">
                <a:latin typeface="Arial"/>
                <a:cs typeface="Arial"/>
              </a:rPr>
              <a:t>proses </a:t>
            </a:r>
            <a:r>
              <a:rPr sz="1600" spc="-65" dirty="0">
                <a:latin typeface="Arial"/>
                <a:cs typeface="Arial"/>
              </a:rPr>
              <a:t>desain  </a:t>
            </a:r>
            <a:r>
              <a:rPr sz="1600" spc="-50" dirty="0">
                <a:latin typeface="Arial"/>
                <a:cs typeface="Arial"/>
              </a:rPr>
              <a:t>(desain </a:t>
            </a:r>
            <a:r>
              <a:rPr sz="1600" dirty="0">
                <a:latin typeface="Arial"/>
                <a:cs typeface="Arial"/>
              </a:rPr>
              <a:t>thinking) untuk </a:t>
            </a:r>
            <a:r>
              <a:rPr sz="1600" spc="-25" dirty="0">
                <a:latin typeface="Arial"/>
                <a:cs typeface="Arial"/>
              </a:rPr>
              <a:t>membuat </a:t>
            </a:r>
            <a:r>
              <a:rPr sz="1600" spc="-15" dirty="0">
                <a:latin typeface="Arial"/>
                <a:cs typeface="Arial"/>
              </a:rPr>
              <a:t>produk </a:t>
            </a:r>
            <a:r>
              <a:rPr sz="1600" spc="-30" dirty="0">
                <a:latin typeface="Arial"/>
                <a:cs typeface="Arial"/>
              </a:rPr>
              <a:t>(</a:t>
            </a:r>
            <a:r>
              <a:rPr sz="1600" i="1" spc="-30" dirty="0">
                <a:latin typeface="Arial"/>
                <a:cs typeface="Arial"/>
              </a:rPr>
              <a:t>bundling </a:t>
            </a:r>
            <a:r>
              <a:rPr sz="1600" i="1" spc="-10" dirty="0">
                <a:latin typeface="Arial"/>
                <a:cs typeface="Arial"/>
              </a:rPr>
              <a:t>product</a:t>
            </a:r>
            <a:r>
              <a:rPr sz="1600" spc="-10" dirty="0">
                <a:latin typeface="Arial"/>
                <a:cs typeface="Arial"/>
              </a:rPr>
              <a:t>) </a:t>
            </a:r>
            <a:r>
              <a:rPr sz="1600" spc="-55" dirty="0">
                <a:latin typeface="Arial"/>
                <a:cs typeface="Arial"/>
              </a:rPr>
              <a:t>yang </a:t>
            </a:r>
            <a:r>
              <a:rPr sz="1600" spc="-25" dirty="0">
                <a:latin typeface="Arial"/>
                <a:cs typeface="Arial"/>
              </a:rPr>
              <a:t>bermanfaat  </a:t>
            </a:r>
            <a:r>
              <a:rPr sz="1600" spc="-40" dirty="0">
                <a:latin typeface="Arial"/>
                <a:cs typeface="Arial"/>
              </a:rPr>
              <a:t>bagi </a:t>
            </a:r>
            <a:r>
              <a:rPr sz="1600" spc="-55" dirty="0">
                <a:latin typeface="Arial"/>
                <a:cs typeface="Arial"/>
              </a:rPr>
              <a:t>kedua</a:t>
            </a:r>
            <a:r>
              <a:rPr sz="1600" spc="-125" dirty="0">
                <a:latin typeface="Arial"/>
                <a:cs typeface="Arial"/>
              </a:rPr>
              <a:t> </a:t>
            </a:r>
            <a:r>
              <a:rPr sz="1600" spc="-35" dirty="0">
                <a:latin typeface="Arial"/>
                <a:cs typeface="Arial"/>
              </a:rPr>
              <a:t>pihak.</a:t>
            </a:r>
            <a:endParaRPr sz="1600" dirty="0">
              <a:latin typeface="Arial"/>
              <a:cs typeface="Arial"/>
            </a:endParaRPr>
          </a:p>
          <a:p>
            <a:pPr marL="469265" marR="361315" indent="-375285">
              <a:lnSpc>
                <a:spcPct val="109400"/>
              </a:lnSpc>
              <a:spcBef>
                <a:spcPts val="790"/>
              </a:spcBef>
              <a:buFont typeface="Wingdings"/>
              <a:buChar char=""/>
              <a:tabLst>
                <a:tab pos="469265" algn="l"/>
                <a:tab pos="469900" algn="l"/>
              </a:tabLst>
            </a:pPr>
            <a:r>
              <a:rPr sz="1600" spc="-60" dirty="0">
                <a:latin typeface="Arial"/>
                <a:cs typeface="Arial"/>
              </a:rPr>
              <a:t>Sinergi</a:t>
            </a:r>
            <a:r>
              <a:rPr sz="1600" spc="-85" dirty="0">
                <a:latin typeface="Arial"/>
                <a:cs typeface="Arial"/>
              </a:rPr>
              <a:t> </a:t>
            </a:r>
            <a:r>
              <a:rPr sz="1600" spc="-15" dirty="0">
                <a:latin typeface="Arial"/>
                <a:cs typeface="Arial"/>
              </a:rPr>
              <a:t>ini</a:t>
            </a:r>
            <a:r>
              <a:rPr sz="1600" spc="-95" dirty="0">
                <a:latin typeface="Arial"/>
                <a:cs typeface="Arial"/>
              </a:rPr>
              <a:t> </a:t>
            </a:r>
            <a:r>
              <a:rPr sz="1600" spc="-65" dirty="0">
                <a:latin typeface="Arial"/>
                <a:cs typeface="Arial"/>
              </a:rPr>
              <a:t>bisa</a:t>
            </a:r>
            <a:r>
              <a:rPr sz="1600" spc="-80" dirty="0">
                <a:latin typeface="Arial"/>
                <a:cs typeface="Arial"/>
              </a:rPr>
              <a:t> </a:t>
            </a:r>
            <a:r>
              <a:rPr sz="1600" spc="-45" dirty="0">
                <a:latin typeface="Arial"/>
                <a:cs typeface="Arial"/>
              </a:rPr>
              <a:t>dilakukan</a:t>
            </a:r>
            <a:r>
              <a:rPr sz="1600" spc="-55" dirty="0">
                <a:latin typeface="Arial"/>
                <a:cs typeface="Arial"/>
              </a:rPr>
              <a:t> </a:t>
            </a:r>
            <a:r>
              <a:rPr sz="1600" spc="-25" dirty="0">
                <a:latin typeface="Arial"/>
                <a:cs typeface="Arial"/>
              </a:rPr>
              <a:t>oleh</a:t>
            </a:r>
            <a:r>
              <a:rPr sz="1600" spc="-75" dirty="0">
                <a:latin typeface="Arial"/>
                <a:cs typeface="Arial"/>
              </a:rPr>
              <a:t> </a:t>
            </a:r>
            <a:r>
              <a:rPr sz="1600" spc="-40" dirty="0">
                <a:latin typeface="Arial"/>
                <a:cs typeface="Arial"/>
              </a:rPr>
              <a:t>bank</a:t>
            </a:r>
            <a:r>
              <a:rPr sz="1600" spc="-85" dirty="0">
                <a:latin typeface="Arial"/>
                <a:cs typeface="Arial"/>
              </a:rPr>
              <a:t> </a:t>
            </a:r>
            <a:r>
              <a:rPr sz="1600" spc="-55" dirty="0">
                <a:latin typeface="Arial"/>
                <a:cs typeface="Arial"/>
              </a:rPr>
              <a:t>yang</a:t>
            </a:r>
            <a:r>
              <a:rPr sz="1600" spc="-85" dirty="0">
                <a:latin typeface="Arial"/>
                <a:cs typeface="Arial"/>
              </a:rPr>
              <a:t> </a:t>
            </a:r>
            <a:r>
              <a:rPr sz="1600" spc="-40" dirty="0">
                <a:latin typeface="Arial"/>
                <a:cs typeface="Arial"/>
              </a:rPr>
              <a:t>berbisnis</a:t>
            </a:r>
            <a:r>
              <a:rPr sz="1600" spc="-75" dirty="0">
                <a:latin typeface="Arial"/>
                <a:cs typeface="Arial"/>
              </a:rPr>
              <a:t> </a:t>
            </a:r>
            <a:r>
              <a:rPr sz="1600" spc="20" dirty="0">
                <a:latin typeface="Arial"/>
                <a:cs typeface="Arial"/>
              </a:rPr>
              <a:t>inti</a:t>
            </a:r>
            <a:r>
              <a:rPr sz="1600" spc="-95" dirty="0">
                <a:latin typeface="Arial"/>
                <a:cs typeface="Arial"/>
              </a:rPr>
              <a:t> </a:t>
            </a:r>
            <a:r>
              <a:rPr sz="1600" spc="-15" dirty="0">
                <a:latin typeface="Arial"/>
                <a:cs typeface="Arial"/>
              </a:rPr>
              <a:t>di</a:t>
            </a:r>
            <a:r>
              <a:rPr sz="1600" spc="-95" dirty="0">
                <a:latin typeface="Arial"/>
                <a:cs typeface="Arial"/>
              </a:rPr>
              <a:t> </a:t>
            </a:r>
            <a:r>
              <a:rPr sz="1600" spc="-35" dirty="0">
                <a:latin typeface="Arial"/>
                <a:cs typeface="Arial"/>
              </a:rPr>
              <a:t>UMKM</a:t>
            </a:r>
            <a:r>
              <a:rPr sz="1600" spc="-100" dirty="0">
                <a:latin typeface="Arial"/>
                <a:cs typeface="Arial"/>
              </a:rPr>
              <a:t> </a:t>
            </a:r>
            <a:r>
              <a:rPr sz="1600" spc="-50" dirty="0">
                <a:latin typeface="Arial"/>
                <a:cs typeface="Arial"/>
              </a:rPr>
              <a:t>dengan  </a:t>
            </a:r>
            <a:r>
              <a:rPr sz="1600" spc="-100" dirty="0">
                <a:latin typeface="Arial"/>
                <a:cs typeface="Arial"/>
              </a:rPr>
              <a:t>FinTech </a:t>
            </a:r>
            <a:r>
              <a:rPr sz="1600" spc="-55" dirty="0">
                <a:latin typeface="Arial"/>
                <a:cs typeface="Arial"/>
              </a:rPr>
              <a:t>yang </a:t>
            </a:r>
            <a:r>
              <a:rPr sz="1600" spc="-50" dirty="0">
                <a:latin typeface="Arial"/>
                <a:cs typeface="Arial"/>
              </a:rPr>
              <a:t>menyediakan </a:t>
            </a:r>
            <a:r>
              <a:rPr sz="1600" spc="10" dirty="0">
                <a:latin typeface="Arial"/>
                <a:cs typeface="Arial"/>
              </a:rPr>
              <a:t>platform </a:t>
            </a:r>
            <a:r>
              <a:rPr sz="1600" spc="-35" dirty="0">
                <a:latin typeface="Arial"/>
                <a:cs typeface="Arial"/>
              </a:rPr>
              <a:t>UMKM</a:t>
            </a:r>
            <a:r>
              <a:rPr sz="1600" spc="-215" dirty="0">
                <a:latin typeface="Arial"/>
                <a:cs typeface="Arial"/>
              </a:rPr>
              <a:t> </a:t>
            </a:r>
            <a:r>
              <a:rPr sz="1600" spc="-15" dirty="0">
                <a:latin typeface="Arial"/>
                <a:cs typeface="Arial"/>
              </a:rPr>
              <a:t>digital.</a:t>
            </a:r>
            <a:endParaRPr sz="1600" dirty="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65768" y="271551"/>
            <a:ext cx="231775" cy="229235"/>
          </a:xfrm>
          <a:prstGeom prst="rect">
            <a:avLst/>
          </a:prstGeom>
        </p:spPr>
        <p:txBody>
          <a:bodyPr vert="horz" wrap="square" lIns="0" tIns="0" rIns="0" bIns="0" rtlCol="0">
            <a:spAutoFit/>
          </a:bodyPr>
          <a:lstStyle/>
          <a:p>
            <a:pPr>
              <a:lnSpc>
                <a:spcPts val="1710"/>
              </a:lnSpc>
            </a:pPr>
            <a:r>
              <a:rPr sz="1800" b="1" spc="-5" dirty="0">
                <a:solidFill>
                  <a:srgbClr val="FFFFFF"/>
                </a:solidFill>
                <a:latin typeface="Carlito"/>
                <a:cs typeface="Carlito"/>
              </a:rPr>
              <a:t>10</a:t>
            </a:r>
            <a:endParaRPr sz="1800">
              <a:latin typeface="Carlito"/>
              <a:cs typeface="Carlito"/>
            </a:endParaRPr>
          </a:p>
        </p:txBody>
      </p:sp>
      <p:grpSp>
        <p:nvGrpSpPr>
          <p:cNvPr id="3" name="object 3"/>
          <p:cNvGrpSpPr/>
          <p:nvPr/>
        </p:nvGrpSpPr>
        <p:grpSpPr>
          <a:xfrm>
            <a:off x="0" y="0"/>
            <a:ext cx="9144000" cy="864235"/>
            <a:chOff x="0" y="0"/>
            <a:chExt cx="9144000" cy="864235"/>
          </a:xfrm>
        </p:grpSpPr>
        <p:sp>
          <p:nvSpPr>
            <p:cNvPr id="4" name="object 4"/>
            <p:cNvSpPr/>
            <p:nvPr/>
          </p:nvSpPr>
          <p:spPr>
            <a:xfrm>
              <a:off x="0" y="0"/>
              <a:ext cx="9144000" cy="864235"/>
            </a:xfrm>
            <a:custGeom>
              <a:avLst/>
              <a:gdLst/>
              <a:ahLst/>
              <a:cxnLst/>
              <a:rect l="l" t="t" r="r" b="b"/>
              <a:pathLst>
                <a:path w="9144000" h="864235">
                  <a:moveTo>
                    <a:pt x="9144000" y="0"/>
                  </a:moveTo>
                  <a:lnTo>
                    <a:pt x="0" y="0"/>
                  </a:lnTo>
                  <a:lnTo>
                    <a:pt x="0" y="864108"/>
                  </a:lnTo>
                  <a:lnTo>
                    <a:pt x="9144000" y="864108"/>
                  </a:lnTo>
                  <a:lnTo>
                    <a:pt x="9144000" y="0"/>
                  </a:lnTo>
                  <a:close/>
                </a:path>
              </a:pathLst>
            </a:custGeom>
            <a:solidFill>
              <a:srgbClr val="FFFFFF"/>
            </a:solidFill>
          </p:spPr>
          <p:txBody>
            <a:bodyPr wrap="square" lIns="0" tIns="0" rIns="0" bIns="0" rtlCol="0"/>
            <a:lstStyle/>
            <a:p>
              <a:endParaRPr/>
            </a:p>
          </p:txBody>
        </p:sp>
        <p:sp>
          <p:nvSpPr>
            <p:cNvPr id="5" name="object 5"/>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grpSp>
      <p:sp>
        <p:nvSpPr>
          <p:cNvPr id="6" name="object 6"/>
          <p:cNvSpPr txBox="1"/>
          <p:nvPr/>
        </p:nvSpPr>
        <p:spPr>
          <a:xfrm>
            <a:off x="8430768" y="0"/>
            <a:ext cx="478790" cy="620395"/>
          </a:xfrm>
          <a:prstGeom prst="rect">
            <a:avLst/>
          </a:prstGeom>
          <a:solidFill>
            <a:srgbClr val="C00000"/>
          </a:solidFill>
        </p:spPr>
        <p:txBody>
          <a:bodyPr vert="horz" wrap="square" lIns="0" tIns="2540" rIns="0" bIns="0" rtlCol="0">
            <a:spAutoFit/>
          </a:bodyPr>
          <a:lstStyle/>
          <a:p>
            <a:pPr>
              <a:lnSpc>
                <a:spcPct val="100000"/>
              </a:lnSpc>
              <a:spcBef>
                <a:spcPts val="20"/>
              </a:spcBef>
            </a:pPr>
            <a:endParaRPr sz="1450">
              <a:latin typeface="Times New Roman"/>
              <a:cs typeface="Times New Roman"/>
            </a:endParaRPr>
          </a:p>
          <a:p>
            <a:pPr marL="134620">
              <a:lnSpc>
                <a:spcPct val="100000"/>
              </a:lnSpc>
            </a:pPr>
            <a:r>
              <a:rPr sz="1800" b="1" spc="-5" dirty="0">
                <a:solidFill>
                  <a:srgbClr val="FFFFFF"/>
                </a:solidFill>
                <a:latin typeface="Carlito"/>
                <a:cs typeface="Carlito"/>
              </a:rPr>
              <a:t>10</a:t>
            </a:r>
            <a:endParaRPr sz="1800">
              <a:latin typeface="Carlito"/>
              <a:cs typeface="Carlito"/>
            </a:endParaRPr>
          </a:p>
        </p:txBody>
      </p:sp>
      <p:sp>
        <p:nvSpPr>
          <p:cNvPr id="7" name="object 7"/>
          <p:cNvSpPr/>
          <p:nvPr/>
        </p:nvSpPr>
        <p:spPr>
          <a:xfrm>
            <a:off x="633983" y="830580"/>
            <a:ext cx="1748027" cy="1816608"/>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title"/>
          </p:nvPr>
        </p:nvSpPr>
        <p:spPr>
          <a:xfrm>
            <a:off x="59435" y="0"/>
            <a:ext cx="8371840" cy="548226"/>
          </a:xfrm>
          <a:prstGeom prst="rect">
            <a:avLst/>
          </a:prstGeom>
          <a:solidFill>
            <a:srgbClr val="D99593"/>
          </a:solidFill>
        </p:spPr>
        <p:txBody>
          <a:bodyPr vert="horz" wrap="square" lIns="0" tIns="55244" rIns="0" bIns="0" rtlCol="0">
            <a:spAutoFit/>
          </a:bodyPr>
          <a:lstStyle/>
          <a:p>
            <a:pPr marL="90805">
              <a:lnSpc>
                <a:spcPct val="100000"/>
              </a:lnSpc>
              <a:spcBef>
                <a:spcPts val="434"/>
              </a:spcBef>
            </a:pPr>
            <a:r>
              <a:rPr lang="en-US" sz="3200" spc="-170" dirty="0" err="1" smtClean="0">
                <a:solidFill>
                  <a:srgbClr val="FFFFFF"/>
                </a:solidFill>
              </a:rPr>
              <a:t>Ekosistem</a:t>
            </a:r>
            <a:r>
              <a:rPr lang="en-US" sz="3200" spc="-170" dirty="0" smtClean="0">
                <a:solidFill>
                  <a:srgbClr val="FFFFFF"/>
                </a:solidFill>
              </a:rPr>
              <a:t> </a:t>
            </a:r>
            <a:r>
              <a:rPr lang="en-US" sz="3200" spc="-170" dirty="0" err="1" smtClean="0">
                <a:solidFill>
                  <a:srgbClr val="FFFFFF"/>
                </a:solidFill>
              </a:rPr>
              <a:t>Fintech</a:t>
            </a:r>
            <a:endParaRPr sz="3200" dirty="0">
              <a:latin typeface="Times New Roman"/>
              <a:cs typeface="Times New Roman"/>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6" y="672664"/>
            <a:ext cx="5072063" cy="2770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object 6"/>
          <p:cNvSpPr txBox="1"/>
          <p:nvPr/>
        </p:nvSpPr>
        <p:spPr>
          <a:xfrm>
            <a:off x="426515" y="3657600"/>
            <a:ext cx="8243648" cy="2295757"/>
          </a:xfrm>
          <a:prstGeom prst="rect">
            <a:avLst/>
          </a:prstGeom>
        </p:spPr>
        <p:txBody>
          <a:bodyPr vert="horz" wrap="square" lIns="0" tIns="11430" rIns="0" bIns="0" rtlCol="0">
            <a:spAutoFit/>
          </a:bodyPr>
          <a:lstStyle/>
          <a:p>
            <a:pPr marL="355600" marR="5080" indent="-342900">
              <a:lnSpc>
                <a:spcPct val="113999"/>
              </a:lnSpc>
              <a:spcBef>
                <a:spcPts val="90"/>
              </a:spcBef>
              <a:buAutoNum type="arabicPeriod"/>
            </a:pPr>
            <a:r>
              <a:rPr lang="en-US" sz="1600" i="1" dirty="0" smtClean="0"/>
              <a:t>Demand </a:t>
            </a:r>
            <a:r>
              <a:rPr lang="en-US" sz="1600" dirty="0" err="1"/>
              <a:t>merupakan</a:t>
            </a:r>
            <a:r>
              <a:rPr lang="en-US" sz="1600" dirty="0"/>
              <a:t> </a:t>
            </a:r>
            <a:r>
              <a:rPr lang="en-US" sz="1600" dirty="0" err="1"/>
              <a:t>atribut</a:t>
            </a:r>
            <a:r>
              <a:rPr lang="en-US" sz="1600" dirty="0"/>
              <a:t> yang </a:t>
            </a:r>
            <a:r>
              <a:rPr lang="en-US" sz="1600" dirty="0" err="1"/>
              <a:t>berhubungan</a:t>
            </a:r>
            <a:r>
              <a:rPr lang="en-US" sz="1600" dirty="0"/>
              <a:t> </a:t>
            </a:r>
            <a:r>
              <a:rPr lang="en-US" sz="1600" dirty="0" err="1"/>
              <a:t>dengan</a:t>
            </a:r>
            <a:r>
              <a:rPr lang="en-US" sz="1600" dirty="0"/>
              <a:t> </a:t>
            </a:r>
            <a:r>
              <a:rPr lang="en-US" sz="1600" dirty="0" err="1"/>
              <a:t>permintaan</a:t>
            </a:r>
            <a:r>
              <a:rPr lang="en-US" sz="1600" dirty="0"/>
              <a:t> </a:t>
            </a:r>
            <a:r>
              <a:rPr lang="en-US" sz="1600" dirty="0" err="1"/>
              <a:t>pelanggan</a:t>
            </a:r>
            <a:r>
              <a:rPr lang="en-US" sz="1600" dirty="0"/>
              <a:t> di </a:t>
            </a:r>
            <a:r>
              <a:rPr lang="en-US" sz="1600" dirty="0" err="1"/>
              <a:t>seluruh</a:t>
            </a:r>
            <a:r>
              <a:rPr lang="en-US" sz="1600" dirty="0"/>
              <a:t> </a:t>
            </a:r>
            <a:r>
              <a:rPr lang="en-US" sz="1600" dirty="0" err="1"/>
              <a:t>konsumen</a:t>
            </a:r>
            <a:r>
              <a:rPr lang="en-US" sz="1600" dirty="0"/>
              <a:t> (</a:t>
            </a:r>
            <a:r>
              <a:rPr lang="en-US" sz="1600" i="1" dirty="0"/>
              <a:t>individuals</a:t>
            </a:r>
            <a:r>
              <a:rPr lang="en-US" sz="1600" dirty="0"/>
              <a:t>), </a:t>
            </a:r>
            <a:r>
              <a:rPr lang="en-US" sz="1600" dirty="0" err="1"/>
              <a:t>perusahaan</a:t>
            </a:r>
            <a:r>
              <a:rPr lang="en-US" sz="1600" dirty="0"/>
              <a:t> (</a:t>
            </a:r>
            <a:r>
              <a:rPr lang="en-US" sz="1600" i="1" dirty="0"/>
              <a:t>corporations SMEs</a:t>
            </a:r>
            <a:r>
              <a:rPr lang="en-US" sz="1600" dirty="0"/>
              <a:t>), </a:t>
            </a:r>
            <a:r>
              <a:rPr lang="en-US" sz="1600" dirty="0" err="1"/>
              <a:t>dan</a:t>
            </a:r>
            <a:r>
              <a:rPr lang="en-US" sz="1600" dirty="0"/>
              <a:t> </a:t>
            </a:r>
            <a:r>
              <a:rPr lang="en-US" sz="1600" dirty="0" err="1"/>
              <a:t>lembaga</a:t>
            </a:r>
            <a:r>
              <a:rPr lang="en-US" sz="1600" dirty="0"/>
              <a:t> </a:t>
            </a:r>
            <a:r>
              <a:rPr lang="en-US" sz="1600" dirty="0" err="1"/>
              <a:t>keuangan</a:t>
            </a:r>
            <a:r>
              <a:rPr lang="en-US" sz="1600" dirty="0"/>
              <a:t> (</a:t>
            </a:r>
            <a:r>
              <a:rPr lang="en-US" sz="1600" i="1" dirty="0"/>
              <a:t>financial institutions</a:t>
            </a:r>
            <a:r>
              <a:rPr lang="en-US" sz="1600" dirty="0" smtClean="0"/>
              <a:t>).</a:t>
            </a:r>
          </a:p>
          <a:p>
            <a:pPr marL="355600" marR="5080" indent="-342900">
              <a:lnSpc>
                <a:spcPct val="113999"/>
              </a:lnSpc>
              <a:spcBef>
                <a:spcPts val="90"/>
              </a:spcBef>
              <a:buAutoNum type="arabicPeriod"/>
            </a:pPr>
            <a:r>
              <a:rPr lang="en-US" sz="1600" i="1" dirty="0"/>
              <a:t>Solution </a:t>
            </a:r>
            <a:r>
              <a:rPr lang="en-US" sz="1600" dirty="0" err="1"/>
              <a:t>merupakan</a:t>
            </a:r>
            <a:r>
              <a:rPr lang="en-US" sz="1600" dirty="0"/>
              <a:t> </a:t>
            </a:r>
            <a:r>
              <a:rPr lang="en-US" sz="1600" dirty="0" err="1"/>
              <a:t>atribut</a:t>
            </a:r>
            <a:r>
              <a:rPr lang="en-US" sz="1600" dirty="0"/>
              <a:t> yang </a:t>
            </a:r>
            <a:r>
              <a:rPr lang="en-US" sz="1600" dirty="0" err="1"/>
              <a:t>berhubungan</a:t>
            </a:r>
            <a:r>
              <a:rPr lang="en-US" sz="1600" dirty="0"/>
              <a:t> </a:t>
            </a:r>
            <a:r>
              <a:rPr lang="en-US" sz="1600" dirty="0" err="1"/>
              <a:t>dengan</a:t>
            </a:r>
            <a:r>
              <a:rPr lang="en-US" sz="1600" dirty="0"/>
              <a:t> </a:t>
            </a:r>
            <a:r>
              <a:rPr lang="en-US" sz="1600" dirty="0" err="1"/>
              <a:t>pengenalan</a:t>
            </a:r>
            <a:r>
              <a:rPr lang="en-US" sz="1600" dirty="0"/>
              <a:t> </a:t>
            </a:r>
            <a:r>
              <a:rPr lang="en-US" sz="1600" dirty="0" err="1"/>
              <a:t>teknologi</a:t>
            </a:r>
            <a:r>
              <a:rPr lang="en-US" sz="1600" dirty="0"/>
              <a:t>, </a:t>
            </a:r>
            <a:r>
              <a:rPr lang="en-US" sz="1600" dirty="0" err="1"/>
              <a:t>produk</a:t>
            </a:r>
            <a:r>
              <a:rPr lang="en-US" sz="1600" dirty="0"/>
              <a:t>, </a:t>
            </a:r>
            <a:r>
              <a:rPr lang="en-US" sz="1600" dirty="0" err="1"/>
              <a:t>layanan</a:t>
            </a:r>
            <a:r>
              <a:rPr lang="en-US" sz="1600" dirty="0"/>
              <a:t>, </a:t>
            </a:r>
            <a:r>
              <a:rPr lang="en-US" sz="1600" dirty="0" err="1"/>
              <a:t>dan</a:t>
            </a:r>
            <a:r>
              <a:rPr lang="en-US" sz="1600" dirty="0"/>
              <a:t> proses </a:t>
            </a:r>
            <a:r>
              <a:rPr lang="en-US" sz="1600" dirty="0" err="1"/>
              <a:t>baru</a:t>
            </a:r>
            <a:r>
              <a:rPr lang="en-US" sz="1600" dirty="0"/>
              <a:t>. </a:t>
            </a:r>
            <a:endParaRPr lang="en-US" sz="1600" dirty="0" smtClean="0"/>
          </a:p>
          <a:p>
            <a:pPr marL="355600" marR="5080" indent="-342900">
              <a:lnSpc>
                <a:spcPct val="113999"/>
              </a:lnSpc>
              <a:spcBef>
                <a:spcPts val="90"/>
              </a:spcBef>
              <a:buAutoNum type="arabicPeriod"/>
            </a:pPr>
            <a:r>
              <a:rPr lang="en-US" sz="1600" i="1" dirty="0"/>
              <a:t>Capital</a:t>
            </a:r>
            <a:r>
              <a:rPr lang="en-US" sz="1600" dirty="0"/>
              <a:t>: </a:t>
            </a:r>
            <a:r>
              <a:rPr lang="en-US" sz="1600" dirty="0" err="1"/>
              <a:t>ketersediaan</a:t>
            </a:r>
            <a:r>
              <a:rPr lang="en-US" sz="1600" dirty="0"/>
              <a:t> </a:t>
            </a:r>
            <a:r>
              <a:rPr lang="en-US" sz="1600" dirty="0" err="1"/>
              <a:t>sumber</a:t>
            </a:r>
            <a:r>
              <a:rPr lang="en-US" sz="1600" dirty="0"/>
              <a:t> </a:t>
            </a:r>
            <a:r>
              <a:rPr lang="en-US" sz="1600" dirty="0" err="1"/>
              <a:t>daya</a:t>
            </a:r>
            <a:r>
              <a:rPr lang="en-US" sz="1600" dirty="0"/>
              <a:t> </a:t>
            </a:r>
            <a:r>
              <a:rPr lang="en-US" sz="1600" dirty="0" err="1"/>
              <a:t>keuangan</a:t>
            </a:r>
            <a:r>
              <a:rPr lang="en-US" sz="1600" dirty="0"/>
              <a:t> </a:t>
            </a:r>
            <a:r>
              <a:rPr lang="en-US" sz="1600" dirty="0" err="1"/>
              <a:t>untuk</a:t>
            </a:r>
            <a:r>
              <a:rPr lang="en-US" sz="1600" dirty="0"/>
              <a:t> </a:t>
            </a:r>
            <a:r>
              <a:rPr lang="en-US" sz="1600" i="1" dirty="0"/>
              <a:t>startup </a:t>
            </a:r>
            <a:r>
              <a:rPr lang="en-US" sz="1600" dirty="0" err="1"/>
              <a:t>dan</a:t>
            </a:r>
            <a:r>
              <a:rPr lang="en-US" sz="1600" dirty="0"/>
              <a:t> internal </a:t>
            </a:r>
            <a:r>
              <a:rPr lang="en-US" sz="1600" dirty="0" err="1"/>
              <a:t>inisiatif</a:t>
            </a:r>
            <a:r>
              <a:rPr lang="en-US" sz="1600" dirty="0"/>
              <a:t>. </a:t>
            </a:r>
            <a:endParaRPr lang="en-US" sz="1600" dirty="0" smtClean="0"/>
          </a:p>
          <a:p>
            <a:pPr marL="355600" marR="5080" indent="-342900">
              <a:lnSpc>
                <a:spcPct val="113999"/>
              </a:lnSpc>
              <a:spcBef>
                <a:spcPts val="90"/>
              </a:spcBef>
              <a:buAutoNum type="arabicPeriod"/>
            </a:pPr>
            <a:r>
              <a:rPr lang="en-US" sz="1600" i="1" dirty="0"/>
              <a:t>Policy </a:t>
            </a:r>
            <a:r>
              <a:rPr lang="en-US" sz="1600" dirty="0" err="1"/>
              <a:t>merupakan</a:t>
            </a:r>
            <a:r>
              <a:rPr lang="en-US" sz="1600" dirty="0"/>
              <a:t> </a:t>
            </a:r>
            <a:r>
              <a:rPr lang="en-US" sz="1600" dirty="0" err="1"/>
              <a:t>atribut</a:t>
            </a:r>
            <a:r>
              <a:rPr lang="en-US" sz="1600" dirty="0"/>
              <a:t> yang </a:t>
            </a:r>
            <a:r>
              <a:rPr lang="en-US" sz="1600" dirty="0" err="1"/>
              <a:t>berhubungan</a:t>
            </a:r>
            <a:r>
              <a:rPr lang="en-US" sz="1600" dirty="0"/>
              <a:t> </a:t>
            </a:r>
            <a:r>
              <a:rPr lang="en-US" sz="1600" dirty="0" err="1"/>
              <a:t>dengan</a:t>
            </a:r>
            <a:r>
              <a:rPr lang="en-US" sz="1600" dirty="0"/>
              <a:t> </a:t>
            </a:r>
            <a:r>
              <a:rPr lang="en-US" sz="1600" dirty="0" err="1"/>
              <a:t>kebijakan</a:t>
            </a:r>
            <a:r>
              <a:rPr lang="en-US" sz="1600" dirty="0"/>
              <a:t> </a:t>
            </a:r>
            <a:r>
              <a:rPr lang="en-US" sz="1600" dirty="0" err="1"/>
              <a:t>pemerintah</a:t>
            </a:r>
            <a:r>
              <a:rPr lang="en-US" sz="1600" dirty="0"/>
              <a:t> di </a:t>
            </a:r>
            <a:r>
              <a:rPr lang="en-US" sz="1600" dirty="0" err="1"/>
              <a:t>bidang</a:t>
            </a:r>
            <a:r>
              <a:rPr lang="en-US" sz="1600" dirty="0"/>
              <a:t> </a:t>
            </a:r>
            <a:r>
              <a:rPr lang="en-US" sz="1600" dirty="0" err="1"/>
              <a:t>regulasi</a:t>
            </a:r>
            <a:r>
              <a:rPr lang="en-US" sz="1600" dirty="0"/>
              <a:t>, </a:t>
            </a:r>
            <a:r>
              <a:rPr lang="en-US" sz="1600" dirty="0" err="1"/>
              <a:t>perpajakan</a:t>
            </a:r>
            <a:r>
              <a:rPr lang="en-US" sz="1600" dirty="0"/>
              <a:t>, </a:t>
            </a:r>
            <a:r>
              <a:rPr lang="en-US" sz="1600" dirty="0" err="1"/>
              <a:t>dan</a:t>
            </a:r>
            <a:r>
              <a:rPr lang="en-US" sz="1600" dirty="0"/>
              <a:t> </a:t>
            </a:r>
            <a:r>
              <a:rPr lang="en-US" sz="1600" dirty="0" err="1"/>
              <a:t>inovasi</a:t>
            </a:r>
            <a:r>
              <a:rPr lang="en-US" sz="1600" dirty="0"/>
              <a:t> </a:t>
            </a:r>
            <a:r>
              <a:rPr lang="en-US" sz="1600" dirty="0" err="1"/>
              <a:t>inisiatif</a:t>
            </a:r>
            <a:r>
              <a:rPr lang="en-US" sz="1600" dirty="0"/>
              <a:t>. </a:t>
            </a:r>
            <a:endParaRPr lang="en-US" sz="1600" dirty="0" smtClean="0"/>
          </a:p>
        </p:txBody>
      </p:sp>
    </p:spTree>
    <p:extLst>
      <p:ext uri="{BB962C8B-B14F-4D97-AF65-F5344CB8AC3E}">
        <p14:creationId xmlns:p14="http://schemas.microsoft.com/office/powerpoint/2010/main" val="4096064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65768" y="271551"/>
            <a:ext cx="231775" cy="229235"/>
          </a:xfrm>
          <a:prstGeom prst="rect">
            <a:avLst/>
          </a:prstGeom>
        </p:spPr>
        <p:txBody>
          <a:bodyPr vert="horz" wrap="square" lIns="0" tIns="0" rIns="0" bIns="0" rtlCol="0">
            <a:spAutoFit/>
          </a:bodyPr>
          <a:lstStyle/>
          <a:p>
            <a:pPr>
              <a:lnSpc>
                <a:spcPts val="1710"/>
              </a:lnSpc>
            </a:pPr>
            <a:r>
              <a:rPr sz="1800" b="1" spc="-5" dirty="0">
                <a:solidFill>
                  <a:srgbClr val="FFFFFF"/>
                </a:solidFill>
                <a:latin typeface="Carlito"/>
                <a:cs typeface="Carlito"/>
              </a:rPr>
              <a:t>10</a:t>
            </a:r>
            <a:endParaRPr sz="1800">
              <a:latin typeface="Carlito"/>
              <a:cs typeface="Carlito"/>
            </a:endParaRPr>
          </a:p>
        </p:txBody>
      </p:sp>
      <p:grpSp>
        <p:nvGrpSpPr>
          <p:cNvPr id="3" name="object 3"/>
          <p:cNvGrpSpPr/>
          <p:nvPr/>
        </p:nvGrpSpPr>
        <p:grpSpPr>
          <a:xfrm>
            <a:off x="0" y="0"/>
            <a:ext cx="9144000" cy="864235"/>
            <a:chOff x="0" y="0"/>
            <a:chExt cx="9144000" cy="864235"/>
          </a:xfrm>
        </p:grpSpPr>
        <p:sp>
          <p:nvSpPr>
            <p:cNvPr id="4" name="object 4"/>
            <p:cNvSpPr/>
            <p:nvPr/>
          </p:nvSpPr>
          <p:spPr>
            <a:xfrm>
              <a:off x="0" y="0"/>
              <a:ext cx="9144000" cy="864235"/>
            </a:xfrm>
            <a:custGeom>
              <a:avLst/>
              <a:gdLst/>
              <a:ahLst/>
              <a:cxnLst/>
              <a:rect l="l" t="t" r="r" b="b"/>
              <a:pathLst>
                <a:path w="9144000" h="864235">
                  <a:moveTo>
                    <a:pt x="9144000" y="0"/>
                  </a:moveTo>
                  <a:lnTo>
                    <a:pt x="0" y="0"/>
                  </a:lnTo>
                  <a:lnTo>
                    <a:pt x="0" y="864108"/>
                  </a:lnTo>
                  <a:lnTo>
                    <a:pt x="9144000" y="864108"/>
                  </a:lnTo>
                  <a:lnTo>
                    <a:pt x="9144000" y="0"/>
                  </a:lnTo>
                  <a:close/>
                </a:path>
              </a:pathLst>
            </a:custGeom>
            <a:solidFill>
              <a:srgbClr val="FFFFFF"/>
            </a:solidFill>
          </p:spPr>
          <p:txBody>
            <a:bodyPr wrap="square" lIns="0" tIns="0" rIns="0" bIns="0" rtlCol="0"/>
            <a:lstStyle/>
            <a:p>
              <a:endParaRPr/>
            </a:p>
          </p:txBody>
        </p:sp>
        <p:sp>
          <p:nvSpPr>
            <p:cNvPr id="5" name="object 5"/>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grpSp>
      <p:sp>
        <p:nvSpPr>
          <p:cNvPr id="6" name="object 6"/>
          <p:cNvSpPr txBox="1"/>
          <p:nvPr/>
        </p:nvSpPr>
        <p:spPr>
          <a:xfrm>
            <a:off x="8430768" y="0"/>
            <a:ext cx="478790" cy="620395"/>
          </a:xfrm>
          <a:prstGeom prst="rect">
            <a:avLst/>
          </a:prstGeom>
          <a:solidFill>
            <a:srgbClr val="C00000"/>
          </a:solidFill>
        </p:spPr>
        <p:txBody>
          <a:bodyPr vert="horz" wrap="square" lIns="0" tIns="2540" rIns="0" bIns="0" rtlCol="0">
            <a:spAutoFit/>
          </a:bodyPr>
          <a:lstStyle/>
          <a:p>
            <a:pPr>
              <a:lnSpc>
                <a:spcPct val="100000"/>
              </a:lnSpc>
              <a:spcBef>
                <a:spcPts val="20"/>
              </a:spcBef>
            </a:pPr>
            <a:endParaRPr sz="1450">
              <a:latin typeface="Times New Roman"/>
              <a:cs typeface="Times New Roman"/>
            </a:endParaRPr>
          </a:p>
          <a:p>
            <a:pPr marL="134620">
              <a:lnSpc>
                <a:spcPct val="100000"/>
              </a:lnSpc>
            </a:pPr>
            <a:r>
              <a:rPr sz="1800" b="1" spc="-5" dirty="0">
                <a:solidFill>
                  <a:srgbClr val="FFFFFF"/>
                </a:solidFill>
                <a:latin typeface="Carlito"/>
                <a:cs typeface="Carlito"/>
              </a:rPr>
              <a:t>10</a:t>
            </a:r>
            <a:endParaRPr sz="1800">
              <a:latin typeface="Carlito"/>
              <a:cs typeface="Carlito"/>
            </a:endParaRPr>
          </a:p>
        </p:txBody>
      </p:sp>
      <p:sp>
        <p:nvSpPr>
          <p:cNvPr id="7" name="object 7"/>
          <p:cNvSpPr/>
          <p:nvPr/>
        </p:nvSpPr>
        <p:spPr>
          <a:xfrm>
            <a:off x="633983" y="830580"/>
            <a:ext cx="1748027" cy="1816608"/>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title"/>
          </p:nvPr>
        </p:nvSpPr>
        <p:spPr>
          <a:xfrm>
            <a:off x="59435" y="0"/>
            <a:ext cx="8371840" cy="548226"/>
          </a:xfrm>
          <a:prstGeom prst="rect">
            <a:avLst/>
          </a:prstGeom>
          <a:solidFill>
            <a:srgbClr val="D99593"/>
          </a:solidFill>
        </p:spPr>
        <p:txBody>
          <a:bodyPr vert="horz" wrap="square" lIns="0" tIns="55244" rIns="0" bIns="0" rtlCol="0">
            <a:spAutoFit/>
          </a:bodyPr>
          <a:lstStyle/>
          <a:p>
            <a:pPr marL="90805">
              <a:lnSpc>
                <a:spcPct val="100000"/>
              </a:lnSpc>
              <a:spcBef>
                <a:spcPts val="434"/>
              </a:spcBef>
            </a:pPr>
            <a:r>
              <a:rPr lang="en-US" sz="3200" spc="-170" dirty="0" err="1" smtClean="0">
                <a:solidFill>
                  <a:srgbClr val="FFFFFF"/>
                </a:solidFill>
              </a:rPr>
              <a:t>Tipe</a:t>
            </a:r>
            <a:r>
              <a:rPr lang="en-US" sz="3200" spc="-170" dirty="0" smtClean="0">
                <a:solidFill>
                  <a:srgbClr val="FFFFFF"/>
                </a:solidFill>
              </a:rPr>
              <a:t> </a:t>
            </a:r>
            <a:r>
              <a:rPr lang="en-US" sz="3200" spc="-170" dirty="0" err="1" smtClean="0">
                <a:solidFill>
                  <a:srgbClr val="FFFFFF"/>
                </a:solidFill>
              </a:rPr>
              <a:t>Fintech</a:t>
            </a:r>
            <a:endParaRPr sz="3200" dirty="0">
              <a:latin typeface="Times New Roman"/>
              <a:cs typeface="Times New Roman"/>
            </a:endParaRPr>
          </a:p>
        </p:txBody>
      </p:sp>
      <p:sp>
        <p:nvSpPr>
          <p:cNvPr id="13" name="object 6"/>
          <p:cNvSpPr txBox="1"/>
          <p:nvPr/>
        </p:nvSpPr>
        <p:spPr>
          <a:xfrm>
            <a:off x="350952" y="2637684"/>
            <a:ext cx="8243648" cy="3889526"/>
          </a:xfrm>
          <a:prstGeom prst="rect">
            <a:avLst/>
          </a:prstGeom>
        </p:spPr>
        <p:txBody>
          <a:bodyPr vert="horz" wrap="square" lIns="0" tIns="11430" rIns="0" bIns="0" rtlCol="0">
            <a:spAutoFit/>
          </a:bodyPr>
          <a:lstStyle/>
          <a:p>
            <a:r>
              <a:rPr lang="id-ID" sz="1400" b="1" dirty="0"/>
              <a:t>1. </a:t>
            </a:r>
            <a:r>
              <a:rPr lang="id-ID" sz="1400" b="1" i="1" dirty="0"/>
              <a:t>Crowdfunding</a:t>
            </a:r>
            <a:endParaRPr lang="id-ID" sz="1400" b="1" dirty="0"/>
          </a:p>
          <a:p>
            <a:r>
              <a:rPr lang="id-ID" sz="1400" i="1" dirty="0"/>
              <a:t>Crowdfunding </a:t>
            </a:r>
            <a:r>
              <a:rPr lang="id-ID" sz="1400" dirty="0"/>
              <a:t>atau penggalangan dana merupakan salah satu model </a:t>
            </a:r>
            <a:r>
              <a:rPr lang="id-ID" sz="1400" i="1" dirty="0"/>
              <a:t>FinTech </a:t>
            </a:r>
            <a:r>
              <a:rPr lang="id-ID" sz="1400" dirty="0"/>
              <a:t>yang sedang populer di berbagai negara, termasuk Indonesia. </a:t>
            </a:r>
            <a:endParaRPr lang="en-US" sz="1400" dirty="0" smtClean="0"/>
          </a:p>
          <a:p>
            <a:r>
              <a:rPr lang="id-ID" sz="1400" b="1" dirty="0" smtClean="0"/>
              <a:t>2</a:t>
            </a:r>
            <a:r>
              <a:rPr lang="id-ID" sz="1400" b="1" dirty="0"/>
              <a:t>. </a:t>
            </a:r>
            <a:r>
              <a:rPr lang="id-ID" sz="1400" b="1" i="1" dirty="0"/>
              <a:t>Microfinancing</a:t>
            </a:r>
            <a:endParaRPr lang="id-ID" sz="1400" b="1" dirty="0"/>
          </a:p>
          <a:p>
            <a:r>
              <a:rPr lang="id-ID" sz="1400" i="1" dirty="0"/>
              <a:t>Microfinancing </a:t>
            </a:r>
            <a:r>
              <a:rPr lang="id-ID" sz="1400" dirty="0"/>
              <a:t>adalah salah satu layanan </a:t>
            </a:r>
            <a:r>
              <a:rPr lang="id-ID" sz="1400" i="1" dirty="0"/>
              <a:t>FinTech </a:t>
            </a:r>
            <a:r>
              <a:rPr lang="id-ID" sz="1400" dirty="0"/>
              <a:t>yang menyediakan layanan keuangan bagi masyarakat kelas menengah ke bawah untuk membantu kehidupan dan keuangan mereka sehari-hari. </a:t>
            </a:r>
          </a:p>
          <a:p>
            <a:r>
              <a:rPr lang="id-ID" sz="1400" b="1" dirty="0"/>
              <a:t>3. P2P Lending Service,</a:t>
            </a:r>
          </a:p>
          <a:p>
            <a:r>
              <a:rPr lang="id-ID" sz="1400" dirty="0"/>
              <a:t>Jenis ini lebih dikenal sebagai </a:t>
            </a:r>
            <a:r>
              <a:rPr lang="id-ID" sz="1400" i="1" dirty="0"/>
              <a:t>FinTech </a:t>
            </a:r>
            <a:r>
              <a:rPr lang="id-ID" sz="1400" dirty="0"/>
              <a:t>untuk peminjaman uang. </a:t>
            </a:r>
            <a:r>
              <a:rPr lang="id-ID" sz="1400" i="1" dirty="0"/>
              <a:t>FinTech </a:t>
            </a:r>
            <a:r>
              <a:rPr lang="id-ID" sz="1400" dirty="0"/>
              <a:t>ini membantu masyarakat yang membutuhkan akses keuangan untuk memenuhi kebutuhan. </a:t>
            </a:r>
            <a:endParaRPr lang="en-US" sz="1400" dirty="0" smtClean="0"/>
          </a:p>
          <a:p>
            <a:r>
              <a:rPr lang="id-ID" sz="1400" b="1" dirty="0" smtClean="0"/>
              <a:t>4</a:t>
            </a:r>
            <a:r>
              <a:rPr lang="id-ID" sz="1400" b="1" dirty="0"/>
              <a:t>. Market Comparison </a:t>
            </a:r>
          </a:p>
          <a:p>
            <a:r>
              <a:rPr lang="id-ID" sz="1400" dirty="0"/>
              <a:t>Dengan </a:t>
            </a:r>
            <a:r>
              <a:rPr lang="id-ID" sz="1400" i="1" dirty="0"/>
              <a:t>FinTech </a:t>
            </a:r>
            <a:r>
              <a:rPr lang="id-ID" sz="1400" dirty="0"/>
              <a:t>ini, </a:t>
            </a:r>
            <a:r>
              <a:rPr lang="id-ID" sz="1400" dirty="0" smtClean="0"/>
              <a:t>dapat </a:t>
            </a:r>
            <a:r>
              <a:rPr lang="id-ID" sz="1400" dirty="0"/>
              <a:t>membandingkan macam-macam produk keuangan dari berbagai penyedia jasa keuangan. </a:t>
            </a:r>
            <a:r>
              <a:rPr lang="id-ID" sz="1400" i="1" dirty="0"/>
              <a:t>FinTech</a:t>
            </a:r>
            <a:r>
              <a:rPr lang="id-ID" sz="1400" dirty="0"/>
              <a:t> juga dapat berfungsi sebagai perencana finansial. Dengan bantuan </a:t>
            </a:r>
            <a:r>
              <a:rPr lang="id-ID" sz="1400" i="1" dirty="0"/>
              <a:t>FinTech</a:t>
            </a:r>
            <a:r>
              <a:rPr lang="id-ID" sz="1400" dirty="0"/>
              <a:t>, penggunanya dapat mendapatkan beberapa pilihan investasi untuk kebutuhan di masa depan</a:t>
            </a:r>
            <a:r>
              <a:rPr lang="id-ID" sz="1400" dirty="0" smtClean="0"/>
              <a:t>.</a:t>
            </a:r>
            <a:endParaRPr lang="id-ID" sz="1400" dirty="0"/>
          </a:p>
          <a:p>
            <a:r>
              <a:rPr lang="id-ID" sz="1400" b="1" dirty="0"/>
              <a:t>5. Digital Payment System </a:t>
            </a:r>
          </a:p>
          <a:p>
            <a:r>
              <a:rPr lang="id-ID" sz="1400" i="1" dirty="0"/>
              <a:t>FinTech </a:t>
            </a:r>
            <a:r>
              <a:rPr lang="id-ID" sz="1400" dirty="0"/>
              <a:t>ini bergerak di bidang penyediaan layanan berupa pembayaran semua tagihan seperti pulsa &amp; pascabayar, kartu kredit, atau token listrik PLN. Salah satu contoh </a:t>
            </a:r>
            <a:r>
              <a:rPr lang="id-ID" sz="1400" i="1" dirty="0"/>
              <a:t>FinTech </a:t>
            </a:r>
            <a:r>
              <a:rPr lang="id-ID" sz="1400" dirty="0"/>
              <a:t>yang bergerak dalam digital payment system ini adalah Payfazz yang berbasis keagenan untuk membantu masyarakat Indonesia, terutama mereka yang tidak memiliki akses ke bank, untuk melakukan pembayaran berbagai macam tagihan setiap bulannya.</a:t>
            </a:r>
          </a:p>
        </p:txBody>
      </p:sp>
      <p:pic>
        <p:nvPicPr>
          <p:cNvPr id="11" name="Picture 10" descr="Mengenal Apa Itu Fintech dan Jenis-Jenisnya di Indonesia"/>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56238" y="638271"/>
            <a:ext cx="5249562" cy="1912620"/>
          </a:xfrm>
          <a:prstGeom prst="rect">
            <a:avLst/>
          </a:prstGeom>
          <a:noFill/>
          <a:ln>
            <a:noFill/>
          </a:ln>
        </p:spPr>
      </p:pic>
    </p:spTree>
    <p:extLst>
      <p:ext uri="{BB962C8B-B14F-4D97-AF65-F5344CB8AC3E}">
        <p14:creationId xmlns:p14="http://schemas.microsoft.com/office/powerpoint/2010/main" val="1864601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65768" y="271551"/>
            <a:ext cx="231775" cy="229235"/>
          </a:xfrm>
          <a:prstGeom prst="rect">
            <a:avLst/>
          </a:prstGeom>
        </p:spPr>
        <p:txBody>
          <a:bodyPr vert="horz" wrap="square" lIns="0" tIns="0" rIns="0" bIns="0" rtlCol="0">
            <a:spAutoFit/>
          </a:bodyPr>
          <a:lstStyle/>
          <a:p>
            <a:pPr>
              <a:lnSpc>
                <a:spcPts val="1710"/>
              </a:lnSpc>
            </a:pPr>
            <a:r>
              <a:rPr sz="1800" b="1" spc="-5" dirty="0">
                <a:solidFill>
                  <a:srgbClr val="FFFFFF"/>
                </a:solidFill>
                <a:latin typeface="Carlito"/>
                <a:cs typeface="Carlito"/>
              </a:rPr>
              <a:t>10</a:t>
            </a:r>
            <a:endParaRPr sz="1800">
              <a:latin typeface="Carlito"/>
              <a:cs typeface="Carlito"/>
            </a:endParaRPr>
          </a:p>
        </p:txBody>
      </p:sp>
      <p:grpSp>
        <p:nvGrpSpPr>
          <p:cNvPr id="3" name="object 3"/>
          <p:cNvGrpSpPr/>
          <p:nvPr/>
        </p:nvGrpSpPr>
        <p:grpSpPr>
          <a:xfrm>
            <a:off x="0" y="0"/>
            <a:ext cx="9144000" cy="864235"/>
            <a:chOff x="0" y="0"/>
            <a:chExt cx="9144000" cy="864235"/>
          </a:xfrm>
        </p:grpSpPr>
        <p:sp>
          <p:nvSpPr>
            <p:cNvPr id="4" name="object 4"/>
            <p:cNvSpPr/>
            <p:nvPr/>
          </p:nvSpPr>
          <p:spPr>
            <a:xfrm>
              <a:off x="0" y="0"/>
              <a:ext cx="9144000" cy="864235"/>
            </a:xfrm>
            <a:custGeom>
              <a:avLst/>
              <a:gdLst/>
              <a:ahLst/>
              <a:cxnLst/>
              <a:rect l="l" t="t" r="r" b="b"/>
              <a:pathLst>
                <a:path w="9144000" h="864235">
                  <a:moveTo>
                    <a:pt x="9144000" y="0"/>
                  </a:moveTo>
                  <a:lnTo>
                    <a:pt x="0" y="0"/>
                  </a:lnTo>
                  <a:lnTo>
                    <a:pt x="0" y="864108"/>
                  </a:lnTo>
                  <a:lnTo>
                    <a:pt x="9144000" y="864108"/>
                  </a:lnTo>
                  <a:lnTo>
                    <a:pt x="9144000" y="0"/>
                  </a:lnTo>
                  <a:close/>
                </a:path>
              </a:pathLst>
            </a:custGeom>
            <a:solidFill>
              <a:srgbClr val="FFFFFF"/>
            </a:solidFill>
          </p:spPr>
          <p:txBody>
            <a:bodyPr wrap="square" lIns="0" tIns="0" rIns="0" bIns="0" rtlCol="0"/>
            <a:lstStyle/>
            <a:p>
              <a:endParaRPr/>
            </a:p>
          </p:txBody>
        </p:sp>
        <p:sp>
          <p:nvSpPr>
            <p:cNvPr id="5" name="object 5"/>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grpSp>
      <p:sp>
        <p:nvSpPr>
          <p:cNvPr id="6" name="object 6"/>
          <p:cNvSpPr txBox="1"/>
          <p:nvPr/>
        </p:nvSpPr>
        <p:spPr>
          <a:xfrm>
            <a:off x="8430768" y="0"/>
            <a:ext cx="478790" cy="620395"/>
          </a:xfrm>
          <a:prstGeom prst="rect">
            <a:avLst/>
          </a:prstGeom>
          <a:solidFill>
            <a:srgbClr val="C00000"/>
          </a:solidFill>
        </p:spPr>
        <p:txBody>
          <a:bodyPr vert="horz" wrap="square" lIns="0" tIns="2540" rIns="0" bIns="0" rtlCol="0">
            <a:spAutoFit/>
          </a:bodyPr>
          <a:lstStyle/>
          <a:p>
            <a:pPr>
              <a:lnSpc>
                <a:spcPct val="100000"/>
              </a:lnSpc>
              <a:spcBef>
                <a:spcPts val="20"/>
              </a:spcBef>
            </a:pPr>
            <a:endParaRPr sz="1450">
              <a:latin typeface="Times New Roman"/>
              <a:cs typeface="Times New Roman"/>
            </a:endParaRPr>
          </a:p>
          <a:p>
            <a:pPr marL="134620">
              <a:lnSpc>
                <a:spcPct val="100000"/>
              </a:lnSpc>
            </a:pPr>
            <a:r>
              <a:rPr sz="1800" b="1" spc="-5" dirty="0">
                <a:solidFill>
                  <a:srgbClr val="FFFFFF"/>
                </a:solidFill>
                <a:latin typeface="Carlito"/>
                <a:cs typeface="Carlito"/>
              </a:rPr>
              <a:t>10</a:t>
            </a:r>
            <a:endParaRPr sz="1800">
              <a:latin typeface="Carlito"/>
              <a:cs typeface="Carlito"/>
            </a:endParaRPr>
          </a:p>
        </p:txBody>
      </p:sp>
      <p:sp>
        <p:nvSpPr>
          <p:cNvPr id="7" name="object 7"/>
          <p:cNvSpPr/>
          <p:nvPr/>
        </p:nvSpPr>
        <p:spPr>
          <a:xfrm>
            <a:off x="633983" y="830580"/>
            <a:ext cx="1748027" cy="1816608"/>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title"/>
          </p:nvPr>
        </p:nvSpPr>
        <p:spPr>
          <a:xfrm>
            <a:off x="59435" y="0"/>
            <a:ext cx="8371840" cy="548226"/>
          </a:xfrm>
          <a:prstGeom prst="rect">
            <a:avLst/>
          </a:prstGeom>
          <a:solidFill>
            <a:srgbClr val="D99593"/>
          </a:solidFill>
        </p:spPr>
        <p:txBody>
          <a:bodyPr vert="horz" wrap="square" lIns="0" tIns="55244" rIns="0" bIns="0" rtlCol="0">
            <a:spAutoFit/>
          </a:bodyPr>
          <a:lstStyle/>
          <a:p>
            <a:pPr marL="90805">
              <a:lnSpc>
                <a:spcPct val="100000"/>
              </a:lnSpc>
              <a:spcBef>
                <a:spcPts val="434"/>
              </a:spcBef>
            </a:pPr>
            <a:r>
              <a:rPr lang="en-US" sz="3200" spc="-170" dirty="0" err="1" smtClean="0">
                <a:solidFill>
                  <a:srgbClr val="FFFFFF"/>
                </a:solidFill>
              </a:rPr>
              <a:t>Fintech</a:t>
            </a:r>
            <a:r>
              <a:rPr lang="en-US" sz="3200" spc="-170" dirty="0" smtClean="0">
                <a:solidFill>
                  <a:srgbClr val="FFFFFF"/>
                </a:solidFill>
              </a:rPr>
              <a:t> </a:t>
            </a:r>
            <a:r>
              <a:rPr lang="en-US" sz="3200" spc="-170" dirty="0" err="1" smtClean="0">
                <a:solidFill>
                  <a:srgbClr val="FFFFFF"/>
                </a:solidFill>
              </a:rPr>
              <a:t>dan</a:t>
            </a:r>
            <a:r>
              <a:rPr lang="en-US" sz="3200" spc="-170" dirty="0" smtClean="0">
                <a:solidFill>
                  <a:srgbClr val="FFFFFF"/>
                </a:solidFill>
              </a:rPr>
              <a:t> </a:t>
            </a:r>
            <a:r>
              <a:rPr lang="en-US" sz="3200" spc="-170" dirty="0" err="1" smtClean="0">
                <a:solidFill>
                  <a:srgbClr val="FFFFFF"/>
                </a:solidFill>
              </a:rPr>
              <a:t>Blockchain</a:t>
            </a:r>
            <a:endParaRPr sz="3200" dirty="0">
              <a:latin typeface="Times New Roman"/>
              <a:cs typeface="Times New Roman"/>
            </a:endParaRPr>
          </a:p>
        </p:txBody>
      </p:sp>
      <p:sp>
        <p:nvSpPr>
          <p:cNvPr id="13" name="object 6"/>
          <p:cNvSpPr txBox="1"/>
          <p:nvPr/>
        </p:nvSpPr>
        <p:spPr>
          <a:xfrm>
            <a:off x="350952" y="2637684"/>
            <a:ext cx="8243648" cy="2812308"/>
          </a:xfrm>
          <a:prstGeom prst="rect">
            <a:avLst/>
          </a:prstGeom>
        </p:spPr>
        <p:txBody>
          <a:bodyPr vert="horz" wrap="square" lIns="0" tIns="11430" rIns="0" bIns="0" rtlCol="0">
            <a:spAutoFit/>
          </a:bodyPr>
          <a:lstStyle/>
          <a:p>
            <a:r>
              <a:rPr lang="en-US" sz="1400" dirty="0" err="1"/>
              <a:t>Masa</a:t>
            </a:r>
            <a:r>
              <a:rPr lang="en-US" sz="1400" dirty="0"/>
              <a:t> </a:t>
            </a:r>
            <a:r>
              <a:rPr lang="en-US" sz="1400" dirty="0" err="1"/>
              <a:t>depan</a:t>
            </a:r>
            <a:r>
              <a:rPr lang="en-US" sz="1400" dirty="0"/>
              <a:t> </a:t>
            </a:r>
            <a:r>
              <a:rPr lang="en-US" sz="1400" dirty="0" err="1"/>
              <a:t>FinTech</a:t>
            </a:r>
            <a:r>
              <a:rPr lang="en-US" sz="1400" dirty="0"/>
              <a:t> </a:t>
            </a:r>
            <a:r>
              <a:rPr lang="en-US" sz="1400" dirty="0" err="1"/>
              <a:t>memang</a:t>
            </a:r>
            <a:r>
              <a:rPr lang="en-US" sz="1400" dirty="0"/>
              <a:t> </a:t>
            </a:r>
            <a:r>
              <a:rPr lang="en-US" sz="1400" dirty="0" err="1"/>
              <a:t>memiliki</a:t>
            </a:r>
            <a:r>
              <a:rPr lang="en-US" sz="1400" dirty="0"/>
              <a:t> </a:t>
            </a:r>
            <a:r>
              <a:rPr lang="en-US" sz="1400" dirty="0" err="1"/>
              <a:t>peluang</a:t>
            </a:r>
            <a:r>
              <a:rPr lang="en-US" sz="1400" dirty="0"/>
              <a:t> yang </a:t>
            </a:r>
            <a:r>
              <a:rPr lang="en-US" sz="1400" dirty="0" err="1"/>
              <a:t>sangat</a:t>
            </a:r>
            <a:r>
              <a:rPr lang="en-US" sz="1400" dirty="0"/>
              <a:t> </a:t>
            </a:r>
            <a:r>
              <a:rPr lang="en-US" sz="1400" dirty="0" err="1"/>
              <a:t>cerah</a:t>
            </a:r>
            <a:r>
              <a:rPr lang="en-US" sz="1400" dirty="0"/>
              <a:t>. </a:t>
            </a:r>
            <a:r>
              <a:rPr lang="en-US" sz="1400" dirty="0" err="1"/>
              <a:t>Istilah</a:t>
            </a:r>
            <a:r>
              <a:rPr lang="en-US" sz="1400" dirty="0"/>
              <a:t> lain yang </a:t>
            </a:r>
            <a:r>
              <a:rPr lang="en-US" sz="1400" dirty="0" err="1"/>
              <a:t>terkait</a:t>
            </a:r>
            <a:r>
              <a:rPr lang="en-US" sz="1400" dirty="0"/>
              <a:t> </a:t>
            </a:r>
            <a:r>
              <a:rPr lang="en-US" sz="1400" dirty="0" err="1"/>
              <a:t>dengan</a:t>
            </a:r>
            <a:r>
              <a:rPr lang="en-US" sz="1400" dirty="0"/>
              <a:t> </a:t>
            </a:r>
            <a:r>
              <a:rPr lang="en-US" sz="1400" dirty="0" err="1"/>
              <a:t>FinTech</a:t>
            </a:r>
            <a:r>
              <a:rPr lang="en-US" sz="1400" dirty="0"/>
              <a:t> </a:t>
            </a:r>
            <a:r>
              <a:rPr lang="en-US" sz="1400" dirty="0" err="1"/>
              <a:t>dan</a:t>
            </a:r>
            <a:r>
              <a:rPr lang="en-US" sz="1400" dirty="0"/>
              <a:t> </a:t>
            </a:r>
            <a:r>
              <a:rPr lang="en-US" sz="1400" dirty="0" err="1"/>
              <a:t>sangat</a:t>
            </a:r>
            <a:r>
              <a:rPr lang="en-US" sz="1400" dirty="0"/>
              <a:t> </a:t>
            </a:r>
            <a:r>
              <a:rPr lang="en-US" sz="1400" dirty="0" err="1"/>
              <a:t>mungkin</a:t>
            </a:r>
            <a:r>
              <a:rPr lang="en-US" sz="1400" dirty="0"/>
              <a:t> </a:t>
            </a:r>
            <a:r>
              <a:rPr lang="en-US" sz="1400" dirty="0" err="1"/>
              <a:t>menjadi</a:t>
            </a:r>
            <a:r>
              <a:rPr lang="en-US" sz="1400" dirty="0"/>
              <a:t> trend </a:t>
            </a:r>
            <a:r>
              <a:rPr lang="en-US" sz="1400" dirty="0" err="1"/>
              <a:t>FinTech</a:t>
            </a:r>
            <a:r>
              <a:rPr lang="en-US" sz="1400" dirty="0"/>
              <a:t> </a:t>
            </a:r>
            <a:r>
              <a:rPr lang="en-US" sz="1400" dirty="0" err="1"/>
              <a:t>kedepan</a:t>
            </a:r>
            <a:r>
              <a:rPr lang="en-US" sz="1400" dirty="0"/>
              <a:t> </a:t>
            </a:r>
            <a:r>
              <a:rPr lang="en-US" sz="1400" dirty="0" err="1"/>
              <a:t>adalah</a:t>
            </a:r>
            <a:r>
              <a:rPr lang="en-US" sz="1400" dirty="0"/>
              <a:t> </a:t>
            </a:r>
            <a:r>
              <a:rPr lang="en-US" sz="1400" i="1" dirty="0" err="1"/>
              <a:t>Cryptocurrenc</a:t>
            </a:r>
            <a:r>
              <a:rPr lang="en-US" sz="1400" dirty="0" err="1"/>
              <a:t>y</a:t>
            </a:r>
            <a:r>
              <a:rPr lang="en-US" sz="1400" dirty="0"/>
              <a:t>, </a:t>
            </a:r>
            <a:r>
              <a:rPr lang="en-US" sz="1400" dirty="0" err="1"/>
              <a:t>dan</a:t>
            </a:r>
            <a:r>
              <a:rPr lang="en-US" sz="1400" dirty="0"/>
              <a:t> </a:t>
            </a:r>
            <a:r>
              <a:rPr lang="en-US" sz="1400" dirty="0" err="1"/>
              <a:t>Bitcoin</a:t>
            </a:r>
            <a:r>
              <a:rPr lang="en-US" sz="1400" dirty="0"/>
              <a:t>. </a:t>
            </a:r>
            <a:r>
              <a:rPr lang="en-US" sz="1400" dirty="0" err="1"/>
              <a:t>Terlebih</a:t>
            </a:r>
            <a:r>
              <a:rPr lang="en-US" sz="1400" dirty="0"/>
              <a:t>  </a:t>
            </a:r>
            <a:r>
              <a:rPr lang="en-US" sz="1400" dirty="0" err="1"/>
              <a:t>dengan</a:t>
            </a:r>
            <a:r>
              <a:rPr lang="en-US" sz="1400" dirty="0"/>
              <a:t> </a:t>
            </a:r>
            <a:r>
              <a:rPr lang="en-US" sz="1400" dirty="0" err="1"/>
              <a:t>adanya</a:t>
            </a:r>
            <a:r>
              <a:rPr lang="en-US" sz="1400" dirty="0"/>
              <a:t> </a:t>
            </a:r>
            <a:r>
              <a:rPr lang="en-US" sz="1400" dirty="0" err="1"/>
              <a:t>perkembangan</a:t>
            </a:r>
            <a:r>
              <a:rPr lang="en-US" sz="1400" dirty="0"/>
              <a:t> </a:t>
            </a:r>
            <a:r>
              <a:rPr lang="en-US" sz="1400" dirty="0" err="1"/>
              <a:t>algoritma</a:t>
            </a:r>
            <a:r>
              <a:rPr lang="en-US" sz="1400" dirty="0"/>
              <a:t> </a:t>
            </a:r>
            <a:r>
              <a:rPr lang="en-US" sz="1400" dirty="0" err="1"/>
              <a:t>pada</a:t>
            </a:r>
            <a:r>
              <a:rPr lang="en-US" sz="1400" dirty="0"/>
              <a:t> </a:t>
            </a:r>
            <a:r>
              <a:rPr lang="en-US" sz="1400" dirty="0" err="1"/>
              <a:t>teknologi</a:t>
            </a:r>
            <a:r>
              <a:rPr lang="en-US" sz="1400" dirty="0"/>
              <a:t> </a:t>
            </a:r>
            <a:r>
              <a:rPr lang="en-US" sz="1400" dirty="0" err="1"/>
              <a:t>Blockchain</a:t>
            </a:r>
            <a:r>
              <a:rPr lang="en-US" sz="1400" dirty="0"/>
              <a:t>. </a:t>
            </a:r>
            <a:r>
              <a:rPr lang="en-US" sz="1400" dirty="0" err="1"/>
              <a:t>Blockchain</a:t>
            </a:r>
            <a:r>
              <a:rPr lang="en-US" sz="1400" dirty="0"/>
              <a:t> (</a:t>
            </a:r>
            <a:r>
              <a:rPr lang="en-US" sz="1400" dirty="0" err="1"/>
              <a:t>Hacioglu</a:t>
            </a:r>
            <a:r>
              <a:rPr lang="en-US" sz="1400" dirty="0"/>
              <a:t>, 2019) </a:t>
            </a:r>
            <a:r>
              <a:rPr lang="en-US" sz="1400" dirty="0" err="1"/>
              <a:t>adalah</a:t>
            </a:r>
            <a:r>
              <a:rPr lang="en-US" sz="1400" dirty="0"/>
              <a:t> </a:t>
            </a:r>
            <a:r>
              <a:rPr lang="en-US" sz="1400" dirty="0" err="1"/>
              <a:t>teknologi</a:t>
            </a:r>
            <a:r>
              <a:rPr lang="en-US" sz="1400" dirty="0"/>
              <a:t> </a:t>
            </a:r>
            <a:r>
              <a:rPr lang="en-US" sz="1400" dirty="0" err="1"/>
              <a:t>informasi</a:t>
            </a:r>
            <a:r>
              <a:rPr lang="en-US" sz="1400" dirty="0"/>
              <a:t> </a:t>
            </a:r>
            <a:r>
              <a:rPr lang="en-US" sz="1400" dirty="0" err="1"/>
              <a:t>disruptif</a:t>
            </a:r>
            <a:r>
              <a:rPr lang="en-US" sz="1400" dirty="0"/>
              <a:t> </a:t>
            </a:r>
            <a:r>
              <a:rPr lang="en-US" sz="1400" dirty="0" err="1"/>
              <a:t>baru</a:t>
            </a:r>
            <a:r>
              <a:rPr lang="en-US" sz="1400" dirty="0"/>
              <a:t> yang </a:t>
            </a:r>
            <a:r>
              <a:rPr lang="en-US" sz="1400" dirty="0" err="1"/>
              <a:t>memungkinkan</a:t>
            </a:r>
            <a:r>
              <a:rPr lang="en-US" sz="1400" dirty="0"/>
              <a:t> </a:t>
            </a:r>
            <a:r>
              <a:rPr lang="en-US" sz="1400" dirty="0" err="1"/>
              <a:t>banyak</a:t>
            </a:r>
            <a:r>
              <a:rPr lang="en-US" sz="1400" dirty="0"/>
              <a:t> </a:t>
            </a:r>
            <a:r>
              <a:rPr lang="en-US" sz="1400" dirty="0" err="1"/>
              <a:t>pengguna</a:t>
            </a:r>
            <a:r>
              <a:rPr lang="en-US" sz="1400" dirty="0"/>
              <a:t> </a:t>
            </a:r>
            <a:r>
              <a:rPr lang="en-US" sz="1400" dirty="0" err="1"/>
              <a:t>menyelesaikan</a:t>
            </a:r>
            <a:r>
              <a:rPr lang="en-US" sz="1400" dirty="0"/>
              <a:t> </a:t>
            </a:r>
            <a:r>
              <a:rPr lang="en-US" sz="1400" dirty="0" err="1"/>
              <a:t>transaksi</a:t>
            </a:r>
            <a:r>
              <a:rPr lang="en-US" sz="1400" dirty="0"/>
              <a:t> </a:t>
            </a:r>
            <a:r>
              <a:rPr lang="en-US" sz="1400" dirty="0" err="1"/>
              <a:t>keuangan</a:t>
            </a:r>
            <a:r>
              <a:rPr lang="en-US" sz="1400" dirty="0"/>
              <a:t> </a:t>
            </a:r>
            <a:r>
              <a:rPr lang="en-US" sz="1400" dirty="0" err="1"/>
              <a:t>mereka</a:t>
            </a:r>
            <a:r>
              <a:rPr lang="en-US" sz="1400" dirty="0"/>
              <a:t> </a:t>
            </a:r>
            <a:r>
              <a:rPr lang="en-US" sz="1400" dirty="0" err="1"/>
              <a:t>sendiri</a:t>
            </a:r>
            <a:r>
              <a:rPr lang="en-US" sz="1400" dirty="0"/>
              <a:t> </a:t>
            </a:r>
            <a:r>
              <a:rPr lang="en-US" sz="1400" dirty="0" err="1"/>
              <a:t>tanpa</a:t>
            </a:r>
            <a:r>
              <a:rPr lang="en-US" sz="1400" dirty="0"/>
              <a:t> </a:t>
            </a:r>
            <a:r>
              <a:rPr lang="en-US" sz="1400" dirty="0" err="1"/>
              <a:t>perlu</a:t>
            </a:r>
            <a:r>
              <a:rPr lang="en-US" sz="1400" dirty="0"/>
              <a:t> </a:t>
            </a:r>
            <a:r>
              <a:rPr lang="en-US" sz="1400" dirty="0" err="1"/>
              <a:t>persetujuan</a:t>
            </a:r>
            <a:r>
              <a:rPr lang="en-US" sz="1400" dirty="0"/>
              <a:t> </a:t>
            </a:r>
            <a:r>
              <a:rPr lang="en-US" sz="1400" dirty="0" err="1"/>
              <a:t>lebih</a:t>
            </a:r>
            <a:r>
              <a:rPr lang="en-US" sz="1400" dirty="0"/>
              <a:t> </a:t>
            </a:r>
            <a:r>
              <a:rPr lang="en-US" sz="1400" dirty="0" err="1"/>
              <a:t>lanjut</a:t>
            </a:r>
            <a:r>
              <a:rPr lang="en-US" sz="1400" dirty="0"/>
              <a:t> </a:t>
            </a:r>
            <a:r>
              <a:rPr lang="en-US" sz="1400" dirty="0" err="1"/>
              <a:t>oleh</a:t>
            </a:r>
            <a:r>
              <a:rPr lang="en-US" sz="1400" dirty="0"/>
              <a:t> </a:t>
            </a:r>
            <a:r>
              <a:rPr lang="en-US" sz="1400" dirty="0" err="1"/>
              <a:t>pihak</a:t>
            </a:r>
            <a:r>
              <a:rPr lang="en-US" sz="1400" dirty="0"/>
              <a:t> </a:t>
            </a:r>
            <a:r>
              <a:rPr lang="en-US" sz="1400" dirty="0" err="1"/>
              <a:t>perantara</a:t>
            </a:r>
            <a:r>
              <a:rPr lang="en-US" sz="1400" dirty="0"/>
              <a:t> yang </a:t>
            </a:r>
            <a:r>
              <a:rPr lang="en-US" sz="1400" dirty="0" err="1"/>
              <a:t>memiliki</a:t>
            </a:r>
            <a:r>
              <a:rPr lang="en-US" sz="1400" dirty="0"/>
              <a:t> </a:t>
            </a:r>
            <a:r>
              <a:rPr lang="en-US" sz="1400" dirty="0" err="1"/>
              <a:t>kekuatan</a:t>
            </a:r>
            <a:r>
              <a:rPr lang="en-US" sz="1400" dirty="0"/>
              <a:t> </a:t>
            </a:r>
            <a:r>
              <a:rPr lang="en-US" sz="1400" dirty="0" err="1"/>
              <a:t>pusat</a:t>
            </a:r>
            <a:r>
              <a:rPr lang="en-US" sz="1400" dirty="0"/>
              <a:t> </a:t>
            </a:r>
            <a:r>
              <a:rPr lang="en-US" sz="1400" dirty="0" err="1"/>
              <a:t>untuk</a:t>
            </a:r>
            <a:r>
              <a:rPr lang="en-US" sz="1400" dirty="0"/>
              <a:t> </a:t>
            </a:r>
            <a:r>
              <a:rPr lang="en-US" sz="1400" dirty="0" err="1"/>
              <a:t>mengawasi</a:t>
            </a:r>
            <a:r>
              <a:rPr lang="en-US" sz="1400" dirty="0"/>
              <a:t> </a:t>
            </a:r>
            <a:r>
              <a:rPr lang="en-US" sz="1400" dirty="0" err="1"/>
              <a:t>semua</a:t>
            </a:r>
            <a:r>
              <a:rPr lang="en-US" sz="1400" dirty="0"/>
              <a:t> </a:t>
            </a:r>
            <a:r>
              <a:rPr lang="en-US" sz="1400" dirty="0" err="1"/>
              <a:t>transaksi</a:t>
            </a:r>
            <a:r>
              <a:rPr lang="en-US" sz="1400" dirty="0" smtClean="0"/>
              <a:t>.</a:t>
            </a:r>
          </a:p>
          <a:p>
            <a:r>
              <a:rPr lang="en-US" sz="1400" dirty="0" err="1"/>
              <a:t>Adapun</a:t>
            </a:r>
            <a:r>
              <a:rPr lang="en-US" sz="1400" dirty="0"/>
              <a:t>, </a:t>
            </a:r>
            <a:r>
              <a:rPr lang="en-US" sz="1400" dirty="0" err="1"/>
              <a:t>Blockchain</a:t>
            </a:r>
            <a:r>
              <a:rPr lang="en-US" sz="1400" dirty="0"/>
              <a:t> </a:t>
            </a:r>
            <a:r>
              <a:rPr lang="en-US" sz="1400" dirty="0" err="1"/>
              <a:t>pertama</a:t>
            </a:r>
            <a:r>
              <a:rPr lang="en-US" sz="1400" dirty="0"/>
              <a:t> kali </a:t>
            </a:r>
            <a:r>
              <a:rPr lang="en-US" sz="1400" dirty="0" err="1"/>
              <a:t>diperkenalkan</a:t>
            </a:r>
            <a:r>
              <a:rPr lang="en-US" sz="1400" dirty="0"/>
              <a:t> </a:t>
            </a:r>
            <a:r>
              <a:rPr lang="en-US" sz="1400" dirty="0" err="1"/>
              <a:t>oleh</a:t>
            </a:r>
            <a:r>
              <a:rPr lang="en-US" sz="1400" dirty="0"/>
              <a:t> </a:t>
            </a:r>
            <a:r>
              <a:rPr lang="en-US" sz="1400" dirty="0" err="1"/>
              <a:t>seorang</a:t>
            </a:r>
            <a:r>
              <a:rPr lang="en-US" sz="1400" dirty="0"/>
              <a:t> </a:t>
            </a:r>
            <a:r>
              <a:rPr lang="en-US" sz="1400" dirty="0" err="1"/>
              <a:t>ilmuwan</a:t>
            </a:r>
            <a:r>
              <a:rPr lang="en-US" sz="1400" dirty="0"/>
              <a:t> </a:t>
            </a:r>
            <a:r>
              <a:rPr lang="en-US" sz="1400" dirty="0" err="1"/>
              <a:t>Jepang</a:t>
            </a:r>
            <a:r>
              <a:rPr lang="en-US" sz="1400" dirty="0"/>
              <a:t> Satoshi </a:t>
            </a:r>
            <a:r>
              <a:rPr lang="en-US" sz="1400" dirty="0" err="1"/>
              <a:t>Nakamoto</a:t>
            </a:r>
            <a:r>
              <a:rPr lang="en-US" sz="1400" dirty="0"/>
              <a:t> </a:t>
            </a:r>
            <a:r>
              <a:rPr lang="en-US" sz="1400" dirty="0" err="1"/>
              <a:t>pada</a:t>
            </a:r>
            <a:r>
              <a:rPr lang="en-US" sz="1400" dirty="0"/>
              <a:t> </a:t>
            </a:r>
            <a:r>
              <a:rPr lang="en-US" sz="1400" dirty="0" err="1"/>
              <a:t>tahun</a:t>
            </a:r>
            <a:r>
              <a:rPr lang="en-US" sz="1400" dirty="0"/>
              <a:t> 2008 (</a:t>
            </a:r>
            <a:r>
              <a:rPr lang="en-US" sz="1400" dirty="0" err="1"/>
              <a:t>Nakamoto</a:t>
            </a:r>
            <a:r>
              <a:rPr lang="en-US" sz="1400" dirty="0"/>
              <a:t>, 2008). </a:t>
            </a:r>
            <a:r>
              <a:rPr lang="en-US" sz="1400" dirty="0" err="1"/>
              <a:t>Ia</a:t>
            </a:r>
            <a:r>
              <a:rPr lang="en-US" sz="1400" dirty="0"/>
              <a:t> </a:t>
            </a:r>
            <a:r>
              <a:rPr lang="en-US" sz="1400" dirty="0" err="1"/>
              <a:t>memperkenalkan</a:t>
            </a:r>
            <a:r>
              <a:rPr lang="en-US" sz="1400" dirty="0"/>
              <a:t> </a:t>
            </a:r>
            <a:r>
              <a:rPr lang="en-US" sz="1400" dirty="0" err="1"/>
              <a:t>cryptocurrency</a:t>
            </a:r>
            <a:r>
              <a:rPr lang="en-US" sz="1400" dirty="0"/>
              <a:t> </a:t>
            </a:r>
            <a:r>
              <a:rPr lang="en-US" sz="1400" dirty="0" err="1"/>
              <a:t>pertama</a:t>
            </a:r>
            <a:r>
              <a:rPr lang="en-US" sz="1400" dirty="0"/>
              <a:t>, </a:t>
            </a:r>
            <a:r>
              <a:rPr lang="en-US" sz="1400" dirty="0" err="1"/>
              <a:t>bitcoin</a:t>
            </a:r>
            <a:r>
              <a:rPr lang="en-US" sz="1400" dirty="0"/>
              <a:t>, yang </a:t>
            </a:r>
            <a:r>
              <a:rPr lang="en-US" sz="1400" dirty="0" err="1"/>
              <a:t>dibuat</a:t>
            </a:r>
            <a:r>
              <a:rPr lang="en-US" sz="1400" dirty="0"/>
              <a:t> </a:t>
            </a:r>
            <a:r>
              <a:rPr lang="en-US" sz="1400" dirty="0" err="1"/>
              <a:t>dan</a:t>
            </a:r>
            <a:r>
              <a:rPr lang="en-US" sz="1400" dirty="0"/>
              <a:t> </a:t>
            </a:r>
            <a:r>
              <a:rPr lang="en-US" sz="1400" dirty="0" err="1"/>
              <a:t>didukung</a:t>
            </a:r>
            <a:r>
              <a:rPr lang="en-US" sz="1400" dirty="0"/>
              <a:t> </a:t>
            </a:r>
            <a:r>
              <a:rPr lang="en-US" sz="1400" dirty="0" err="1"/>
              <a:t>oleh</a:t>
            </a:r>
            <a:r>
              <a:rPr lang="en-US" sz="1400" dirty="0"/>
              <a:t> </a:t>
            </a:r>
            <a:r>
              <a:rPr lang="en-US" sz="1400" dirty="0" err="1"/>
              <a:t>teknologi</a:t>
            </a:r>
            <a:r>
              <a:rPr lang="en-US" sz="1400" dirty="0"/>
              <a:t> </a:t>
            </a:r>
            <a:r>
              <a:rPr lang="en-US" sz="1400" dirty="0" err="1"/>
              <a:t>Blockchain</a:t>
            </a:r>
            <a:r>
              <a:rPr lang="en-US" sz="1400" dirty="0"/>
              <a:t>. Ide yang </a:t>
            </a:r>
            <a:r>
              <a:rPr lang="en-US" sz="1400" dirty="0" err="1"/>
              <a:t>dibutuhkan</a:t>
            </a:r>
            <a:r>
              <a:rPr lang="en-US" sz="1400" dirty="0"/>
              <a:t> </a:t>
            </a:r>
            <a:r>
              <a:rPr lang="en-US" sz="1400" dirty="0" err="1"/>
              <a:t>adalah</a:t>
            </a:r>
            <a:r>
              <a:rPr lang="en-US" sz="1400" dirty="0"/>
              <a:t> </a:t>
            </a:r>
            <a:r>
              <a:rPr lang="en-US" sz="1400" dirty="0" err="1"/>
              <a:t>sistem</a:t>
            </a:r>
            <a:r>
              <a:rPr lang="en-US" sz="1400" dirty="0"/>
              <a:t> </a:t>
            </a:r>
            <a:r>
              <a:rPr lang="en-US" sz="1400" dirty="0" err="1"/>
              <a:t>pembayaran</a:t>
            </a:r>
            <a:r>
              <a:rPr lang="en-US" sz="1400" dirty="0"/>
              <a:t> </a:t>
            </a:r>
            <a:r>
              <a:rPr lang="en-US" sz="1400" dirty="0" err="1"/>
              <a:t>elektronik</a:t>
            </a:r>
            <a:r>
              <a:rPr lang="en-US" sz="1400" dirty="0"/>
              <a:t> </a:t>
            </a:r>
            <a:r>
              <a:rPr lang="en-US" sz="1400" dirty="0" err="1"/>
              <a:t>berdasarkan</a:t>
            </a:r>
            <a:r>
              <a:rPr lang="en-US" sz="1400" dirty="0"/>
              <a:t> </a:t>
            </a:r>
            <a:r>
              <a:rPr lang="en-US" sz="1400" dirty="0" err="1"/>
              <a:t>bukti</a:t>
            </a:r>
            <a:r>
              <a:rPr lang="en-US" sz="1400" dirty="0"/>
              <a:t> </a:t>
            </a:r>
            <a:r>
              <a:rPr lang="en-US" sz="1400" dirty="0" err="1"/>
              <a:t>kriptografi</a:t>
            </a:r>
            <a:r>
              <a:rPr lang="en-US" sz="1400" dirty="0"/>
              <a:t>, </a:t>
            </a:r>
            <a:r>
              <a:rPr lang="en-US" sz="1400" dirty="0" err="1"/>
              <a:t>bukan</a:t>
            </a:r>
            <a:r>
              <a:rPr lang="en-US" sz="1400" dirty="0"/>
              <a:t> </a:t>
            </a:r>
            <a:r>
              <a:rPr lang="en-US" sz="1400" dirty="0" err="1"/>
              <a:t>kepercayaan</a:t>
            </a:r>
            <a:r>
              <a:rPr lang="en-US" sz="1400" dirty="0"/>
              <a:t>, yang </a:t>
            </a:r>
            <a:r>
              <a:rPr lang="en-US" sz="1400" dirty="0" err="1"/>
              <a:t>memungkinkan</a:t>
            </a:r>
            <a:r>
              <a:rPr lang="en-US" sz="1400" dirty="0"/>
              <a:t> </a:t>
            </a:r>
            <a:r>
              <a:rPr lang="en-US" sz="1400" dirty="0" err="1"/>
              <a:t>dua</a:t>
            </a:r>
            <a:r>
              <a:rPr lang="en-US" sz="1400" dirty="0"/>
              <a:t> </a:t>
            </a:r>
            <a:r>
              <a:rPr lang="en-US" sz="1400" dirty="0" err="1"/>
              <a:t>pihak</a:t>
            </a:r>
            <a:r>
              <a:rPr lang="en-US" sz="1400" dirty="0"/>
              <a:t> yang </a:t>
            </a:r>
            <a:r>
              <a:rPr lang="en-US" sz="1400" dirty="0" err="1"/>
              <a:t>berkeinginan</a:t>
            </a:r>
            <a:r>
              <a:rPr lang="en-US" sz="1400" dirty="0"/>
              <a:t> </a:t>
            </a:r>
            <a:r>
              <a:rPr lang="en-US" sz="1400" dirty="0" err="1"/>
              <a:t>untuk</a:t>
            </a:r>
            <a:r>
              <a:rPr lang="en-US" sz="1400" dirty="0"/>
              <a:t> </a:t>
            </a:r>
            <a:r>
              <a:rPr lang="en-US" sz="1400" dirty="0" err="1"/>
              <a:t>bertransaksi</a:t>
            </a:r>
            <a:r>
              <a:rPr lang="en-US" sz="1400" dirty="0"/>
              <a:t> </a:t>
            </a:r>
            <a:r>
              <a:rPr lang="en-US" sz="1400" dirty="0" err="1"/>
              <a:t>secara</a:t>
            </a:r>
            <a:r>
              <a:rPr lang="en-US" sz="1400" dirty="0"/>
              <a:t> </a:t>
            </a:r>
            <a:r>
              <a:rPr lang="en-US" sz="1400" dirty="0" err="1"/>
              <a:t>langsung</a:t>
            </a:r>
            <a:r>
              <a:rPr lang="en-US" sz="1400" dirty="0"/>
              <a:t> </a:t>
            </a:r>
            <a:r>
              <a:rPr lang="en-US" sz="1400" dirty="0" err="1"/>
              <a:t>satu</a:t>
            </a:r>
            <a:r>
              <a:rPr lang="en-US" sz="1400" dirty="0"/>
              <a:t> </a:t>
            </a:r>
            <a:r>
              <a:rPr lang="en-US" sz="1400" dirty="0" err="1"/>
              <a:t>sama</a:t>
            </a:r>
            <a:r>
              <a:rPr lang="en-US" sz="1400" dirty="0"/>
              <a:t> lain </a:t>
            </a:r>
            <a:r>
              <a:rPr lang="en-US" sz="1400" dirty="0" err="1"/>
              <a:t>tanpa</a:t>
            </a:r>
            <a:r>
              <a:rPr lang="en-US" sz="1400" dirty="0"/>
              <a:t> </a:t>
            </a:r>
            <a:r>
              <a:rPr lang="en-US" sz="1400" dirty="0" err="1"/>
              <a:t>membutuhkan</a:t>
            </a:r>
            <a:r>
              <a:rPr lang="en-US" sz="1400" dirty="0"/>
              <a:t> </a:t>
            </a:r>
            <a:r>
              <a:rPr lang="en-US" sz="1400" dirty="0" err="1"/>
              <a:t>pihak</a:t>
            </a:r>
            <a:r>
              <a:rPr lang="en-US" sz="1400" dirty="0"/>
              <a:t> </a:t>
            </a:r>
            <a:r>
              <a:rPr lang="en-US" sz="1400" dirty="0" err="1"/>
              <a:t>ketiga</a:t>
            </a:r>
            <a:r>
              <a:rPr lang="en-US" sz="1400" dirty="0"/>
              <a:t> yang </a:t>
            </a:r>
            <a:r>
              <a:rPr lang="en-US" sz="1400" dirty="0" err="1"/>
              <a:t>terpercaya</a:t>
            </a:r>
            <a:r>
              <a:rPr lang="en-US" sz="1400" dirty="0"/>
              <a:t>. </a:t>
            </a:r>
            <a:r>
              <a:rPr lang="en-US" sz="1400" dirty="0" err="1"/>
              <a:t>Pada</a:t>
            </a:r>
            <a:r>
              <a:rPr lang="en-US" sz="1400" dirty="0"/>
              <a:t> </a:t>
            </a:r>
            <a:r>
              <a:rPr lang="en-US" sz="1400" dirty="0" err="1"/>
              <a:t>tahun</a:t>
            </a:r>
            <a:r>
              <a:rPr lang="en-US" sz="1400" dirty="0"/>
              <a:t> 2021 </a:t>
            </a:r>
            <a:r>
              <a:rPr lang="en-US" sz="1400" dirty="0" err="1"/>
              <a:t>ukuran</a:t>
            </a:r>
            <a:r>
              <a:rPr lang="en-US" sz="1400" dirty="0"/>
              <a:t> </a:t>
            </a:r>
            <a:r>
              <a:rPr lang="en-US" sz="1400" dirty="0" err="1"/>
              <a:t>pasar</a:t>
            </a:r>
            <a:r>
              <a:rPr lang="en-US" sz="1400" dirty="0"/>
              <a:t> </a:t>
            </a:r>
            <a:r>
              <a:rPr lang="en-US" sz="1400" dirty="0" err="1"/>
              <a:t>teknologi</a:t>
            </a:r>
            <a:r>
              <a:rPr lang="en-US" sz="1400" dirty="0"/>
              <a:t> </a:t>
            </a:r>
            <a:r>
              <a:rPr lang="en-US" sz="1400" dirty="0" err="1"/>
              <a:t>Blockchain</a:t>
            </a:r>
            <a:r>
              <a:rPr lang="en-US" sz="1400" dirty="0"/>
              <a:t> di </a:t>
            </a:r>
            <a:r>
              <a:rPr lang="en-US" sz="1400" dirty="0" err="1"/>
              <a:t>seluruh</a:t>
            </a:r>
            <a:r>
              <a:rPr lang="en-US" sz="1400" dirty="0"/>
              <a:t> </a:t>
            </a:r>
            <a:r>
              <a:rPr lang="en-US" sz="1400" dirty="0" err="1"/>
              <a:t>dunia</a:t>
            </a:r>
            <a:r>
              <a:rPr lang="en-US" sz="1400" dirty="0"/>
              <a:t> </a:t>
            </a:r>
            <a:r>
              <a:rPr lang="en-US" sz="1400" dirty="0" err="1"/>
              <a:t>baru</a:t>
            </a:r>
            <a:r>
              <a:rPr lang="en-US" sz="1400" dirty="0"/>
              <a:t> </a:t>
            </a:r>
            <a:r>
              <a:rPr lang="en-US" sz="1400" dirty="0" err="1"/>
              <a:t>sebesar</a:t>
            </a:r>
            <a:r>
              <a:rPr lang="en-US" sz="1400" dirty="0"/>
              <a:t> US$ 3M (Liu, 2020), </a:t>
            </a:r>
            <a:r>
              <a:rPr lang="en-US" sz="1400" dirty="0" err="1"/>
              <a:t>namun</a:t>
            </a:r>
            <a:r>
              <a:rPr lang="en-US" sz="1400" dirty="0"/>
              <a:t> </a:t>
            </a:r>
            <a:r>
              <a:rPr lang="en-US" sz="1400" dirty="0" err="1"/>
              <a:t>pada</a:t>
            </a:r>
            <a:r>
              <a:rPr lang="en-US" sz="1400" dirty="0"/>
              <a:t> </a:t>
            </a:r>
            <a:r>
              <a:rPr lang="en-US" sz="1400" dirty="0" err="1"/>
              <a:t>tahun</a:t>
            </a:r>
            <a:r>
              <a:rPr lang="en-US" sz="1400" dirty="0"/>
              <a:t> 2025 </a:t>
            </a:r>
            <a:r>
              <a:rPr lang="en-US" sz="1400" dirty="0" err="1"/>
              <a:t>nilainya</a:t>
            </a:r>
            <a:r>
              <a:rPr lang="en-US" sz="1400" dirty="0"/>
              <a:t> </a:t>
            </a:r>
            <a:r>
              <a:rPr lang="en-US" sz="1400" dirty="0" err="1"/>
              <a:t>melonjak</a:t>
            </a:r>
            <a:r>
              <a:rPr lang="en-US" sz="1400" dirty="0"/>
              <a:t> </a:t>
            </a:r>
            <a:r>
              <a:rPr lang="en-US" sz="1400" dirty="0" err="1"/>
              <a:t>secara</a:t>
            </a:r>
            <a:r>
              <a:rPr lang="en-US" sz="1400" dirty="0"/>
              <a:t> </a:t>
            </a:r>
            <a:r>
              <a:rPr lang="en-US" sz="1400" dirty="0" err="1"/>
              <a:t>ekponensial</a:t>
            </a:r>
            <a:r>
              <a:rPr lang="en-US" sz="1400" dirty="0"/>
              <a:t> </a:t>
            </a:r>
            <a:r>
              <a:rPr lang="en-US" sz="1400" dirty="0" err="1"/>
              <a:t>menjadi</a:t>
            </a:r>
            <a:r>
              <a:rPr lang="en-US" sz="1400" dirty="0"/>
              <a:t> US$ 39,7M (</a:t>
            </a:r>
            <a:r>
              <a:rPr lang="en-US" sz="1400" dirty="0" err="1"/>
              <a:t>Gambar</a:t>
            </a:r>
            <a:r>
              <a:rPr lang="en-US" sz="1400" dirty="0"/>
              <a:t> 1.8).</a:t>
            </a:r>
            <a:endParaRPr lang="id-ID" sz="1400" dirty="0"/>
          </a:p>
        </p:txBody>
      </p:sp>
    </p:spTree>
    <p:extLst>
      <p:ext uri="{BB962C8B-B14F-4D97-AF65-F5344CB8AC3E}">
        <p14:creationId xmlns:p14="http://schemas.microsoft.com/office/powerpoint/2010/main" val="3195673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997695" y="12191"/>
            <a:ext cx="146685" cy="622300"/>
          </a:xfrm>
          <a:custGeom>
            <a:avLst/>
            <a:gdLst/>
            <a:ahLst/>
            <a:cxnLst/>
            <a:rect l="l" t="t" r="r" b="b"/>
            <a:pathLst>
              <a:path w="146684" h="622300">
                <a:moveTo>
                  <a:pt x="0" y="621791"/>
                </a:moveTo>
                <a:lnTo>
                  <a:pt x="146303" y="621791"/>
                </a:lnTo>
                <a:lnTo>
                  <a:pt x="146303" y="0"/>
                </a:lnTo>
                <a:lnTo>
                  <a:pt x="0" y="0"/>
                </a:lnTo>
                <a:lnTo>
                  <a:pt x="0" y="621791"/>
                </a:lnTo>
                <a:close/>
              </a:path>
            </a:pathLst>
          </a:custGeom>
          <a:solidFill>
            <a:srgbClr val="000000"/>
          </a:solidFill>
        </p:spPr>
        <p:txBody>
          <a:bodyPr wrap="square" lIns="0" tIns="0" rIns="0" bIns="0" rtlCol="0"/>
          <a:lstStyle/>
          <a:p>
            <a:endParaRPr/>
          </a:p>
        </p:txBody>
      </p:sp>
      <p:sp>
        <p:nvSpPr>
          <p:cNvPr id="3" name="object 3"/>
          <p:cNvSpPr txBox="1"/>
          <p:nvPr/>
        </p:nvSpPr>
        <p:spPr>
          <a:xfrm>
            <a:off x="8520683" y="12191"/>
            <a:ext cx="477520" cy="471283"/>
          </a:xfrm>
          <a:prstGeom prst="rect">
            <a:avLst/>
          </a:prstGeom>
          <a:solidFill>
            <a:srgbClr val="C00000"/>
          </a:solidFill>
        </p:spPr>
        <p:txBody>
          <a:bodyPr vert="horz" wrap="square" lIns="0" tIns="192405" rIns="0" bIns="0" rtlCol="0">
            <a:spAutoFit/>
          </a:bodyPr>
          <a:lstStyle/>
          <a:p>
            <a:pPr marL="133985">
              <a:lnSpc>
                <a:spcPct val="100000"/>
              </a:lnSpc>
              <a:spcBef>
                <a:spcPts val="1515"/>
              </a:spcBef>
            </a:pPr>
            <a:endParaRPr sz="2700" b="1" spc="-630" baseline="-6172" dirty="0" smtClean="0">
              <a:solidFill>
                <a:srgbClr val="FFFFFF"/>
              </a:solidFill>
              <a:latin typeface="Carlito"/>
              <a:cs typeface="Carlito"/>
            </a:endParaRPr>
          </a:p>
        </p:txBody>
      </p:sp>
      <p:sp>
        <p:nvSpPr>
          <p:cNvPr id="4" name="object 4"/>
          <p:cNvSpPr/>
          <p:nvPr/>
        </p:nvSpPr>
        <p:spPr>
          <a:xfrm>
            <a:off x="59435" y="35051"/>
            <a:ext cx="8339455" cy="584200"/>
          </a:xfrm>
          <a:custGeom>
            <a:avLst/>
            <a:gdLst/>
            <a:ahLst/>
            <a:cxnLst/>
            <a:rect l="l" t="t" r="r" b="b"/>
            <a:pathLst>
              <a:path w="8339455" h="584200">
                <a:moveTo>
                  <a:pt x="8339328" y="0"/>
                </a:moveTo>
                <a:lnTo>
                  <a:pt x="0" y="0"/>
                </a:lnTo>
                <a:lnTo>
                  <a:pt x="0" y="583692"/>
                </a:lnTo>
                <a:lnTo>
                  <a:pt x="8339328" y="583692"/>
                </a:lnTo>
                <a:lnTo>
                  <a:pt x="8339328" y="0"/>
                </a:lnTo>
                <a:close/>
              </a:path>
            </a:pathLst>
          </a:custGeom>
          <a:solidFill>
            <a:srgbClr val="D99593"/>
          </a:solidFill>
        </p:spPr>
        <p:txBody>
          <a:bodyPr wrap="square" lIns="0" tIns="0" rIns="0" bIns="0" rtlCol="0"/>
          <a:lstStyle/>
          <a:p>
            <a:endParaRPr/>
          </a:p>
        </p:txBody>
      </p:sp>
      <p:sp>
        <p:nvSpPr>
          <p:cNvPr id="5" name="object 5"/>
          <p:cNvSpPr txBox="1">
            <a:spLocks noGrp="1"/>
          </p:cNvSpPr>
          <p:nvPr>
            <p:ph type="title"/>
          </p:nvPr>
        </p:nvSpPr>
        <p:spPr>
          <a:xfrm>
            <a:off x="137566" y="42163"/>
            <a:ext cx="1498600" cy="513715"/>
          </a:xfrm>
          <a:prstGeom prst="rect">
            <a:avLst/>
          </a:prstGeom>
        </p:spPr>
        <p:txBody>
          <a:bodyPr vert="horz" wrap="square" lIns="0" tIns="12700" rIns="0" bIns="0" rtlCol="0">
            <a:spAutoFit/>
          </a:bodyPr>
          <a:lstStyle/>
          <a:p>
            <a:pPr marL="12700">
              <a:lnSpc>
                <a:spcPct val="100000"/>
              </a:lnSpc>
              <a:spcBef>
                <a:spcPts val="100"/>
              </a:spcBef>
            </a:pPr>
            <a:r>
              <a:rPr sz="3200" spc="-170" dirty="0">
                <a:solidFill>
                  <a:srgbClr val="FFFFFF"/>
                </a:solidFill>
              </a:rPr>
              <a:t>Penut</a:t>
            </a:r>
            <a:r>
              <a:rPr sz="3200" spc="-200" dirty="0">
                <a:solidFill>
                  <a:srgbClr val="FFFFFF"/>
                </a:solidFill>
              </a:rPr>
              <a:t>u</a:t>
            </a:r>
            <a:r>
              <a:rPr sz="3200" spc="-165" dirty="0">
                <a:solidFill>
                  <a:srgbClr val="FFFFFF"/>
                </a:solidFill>
              </a:rPr>
              <a:t>p</a:t>
            </a:r>
            <a:endParaRPr sz="3200"/>
          </a:p>
        </p:txBody>
      </p:sp>
      <p:sp>
        <p:nvSpPr>
          <p:cNvPr id="6" name="object 6"/>
          <p:cNvSpPr/>
          <p:nvPr/>
        </p:nvSpPr>
        <p:spPr>
          <a:xfrm>
            <a:off x="460248" y="1072896"/>
            <a:ext cx="1784604" cy="1203960"/>
          </a:xfrm>
          <a:prstGeom prst="rect">
            <a:avLst/>
          </a:prstGeom>
          <a:blipFill>
            <a:blip r:embed="rId2" cstate="print"/>
            <a:stretch>
              <a:fillRect/>
            </a:stretch>
          </a:blipFill>
        </p:spPr>
        <p:txBody>
          <a:bodyPr wrap="square" lIns="0" tIns="0" rIns="0" bIns="0" rtlCol="0"/>
          <a:lstStyle/>
          <a:p>
            <a:endParaRPr/>
          </a:p>
        </p:txBody>
      </p:sp>
      <p:sp>
        <p:nvSpPr>
          <p:cNvPr id="7" name="object 7"/>
          <p:cNvSpPr txBox="1"/>
          <p:nvPr/>
        </p:nvSpPr>
        <p:spPr>
          <a:xfrm>
            <a:off x="1279016" y="1510029"/>
            <a:ext cx="147320" cy="299720"/>
          </a:xfrm>
          <a:prstGeom prst="rect">
            <a:avLst/>
          </a:prstGeom>
        </p:spPr>
        <p:txBody>
          <a:bodyPr vert="horz" wrap="square" lIns="0" tIns="12700" rIns="0" bIns="0" rtlCol="0">
            <a:spAutoFit/>
          </a:bodyPr>
          <a:lstStyle/>
          <a:p>
            <a:pPr marL="12700">
              <a:lnSpc>
                <a:spcPct val="100000"/>
              </a:lnSpc>
              <a:spcBef>
                <a:spcPts val="100"/>
              </a:spcBef>
            </a:pPr>
            <a:r>
              <a:rPr sz="1800" dirty="0">
                <a:solidFill>
                  <a:srgbClr val="FFFFFF"/>
                </a:solidFill>
                <a:latin typeface="Carlito"/>
                <a:cs typeface="Carlito"/>
              </a:rPr>
              <a:t>C</a:t>
            </a:r>
            <a:endParaRPr sz="1800">
              <a:latin typeface="Carlito"/>
              <a:cs typeface="Carlito"/>
            </a:endParaRPr>
          </a:p>
        </p:txBody>
      </p:sp>
      <p:sp>
        <p:nvSpPr>
          <p:cNvPr id="8" name="object 8"/>
          <p:cNvSpPr txBox="1"/>
          <p:nvPr/>
        </p:nvSpPr>
        <p:spPr>
          <a:xfrm>
            <a:off x="2708275" y="970533"/>
            <a:ext cx="5554345" cy="1245870"/>
          </a:xfrm>
          <a:prstGeom prst="rect">
            <a:avLst/>
          </a:prstGeom>
        </p:spPr>
        <p:txBody>
          <a:bodyPr vert="horz" wrap="square" lIns="0" tIns="13335" rIns="0" bIns="0" rtlCol="0">
            <a:spAutoFit/>
          </a:bodyPr>
          <a:lstStyle/>
          <a:p>
            <a:pPr marL="12700" marR="5080">
              <a:lnSpc>
                <a:spcPct val="100000"/>
              </a:lnSpc>
              <a:spcBef>
                <a:spcPts val="105"/>
              </a:spcBef>
            </a:pPr>
            <a:r>
              <a:rPr sz="2000" b="1" spc="-120" dirty="0">
                <a:latin typeface="Arial"/>
                <a:cs typeface="Arial"/>
              </a:rPr>
              <a:t>Kehadiran </a:t>
            </a:r>
            <a:r>
              <a:rPr sz="2000" b="1" spc="-114" dirty="0">
                <a:latin typeface="Arial"/>
                <a:cs typeface="Arial"/>
              </a:rPr>
              <a:t>layanan </a:t>
            </a:r>
            <a:r>
              <a:rPr sz="2000" b="1" spc="-125" dirty="0">
                <a:latin typeface="Arial"/>
                <a:cs typeface="Arial"/>
              </a:rPr>
              <a:t>keuangan </a:t>
            </a:r>
            <a:r>
              <a:rPr sz="2000" b="1" spc="-135" dirty="0">
                <a:latin typeface="Arial"/>
                <a:cs typeface="Arial"/>
              </a:rPr>
              <a:t>berbasis </a:t>
            </a:r>
            <a:r>
              <a:rPr sz="2000" b="1" spc="-80" dirty="0">
                <a:latin typeface="Arial"/>
                <a:cs typeface="Arial"/>
              </a:rPr>
              <a:t>teknologi  </a:t>
            </a:r>
            <a:r>
              <a:rPr sz="2000" b="1" spc="-75" dirty="0">
                <a:latin typeface="Arial"/>
                <a:cs typeface="Arial"/>
              </a:rPr>
              <a:t>(</a:t>
            </a:r>
            <a:r>
              <a:rPr sz="2000" b="1" i="1" spc="-75" dirty="0">
                <a:latin typeface="Times New Roman"/>
                <a:cs typeface="Times New Roman"/>
              </a:rPr>
              <a:t>FinTech</a:t>
            </a:r>
            <a:r>
              <a:rPr sz="2000" b="1" spc="-75" dirty="0">
                <a:latin typeface="Arial"/>
                <a:cs typeface="Arial"/>
              </a:rPr>
              <a:t>) </a:t>
            </a:r>
            <a:r>
              <a:rPr sz="2000" b="1" spc="-95" dirty="0">
                <a:latin typeface="Arial"/>
                <a:cs typeface="Arial"/>
              </a:rPr>
              <a:t>di </a:t>
            </a:r>
            <a:r>
              <a:rPr sz="2000" b="1" spc="-114" dirty="0">
                <a:latin typeface="Arial"/>
                <a:cs typeface="Arial"/>
              </a:rPr>
              <a:t>Indonesia </a:t>
            </a:r>
            <a:r>
              <a:rPr sz="2000" b="1" spc="-65" dirty="0">
                <a:latin typeface="Arial"/>
                <a:cs typeface="Arial"/>
              </a:rPr>
              <a:t>telah </a:t>
            </a:r>
            <a:r>
              <a:rPr sz="2000" b="1" spc="-100" dirty="0">
                <a:latin typeface="Arial"/>
                <a:cs typeface="Arial"/>
              </a:rPr>
              <a:t>menjadi </a:t>
            </a:r>
            <a:r>
              <a:rPr sz="2000" b="1" spc="-140" dirty="0">
                <a:latin typeface="Arial"/>
                <a:cs typeface="Arial"/>
              </a:rPr>
              <a:t>keniscayaan  </a:t>
            </a:r>
            <a:r>
              <a:rPr sz="2000" b="1" spc="-125" dirty="0">
                <a:latin typeface="Arial"/>
                <a:cs typeface="Arial"/>
              </a:rPr>
              <a:t>sejalan </a:t>
            </a:r>
            <a:r>
              <a:rPr sz="2000" b="1" spc="-120" dirty="0">
                <a:latin typeface="Arial"/>
                <a:cs typeface="Arial"/>
              </a:rPr>
              <a:t>dengan </a:t>
            </a:r>
            <a:r>
              <a:rPr sz="2000" b="1" spc="-105" dirty="0">
                <a:latin typeface="Arial"/>
                <a:cs typeface="Arial"/>
              </a:rPr>
              <a:t>perkembangan </a:t>
            </a:r>
            <a:r>
              <a:rPr sz="2000" b="1" spc="-75" dirty="0">
                <a:latin typeface="Arial"/>
                <a:cs typeface="Arial"/>
              </a:rPr>
              <a:t>teknologi </a:t>
            </a:r>
            <a:r>
              <a:rPr sz="2000" b="1" spc="-95" dirty="0">
                <a:latin typeface="Arial"/>
                <a:cs typeface="Arial"/>
              </a:rPr>
              <a:t>informasi  </a:t>
            </a:r>
            <a:r>
              <a:rPr sz="2000" b="1" spc="-130" dirty="0">
                <a:latin typeface="Arial"/>
                <a:cs typeface="Arial"/>
              </a:rPr>
              <a:t>dan </a:t>
            </a:r>
            <a:r>
              <a:rPr sz="2000" b="1" spc="-114" dirty="0">
                <a:latin typeface="Arial"/>
                <a:cs typeface="Arial"/>
              </a:rPr>
              <a:t>komunikasi.</a:t>
            </a:r>
            <a:endParaRPr sz="2000" dirty="0">
              <a:latin typeface="Arial"/>
              <a:cs typeface="Arial"/>
            </a:endParaRPr>
          </a:p>
        </p:txBody>
      </p:sp>
      <p:sp>
        <p:nvSpPr>
          <p:cNvPr id="9" name="object 9"/>
          <p:cNvSpPr/>
          <p:nvPr/>
        </p:nvSpPr>
        <p:spPr>
          <a:xfrm>
            <a:off x="411480" y="2599944"/>
            <a:ext cx="1833372" cy="1264919"/>
          </a:xfrm>
          <a:prstGeom prst="rect">
            <a:avLst/>
          </a:prstGeom>
          <a:blipFill>
            <a:blip r:embed="rId3" cstate="print"/>
            <a:stretch>
              <a:fillRect/>
            </a:stretch>
          </a:blipFill>
        </p:spPr>
        <p:txBody>
          <a:bodyPr wrap="square" lIns="0" tIns="0" rIns="0" bIns="0" rtlCol="0"/>
          <a:lstStyle/>
          <a:p>
            <a:endParaRPr/>
          </a:p>
        </p:txBody>
      </p:sp>
      <p:sp>
        <p:nvSpPr>
          <p:cNvPr id="10" name="object 10"/>
          <p:cNvSpPr txBox="1">
            <a:spLocks noGrp="1"/>
          </p:cNvSpPr>
          <p:nvPr>
            <p:ph type="body" idx="1"/>
          </p:nvPr>
        </p:nvSpPr>
        <p:spPr>
          <a:prstGeom prst="rect">
            <a:avLst/>
          </a:prstGeom>
        </p:spPr>
        <p:txBody>
          <a:bodyPr vert="horz" wrap="square" lIns="0" tIns="13335" rIns="0" bIns="0" rtlCol="0">
            <a:spAutoFit/>
          </a:bodyPr>
          <a:lstStyle/>
          <a:p>
            <a:pPr marL="2110740" marR="5080">
              <a:lnSpc>
                <a:spcPct val="100000"/>
              </a:lnSpc>
              <a:spcBef>
                <a:spcPts val="105"/>
              </a:spcBef>
            </a:pPr>
            <a:r>
              <a:rPr spc="-125" dirty="0"/>
              <a:t>Sejalan </a:t>
            </a:r>
            <a:r>
              <a:rPr spc="-120" dirty="0"/>
              <a:t>dengan </a:t>
            </a:r>
            <a:r>
              <a:rPr spc="-130" dirty="0"/>
              <a:t>konsep </a:t>
            </a:r>
            <a:r>
              <a:rPr spc="-95" dirty="0"/>
              <a:t>MasterPlan </a:t>
            </a:r>
            <a:r>
              <a:rPr spc="-85" dirty="0"/>
              <a:t>Sektor </a:t>
            </a:r>
            <a:r>
              <a:rPr spc="-215" dirty="0"/>
              <a:t>Jasa  </a:t>
            </a:r>
            <a:r>
              <a:rPr spc="-145" dirty="0"/>
              <a:t>Keuangan </a:t>
            </a:r>
            <a:r>
              <a:rPr spc="-114" dirty="0"/>
              <a:t>Indonesia (MPSJKI), </a:t>
            </a:r>
            <a:r>
              <a:rPr i="1" spc="-105" dirty="0">
                <a:latin typeface="Times New Roman"/>
                <a:cs typeface="Times New Roman"/>
              </a:rPr>
              <a:t>FinTech </a:t>
            </a:r>
            <a:r>
              <a:rPr spc="-90" dirty="0"/>
              <a:t>dapat  </a:t>
            </a:r>
            <a:r>
              <a:rPr spc="-95" dirty="0"/>
              <a:t>bersinergi </a:t>
            </a:r>
            <a:r>
              <a:rPr spc="-120" dirty="0"/>
              <a:t>dengan </a:t>
            </a:r>
            <a:r>
              <a:rPr spc="-95" dirty="0"/>
              <a:t>industri </a:t>
            </a:r>
            <a:r>
              <a:rPr spc="-125" dirty="0"/>
              <a:t>keuangan </a:t>
            </a:r>
            <a:r>
              <a:rPr spc="-130" dirty="0"/>
              <a:t>yang ada </a:t>
            </a:r>
            <a:r>
              <a:rPr spc="-90" dirty="0"/>
              <a:t>untuk  </a:t>
            </a:r>
            <a:r>
              <a:rPr spc="-95" dirty="0"/>
              <a:t>memberikan </a:t>
            </a:r>
            <a:r>
              <a:rPr i="1" spc="15" dirty="0">
                <a:latin typeface="Times New Roman"/>
                <a:cs typeface="Times New Roman"/>
              </a:rPr>
              <a:t>multi </a:t>
            </a:r>
            <a:r>
              <a:rPr spc="-75" dirty="0"/>
              <a:t>manfaat </a:t>
            </a:r>
            <a:r>
              <a:rPr spc="-114" dirty="0"/>
              <a:t>kepada</a:t>
            </a:r>
            <a:r>
              <a:rPr spc="-290" dirty="0"/>
              <a:t> </a:t>
            </a:r>
            <a:r>
              <a:rPr spc="-110" dirty="0"/>
              <a:t>masyarakat.</a:t>
            </a:r>
          </a:p>
          <a:p>
            <a:pPr marL="2057400">
              <a:lnSpc>
                <a:spcPct val="100000"/>
              </a:lnSpc>
            </a:pPr>
            <a:endParaRPr spc="-110" dirty="0"/>
          </a:p>
          <a:p>
            <a:pPr marL="2070100" marR="179705">
              <a:lnSpc>
                <a:spcPct val="100000"/>
              </a:lnSpc>
              <a:spcBef>
                <a:spcPts val="1625"/>
              </a:spcBef>
            </a:pPr>
            <a:r>
              <a:rPr spc="-95" dirty="0"/>
              <a:t>Regulator </a:t>
            </a:r>
            <a:r>
              <a:rPr spc="-80" dirty="0"/>
              <a:t>perlu </a:t>
            </a:r>
            <a:r>
              <a:rPr spc="-145" dirty="0"/>
              <a:t>menyusun </a:t>
            </a:r>
            <a:r>
              <a:rPr spc="-100" dirty="0"/>
              <a:t>kebijakan </a:t>
            </a:r>
            <a:r>
              <a:rPr spc="-95" dirty="0"/>
              <a:t>strategis</a:t>
            </a:r>
            <a:r>
              <a:rPr spc="-290" dirty="0"/>
              <a:t> </a:t>
            </a:r>
            <a:r>
              <a:rPr spc="-130" dirty="0"/>
              <a:t>yang  </a:t>
            </a:r>
            <a:r>
              <a:rPr spc="-110" dirty="0"/>
              <a:t>memastikan </a:t>
            </a:r>
            <a:r>
              <a:rPr spc="-105" dirty="0"/>
              <a:t>risiko </a:t>
            </a:r>
            <a:r>
              <a:rPr spc="-165" dirty="0"/>
              <a:t>FinTech </a:t>
            </a:r>
            <a:r>
              <a:rPr spc="-90" dirty="0"/>
              <a:t>dapat </a:t>
            </a:r>
            <a:r>
              <a:rPr spc="-95" dirty="0"/>
              <a:t>dimitigasi </a:t>
            </a:r>
            <a:r>
              <a:rPr spc="-130" dirty="0"/>
              <a:t>dan  </a:t>
            </a:r>
            <a:r>
              <a:rPr spc="-95" dirty="0"/>
              <a:t>memberikan </a:t>
            </a:r>
            <a:r>
              <a:rPr spc="-100" dirty="0"/>
              <a:t>perlindungan </a:t>
            </a:r>
            <a:r>
              <a:rPr spc="-114" dirty="0"/>
              <a:t>kepada</a:t>
            </a:r>
            <a:r>
              <a:rPr spc="-204" dirty="0"/>
              <a:t> </a:t>
            </a:r>
            <a:r>
              <a:rPr spc="-110" dirty="0"/>
              <a:t>masyarakat.</a:t>
            </a:r>
          </a:p>
        </p:txBody>
      </p:sp>
      <p:sp>
        <p:nvSpPr>
          <p:cNvPr id="11" name="object 11"/>
          <p:cNvSpPr/>
          <p:nvPr/>
        </p:nvSpPr>
        <p:spPr>
          <a:xfrm>
            <a:off x="423672" y="4158996"/>
            <a:ext cx="1821179" cy="1382268"/>
          </a:xfrm>
          <a:prstGeom prst="rect">
            <a:avLst/>
          </a:prstGeom>
          <a:blipFill>
            <a:blip r:embed="rId4" cstate="print"/>
            <a:stretch>
              <a:fillRect/>
            </a:stretch>
          </a:blipFill>
        </p:spPr>
        <p:txBody>
          <a:bodyPr wrap="square" lIns="0" tIns="0" rIns="0" bIns="0" rtlCol="0"/>
          <a:lstStyle/>
          <a:p>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45177" y="2700655"/>
            <a:ext cx="3943985" cy="696595"/>
          </a:xfrm>
          <a:prstGeom prst="rect">
            <a:avLst/>
          </a:prstGeom>
        </p:spPr>
        <p:txBody>
          <a:bodyPr vert="horz" wrap="square" lIns="0" tIns="13335" rIns="0" bIns="0" rtlCol="0">
            <a:spAutoFit/>
          </a:bodyPr>
          <a:lstStyle/>
          <a:p>
            <a:pPr marL="12700">
              <a:lnSpc>
                <a:spcPct val="100000"/>
              </a:lnSpc>
              <a:spcBef>
                <a:spcPts val="105"/>
              </a:spcBef>
            </a:pPr>
            <a:r>
              <a:rPr lang="en-US" spc="-204" dirty="0" smtClean="0"/>
              <a:t>Thanks</a:t>
            </a:r>
            <a:endParaRPr spc="-265" dirty="0"/>
          </a:p>
        </p:txBody>
      </p:sp>
      <p:sp>
        <p:nvSpPr>
          <p:cNvPr id="3" name="object 3"/>
          <p:cNvSpPr/>
          <p:nvPr/>
        </p:nvSpPr>
        <p:spPr>
          <a:xfrm>
            <a:off x="8674607" y="981455"/>
            <a:ext cx="401320" cy="360045"/>
          </a:xfrm>
          <a:custGeom>
            <a:avLst/>
            <a:gdLst/>
            <a:ahLst/>
            <a:cxnLst/>
            <a:rect l="l" t="t" r="r" b="b"/>
            <a:pathLst>
              <a:path w="401320" h="360044">
                <a:moveTo>
                  <a:pt x="400811" y="0"/>
                </a:moveTo>
                <a:lnTo>
                  <a:pt x="0" y="0"/>
                </a:lnTo>
                <a:lnTo>
                  <a:pt x="0" y="359663"/>
                </a:lnTo>
                <a:lnTo>
                  <a:pt x="400811" y="359663"/>
                </a:lnTo>
                <a:lnTo>
                  <a:pt x="400811" y="0"/>
                </a:lnTo>
                <a:close/>
              </a:path>
            </a:pathLst>
          </a:custGeom>
          <a:solidFill>
            <a:srgbClr val="E6B8B8"/>
          </a:solidFill>
        </p:spPr>
        <p:txBody>
          <a:bodyPr wrap="square" lIns="0" tIns="0" rIns="0" bIns="0" rtlCol="0"/>
          <a:lstStyle/>
          <a:p>
            <a:endParaRPr/>
          </a:p>
        </p:txBody>
      </p:sp>
      <p:sp>
        <p:nvSpPr>
          <p:cNvPr id="4" name="object 4"/>
          <p:cNvSpPr/>
          <p:nvPr/>
        </p:nvSpPr>
        <p:spPr>
          <a:xfrm>
            <a:off x="106679" y="5590030"/>
            <a:ext cx="1600200" cy="1161288"/>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106679" y="4372355"/>
            <a:ext cx="1598676" cy="1127760"/>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798320" y="4372355"/>
            <a:ext cx="1510283" cy="1127760"/>
          </a:xfrm>
          <a:prstGeom prst="rect">
            <a:avLst/>
          </a:prstGeom>
          <a:blipFill>
            <a:blip r:embed="rId4" cstate="print"/>
            <a:stretch>
              <a:fillRect/>
            </a:stretch>
          </a:blipFill>
        </p:spPr>
        <p:txBody>
          <a:bodyPr wrap="square" lIns="0" tIns="0" rIns="0" bIns="0" rtlCol="0"/>
          <a:lstStyle/>
          <a:p>
            <a:endParaRPr/>
          </a:p>
        </p:txBody>
      </p:sp>
      <p:sp>
        <p:nvSpPr>
          <p:cNvPr id="7" name="object 7"/>
          <p:cNvSpPr/>
          <p:nvPr/>
        </p:nvSpPr>
        <p:spPr>
          <a:xfrm>
            <a:off x="1798320" y="5597652"/>
            <a:ext cx="1510283" cy="1161288"/>
          </a:xfrm>
          <a:prstGeom prst="rect">
            <a:avLst/>
          </a:prstGeom>
          <a:blipFill>
            <a:blip r:embed="rId5" cstate="print"/>
            <a:stretch>
              <a:fillRect/>
            </a:stretch>
          </a:blipFill>
        </p:spPr>
        <p:txBody>
          <a:bodyPr wrap="square" lIns="0" tIns="0" rIns="0" bIns="0" rtlCol="0"/>
          <a:lstStyle/>
          <a:p>
            <a:endParaRPr/>
          </a:p>
        </p:txBody>
      </p:sp>
      <p:sp>
        <p:nvSpPr>
          <p:cNvPr id="8" name="object 8"/>
          <p:cNvSpPr/>
          <p:nvPr/>
        </p:nvSpPr>
        <p:spPr>
          <a:xfrm>
            <a:off x="3389376" y="5597652"/>
            <a:ext cx="1461515" cy="1161288"/>
          </a:xfrm>
          <a:prstGeom prst="rect">
            <a:avLst/>
          </a:prstGeom>
          <a:blipFill>
            <a:blip r:embed="rId6" cstate="print"/>
            <a:stretch>
              <a:fillRect/>
            </a:stretch>
          </a:blipFill>
        </p:spPr>
        <p:txBody>
          <a:bodyPr wrap="square" lIns="0" tIns="0" rIns="0" bIns="0" rtlCol="0"/>
          <a:lstStyle/>
          <a:p>
            <a:endParaRPr/>
          </a:p>
        </p:txBody>
      </p:sp>
      <p:sp>
        <p:nvSpPr>
          <p:cNvPr id="9" name="object 9"/>
          <p:cNvSpPr/>
          <p:nvPr/>
        </p:nvSpPr>
        <p:spPr>
          <a:xfrm>
            <a:off x="108204" y="3075432"/>
            <a:ext cx="1598676" cy="1217676"/>
          </a:xfrm>
          <a:prstGeom prst="rect">
            <a:avLst/>
          </a:prstGeom>
          <a:blipFill>
            <a:blip r:embed="rId7" cstate="print"/>
            <a:stretch>
              <a:fillRect/>
            </a:stretch>
          </a:blipFill>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8430768" y="0"/>
            <a:ext cx="649605" cy="620395"/>
            <a:chOff x="8430768" y="0"/>
            <a:chExt cx="649605" cy="620395"/>
          </a:xfrm>
        </p:grpSpPr>
        <p:sp>
          <p:nvSpPr>
            <p:cNvPr id="3" name="object 3"/>
            <p:cNvSpPr/>
            <p:nvPr/>
          </p:nvSpPr>
          <p:spPr>
            <a:xfrm>
              <a:off x="8430768" y="0"/>
              <a:ext cx="475615" cy="620395"/>
            </a:xfrm>
            <a:custGeom>
              <a:avLst/>
              <a:gdLst/>
              <a:ahLst/>
              <a:cxnLst/>
              <a:rect l="l" t="t" r="r" b="b"/>
              <a:pathLst>
                <a:path w="475615" h="620395">
                  <a:moveTo>
                    <a:pt x="475487" y="0"/>
                  </a:moveTo>
                  <a:lnTo>
                    <a:pt x="0" y="0"/>
                  </a:lnTo>
                  <a:lnTo>
                    <a:pt x="0" y="620267"/>
                  </a:lnTo>
                  <a:lnTo>
                    <a:pt x="475487" y="620267"/>
                  </a:lnTo>
                  <a:lnTo>
                    <a:pt x="475487" y="0"/>
                  </a:lnTo>
                  <a:close/>
                </a:path>
              </a:pathLst>
            </a:custGeom>
            <a:solidFill>
              <a:srgbClr val="C00000"/>
            </a:solidFill>
          </p:spPr>
          <p:txBody>
            <a:bodyPr wrap="square" lIns="0" tIns="0" rIns="0" bIns="0" rtlCol="0"/>
            <a:lstStyle/>
            <a:p>
              <a:endParaRPr/>
            </a:p>
          </p:txBody>
        </p:sp>
        <p:sp>
          <p:nvSpPr>
            <p:cNvPr id="4" name="object 4"/>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grpSp>
      <p:sp>
        <p:nvSpPr>
          <p:cNvPr id="5" name="object 5"/>
          <p:cNvSpPr txBox="1"/>
          <p:nvPr/>
        </p:nvSpPr>
        <p:spPr>
          <a:xfrm>
            <a:off x="8668893" y="201625"/>
            <a:ext cx="141605" cy="300355"/>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FFFFFF"/>
                </a:solidFill>
                <a:latin typeface="Carlito"/>
                <a:cs typeface="Carlito"/>
              </a:rPr>
              <a:t>2</a:t>
            </a:r>
            <a:endParaRPr sz="1800">
              <a:latin typeface="Carlito"/>
              <a:cs typeface="Carlito"/>
            </a:endParaRPr>
          </a:p>
        </p:txBody>
      </p:sp>
      <p:sp>
        <p:nvSpPr>
          <p:cNvPr id="6" name="object 6"/>
          <p:cNvSpPr/>
          <p:nvPr/>
        </p:nvSpPr>
        <p:spPr>
          <a:xfrm>
            <a:off x="3329940" y="2162555"/>
            <a:ext cx="2226945" cy="3317875"/>
          </a:xfrm>
          <a:custGeom>
            <a:avLst/>
            <a:gdLst/>
            <a:ahLst/>
            <a:cxnLst/>
            <a:rect l="l" t="t" r="r" b="b"/>
            <a:pathLst>
              <a:path w="2226945" h="3317875">
                <a:moveTo>
                  <a:pt x="0" y="371094"/>
                </a:moveTo>
                <a:lnTo>
                  <a:pt x="2890" y="324539"/>
                </a:lnTo>
                <a:lnTo>
                  <a:pt x="11331" y="279711"/>
                </a:lnTo>
                <a:lnTo>
                  <a:pt x="24975" y="236958"/>
                </a:lnTo>
                <a:lnTo>
                  <a:pt x="43473" y="196628"/>
                </a:lnTo>
                <a:lnTo>
                  <a:pt x="66479" y="159067"/>
                </a:lnTo>
                <a:lnTo>
                  <a:pt x="93645" y="124624"/>
                </a:lnTo>
                <a:lnTo>
                  <a:pt x="124624" y="93645"/>
                </a:lnTo>
                <a:lnTo>
                  <a:pt x="159067" y="66479"/>
                </a:lnTo>
                <a:lnTo>
                  <a:pt x="196628" y="43473"/>
                </a:lnTo>
                <a:lnTo>
                  <a:pt x="236958" y="24975"/>
                </a:lnTo>
                <a:lnTo>
                  <a:pt x="279711" y="11331"/>
                </a:lnTo>
                <a:lnTo>
                  <a:pt x="324539" y="2890"/>
                </a:lnTo>
                <a:lnTo>
                  <a:pt x="371094" y="0"/>
                </a:lnTo>
                <a:lnTo>
                  <a:pt x="1855470" y="0"/>
                </a:lnTo>
                <a:lnTo>
                  <a:pt x="1902024" y="2890"/>
                </a:lnTo>
                <a:lnTo>
                  <a:pt x="1946852" y="11331"/>
                </a:lnTo>
                <a:lnTo>
                  <a:pt x="1989605" y="24975"/>
                </a:lnTo>
                <a:lnTo>
                  <a:pt x="2029935" y="43473"/>
                </a:lnTo>
                <a:lnTo>
                  <a:pt x="2067496" y="66479"/>
                </a:lnTo>
                <a:lnTo>
                  <a:pt x="2101939" y="93645"/>
                </a:lnTo>
                <a:lnTo>
                  <a:pt x="2132918" y="124624"/>
                </a:lnTo>
                <a:lnTo>
                  <a:pt x="2160084" y="159067"/>
                </a:lnTo>
                <a:lnTo>
                  <a:pt x="2183090" y="196628"/>
                </a:lnTo>
                <a:lnTo>
                  <a:pt x="2201588" y="236958"/>
                </a:lnTo>
                <a:lnTo>
                  <a:pt x="2215232" y="279711"/>
                </a:lnTo>
                <a:lnTo>
                  <a:pt x="2223673" y="324539"/>
                </a:lnTo>
                <a:lnTo>
                  <a:pt x="2226564" y="371094"/>
                </a:lnTo>
                <a:lnTo>
                  <a:pt x="2226564" y="2946654"/>
                </a:lnTo>
                <a:lnTo>
                  <a:pt x="2223673" y="2993208"/>
                </a:lnTo>
                <a:lnTo>
                  <a:pt x="2215232" y="3038036"/>
                </a:lnTo>
                <a:lnTo>
                  <a:pt x="2201588" y="3080789"/>
                </a:lnTo>
                <a:lnTo>
                  <a:pt x="2183090" y="3121119"/>
                </a:lnTo>
                <a:lnTo>
                  <a:pt x="2160084" y="3158680"/>
                </a:lnTo>
                <a:lnTo>
                  <a:pt x="2132918" y="3193123"/>
                </a:lnTo>
                <a:lnTo>
                  <a:pt x="2101939" y="3224102"/>
                </a:lnTo>
                <a:lnTo>
                  <a:pt x="2067496" y="3251268"/>
                </a:lnTo>
                <a:lnTo>
                  <a:pt x="2029935" y="3274274"/>
                </a:lnTo>
                <a:lnTo>
                  <a:pt x="1989605" y="3292772"/>
                </a:lnTo>
                <a:lnTo>
                  <a:pt x="1946852" y="3306416"/>
                </a:lnTo>
                <a:lnTo>
                  <a:pt x="1902024" y="3314857"/>
                </a:lnTo>
                <a:lnTo>
                  <a:pt x="1855470" y="3317748"/>
                </a:lnTo>
                <a:lnTo>
                  <a:pt x="371094" y="3317748"/>
                </a:lnTo>
                <a:lnTo>
                  <a:pt x="324539" y="3314857"/>
                </a:lnTo>
                <a:lnTo>
                  <a:pt x="279711" y="3306416"/>
                </a:lnTo>
                <a:lnTo>
                  <a:pt x="236958" y="3292772"/>
                </a:lnTo>
                <a:lnTo>
                  <a:pt x="196628" y="3274274"/>
                </a:lnTo>
                <a:lnTo>
                  <a:pt x="159067" y="3251268"/>
                </a:lnTo>
                <a:lnTo>
                  <a:pt x="124624" y="3224102"/>
                </a:lnTo>
                <a:lnTo>
                  <a:pt x="93645" y="3193123"/>
                </a:lnTo>
                <a:lnTo>
                  <a:pt x="66479" y="3158680"/>
                </a:lnTo>
                <a:lnTo>
                  <a:pt x="43473" y="3121119"/>
                </a:lnTo>
                <a:lnTo>
                  <a:pt x="24975" y="3080789"/>
                </a:lnTo>
                <a:lnTo>
                  <a:pt x="11331" y="3038036"/>
                </a:lnTo>
                <a:lnTo>
                  <a:pt x="2890" y="2993208"/>
                </a:lnTo>
                <a:lnTo>
                  <a:pt x="0" y="2946654"/>
                </a:lnTo>
                <a:lnTo>
                  <a:pt x="0" y="371094"/>
                </a:lnTo>
                <a:close/>
              </a:path>
            </a:pathLst>
          </a:custGeom>
          <a:ln w="9144">
            <a:solidFill>
              <a:srgbClr val="D99593"/>
            </a:solidFill>
          </a:ln>
        </p:spPr>
        <p:txBody>
          <a:bodyPr wrap="square" lIns="0" tIns="0" rIns="0" bIns="0" rtlCol="0"/>
          <a:lstStyle/>
          <a:p>
            <a:endParaRPr/>
          </a:p>
        </p:txBody>
      </p:sp>
      <p:sp>
        <p:nvSpPr>
          <p:cNvPr id="7" name="object 7"/>
          <p:cNvSpPr txBox="1"/>
          <p:nvPr/>
        </p:nvSpPr>
        <p:spPr>
          <a:xfrm>
            <a:off x="3518661" y="2292223"/>
            <a:ext cx="1639570" cy="3013710"/>
          </a:xfrm>
          <a:prstGeom prst="rect">
            <a:avLst/>
          </a:prstGeom>
        </p:spPr>
        <p:txBody>
          <a:bodyPr vert="horz" wrap="square" lIns="0" tIns="13335" rIns="0" bIns="0" rtlCol="0">
            <a:spAutoFit/>
          </a:bodyPr>
          <a:lstStyle/>
          <a:p>
            <a:pPr marL="12700">
              <a:lnSpc>
                <a:spcPct val="100000"/>
              </a:lnSpc>
              <a:spcBef>
                <a:spcPts val="105"/>
              </a:spcBef>
            </a:pPr>
            <a:r>
              <a:rPr sz="1400" b="1" spc="-145" dirty="0">
                <a:solidFill>
                  <a:srgbClr val="C00000"/>
                </a:solidFill>
                <a:latin typeface="Arial"/>
                <a:cs typeface="Arial"/>
              </a:rPr>
              <a:t>PWC</a:t>
            </a:r>
            <a:endParaRPr sz="1400">
              <a:latin typeface="Arial"/>
              <a:cs typeface="Arial"/>
            </a:endParaRPr>
          </a:p>
          <a:p>
            <a:pPr marL="12700" marR="5080">
              <a:lnSpc>
                <a:spcPct val="100000"/>
              </a:lnSpc>
            </a:pPr>
            <a:r>
              <a:rPr sz="1400" i="1" spc="-100" dirty="0">
                <a:latin typeface="Arial"/>
                <a:cs typeface="Arial"/>
              </a:rPr>
              <a:t>FinTech </a:t>
            </a:r>
            <a:r>
              <a:rPr sz="1400" i="1" spc="-75" dirty="0">
                <a:latin typeface="Arial"/>
                <a:cs typeface="Arial"/>
              </a:rPr>
              <a:t>is </a:t>
            </a:r>
            <a:r>
              <a:rPr sz="1400" b="1" i="1" spc="5" dirty="0">
                <a:latin typeface="Times New Roman"/>
                <a:cs typeface="Times New Roman"/>
              </a:rPr>
              <a:t>a </a:t>
            </a:r>
            <a:r>
              <a:rPr sz="1400" b="1" i="1" dirty="0">
                <a:latin typeface="Times New Roman"/>
                <a:cs typeface="Times New Roman"/>
              </a:rPr>
              <a:t>dynamic  </a:t>
            </a:r>
            <a:r>
              <a:rPr sz="1400" b="1" i="1" spc="35" dirty="0">
                <a:latin typeface="Times New Roman"/>
                <a:cs typeface="Times New Roman"/>
              </a:rPr>
              <a:t>segment </a:t>
            </a:r>
            <a:r>
              <a:rPr sz="1400" i="1" spc="10" dirty="0">
                <a:latin typeface="Arial"/>
                <a:cs typeface="Arial"/>
              </a:rPr>
              <a:t>at </a:t>
            </a:r>
            <a:r>
              <a:rPr sz="1400" i="1" spc="-15" dirty="0">
                <a:latin typeface="Arial"/>
                <a:cs typeface="Arial"/>
              </a:rPr>
              <a:t>the  </a:t>
            </a:r>
            <a:r>
              <a:rPr sz="1400" i="1" spc="-25" dirty="0">
                <a:latin typeface="Arial"/>
                <a:cs typeface="Arial"/>
              </a:rPr>
              <a:t>intersection </a:t>
            </a:r>
            <a:r>
              <a:rPr sz="1400" i="1" spc="20" dirty="0">
                <a:latin typeface="Arial"/>
                <a:cs typeface="Arial"/>
              </a:rPr>
              <a:t>of </a:t>
            </a:r>
            <a:r>
              <a:rPr sz="1400" i="1" spc="-15" dirty="0">
                <a:latin typeface="Arial"/>
                <a:cs typeface="Arial"/>
              </a:rPr>
              <a:t>the  </a:t>
            </a:r>
            <a:r>
              <a:rPr sz="1400" i="1" spc="-40" dirty="0">
                <a:latin typeface="Arial"/>
                <a:cs typeface="Arial"/>
              </a:rPr>
              <a:t>financial </a:t>
            </a:r>
            <a:r>
              <a:rPr sz="1400" i="1" spc="-80" dirty="0">
                <a:latin typeface="Arial"/>
                <a:cs typeface="Arial"/>
              </a:rPr>
              <a:t>services </a:t>
            </a:r>
            <a:r>
              <a:rPr sz="1400" i="1" spc="-60" dirty="0">
                <a:latin typeface="Arial"/>
                <a:cs typeface="Arial"/>
              </a:rPr>
              <a:t>and  </a:t>
            </a:r>
            <a:r>
              <a:rPr sz="1400" i="1" spc="-40" dirty="0">
                <a:latin typeface="Arial"/>
                <a:cs typeface="Arial"/>
              </a:rPr>
              <a:t>technology </a:t>
            </a:r>
            <a:r>
              <a:rPr sz="1400" i="1" spc="-60" dirty="0">
                <a:latin typeface="Arial"/>
                <a:cs typeface="Arial"/>
              </a:rPr>
              <a:t>sectors  </a:t>
            </a:r>
            <a:r>
              <a:rPr sz="1400" i="1" spc="-40" dirty="0">
                <a:latin typeface="Arial"/>
                <a:cs typeface="Arial"/>
              </a:rPr>
              <a:t>where </a:t>
            </a:r>
            <a:r>
              <a:rPr sz="1400" i="1" spc="-45" dirty="0">
                <a:latin typeface="Arial"/>
                <a:cs typeface="Arial"/>
              </a:rPr>
              <a:t>technology-  </a:t>
            </a:r>
            <a:r>
              <a:rPr sz="1400" i="1" spc="-65" dirty="0">
                <a:latin typeface="Arial"/>
                <a:cs typeface="Arial"/>
              </a:rPr>
              <a:t>focused </a:t>
            </a:r>
            <a:r>
              <a:rPr sz="1400" i="1" spc="-35" dirty="0">
                <a:latin typeface="Arial"/>
                <a:cs typeface="Arial"/>
              </a:rPr>
              <a:t>start-ups </a:t>
            </a:r>
            <a:r>
              <a:rPr sz="1400" i="1" spc="-60" dirty="0">
                <a:latin typeface="Arial"/>
                <a:cs typeface="Arial"/>
              </a:rPr>
              <a:t>and  </a:t>
            </a:r>
            <a:r>
              <a:rPr sz="1400" i="1" spc="-45" dirty="0">
                <a:latin typeface="Arial"/>
                <a:cs typeface="Arial"/>
              </a:rPr>
              <a:t>new </a:t>
            </a:r>
            <a:r>
              <a:rPr sz="1400" i="1" spc="-20" dirty="0">
                <a:latin typeface="Arial"/>
                <a:cs typeface="Arial"/>
              </a:rPr>
              <a:t>market </a:t>
            </a:r>
            <a:r>
              <a:rPr sz="1400" i="1" spc="-25" dirty="0">
                <a:latin typeface="Arial"/>
                <a:cs typeface="Arial"/>
              </a:rPr>
              <a:t>entrants  </a:t>
            </a:r>
            <a:r>
              <a:rPr sz="1400" i="1" spc="-35" dirty="0">
                <a:latin typeface="Arial"/>
                <a:cs typeface="Arial"/>
              </a:rPr>
              <a:t>innovate </a:t>
            </a:r>
            <a:r>
              <a:rPr sz="1400" i="1" spc="-10" dirty="0">
                <a:latin typeface="Arial"/>
                <a:cs typeface="Arial"/>
              </a:rPr>
              <a:t>the</a:t>
            </a:r>
            <a:r>
              <a:rPr sz="1400" i="1" spc="-225" dirty="0">
                <a:latin typeface="Arial"/>
                <a:cs typeface="Arial"/>
              </a:rPr>
              <a:t> </a:t>
            </a:r>
            <a:r>
              <a:rPr sz="1400" i="1" spc="-30" dirty="0">
                <a:latin typeface="Arial"/>
                <a:cs typeface="Arial"/>
              </a:rPr>
              <a:t>products  </a:t>
            </a:r>
            <a:r>
              <a:rPr sz="1400" i="1" spc="-60" dirty="0">
                <a:latin typeface="Arial"/>
                <a:cs typeface="Arial"/>
              </a:rPr>
              <a:t>and </a:t>
            </a:r>
            <a:r>
              <a:rPr sz="1400" i="1" spc="-80" dirty="0">
                <a:latin typeface="Arial"/>
                <a:cs typeface="Arial"/>
              </a:rPr>
              <a:t>services </a:t>
            </a:r>
            <a:r>
              <a:rPr sz="1400" i="1" spc="-20" dirty="0">
                <a:latin typeface="Arial"/>
                <a:cs typeface="Arial"/>
              </a:rPr>
              <a:t>currently  </a:t>
            </a:r>
            <a:r>
              <a:rPr sz="1400" i="1" spc="-25" dirty="0">
                <a:latin typeface="Arial"/>
                <a:cs typeface="Arial"/>
              </a:rPr>
              <a:t>provided </a:t>
            </a:r>
            <a:r>
              <a:rPr sz="1400" i="1" spc="-45" dirty="0">
                <a:latin typeface="Arial"/>
                <a:cs typeface="Arial"/>
              </a:rPr>
              <a:t>by </a:t>
            </a:r>
            <a:r>
              <a:rPr sz="1400" i="1" spc="-15" dirty="0">
                <a:latin typeface="Arial"/>
                <a:cs typeface="Arial"/>
              </a:rPr>
              <a:t>the  </a:t>
            </a:r>
            <a:r>
              <a:rPr sz="1400" i="1" dirty="0">
                <a:latin typeface="Arial"/>
                <a:cs typeface="Arial"/>
              </a:rPr>
              <a:t>traditional </a:t>
            </a:r>
            <a:r>
              <a:rPr sz="1400" i="1" spc="-40" dirty="0">
                <a:latin typeface="Arial"/>
                <a:cs typeface="Arial"/>
              </a:rPr>
              <a:t>financial  </a:t>
            </a:r>
            <a:r>
              <a:rPr sz="1400" i="1" spc="-80" dirty="0">
                <a:latin typeface="Arial"/>
                <a:cs typeface="Arial"/>
              </a:rPr>
              <a:t>services</a:t>
            </a:r>
            <a:r>
              <a:rPr sz="1400" i="1" spc="-140" dirty="0">
                <a:latin typeface="Arial"/>
                <a:cs typeface="Arial"/>
              </a:rPr>
              <a:t> </a:t>
            </a:r>
            <a:r>
              <a:rPr sz="1400" i="1" spc="-35" dirty="0">
                <a:latin typeface="Arial"/>
                <a:cs typeface="Arial"/>
              </a:rPr>
              <a:t>industry.</a:t>
            </a:r>
            <a:endParaRPr sz="1400">
              <a:latin typeface="Arial"/>
              <a:cs typeface="Arial"/>
            </a:endParaRPr>
          </a:p>
        </p:txBody>
      </p:sp>
      <p:sp>
        <p:nvSpPr>
          <p:cNvPr id="8" name="object 8"/>
          <p:cNvSpPr/>
          <p:nvPr/>
        </p:nvSpPr>
        <p:spPr>
          <a:xfrm>
            <a:off x="59435" y="35051"/>
            <a:ext cx="8339455" cy="584200"/>
          </a:xfrm>
          <a:custGeom>
            <a:avLst/>
            <a:gdLst/>
            <a:ahLst/>
            <a:cxnLst/>
            <a:rect l="l" t="t" r="r" b="b"/>
            <a:pathLst>
              <a:path w="8339455" h="584200">
                <a:moveTo>
                  <a:pt x="8339328" y="0"/>
                </a:moveTo>
                <a:lnTo>
                  <a:pt x="0" y="0"/>
                </a:lnTo>
                <a:lnTo>
                  <a:pt x="0" y="583692"/>
                </a:lnTo>
                <a:lnTo>
                  <a:pt x="8339328" y="583692"/>
                </a:lnTo>
                <a:lnTo>
                  <a:pt x="8339328" y="0"/>
                </a:lnTo>
                <a:close/>
              </a:path>
            </a:pathLst>
          </a:custGeom>
          <a:solidFill>
            <a:srgbClr val="D99593"/>
          </a:solidFill>
        </p:spPr>
        <p:txBody>
          <a:bodyPr wrap="square" lIns="0" tIns="0" rIns="0" bIns="0" rtlCol="0"/>
          <a:lstStyle/>
          <a:p>
            <a:endParaRPr/>
          </a:p>
        </p:txBody>
      </p:sp>
      <p:sp>
        <p:nvSpPr>
          <p:cNvPr id="9" name="object 9"/>
          <p:cNvSpPr txBox="1">
            <a:spLocks noGrp="1"/>
          </p:cNvSpPr>
          <p:nvPr>
            <p:ph type="title"/>
          </p:nvPr>
        </p:nvSpPr>
        <p:spPr>
          <a:xfrm>
            <a:off x="137566" y="42163"/>
            <a:ext cx="2880995" cy="513715"/>
          </a:xfrm>
          <a:prstGeom prst="rect">
            <a:avLst/>
          </a:prstGeom>
        </p:spPr>
        <p:txBody>
          <a:bodyPr vert="horz" wrap="square" lIns="0" tIns="12700" rIns="0" bIns="0" rtlCol="0">
            <a:spAutoFit/>
          </a:bodyPr>
          <a:lstStyle/>
          <a:p>
            <a:pPr marL="12700">
              <a:lnSpc>
                <a:spcPct val="100000"/>
              </a:lnSpc>
              <a:spcBef>
                <a:spcPts val="100"/>
              </a:spcBef>
            </a:pPr>
            <a:r>
              <a:rPr sz="3200" spc="-225" dirty="0">
                <a:solidFill>
                  <a:srgbClr val="FFFFFF"/>
                </a:solidFill>
              </a:rPr>
              <a:t>Apa </a:t>
            </a:r>
            <a:r>
              <a:rPr sz="3200" spc="-80" dirty="0">
                <a:solidFill>
                  <a:srgbClr val="FFFFFF"/>
                </a:solidFill>
              </a:rPr>
              <a:t>itu </a:t>
            </a:r>
            <a:r>
              <a:rPr sz="3200" i="1" spc="-170" dirty="0">
                <a:solidFill>
                  <a:srgbClr val="FFFFFF"/>
                </a:solidFill>
                <a:latin typeface="Times New Roman"/>
                <a:cs typeface="Times New Roman"/>
              </a:rPr>
              <a:t>FinTech</a:t>
            </a:r>
            <a:r>
              <a:rPr sz="3200" i="1" spc="-280" dirty="0">
                <a:solidFill>
                  <a:srgbClr val="FFFFFF"/>
                </a:solidFill>
                <a:latin typeface="Times New Roman"/>
                <a:cs typeface="Times New Roman"/>
              </a:rPr>
              <a:t> </a:t>
            </a:r>
            <a:r>
              <a:rPr sz="3200" i="1" spc="-470" dirty="0">
                <a:solidFill>
                  <a:srgbClr val="FFFFFF"/>
                </a:solidFill>
                <a:latin typeface="Times New Roman"/>
                <a:cs typeface="Times New Roman"/>
              </a:rPr>
              <a:t>?</a:t>
            </a:r>
            <a:endParaRPr sz="3200">
              <a:latin typeface="Times New Roman"/>
              <a:cs typeface="Times New Roman"/>
            </a:endParaRPr>
          </a:p>
        </p:txBody>
      </p:sp>
      <p:grpSp>
        <p:nvGrpSpPr>
          <p:cNvPr id="10" name="object 10"/>
          <p:cNvGrpSpPr/>
          <p:nvPr/>
        </p:nvGrpSpPr>
        <p:grpSpPr>
          <a:xfrm>
            <a:off x="850391" y="620268"/>
            <a:ext cx="7332980" cy="1492250"/>
            <a:chOff x="850391" y="620268"/>
            <a:chExt cx="7332980" cy="1492250"/>
          </a:xfrm>
        </p:grpSpPr>
        <p:sp>
          <p:nvSpPr>
            <p:cNvPr id="11" name="object 11"/>
            <p:cNvSpPr/>
            <p:nvPr/>
          </p:nvSpPr>
          <p:spPr>
            <a:xfrm>
              <a:off x="850392" y="1571243"/>
              <a:ext cx="7332980" cy="541655"/>
            </a:xfrm>
            <a:custGeom>
              <a:avLst/>
              <a:gdLst/>
              <a:ahLst/>
              <a:cxnLst/>
              <a:rect l="l" t="t" r="r" b="b"/>
              <a:pathLst>
                <a:path w="7332980" h="541655">
                  <a:moveTo>
                    <a:pt x="7332599" y="483870"/>
                  </a:moveTo>
                  <a:lnTo>
                    <a:pt x="7315873" y="443445"/>
                  </a:lnTo>
                  <a:lnTo>
                    <a:pt x="7275449" y="426720"/>
                  </a:lnTo>
                  <a:lnTo>
                    <a:pt x="7253224" y="431203"/>
                  </a:lnTo>
                  <a:lnTo>
                    <a:pt x="7235063" y="443445"/>
                  </a:lnTo>
                  <a:lnTo>
                    <a:pt x="7222795" y="461606"/>
                  </a:lnTo>
                  <a:lnTo>
                    <a:pt x="7222147" y="464820"/>
                  </a:lnTo>
                  <a:lnTo>
                    <a:pt x="1018705" y="464820"/>
                  </a:lnTo>
                  <a:lnTo>
                    <a:pt x="1018120" y="461911"/>
                  </a:lnTo>
                  <a:lnTo>
                    <a:pt x="1005878" y="443738"/>
                  </a:lnTo>
                  <a:lnTo>
                    <a:pt x="987717" y="431482"/>
                  </a:lnTo>
                  <a:lnTo>
                    <a:pt x="984504" y="430834"/>
                  </a:lnTo>
                  <a:lnTo>
                    <a:pt x="984504" y="426974"/>
                  </a:lnTo>
                  <a:lnTo>
                    <a:pt x="984504" y="114300"/>
                  </a:lnTo>
                  <a:lnTo>
                    <a:pt x="984504" y="110477"/>
                  </a:lnTo>
                  <a:lnTo>
                    <a:pt x="987717" y="109829"/>
                  </a:lnTo>
                  <a:lnTo>
                    <a:pt x="1005878" y="97586"/>
                  </a:lnTo>
                  <a:lnTo>
                    <a:pt x="1018120" y="79425"/>
                  </a:lnTo>
                  <a:lnTo>
                    <a:pt x="1022604" y="57150"/>
                  </a:lnTo>
                  <a:lnTo>
                    <a:pt x="1018120" y="34886"/>
                  </a:lnTo>
                  <a:lnTo>
                    <a:pt x="1005878" y="16725"/>
                  </a:lnTo>
                  <a:lnTo>
                    <a:pt x="987717" y="4483"/>
                  </a:lnTo>
                  <a:lnTo>
                    <a:pt x="965454" y="0"/>
                  </a:lnTo>
                  <a:lnTo>
                    <a:pt x="943178" y="4483"/>
                  </a:lnTo>
                  <a:lnTo>
                    <a:pt x="925017" y="16725"/>
                  </a:lnTo>
                  <a:lnTo>
                    <a:pt x="912774" y="34886"/>
                  </a:lnTo>
                  <a:lnTo>
                    <a:pt x="908304" y="57150"/>
                  </a:lnTo>
                  <a:lnTo>
                    <a:pt x="912774" y="79425"/>
                  </a:lnTo>
                  <a:lnTo>
                    <a:pt x="925017" y="97586"/>
                  </a:lnTo>
                  <a:lnTo>
                    <a:pt x="943178" y="109829"/>
                  </a:lnTo>
                  <a:lnTo>
                    <a:pt x="946404" y="110477"/>
                  </a:lnTo>
                  <a:lnTo>
                    <a:pt x="946404" y="430834"/>
                  </a:lnTo>
                  <a:lnTo>
                    <a:pt x="943178" y="431482"/>
                  </a:lnTo>
                  <a:lnTo>
                    <a:pt x="925017" y="443738"/>
                  </a:lnTo>
                  <a:lnTo>
                    <a:pt x="912774" y="461911"/>
                  </a:lnTo>
                  <a:lnTo>
                    <a:pt x="912177" y="464820"/>
                  </a:lnTo>
                  <a:lnTo>
                    <a:pt x="110451" y="464820"/>
                  </a:lnTo>
                  <a:lnTo>
                    <a:pt x="109804" y="461606"/>
                  </a:lnTo>
                  <a:lnTo>
                    <a:pt x="97548" y="443445"/>
                  </a:lnTo>
                  <a:lnTo>
                    <a:pt x="79387" y="431203"/>
                  </a:lnTo>
                  <a:lnTo>
                    <a:pt x="57150" y="426720"/>
                  </a:lnTo>
                  <a:lnTo>
                    <a:pt x="34899" y="431203"/>
                  </a:lnTo>
                  <a:lnTo>
                    <a:pt x="16738" y="443445"/>
                  </a:lnTo>
                  <a:lnTo>
                    <a:pt x="4483" y="461606"/>
                  </a:lnTo>
                  <a:lnTo>
                    <a:pt x="0" y="483870"/>
                  </a:lnTo>
                  <a:lnTo>
                    <a:pt x="4483" y="506145"/>
                  </a:lnTo>
                  <a:lnTo>
                    <a:pt x="16738" y="524306"/>
                  </a:lnTo>
                  <a:lnTo>
                    <a:pt x="34899" y="536549"/>
                  </a:lnTo>
                  <a:lnTo>
                    <a:pt x="57150" y="541020"/>
                  </a:lnTo>
                  <a:lnTo>
                    <a:pt x="79387" y="536549"/>
                  </a:lnTo>
                  <a:lnTo>
                    <a:pt x="97548" y="524306"/>
                  </a:lnTo>
                  <a:lnTo>
                    <a:pt x="109804" y="506145"/>
                  </a:lnTo>
                  <a:lnTo>
                    <a:pt x="110451" y="502920"/>
                  </a:lnTo>
                  <a:lnTo>
                    <a:pt x="912075" y="502920"/>
                  </a:lnTo>
                  <a:lnTo>
                    <a:pt x="912774" y="506399"/>
                  </a:lnTo>
                  <a:lnTo>
                    <a:pt x="925017" y="524560"/>
                  </a:lnTo>
                  <a:lnTo>
                    <a:pt x="943178" y="536803"/>
                  </a:lnTo>
                  <a:lnTo>
                    <a:pt x="965454" y="541274"/>
                  </a:lnTo>
                  <a:lnTo>
                    <a:pt x="987717" y="536803"/>
                  </a:lnTo>
                  <a:lnTo>
                    <a:pt x="1005878" y="524560"/>
                  </a:lnTo>
                  <a:lnTo>
                    <a:pt x="1018120" y="506399"/>
                  </a:lnTo>
                  <a:lnTo>
                    <a:pt x="1018819" y="502920"/>
                  </a:lnTo>
                  <a:lnTo>
                    <a:pt x="7222134" y="502920"/>
                  </a:lnTo>
                  <a:lnTo>
                    <a:pt x="7222795" y="506145"/>
                  </a:lnTo>
                  <a:lnTo>
                    <a:pt x="7235063" y="524306"/>
                  </a:lnTo>
                  <a:lnTo>
                    <a:pt x="7253224" y="536549"/>
                  </a:lnTo>
                  <a:lnTo>
                    <a:pt x="7275449" y="541020"/>
                  </a:lnTo>
                  <a:lnTo>
                    <a:pt x="7297712" y="536549"/>
                  </a:lnTo>
                  <a:lnTo>
                    <a:pt x="7315873" y="524306"/>
                  </a:lnTo>
                  <a:lnTo>
                    <a:pt x="7328116" y="506145"/>
                  </a:lnTo>
                  <a:lnTo>
                    <a:pt x="7328763" y="502920"/>
                  </a:lnTo>
                  <a:lnTo>
                    <a:pt x="7332599" y="483870"/>
                  </a:lnTo>
                  <a:close/>
                </a:path>
              </a:pathLst>
            </a:custGeom>
            <a:solidFill>
              <a:srgbClr val="30859C"/>
            </a:solidFill>
          </p:spPr>
          <p:txBody>
            <a:bodyPr wrap="square" lIns="0" tIns="0" rIns="0" bIns="0" rtlCol="0"/>
            <a:lstStyle/>
            <a:p>
              <a:endParaRPr/>
            </a:p>
          </p:txBody>
        </p:sp>
        <p:sp>
          <p:nvSpPr>
            <p:cNvPr id="12" name="object 12"/>
            <p:cNvSpPr/>
            <p:nvPr/>
          </p:nvSpPr>
          <p:spPr>
            <a:xfrm>
              <a:off x="1274063" y="620268"/>
              <a:ext cx="1269491" cy="912876"/>
            </a:xfrm>
            <a:prstGeom prst="rect">
              <a:avLst/>
            </a:prstGeom>
            <a:blipFill>
              <a:blip r:embed="rId2" cstate="print"/>
              <a:stretch>
                <a:fillRect/>
              </a:stretch>
            </a:blipFill>
          </p:spPr>
          <p:txBody>
            <a:bodyPr wrap="square" lIns="0" tIns="0" rIns="0" bIns="0" rtlCol="0"/>
            <a:lstStyle/>
            <a:p>
              <a:endParaRPr/>
            </a:p>
          </p:txBody>
        </p:sp>
      </p:grpSp>
      <p:sp>
        <p:nvSpPr>
          <p:cNvPr id="13" name="object 13"/>
          <p:cNvSpPr/>
          <p:nvPr/>
        </p:nvSpPr>
        <p:spPr>
          <a:xfrm>
            <a:off x="492251" y="2206751"/>
            <a:ext cx="2225040" cy="3089275"/>
          </a:xfrm>
          <a:custGeom>
            <a:avLst/>
            <a:gdLst/>
            <a:ahLst/>
            <a:cxnLst/>
            <a:rect l="l" t="t" r="r" b="b"/>
            <a:pathLst>
              <a:path w="2225040" h="3089275">
                <a:moveTo>
                  <a:pt x="0" y="370839"/>
                </a:moveTo>
                <a:lnTo>
                  <a:pt x="2889" y="324314"/>
                </a:lnTo>
                <a:lnTo>
                  <a:pt x="11326" y="279515"/>
                </a:lnTo>
                <a:lnTo>
                  <a:pt x="24963" y="236791"/>
                </a:lnTo>
                <a:lnTo>
                  <a:pt x="43451" y="196487"/>
                </a:lnTo>
                <a:lnTo>
                  <a:pt x="66445" y="158952"/>
                </a:lnTo>
                <a:lnTo>
                  <a:pt x="93595" y="124533"/>
                </a:lnTo>
                <a:lnTo>
                  <a:pt x="124556" y="93577"/>
                </a:lnTo>
                <a:lnTo>
                  <a:pt x="158978" y="66430"/>
                </a:lnTo>
                <a:lnTo>
                  <a:pt x="196514" y="43441"/>
                </a:lnTo>
                <a:lnTo>
                  <a:pt x="236817" y="24956"/>
                </a:lnTo>
                <a:lnTo>
                  <a:pt x="279540" y="11323"/>
                </a:lnTo>
                <a:lnTo>
                  <a:pt x="324334" y="2888"/>
                </a:lnTo>
                <a:lnTo>
                  <a:pt x="370852" y="0"/>
                </a:lnTo>
                <a:lnTo>
                  <a:pt x="1854200" y="0"/>
                </a:lnTo>
                <a:lnTo>
                  <a:pt x="1900725" y="2888"/>
                </a:lnTo>
                <a:lnTo>
                  <a:pt x="1945524" y="11323"/>
                </a:lnTo>
                <a:lnTo>
                  <a:pt x="1988248" y="24956"/>
                </a:lnTo>
                <a:lnTo>
                  <a:pt x="2028552" y="43441"/>
                </a:lnTo>
                <a:lnTo>
                  <a:pt x="2066087" y="66430"/>
                </a:lnTo>
                <a:lnTo>
                  <a:pt x="2100506" y="93577"/>
                </a:lnTo>
                <a:lnTo>
                  <a:pt x="2131462" y="124533"/>
                </a:lnTo>
                <a:lnTo>
                  <a:pt x="2158609" y="158952"/>
                </a:lnTo>
                <a:lnTo>
                  <a:pt x="2181598" y="196487"/>
                </a:lnTo>
                <a:lnTo>
                  <a:pt x="2200083" y="236791"/>
                </a:lnTo>
                <a:lnTo>
                  <a:pt x="2213716" y="279515"/>
                </a:lnTo>
                <a:lnTo>
                  <a:pt x="2222151" y="324314"/>
                </a:lnTo>
                <a:lnTo>
                  <a:pt x="2225040" y="370839"/>
                </a:lnTo>
                <a:lnTo>
                  <a:pt x="2225040" y="2718308"/>
                </a:lnTo>
                <a:lnTo>
                  <a:pt x="2222151" y="2764833"/>
                </a:lnTo>
                <a:lnTo>
                  <a:pt x="2213716" y="2809632"/>
                </a:lnTo>
                <a:lnTo>
                  <a:pt x="2200083" y="2852356"/>
                </a:lnTo>
                <a:lnTo>
                  <a:pt x="2181598" y="2892660"/>
                </a:lnTo>
                <a:lnTo>
                  <a:pt x="2158609" y="2930195"/>
                </a:lnTo>
                <a:lnTo>
                  <a:pt x="2131462" y="2964614"/>
                </a:lnTo>
                <a:lnTo>
                  <a:pt x="2100506" y="2995570"/>
                </a:lnTo>
                <a:lnTo>
                  <a:pt x="2066087" y="3022717"/>
                </a:lnTo>
                <a:lnTo>
                  <a:pt x="2028552" y="3045706"/>
                </a:lnTo>
                <a:lnTo>
                  <a:pt x="1988248" y="3064191"/>
                </a:lnTo>
                <a:lnTo>
                  <a:pt x="1945524" y="3077824"/>
                </a:lnTo>
                <a:lnTo>
                  <a:pt x="1900725" y="3086259"/>
                </a:lnTo>
                <a:lnTo>
                  <a:pt x="1854200" y="3089148"/>
                </a:lnTo>
                <a:lnTo>
                  <a:pt x="370852" y="3089148"/>
                </a:lnTo>
                <a:lnTo>
                  <a:pt x="324334" y="3086259"/>
                </a:lnTo>
                <a:lnTo>
                  <a:pt x="279540" y="3077824"/>
                </a:lnTo>
                <a:lnTo>
                  <a:pt x="236817" y="3064191"/>
                </a:lnTo>
                <a:lnTo>
                  <a:pt x="196514" y="3045706"/>
                </a:lnTo>
                <a:lnTo>
                  <a:pt x="158978" y="3022717"/>
                </a:lnTo>
                <a:lnTo>
                  <a:pt x="124556" y="2995570"/>
                </a:lnTo>
                <a:lnTo>
                  <a:pt x="93595" y="2964614"/>
                </a:lnTo>
                <a:lnTo>
                  <a:pt x="66445" y="2930195"/>
                </a:lnTo>
                <a:lnTo>
                  <a:pt x="43451" y="2892660"/>
                </a:lnTo>
                <a:lnTo>
                  <a:pt x="24963" y="2852356"/>
                </a:lnTo>
                <a:lnTo>
                  <a:pt x="11326" y="2809632"/>
                </a:lnTo>
                <a:lnTo>
                  <a:pt x="2889" y="2764833"/>
                </a:lnTo>
                <a:lnTo>
                  <a:pt x="0" y="2718308"/>
                </a:lnTo>
                <a:lnTo>
                  <a:pt x="0" y="370839"/>
                </a:lnTo>
                <a:close/>
              </a:path>
            </a:pathLst>
          </a:custGeom>
          <a:ln w="9144">
            <a:solidFill>
              <a:srgbClr val="D99593"/>
            </a:solidFill>
          </a:ln>
        </p:spPr>
        <p:txBody>
          <a:bodyPr wrap="square" lIns="0" tIns="0" rIns="0" bIns="0" rtlCol="0"/>
          <a:lstStyle/>
          <a:p>
            <a:endParaRPr/>
          </a:p>
        </p:txBody>
      </p:sp>
      <p:sp>
        <p:nvSpPr>
          <p:cNvPr id="14" name="object 14"/>
          <p:cNvSpPr txBox="1"/>
          <p:nvPr/>
        </p:nvSpPr>
        <p:spPr>
          <a:xfrm>
            <a:off x="679500" y="2336673"/>
            <a:ext cx="1781175" cy="2800350"/>
          </a:xfrm>
          <a:prstGeom prst="rect">
            <a:avLst/>
          </a:prstGeom>
        </p:spPr>
        <p:txBody>
          <a:bodyPr vert="horz" wrap="square" lIns="0" tIns="13335" rIns="0" bIns="0" rtlCol="0">
            <a:spAutoFit/>
          </a:bodyPr>
          <a:lstStyle/>
          <a:p>
            <a:pPr marL="12700" marR="20320">
              <a:lnSpc>
                <a:spcPct val="100000"/>
              </a:lnSpc>
              <a:spcBef>
                <a:spcPts val="105"/>
              </a:spcBef>
            </a:pPr>
            <a:r>
              <a:rPr sz="1400" b="1" spc="-70" dirty="0">
                <a:solidFill>
                  <a:srgbClr val="C00000"/>
                </a:solidFill>
                <a:latin typeface="Arial"/>
                <a:cs typeface="Arial"/>
              </a:rPr>
              <a:t>Fitntech </a:t>
            </a:r>
            <a:r>
              <a:rPr sz="1400" b="1" spc="-65" dirty="0">
                <a:solidFill>
                  <a:srgbClr val="C00000"/>
                </a:solidFill>
                <a:latin typeface="Arial"/>
                <a:cs typeface="Arial"/>
              </a:rPr>
              <a:t>Weekly  </a:t>
            </a:r>
            <a:r>
              <a:rPr sz="1400" i="1" spc="-100" dirty="0">
                <a:latin typeface="Arial"/>
                <a:cs typeface="Arial"/>
              </a:rPr>
              <a:t>FinTech </a:t>
            </a:r>
            <a:r>
              <a:rPr sz="1400" i="1" spc="-75" dirty="0">
                <a:latin typeface="Arial"/>
                <a:cs typeface="Arial"/>
              </a:rPr>
              <a:t>is </a:t>
            </a:r>
            <a:r>
              <a:rPr sz="1400" i="1" spc="-110" dirty="0">
                <a:latin typeface="Arial"/>
                <a:cs typeface="Arial"/>
              </a:rPr>
              <a:t>a </a:t>
            </a:r>
            <a:r>
              <a:rPr sz="1400" b="1" i="1" spc="-20" dirty="0">
                <a:latin typeface="Times New Roman"/>
                <a:cs typeface="Times New Roman"/>
              </a:rPr>
              <a:t>line </a:t>
            </a:r>
            <a:r>
              <a:rPr sz="1400" b="1" i="1" spc="30" dirty="0">
                <a:latin typeface="Times New Roman"/>
                <a:cs typeface="Times New Roman"/>
              </a:rPr>
              <a:t>of  </a:t>
            </a:r>
            <a:r>
              <a:rPr sz="1400" b="1" i="1" spc="-5" dirty="0">
                <a:latin typeface="Times New Roman"/>
                <a:cs typeface="Times New Roman"/>
              </a:rPr>
              <a:t>business </a:t>
            </a:r>
            <a:r>
              <a:rPr sz="1400" i="1" spc="-90" dirty="0">
                <a:latin typeface="Arial"/>
                <a:cs typeface="Arial"/>
              </a:rPr>
              <a:t>based </a:t>
            </a:r>
            <a:r>
              <a:rPr sz="1400" i="1" spc="-40" dirty="0">
                <a:latin typeface="Arial"/>
                <a:cs typeface="Arial"/>
              </a:rPr>
              <a:t>on</a:t>
            </a:r>
            <a:r>
              <a:rPr sz="1400" i="1" spc="-235" dirty="0">
                <a:latin typeface="Arial"/>
                <a:cs typeface="Arial"/>
              </a:rPr>
              <a:t> </a:t>
            </a:r>
            <a:r>
              <a:rPr sz="1400" i="1" spc="-60" dirty="0">
                <a:latin typeface="Arial"/>
                <a:cs typeface="Arial"/>
              </a:rPr>
              <a:t>using  </a:t>
            </a:r>
            <a:r>
              <a:rPr sz="1400" i="1" spc="-20" dirty="0">
                <a:latin typeface="Arial"/>
                <a:cs typeface="Arial"/>
              </a:rPr>
              <a:t>software </a:t>
            </a:r>
            <a:r>
              <a:rPr sz="1400" i="1" spc="45" dirty="0">
                <a:latin typeface="Arial"/>
                <a:cs typeface="Arial"/>
              </a:rPr>
              <a:t>to </a:t>
            </a:r>
            <a:r>
              <a:rPr sz="1400" i="1" spc="-30" dirty="0">
                <a:latin typeface="Arial"/>
                <a:cs typeface="Arial"/>
              </a:rPr>
              <a:t>provide  </a:t>
            </a:r>
            <a:r>
              <a:rPr sz="1400" i="1" spc="-40" dirty="0">
                <a:latin typeface="Arial"/>
                <a:cs typeface="Arial"/>
              </a:rPr>
              <a:t>financial</a:t>
            </a:r>
            <a:r>
              <a:rPr sz="1400" i="1" spc="-120" dirty="0">
                <a:latin typeface="Arial"/>
                <a:cs typeface="Arial"/>
              </a:rPr>
              <a:t> </a:t>
            </a:r>
            <a:r>
              <a:rPr sz="1400" i="1" spc="-75" dirty="0">
                <a:latin typeface="Arial"/>
                <a:cs typeface="Arial"/>
              </a:rPr>
              <a:t>services.</a:t>
            </a:r>
            <a:endParaRPr sz="1400">
              <a:latin typeface="Arial"/>
              <a:cs typeface="Arial"/>
            </a:endParaRPr>
          </a:p>
          <a:p>
            <a:pPr marL="12700" marR="5080">
              <a:lnSpc>
                <a:spcPct val="100000"/>
              </a:lnSpc>
            </a:pPr>
            <a:r>
              <a:rPr sz="1400" i="1" spc="-70" dirty="0">
                <a:latin typeface="Arial"/>
                <a:cs typeface="Arial"/>
              </a:rPr>
              <a:t>Financial </a:t>
            </a:r>
            <a:r>
              <a:rPr sz="1400" i="1" spc="-40" dirty="0">
                <a:latin typeface="Arial"/>
                <a:cs typeface="Arial"/>
              </a:rPr>
              <a:t>technology  </a:t>
            </a:r>
            <a:r>
              <a:rPr sz="1400" i="1" spc="-70" dirty="0">
                <a:latin typeface="Arial"/>
                <a:cs typeface="Arial"/>
              </a:rPr>
              <a:t>companies </a:t>
            </a:r>
            <a:r>
              <a:rPr sz="1400" i="1" spc="-60" dirty="0">
                <a:latin typeface="Arial"/>
                <a:cs typeface="Arial"/>
              </a:rPr>
              <a:t>are</a:t>
            </a:r>
            <a:r>
              <a:rPr sz="1400" i="1" spc="-229" dirty="0">
                <a:latin typeface="Arial"/>
                <a:cs typeface="Arial"/>
              </a:rPr>
              <a:t> </a:t>
            </a:r>
            <a:r>
              <a:rPr sz="1400" i="1" spc="-50" dirty="0">
                <a:latin typeface="Arial"/>
                <a:cs typeface="Arial"/>
              </a:rPr>
              <a:t>generally  </a:t>
            </a:r>
            <a:r>
              <a:rPr sz="1400" i="1" spc="-25" dirty="0">
                <a:latin typeface="Arial"/>
                <a:cs typeface="Arial"/>
              </a:rPr>
              <a:t>startups </a:t>
            </a:r>
            <a:r>
              <a:rPr sz="1400" i="1" spc="-35" dirty="0">
                <a:latin typeface="Arial"/>
                <a:cs typeface="Arial"/>
              </a:rPr>
              <a:t>founded </a:t>
            </a:r>
            <a:r>
              <a:rPr sz="1400" i="1" spc="30" dirty="0">
                <a:latin typeface="Arial"/>
                <a:cs typeface="Arial"/>
              </a:rPr>
              <a:t>with  </a:t>
            </a:r>
            <a:r>
              <a:rPr sz="1400" i="1" spc="-15" dirty="0">
                <a:latin typeface="Arial"/>
                <a:cs typeface="Arial"/>
              </a:rPr>
              <a:t>the </a:t>
            </a:r>
            <a:r>
              <a:rPr sz="1400" i="1" spc="-50" dirty="0">
                <a:latin typeface="Arial"/>
                <a:cs typeface="Arial"/>
              </a:rPr>
              <a:t>purpose </a:t>
            </a:r>
            <a:r>
              <a:rPr sz="1400" i="1" spc="20" dirty="0">
                <a:latin typeface="Arial"/>
                <a:cs typeface="Arial"/>
              </a:rPr>
              <a:t>of  </a:t>
            </a:r>
            <a:r>
              <a:rPr sz="1400" i="1" spc="-20" dirty="0">
                <a:latin typeface="Arial"/>
                <a:cs typeface="Arial"/>
              </a:rPr>
              <a:t>disrupting </a:t>
            </a:r>
            <a:r>
              <a:rPr sz="1400" i="1" spc="-35" dirty="0">
                <a:latin typeface="Arial"/>
                <a:cs typeface="Arial"/>
              </a:rPr>
              <a:t>incumbent  </a:t>
            </a:r>
            <a:r>
              <a:rPr sz="1400" i="1" spc="-40" dirty="0">
                <a:latin typeface="Arial"/>
                <a:cs typeface="Arial"/>
              </a:rPr>
              <a:t>financial </a:t>
            </a:r>
            <a:r>
              <a:rPr sz="1400" i="1" spc="-80" dirty="0">
                <a:latin typeface="Arial"/>
                <a:cs typeface="Arial"/>
              </a:rPr>
              <a:t>systems </a:t>
            </a:r>
            <a:r>
              <a:rPr sz="1400" i="1" spc="-60" dirty="0">
                <a:latin typeface="Arial"/>
                <a:cs typeface="Arial"/>
              </a:rPr>
              <a:t>and  </a:t>
            </a:r>
            <a:r>
              <a:rPr sz="1400" i="1" spc="-30" dirty="0">
                <a:latin typeface="Arial"/>
                <a:cs typeface="Arial"/>
              </a:rPr>
              <a:t>corporations </a:t>
            </a:r>
            <a:r>
              <a:rPr sz="1400" i="1" spc="25" dirty="0">
                <a:latin typeface="Arial"/>
                <a:cs typeface="Arial"/>
              </a:rPr>
              <a:t>that </a:t>
            </a:r>
            <a:r>
              <a:rPr sz="1400" i="1" spc="-30" dirty="0">
                <a:latin typeface="Arial"/>
                <a:cs typeface="Arial"/>
              </a:rPr>
              <a:t>rely  </a:t>
            </a:r>
            <a:r>
              <a:rPr sz="1400" i="1" spc="-100" dirty="0">
                <a:latin typeface="Arial"/>
                <a:cs typeface="Arial"/>
              </a:rPr>
              <a:t>less </a:t>
            </a:r>
            <a:r>
              <a:rPr sz="1400" i="1" spc="-40" dirty="0">
                <a:latin typeface="Arial"/>
                <a:cs typeface="Arial"/>
              </a:rPr>
              <a:t>on</a:t>
            </a:r>
            <a:r>
              <a:rPr sz="1400" i="1" spc="-125" dirty="0">
                <a:latin typeface="Arial"/>
                <a:cs typeface="Arial"/>
              </a:rPr>
              <a:t> </a:t>
            </a:r>
            <a:r>
              <a:rPr sz="1400" i="1" spc="-20" dirty="0">
                <a:latin typeface="Arial"/>
                <a:cs typeface="Arial"/>
              </a:rPr>
              <a:t>software</a:t>
            </a:r>
            <a:endParaRPr sz="1400">
              <a:latin typeface="Arial"/>
              <a:cs typeface="Arial"/>
            </a:endParaRPr>
          </a:p>
        </p:txBody>
      </p:sp>
      <p:sp>
        <p:nvSpPr>
          <p:cNvPr id="15" name="object 15"/>
          <p:cNvSpPr/>
          <p:nvPr/>
        </p:nvSpPr>
        <p:spPr>
          <a:xfrm>
            <a:off x="3012185" y="2850642"/>
            <a:ext cx="0" cy="1130300"/>
          </a:xfrm>
          <a:custGeom>
            <a:avLst/>
            <a:gdLst/>
            <a:ahLst/>
            <a:cxnLst/>
            <a:rect l="l" t="t" r="r" b="b"/>
            <a:pathLst>
              <a:path h="1130300">
                <a:moveTo>
                  <a:pt x="0" y="0"/>
                </a:moveTo>
                <a:lnTo>
                  <a:pt x="0" y="1130300"/>
                </a:lnTo>
              </a:path>
            </a:pathLst>
          </a:custGeom>
          <a:ln w="38100">
            <a:solidFill>
              <a:srgbClr val="BEBEBE"/>
            </a:solidFill>
            <a:prstDash val="lgDash"/>
          </a:ln>
        </p:spPr>
        <p:txBody>
          <a:bodyPr wrap="square" lIns="0" tIns="0" rIns="0" bIns="0" rtlCol="0"/>
          <a:lstStyle/>
          <a:p>
            <a:endParaRPr/>
          </a:p>
        </p:txBody>
      </p:sp>
      <p:sp>
        <p:nvSpPr>
          <p:cNvPr id="16" name="object 16"/>
          <p:cNvSpPr/>
          <p:nvPr/>
        </p:nvSpPr>
        <p:spPr>
          <a:xfrm>
            <a:off x="5830061" y="2841498"/>
            <a:ext cx="0" cy="1130300"/>
          </a:xfrm>
          <a:custGeom>
            <a:avLst/>
            <a:gdLst/>
            <a:ahLst/>
            <a:cxnLst/>
            <a:rect l="l" t="t" r="r" b="b"/>
            <a:pathLst>
              <a:path h="1130300">
                <a:moveTo>
                  <a:pt x="0" y="0"/>
                </a:moveTo>
                <a:lnTo>
                  <a:pt x="0" y="1130300"/>
                </a:lnTo>
              </a:path>
            </a:pathLst>
          </a:custGeom>
          <a:ln w="38100">
            <a:solidFill>
              <a:srgbClr val="BEBEBE"/>
            </a:solidFill>
            <a:prstDash val="lgDash"/>
          </a:ln>
        </p:spPr>
        <p:txBody>
          <a:bodyPr wrap="square" lIns="0" tIns="0" rIns="0" bIns="0" rtlCol="0"/>
          <a:lstStyle/>
          <a:p>
            <a:endParaRPr/>
          </a:p>
        </p:txBody>
      </p:sp>
      <p:sp>
        <p:nvSpPr>
          <p:cNvPr id="17" name="object 17"/>
          <p:cNvSpPr/>
          <p:nvPr/>
        </p:nvSpPr>
        <p:spPr>
          <a:xfrm>
            <a:off x="6173723" y="4844796"/>
            <a:ext cx="2545080" cy="1828800"/>
          </a:xfrm>
          <a:custGeom>
            <a:avLst/>
            <a:gdLst/>
            <a:ahLst/>
            <a:cxnLst/>
            <a:rect l="l" t="t" r="r" b="b"/>
            <a:pathLst>
              <a:path w="2545079" h="1828800">
                <a:moveTo>
                  <a:pt x="0" y="304799"/>
                </a:moveTo>
                <a:lnTo>
                  <a:pt x="3990" y="255374"/>
                </a:lnTo>
                <a:lnTo>
                  <a:pt x="15544" y="208483"/>
                </a:lnTo>
                <a:lnTo>
                  <a:pt x="34032" y="164753"/>
                </a:lnTo>
                <a:lnTo>
                  <a:pt x="58826" y="124815"/>
                </a:lnTo>
                <a:lnTo>
                  <a:pt x="89296" y="89296"/>
                </a:lnTo>
                <a:lnTo>
                  <a:pt x="124815" y="58826"/>
                </a:lnTo>
                <a:lnTo>
                  <a:pt x="164753" y="34032"/>
                </a:lnTo>
                <a:lnTo>
                  <a:pt x="208483" y="15544"/>
                </a:lnTo>
                <a:lnTo>
                  <a:pt x="255374" y="3990"/>
                </a:lnTo>
                <a:lnTo>
                  <a:pt x="304800" y="0"/>
                </a:lnTo>
                <a:lnTo>
                  <a:pt x="2240279" y="0"/>
                </a:lnTo>
                <a:lnTo>
                  <a:pt x="2289705" y="3990"/>
                </a:lnTo>
                <a:lnTo>
                  <a:pt x="2336596" y="15544"/>
                </a:lnTo>
                <a:lnTo>
                  <a:pt x="2380326" y="34032"/>
                </a:lnTo>
                <a:lnTo>
                  <a:pt x="2420264" y="58826"/>
                </a:lnTo>
                <a:lnTo>
                  <a:pt x="2455783" y="89296"/>
                </a:lnTo>
                <a:lnTo>
                  <a:pt x="2486253" y="124815"/>
                </a:lnTo>
                <a:lnTo>
                  <a:pt x="2511047" y="164753"/>
                </a:lnTo>
                <a:lnTo>
                  <a:pt x="2529535" y="208483"/>
                </a:lnTo>
                <a:lnTo>
                  <a:pt x="2541089" y="255374"/>
                </a:lnTo>
                <a:lnTo>
                  <a:pt x="2545079" y="304799"/>
                </a:lnTo>
                <a:lnTo>
                  <a:pt x="2545079" y="1523987"/>
                </a:lnTo>
                <a:lnTo>
                  <a:pt x="2541089" y="1573431"/>
                </a:lnTo>
                <a:lnTo>
                  <a:pt x="2529535" y="1620334"/>
                </a:lnTo>
                <a:lnTo>
                  <a:pt x="2511047" y="1664069"/>
                </a:lnTo>
                <a:lnTo>
                  <a:pt x="2486253" y="1704009"/>
                </a:lnTo>
                <a:lnTo>
                  <a:pt x="2455783" y="1739525"/>
                </a:lnTo>
                <a:lnTo>
                  <a:pt x="2420264" y="1769991"/>
                </a:lnTo>
                <a:lnTo>
                  <a:pt x="2380326" y="1794778"/>
                </a:lnTo>
                <a:lnTo>
                  <a:pt x="2336596" y="1813261"/>
                </a:lnTo>
                <a:lnTo>
                  <a:pt x="2289705" y="1824810"/>
                </a:lnTo>
                <a:lnTo>
                  <a:pt x="2240279" y="1828799"/>
                </a:lnTo>
                <a:lnTo>
                  <a:pt x="304800" y="1828799"/>
                </a:lnTo>
                <a:lnTo>
                  <a:pt x="255374" y="1824810"/>
                </a:lnTo>
                <a:lnTo>
                  <a:pt x="208483" y="1813261"/>
                </a:lnTo>
                <a:lnTo>
                  <a:pt x="164753" y="1794778"/>
                </a:lnTo>
                <a:lnTo>
                  <a:pt x="124815" y="1769991"/>
                </a:lnTo>
                <a:lnTo>
                  <a:pt x="89296" y="1739525"/>
                </a:lnTo>
                <a:lnTo>
                  <a:pt x="58826" y="1704009"/>
                </a:lnTo>
                <a:lnTo>
                  <a:pt x="34032" y="1664069"/>
                </a:lnTo>
                <a:lnTo>
                  <a:pt x="15544" y="1620334"/>
                </a:lnTo>
                <a:lnTo>
                  <a:pt x="3990" y="1573431"/>
                </a:lnTo>
                <a:lnTo>
                  <a:pt x="0" y="1523987"/>
                </a:lnTo>
                <a:lnTo>
                  <a:pt x="0" y="304799"/>
                </a:lnTo>
                <a:close/>
              </a:path>
            </a:pathLst>
          </a:custGeom>
          <a:ln w="9144">
            <a:solidFill>
              <a:srgbClr val="D99593"/>
            </a:solidFill>
          </a:ln>
        </p:spPr>
        <p:txBody>
          <a:bodyPr wrap="square" lIns="0" tIns="0" rIns="0" bIns="0" rtlCol="0"/>
          <a:lstStyle/>
          <a:p>
            <a:endParaRPr/>
          </a:p>
        </p:txBody>
      </p:sp>
      <p:sp>
        <p:nvSpPr>
          <p:cNvPr id="18" name="object 18"/>
          <p:cNvSpPr txBox="1"/>
          <p:nvPr/>
        </p:nvSpPr>
        <p:spPr>
          <a:xfrm>
            <a:off x="6343015" y="4956175"/>
            <a:ext cx="2153285" cy="1572895"/>
          </a:xfrm>
          <a:prstGeom prst="rect">
            <a:avLst/>
          </a:prstGeom>
        </p:spPr>
        <p:txBody>
          <a:bodyPr vert="horz" wrap="square" lIns="0" tIns="12700" rIns="0" bIns="0" rtlCol="0">
            <a:spAutoFit/>
          </a:bodyPr>
          <a:lstStyle/>
          <a:p>
            <a:pPr marL="12700">
              <a:lnSpc>
                <a:spcPct val="100000"/>
              </a:lnSpc>
              <a:spcBef>
                <a:spcPts val="100"/>
              </a:spcBef>
            </a:pPr>
            <a:r>
              <a:rPr sz="1450" b="1" spc="-105" dirty="0">
                <a:solidFill>
                  <a:srgbClr val="C00000"/>
                </a:solidFill>
                <a:latin typeface="Arial"/>
                <a:cs typeface="Arial"/>
              </a:rPr>
              <a:t>Kantox-FX</a:t>
            </a:r>
            <a:endParaRPr sz="1450">
              <a:latin typeface="Arial"/>
              <a:cs typeface="Arial"/>
            </a:endParaRPr>
          </a:p>
          <a:p>
            <a:pPr marL="12700" marR="5080">
              <a:lnSpc>
                <a:spcPct val="100000"/>
              </a:lnSpc>
            </a:pPr>
            <a:r>
              <a:rPr sz="1450" i="1" spc="-105" dirty="0">
                <a:latin typeface="Arial"/>
                <a:cs typeface="Arial"/>
              </a:rPr>
              <a:t>FinTech </a:t>
            </a:r>
            <a:r>
              <a:rPr sz="1450" i="1" spc="-80" dirty="0">
                <a:latin typeface="Arial"/>
                <a:cs typeface="Arial"/>
              </a:rPr>
              <a:t>is </a:t>
            </a:r>
            <a:r>
              <a:rPr sz="1450" i="1" spc="-114" dirty="0">
                <a:latin typeface="Arial"/>
                <a:cs typeface="Arial"/>
              </a:rPr>
              <a:t>a </a:t>
            </a:r>
            <a:r>
              <a:rPr sz="1450" b="1" i="1" spc="10" dirty="0">
                <a:latin typeface="Times New Roman"/>
                <a:cs typeface="Times New Roman"/>
              </a:rPr>
              <a:t>contraction </a:t>
            </a:r>
            <a:r>
              <a:rPr sz="1450" b="1" i="1" spc="25" dirty="0">
                <a:latin typeface="Times New Roman"/>
                <a:cs typeface="Times New Roman"/>
              </a:rPr>
              <a:t>of  </a:t>
            </a:r>
            <a:r>
              <a:rPr sz="1450" b="1" i="1" spc="-45" dirty="0">
                <a:latin typeface="Times New Roman"/>
                <a:cs typeface="Times New Roman"/>
              </a:rPr>
              <a:t>"finance" </a:t>
            </a:r>
            <a:r>
              <a:rPr sz="1450" b="1" i="1" spc="5" dirty="0">
                <a:latin typeface="Times New Roman"/>
                <a:cs typeface="Times New Roman"/>
              </a:rPr>
              <a:t>and</a:t>
            </a:r>
            <a:r>
              <a:rPr sz="1450" b="1" i="1" spc="-135" dirty="0">
                <a:latin typeface="Times New Roman"/>
                <a:cs typeface="Times New Roman"/>
              </a:rPr>
              <a:t> </a:t>
            </a:r>
            <a:r>
              <a:rPr sz="1450" b="1" i="1" spc="-5" dirty="0">
                <a:latin typeface="Times New Roman"/>
                <a:cs typeface="Times New Roman"/>
              </a:rPr>
              <a:t>"technology"</a:t>
            </a:r>
            <a:endParaRPr sz="1450">
              <a:latin typeface="Times New Roman"/>
              <a:cs typeface="Times New Roman"/>
            </a:endParaRPr>
          </a:p>
          <a:p>
            <a:pPr marL="12700" marR="43815">
              <a:lnSpc>
                <a:spcPct val="100000"/>
              </a:lnSpc>
              <a:spcBef>
                <a:spcPts val="5"/>
              </a:spcBef>
            </a:pPr>
            <a:r>
              <a:rPr sz="1450" i="1" spc="-120" dirty="0">
                <a:latin typeface="Arial"/>
                <a:cs typeface="Arial"/>
              </a:rPr>
              <a:t>- </a:t>
            </a:r>
            <a:r>
              <a:rPr sz="1450" i="1" spc="-45" dirty="0">
                <a:latin typeface="Arial"/>
                <a:cs typeface="Arial"/>
              </a:rPr>
              <a:t>refers </a:t>
            </a:r>
            <a:r>
              <a:rPr sz="1450" i="1" spc="45" dirty="0">
                <a:latin typeface="Arial"/>
                <a:cs typeface="Arial"/>
              </a:rPr>
              <a:t>to </a:t>
            </a:r>
            <a:r>
              <a:rPr sz="1450" i="1" spc="-75" dirty="0">
                <a:latin typeface="Arial"/>
                <a:cs typeface="Arial"/>
              </a:rPr>
              <a:t>companies </a:t>
            </a:r>
            <a:r>
              <a:rPr sz="1450" i="1" spc="30" dirty="0">
                <a:latin typeface="Arial"/>
                <a:cs typeface="Arial"/>
              </a:rPr>
              <a:t>that  </a:t>
            </a:r>
            <a:r>
              <a:rPr sz="1450" i="1" spc="-30" dirty="0">
                <a:latin typeface="Arial"/>
                <a:cs typeface="Arial"/>
              </a:rPr>
              <a:t>provide </a:t>
            </a:r>
            <a:r>
              <a:rPr sz="1450" i="1" spc="-40" dirty="0">
                <a:latin typeface="Arial"/>
                <a:cs typeface="Arial"/>
              </a:rPr>
              <a:t>financial </a:t>
            </a:r>
            <a:r>
              <a:rPr sz="1450" i="1" spc="-85" dirty="0">
                <a:latin typeface="Arial"/>
                <a:cs typeface="Arial"/>
              </a:rPr>
              <a:t>services  </a:t>
            </a:r>
            <a:r>
              <a:rPr sz="1450" i="1" spc="-15" dirty="0">
                <a:latin typeface="Arial"/>
                <a:cs typeface="Arial"/>
              </a:rPr>
              <a:t>through </a:t>
            </a:r>
            <a:r>
              <a:rPr sz="1450" i="1" spc="-10" dirty="0">
                <a:latin typeface="Arial"/>
                <a:cs typeface="Arial"/>
              </a:rPr>
              <a:t>the</a:t>
            </a:r>
            <a:r>
              <a:rPr sz="1450" i="1" spc="-280" dirty="0">
                <a:latin typeface="Arial"/>
                <a:cs typeface="Arial"/>
              </a:rPr>
              <a:t> </a:t>
            </a:r>
            <a:r>
              <a:rPr sz="1450" i="1" spc="-65" dirty="0">
                <a:latin typeface="Arial"/>
                <a:cs typeface="Arial"/>
              </a:rPr>
              <a:t>engagement </a:t>
            </a:r>
            <a:r>
              <a:rPr sz="1450" i="1" spc="20" dirty="0">
                <a:latin typeface="Arial"/>
                <a:cs typeface="Arial"/>
              </a:rPr>
              <a:t>of  </a:t>
            </a:r>
            <a:r>
              <a:rPr sz="1450" i="1" spc="-40" dirty="0">
                <a:latin typeface="Arial"/>
                <a:cs typeface="Arial"/>
              </a:rPr>
              <a:t>technology</a:t>
            </a:r>
            <a:endParaRPr sz="1450">
              <a:latin typeface="Arial"/>
              <a:cs typeface="Arial"/>
            </a:endParaRPr>
          </a:p>
        </p:txBody>
      </p:sp>
      <p:sp>
        <p:nvSpPr>
          <p:cNvPr id="19" name="object 19"/>
          <p:cNvSpPr/>
          <p:nvPr/>
        </p:nvSpPr>
        <p:spPr>
          <a:xfrm>
            <a:off x="6143244" y="2197607"/>
            <a:ext cx="2543810" cy="2324100"/>
          </a:xfrm>
          <a:custGeom>
            <a:avLst/>
            <a:gdLst/>
            <a:ahLst/>
            <a:cxnLst/>
            <a:rect l="l" t="t" r="r" b="b"/>
            <a:pathLst>
              <a:path w="2543809" h="2324100">
                <a:moveTo>
                  <a:pt x="0" y="387350"/>
                </a:moveTo>
                <a:lnTo>
                  <a:pt x="3018" y="338773"/>
                </a:lnTo>
                <a:lnTo>
                  <a:pt x="11833" y="291993"/>
                </a:lnTo>
                <a:lnTo>
                  <a:pt x="26080" y="247375"/>
                </a:lnTo>
                <a:lnTo>
                  <a:pt x="45395" y="205281"/>
                </a:lnTo>
                <a:lnTo>
                  <a:pt x="69416" y="166074"/>
                </a:lnTo>
                <a:lnTo>
                  <a:pt x="97778" y="130119"/>
                </a:lnTo>
                <a:lnTo>
                  <a:pt x="130119" y="97778"/>
                </a:lnTo>
                <a:lnTo>
                  <a:pt x="166074" y="69416"/>
                </a:lnTo>
                <a:lnTo>
                  <a:pt x="205281" y="45395"/>
                </a:lnTo>
                <a:lnTo>
                  <a:pt x="247375" y="26080"/>
                </a:lnTo>
                <a:lnTo>
                  <a:pt x="291993" y="11833"/>
                </a:lnTo>
                <a:lnTo>
                  <a:pt x="338773" y="3018"/>
                </a:lnTo>
                <a:lnTo>
                  <a:pt x="387350" y="0"/>
                </a:lnTo>
                <a:lnTo>
                  <a:pt x="2156205" y="0"/>
                </a:lnTo>
                <a:lnTo>
                  <a:pt x="2204782" y="3018"/>
                </a:lnTo>
                <a:lnTo>
                  <a:pt x="2251562" y="11833"/>
                </a:lnTo>
                <a:lnTo>
                  <a:pt x="2296180" y="26080"/>
                </a:lnTo>
                <a:lnTo>
                  <a:pt x="2338274" y="45395"/>
                </a:lnTo>
                <a:lnTo>
                  <a:pt x="2377481" y="69416"/>
                </a:lnTo>
                <a:lnTo>
                  <a:pt x="2413436" y="97778"/>
                </a:lnTo>
                <a:lnTo>
                  <a:pt x="2445777" y="130119"/>
                </a:lnTo>
                <a:lnTo>
                  <a:pt x="2474139" y="166074"/>
                </a:lnTo>
                <a:lnTo>
                  <a:pt x="2498160" y="205281"/>
                </a:lnTo>
                <a:lnTo>
                  <a:pt x="2517475" y="247375"/>
                </a:lnTo>
                <a:lnTo>
                  <a:pt x="2531722" y="291993"/>
                </a:lnTo>
                <a:lnTo>
                  <a:pt x="2540537" y="338773"/>
                </a:lnTo>
                <a:lnTo>
                  <a:pt x="2543555" y="387350"/>
                </a:lnTo>
                <a:lnTo>
                  <a:pt x="2543555" y="1936749"/>
                </a:lnTo>
                <a:lnTo>
                  <a:pt x="2540537" y="1985326"/>
                </a:lnTo>
                <a:lnTo>
                  <a:pt x="2531722" y="2032106"/>
                </a:lnTo>
                <a:lnTo>
                  <a:pt x="2517475" y="2076724"/>
                </a:lnTo>
                <a:lnTo>
                  <a:pt x="2498160" y="2118818"/>
                </a:lnTo>
                <a:lnTo>
                  <a:pt x="2474139" y="2158025"/>
                </a:lnTo>
                <a:lnTo>
                  <a:pt x="2445777" y="2193980"/>
                </a:lnTo>
                <a:lnTo>
                  <a:pt x="2413436" y="2226321"/>
                </a:lnTo>
                <a:lnTo>
                  <a:pt x="2377481" y="2254683"/>
                </a:lnTo>
                <a:lnTo>
                  <a:pt x="2338274" y="2278704"/>
                </a:lnTo>
                <a:lnTo>
                  <a:pt x="2296180" y="2298019"/>
                </a:lnTo>
                <a:lnTo>
                  <a:pt x="2251562" y="2312266"/>
                </a:lnTo>
                <a:lnTo>
                  <a:pt x="2204782" y="2321081"/>
                </a:lnTo>
                <a:lnTo>
                  <a:pt x="2156205" y="2324099"/>
                </a:lnTo>
                <a:lnTo>
                  <a:pt x="387350" y="2324099"/>
                </a:lnTo>
                <a:lnTo>
                  <a:pt x="338773" y="2321081"/>
                </a:lnTo>
                <a:lnTo>
                  <a:pt x="291993" y="2312266"/>
                </a:lnTo>
                <a:lnTo>
                  <a:pt x="247375" y="2298019"/>
                </a:lnTo>
                <a:lnTo>
                  <a:pt x="205281" y="2278704"/>
                </a:lnTo>
                <a:lnTo>
                  <a:pt x="166074" y="2254683"/>
                </a:lnTo>
                <a:lnTo>
                  <a:pt x="130119" y="2226321"/>
                </a:lnTo>
                <a:lnTo>
                  <a:pt x="97778" y="2193980"/>
                </a:lnTo>
                <a:lnTo>
                  <a:pt x="69416" y="2158025"/>
                </a:lnTo>
                <a:lnTo>
                  <a:pt x="45395" y="2118818"/>
                </a:lnTo>
                <a:lnTo>
                  <a:pt x="26080" y="2076724"/>
                </a:lnTo>
                <a:lnTo>
                  <a:pt x="11833" y="2032106"/>
                </a:lnTo>
                <a:lnTo>
                  <a:pt x="3018" y="1985326"/>
                </a:lnTo>
                <a:lnTo>
                  <a:pt x="0" y="1936749"/>
                </a:lnTo>
                <a:lnTo>
                  <a:pt x="0" y="387350"/>
                </a:lnTo>
                <a:close/>
              </a:path>
            </a:pathLst>
          </a:custGeom>
          <a:ln w="9144">
            <a:solidFill>
              <a:srgbClr val="D99593"/>
            </a:solidFill>
          </a:ln>
        </p:spPr>
        <p:txBody>
          <a:bodyPr wrap="square" lIns="0" tIns="0" rIns="0" bIns="0" rtlCol="0"/>
          <a:lstStyle/>
          <a:p>
            <a:endParaRPr/>
          </a:p>
        </p:txBody>
      </p:sp>
      <p:sp>
        <p:nvSpPr>
          <p:cNvPr id="20" name="object 20"/>
          <p:cNvSpPr txBox="1"/>
          <p:nvPr/>
        </p:nvSpPr>
        <p:spPr>
          <a:xfrm>
            <a:off x="6336919" y="2331847"/>
            <a:ext cx="2042795" cy="2014855"/>
          </a:xfrm>
          <a:prstGeom prst="rect">
            <a:avLst/>
          </a:prstGeom>
        </p:spPr>
        <p:txBody>
          <a:bodyPr vert="horz" wrap="square" lIns="0" tIns="12700" rIns="0" bIns="0" rtlCol="0">
            <a:spAutoFit/>
          </a:bodyPr>
          <a:lstStyle/>
          <a:p>
            <a:pPr marL="12700">
              <a:lnSpc>
                <a:spcPct val="100000"/>
              </a:lnSpc>
              <a:spcBef>
                <a:spcPts val="100"/>
              </a:spcBef>
            </a:pPr>
            <a:r>
              <a:rPr sz="1450" b="1" spc="-85" dirty="0">
                <a:solidFill>
                  <a:srgbClr val="C00000"/>
                </a:solidFill>
                <a:latin typeface="Arial"/>
                <a:cs typeface="Arial"/>
              </a:rPr>
              <a:t>Value-Stream</a:t>
            </a:r>
            <a:endParaRPr sz="1450">
              <a:latin typeface="Arial"/>
              <a:cs typeface="Arial"/>
            </a:endParaRPr>
          </a:p>
          <a:p>
            <a:pPr marL="12700" marR="5080">
              <a:lnSpc>
                <a:spcPct val="100000"/>
              </a:lnSpc>
            </a:pPr>
            <a:r>
              <a:rPr sz="1450" i="1" spc="-105" dirty="0">
                <a:latin typeface="Arial"/>
                <a:cs typeface="Arial"/>
              </a:rPr>
              <a:t>FinTech </a:t>
            </a:r>
            <a:r>
              <a:rPr sz="1450" i="1" spc="-80" dirty="0">
                <a:latin typeface="Arial"/>
                <a:cs typeface="Arial"/>
              </a:rPr>
              <a:t>is </a:t>
            </a:r>
            <a:r>
              <a:rPr sz="1450" b="1" i="1" spc="45" dirty="0">
                <a:latin typeface="Times New Roman"/>
                <a:cs typeface="Times New Roman"/>
              </a:rPr>
              <a:t>the </a:t>
            </a:r>
            <a:r>
              <a:rPr sz="1450" b="1" i="1" spc="20" dirty="0">
                <a:latin typeface="Times New Roman"/>
                <a:cs typeface="Times New Roman"/>
              </a:rPr>
              <a:t>technology  </a:t>
            </a:r>
            <a:r>
              <a:rPr sz="1450" i="1" spc="30" dirty="0">
                <a:latin typeface="Arial"/>
                <a:cs typeface="Arial"/>
              </a:rPr>
              <a:t>that </a:t>
            </a:r>
            <a:r>
              <a:rPr sz="1450" i="1" spc="-95" dirty="0">
                <a:latin typeface="Arial"/>
                <a:cs typeface="Arial"/>
              </a:rPr>
              <a:t>serves </a:t>
            </a:r>
            <a:r>
              <a:rPr sz="1450" i="1" spc="-10" dirty="0">
                <a:latin typeface="Arial"/>
                <a:cs typeface="Arial"/>
              </a:rPr>
              <a:t>the </a:t>
            </a:r>
            <a:r>
              <a:rPr sz="1450" i="1" spc="-40" dirty="0">
                <a:latin typeface="Arial"/>
                <a:cs typeface="Arial"/>
              </a:rPr>
              <a:t>clients </a:t>
            </a:r>
            <a:r>
              <a:rPr sz="1450" i="1" spc="20" dirty="0">
                <a:latin typeface="Arial"/>
                <a:cs typeface="Arial"/>
              </a:rPr>
              <a:t>of  </a:t>
            </a:r>
            <a:r>
              <a:rPr sz="1450" i="1" spc="-40" dirty="0">
                <a:latin typeface="Arial"/>
                <a:cs typeface="Arial"/>
              </a:rPr>
              <a:t>financial </a:t>
            </a:r>
            <a:r>
              <a:rPr sz="1450" i="1" spc="-15" dirty="0">
                <a:latin typeface="Arial"/>
                <a:cs typeface="Arial"/>
              </a:rPr>
              <a:t>institutions,  </a:t>
            </a:r>
            <a:r>
              <a:rPr sz="1450" i="1" spc="-50" dirty="0">
                <a:latin typeface="Arial"/>
                <a:cs typeface="Arial"/>
              </a:rPr>
              <a:t>covering</a:t>
            </a:r>
            <a:r>
              <a:rPr sz="1450" i="1" spc="-135" dirty="0">
                <a:latin typeface="Arial"/>
                <a:cs typeface="Arial"/>
              </a:rPr>
              <a:t> </a:t>
            </a:r>
            <a:r>
              <a:rPr sz="1450" i="1" spc="15" dirty="0">
                <a:latin typeface="Arial"/>
                <a:cs typeface="Arial"/>
              </a:rPr>
              <a:t>not</a:t>
            </a:r>
            <a:r>
              <a:rPr sz="1450" i="1" spc="-110" dirty="0">
                <a:latin typeface="Arial"/>
                <a:cs typeface="Arial"/>
              </a:rPr>
              <a:t> </a:t>
            </a:r>
            <a:r>
              <a:rPr sz="1450" i="1" spc="-40" dirty="0">
                <a:latin typeface="Arial"/>
                <a:cs typeface="Arial"/>
              </a:rPr>
              <a:t>only</a:t>
            </a:r>
            <a:r>
              <a:rPr sz="1450" i="1" spc="-114" dirty="0">
                <a:latin typeface="Arial"/>
                <a:cs typeface="Arial"/>
              </a:rPr>
              <a:t> </a:t>
            </a:r>
            <a:r>
              <a:rPr sz="1450" i="1" spc="-10" dirty="0">
                <a:latin typeface="Arial"/>
                <a:cs typeface="Arial"/>
              </a:rPr>
              <a:t>the</a:t>
            </a:r>
            <a:r>
              <a:rPr sz="1450" i="1" spc="-120" dirty="0">
                <a:latin typeface="Arial"/>
                <a:cs typeface="Arial"/>
              </a:rPr>
              <a:t> </a:t>
            </a:r>
            <a:r>
              <a:rPr sz="1450" i="1" spc="-75" dirty="0">
                <a:latin typeface="Arial"/>
                <a:cs typeface="Arial"/>
              </a:rPr>
              <a:t>back  </a:t>
            </a:r>
            <a:r>
              <a:rPr sz="1450" i="1" spc="-65" dirty="0">
                <a:latin typeface="Arial"/>
                <a:cs typeface="Arial"/>
              </a:rPr>
              <a:t>and</a:t>
            </a:r>
            <a:r>
              <a:rPr sz="1450" i="1" spc="-120" dirty="0">
                <a:latin typeface="Arial"/>
                <a:cs typeface="Arial"/>
              </a:rPr>
              <a:t> </a:t>
            </a:r>
            <a:r>
              <a:rPr sz="1450" i="1" spc="-40" dirty="0">
                <a:latin typeface="Arial"/>
                <a:cs typeface="Arial"/>
              </a:rPr>
              <a:t>middle</a:t>
            </a:r>
            <a:r>
              <a:rPr sz="1450" i="1" spc="-125" dirty="0">
                <a:latin typeface="Arial"/>
                <a:cs typeface="Arial"/>
              </a:rPr>
              <a:t> </a:t>
            </a:r>
            <a:r>
              <a:rPr sz="1450" i="1" spc="-40" dirty="0">
                <a:latin typeface="Arial"/>
                <a:cs typeface="Arial"/>
              </a:rPr>
              <a:t>offices</a:t>
            </a:r>
            <a:r>
              <a:rPr sz="1450" i="1" spc="-114" dirty="0">
                <a:latin typeface="Arial"/>
                <a:cs typeface="Arial"/>
              </a:rPr>
              <a:t> </a:t>
            </a:r>
            <a:r>
              <a:rPr sz="1450" i="1" spc="15" dirty="0">
                <a:latin typeface="Arial"/>
                <a:cs typeface="Arial"/>
              </a:rPr>
              <a:t>but</a:t>
            </a:r>
            <a:r>
              <a:rPr sz="1450" i="1" spc="-110" dirty="0">
                <a:latin typeface="Arial"/>
                <a:cs typeface="Arial"/>
              </a:rPr>
              <a:t> </a:t>
            </a:r>
            <a:r>
              <a:rPr sz="1450" i="1" spc="-75" dirty="0">
                <a:latin typeface="Arial"/>
                <a:cs typeface="Arial"/>
              </a:rPr>
              <a:t>also  </a:t>
            </a:r>
            <a:r>
              <a:rPr sz="1450" i="1" spc="-10" dirty="0">
                <a:latin typeface="Arial"/>
                <a:cs typeface="Arial"/>
              </a:rPr>
              <a:t>the </a:t>
            </a:r>
            <a:r>
              <a:rPr sz="1450" i="1" spc="-45" dirty="0">
                <a:latin typeface="Arial"/>
                <a:cs typeface="Arial"/>
              </a:rPr>
              <a:t>coveted </a:t>
            </a:r>
            <a:r>
              <a:rPr sz="1450" i="1" spc="30" dirty="0">
                <a:latin typeface="Arial"/>
                <a:cs typeface="Arial"/>
              </a:rPr>
              <a:t>front </a:t>
            </a:r>
            <a:r>
              <a:rPr sz="1450" i="1" spc="-20" dirty="0">
                <a:latin typeface="Arial"/>
                <a:cs typeface="Arial"/>
              </a:rPr>
              <a:t>office  </a:t>
            </a:r>
            <a:r>
              <a:rPr sz="1450" i="1" spc="30" dirty="0">
                <a:latin typeface="Arial"/>
                <a:cs typeface="Arial"/>
              </a:rPr>
              <a:t>that </a:t>
            </a:r>
            <a:r>
              <a:rPr sz="1450" i="1" spc="15" dirty="0">
                <a:latin typeface="Arial"/>
                <a:cs typeface="Arial"/>
              </a:rPr>
              <a:t>for </a:t>
            </a:r>
            <a:r>
              <a:rPr sz="1450" i="1" spc="-105" dirty="0">
                <a:latin typeface="Arial"/>
                <a:cs typeface="Arial"/>
              </a:rPr>
              <a:t>so </a:t>
            </a:r>
            <a:r>
              <a:rPr sz="1450" i="1" spc="-40" dirty="0">
                <a:latin typeface="Arial"/>
                <a:cs typeface="Arial"/>
              </a:rPr>
              <a:t>long </a:t>
            </a:r>
            <a:r>
              <a:rPr sz="1450" i="1" spc="-105" dirty="0">
                <a:latin typeface="Arial"/>
                <a:cs typeface="Arial"/>
              </a:rPr>
              <a:t>has </a:t>
            </a:r>
            <a:r>
              <a:rPr sz="1450" i="1" spc="-80" dirty="0">
                <a:latin typeface="Arial"/>
                <a:cs typeface="Arial"/>
              </a:rPr>
              <a:t>been  </a:t>
            </a:r>
            <a:r>
              <a:rPr sz="1450" i="1" spc="-55" dirty="0">
                <a:latin typeface="Arial"/>
                <a:cs typeface="Arial"/>
              </a:rPr>
              <a:t>human-driven.</a:t>
            </a:r>
            <a:endParaRPr sz="1450">
              <a:latin typeface="Arial"/>
              <a:cs typeface="Arial"/>
            </a:endParaRPr>
          </a:p>
        </p:txBody>
      </p:sp>
      <p:sp>
        <p:nvSpPr>
          <p:cNvPr id="21" name="object 21"/>
          <p:cNvSpPr/>
          <p:nvPr/>
        </p:nvSpPr>
        <p:spPr>
          <a:xfrm>
            <a:off x="3035045" y="4994909"/>
            <a:ext cx="0" cy="1130300"/>
          </a:xfrm>
          <a:custGeom>
            <a:avLst/>
            <a:gdLst/>
            <a:ahLst/>
            <a:cxnLst/>
            <a:rect l="l" t="t" r="r" b="b"/>
            <a:pathLst>
              <a:path h="1130300">
                <a:moveTo>
                  <a:pt x="0" y="0"/>
                </a:moveTo>
                <a:lnTo>
                  <a:pt x="0" y="1130299"/>
                </a:lnTo>
              </a:path>
            </a:pathLst>
          </a:custGeom>
          <a:ln w="38100">
            <a:solidFill>
              <a:srgbClr val="BEBEBE"/>
            </a:solidFill>
            <a:prstDash val="lgDash"/>
          </a:ln>
        </p:spPr>
        <p:txBody>
          <a:bodyPr wrap="square" lIns="0" tIns="0" rIns="0" bIns="0" rtlCol="0"/>
          <a:lstStyle/>
          <a:p>
            <a:endParaRPr/>
          </a:p>
        </p:txBody>
      </p:sp>
      <p:sp>
        <p:nvSpPr>
          <p:cNvPr id="22" name="object 22"/>
          <p:cNvSpPr/>
          <p:nvPr/>
        </p:nvSpPr>
        <p:spPr>
          <a:xfrm>
            <a:off x="492251" y="5440679"/>
            <a:ext cx="2225040" cy="1056640"/>
          </a:xfrm>
          <a:custGeom>
            <a:avLst/>
            <a:gdLst/>
            <a:ahLst/>
            <a:cxnLst/>
            <a:rect l="l" t="t" r="r" b="b"/>
            <a:pathLst>
              <a:path w="2225040" h="1056639">
                <a:moveTo>
                  <a:pt x="0" y="176022"/>
                </a:moveTo>
                <a:lnTo>
                  <a:pt x="6287" y="129248"/>
                </a:lnTo>
                <a:lnTo>
                  <a:pt x="24031" y="87206"/>
                </a:lnTo>
                <a:lnTo>
                  <a:pt x="51554" y="51577"/>
                </a:lnTo>
                <a:lnTo>
                  <a:pt x="87178" y="24045"/>
                </a:lnTo>
                <a:lnTo>
                  <a:pt x="129226" y="6291"/>
                </a:lnTo>
                <a:lnTo>
                  <a:pt x="176022" y="0"/>
                </a:lnTo>
                <a:lnTo>
                  <a:pt x="2049018" y="0"/>
                </a:lnTo>
                <a:lnTo>
                  <a:pt x="2095791" y="6291"/>
                </a:lnTo>
                <a:lnTo>
                  <a:pt x="2137833" y="24045"/>
                </a:lnTo>
                <a:lnTo>
                  <a:pt x="2173462" y="51577"/>
                </a:lnTo>
                <a:lnTo>
                  <a:pt x="2200994" y="87206"/>
                </a:lnTo>
                <a:lnTo>
                  <a:pt x="2218748" y="129248"/>
                </a:lnTo>
                <a:lnTo>
                  <a:pt x="2225040" y="176022"/>
                </a:lnTo>
                <a:lnTo>
                  <a:pt x="2225040" y="880110"/>
                </a:lnTo>
                <a:lnTo>
                  <a:pt x="2218748" y="926905"/>
                </a:lnTo>
                <a:lnTo>
                  <a:pt x="2200994" y="968953"/>
                </a:lnTo>
                <a:lnTo>
                  <a:pt x="2173462" y="1004577"/>
                </a:lnTo>
                <a:lnTo>
                  <a:pt x="2137833" y="1032100"/>
                </a:lnTo>
                <a:lnTo>
                  <a:pt x="2095791" y="1049844"/>
                </a:lnTo>
                <a:lnTo>
                  <a:pt x="2049018" y="1056132"/>
                </a:lnTo>
                <a:lnTo>
                  <a:pt x="176022" y="1056132"/>
                </a:lnTo>
                <a:lnTo>
                  <a:pt x="129226" y="1049844"/>
                </a:lnTo>
                <a:lnTo>
                  <a:pt x="87178" y="1032100"/>
                </a:lnTo>
                <a:lnTo>
                  <a:pt x="51554" y="1004577"/>
                </a:lnTo>
                <a:lnTo>
                  <a:pt x="24031" y="968953"/>
                </a:lnTo>
                <a:lnTo>
                  <a:pt x="6287" y="926905"/>
                </a:lnTo>
                <a:lnTo>
                  <a:pt x="0" y="880110"/>
                </a:lnTo>
                <a:lnTo>
                  <a:pt x="0" y="176022"/>
                </a:lnTo>
                <a:close/>
              </a:path>
            </a:pathLst>
          </a:custGeom>
          <a:ln w="9144">
            <a:solidFill>
              <a:srgbClr val="D99593"/>
            </a:solidFill>
          </a:ln>
        </p:spPr>
        <p:txBody>
          <a:bodyPr wrap="square" lIns="0" tIns="0" rIns="0" bIns="0" rtlCol="0"/>
          <a:lstStyle/>
          <a:p>
            <a:endParaRPr/>
          </a:p>
        </p:txBody>
      </p:sp>
      <p:sp>
        <p:nvSpPr>
          <p:cNvPr id="23" name="object 23"/>
          <p:cNvSpPr txBox="1"/>
          <p:nvPr/>
        </p:nvSpPr>
        <p:spPr>
          <a:xfrm>
            <a:off x="622503" y="5513933"/>
            <a:ext cx="1802130" cy="879475"/>
          </a:xfrm>
          <a:prstGeom prst="rect">
            <a:avLst/>
          </a:prstGeom>
        </p:spPr>
        <p:txBody>
          <a:bodyPr vert="horz" wrap="square" lIns="0" tIns="12700" rIns="0" bIns="0" rtlCol="0">
            <a:spAutoFit/>
          </a:bodyPr>
          <a:lstStyle/>
          <a:p>
            <a:pPr marL="12700" marR="5080">
              <a:lnSpc>
                <a:spcPct val="100000"/>
              </a:lnSpc>
              <a:spcBef>
                <a:spcPts val="100"/>
              </a:spcBef>
            </a:pPr>
            <a:r>
              <a:rPr sz="1400" b="1" spc="-60" dirty="0">
                <a:solidFill>
                  <a:srgbClr val="C00000"/>
                </a:solidFill>
                <a:latin typeface="Arial"/>
                <a:cs typeface="Arial"/>
              </a:rPr>
              <a:t>Arner </a:t>
            </a:r>
            <a:r>
              <a:rPr sz="1400" b="1" spc="-15" dirty="0">
                <a:solidFill>
                  <a:srgbClr val="C00000"/>
                </a:solidFill>
                <a:latin typeface="Arial"/>
                <a:cs typeface="Arial"/>
              </a:rPr>
              <a:t>et </a:t>
            </a:r>
            <a:r>
              <a:rPr sz="1400" b="1" spc="-55" dirty="0">
                <a:solidFill>
                  <a:srgbClr val="C00000"/>
                </a:solidFill>
                <a:latin typeface="Arial"/>
                <a:cs typeface="Arial"/>
              </a:rPr>
              <a:t>al. </a:t>
            </a:r>
            <a:r>
              <a:rPr sz="1400" b="1" spc="-90" dirty="0">
                <a:solidFill>
                  <a:srgbClr val="C00000"/>
                </a:solidFill>
                <a:latin typeface="Arial"/>
                <a:cs typeface="Arial"/>
              </a:rPr>
              <a:t>(2015)  </a:t>
            </a:r>
            <a:r>
              <a:rPr sz="1400" i="1" spc="-100" dirty="0">
                <a:latin typeface="Arial"/>
                <a:cs typeface="Arial"/>
              </a:rPr>
              <a:t>FinTech</a:t>
            </a:r>
            <a:r>
              <a:rPr sz="1400" i="1" spc="-140" dirty="0">
                <a:latin typeface="Arial"/>
                <a:cs typeface="Arial"/>
              </a:rPr>
              <a:t> </a:t>
            </a:r>
            <a:r>
              <a:rPr sz="1400" i="1" spc="-40" dirty="0">
                <a:latin typeface="Arial"/>
                <a:cs typeface="Arial"/>
              </a:rPr>
              <a:t>refers</a:t>
            </a:r>
            <a:r>
              <a:rPr sz="1400" i="1" spc="-150" dirty="0">
                <a:latin typeface="Arial"/>
                <a:cs typeface="Arial"/>
              </a:rPr>
              <a:t> </a:t>
            </a:r>
            <a:r>
              <a:rPr sz="1400" i="1" spc="45" dirty="0">
                <a:latin typeface="Arial"/>
                <a:cs typeface="Arial"/>
              </a:rPr>
              <a:t>to</a:t>
            </a:r>
            <a:r>
              <a:rPr sz="1400" i="1" spc="-110" dirty="0">
                <a:latin typeface="Arial"/>
                <a:cs typeface="Arial"/>
              </a:rPr>
              <a:t> </a:t>
            </a:r>
            <a:r>
              <a:rPr sz="1400" i="1" spc="-15" dirty="0">
                <a:latin typeface="Arial"/>
                <a:cs typeface="Arial"/>
              </a:rPr>
              <a:t>the</a:t>
            </a:r>
            <a:r>
              <a:rPr sz="1400" i="1" spc="-100" dirty="0">
                <a:latin typeface="Arial"/>
                <a:cs typeface="Arial"/>
              </a:rPr>
              <a:t> </a:t>
            </a:r>
            <a:r>
              <a:rPr sz="1400" i="1" spc="-105" dirty="0">
                <a:latin typeface="Arial"/>
                <a:cs typeface="Arial"/>
              </a:rPr>
              <a:t>use  </a:t>
            </a:r>
            <a:r>
              <a:rPr sz="1400" i="1" spc="20" dirty="0">
                <a:latin typeface="Arial"/>
                <a:cs typeface="Arial"/>
              </a:rPr>
              <a:t>of</a:t>
            </a:r>
            <a:r>
              <a:rPr sz="1400" i="1" spc="-135" dirty="0">
                <a:latin typeface="Arial"/>
                <a:cs typeface="Arial"/>
              </a:rPr>
              <a:t> </a:t>
            </a:r>
            <a:r>
              <a:rPr sz="1400" b="1" i="1" spc="20" dirty="0">
                <a:latin typeface="Times New Roman"/>
                <a:cs typeface="Times New Roman"/>
              </a:rPr>
              <a:t>technology</a:t>
            </a:r>
            <a:r>
              <a:rPr sz="1400" b="1" i="1" spc="-85" dirty="0">
                <a:latin typeface="Times New Roman"/>
                <a:cs typeface="Times New Roman"/>
              </a:rPr>
              <a:t> </a:t>
            </a:r>
            <a:r>
              <a:rPr sz="1400" i="1" spc="45" dirty="0">
                <a:latin typeface="Arial"/>
                <a:cs typeface="Arial"/>
              </a:rPr>
              <a:t>to</a:t>
            </a:r>
            <a:r>
              <a:rPr sz="1400" i="1" spc="-120" dirty="0">
                <a:latin typeface="Arial"/>
                <a:cs typeface="Arial"/>
              </a:rPr>
              <a:t> </a:t>
            </a:r>
            <a:r>
              <a:rPr sz="1400" i="1" spc="-35" dirty="0">
                <a:latin typeface="Arial"/>
                <a:cs typeface="Arial"/>
              </a:rPr>
              <a:t>deliver  </a:t>
            </a:r>
            <a:r>
              <a:rPr sz="1400" i="1" spc="-40" dirty="0">
                <a:latin typeface="Arial"/>
                <a:cs typeface="Arial"/>
              </a:rPr>
              <a:t>financial</a:t>
            </a:r>
            <a:r>
              <a:rPr sz="1400" i="1" spc="-120" dirty="0">
                <a:latin typeface="Arial"/>
                <a:cs typeface="Arial"/>
              </a:rPr>
              <a:t> </a:t>
            </a:r>
            <a:r>
              <a:rPr sz="1400" i="1" spc="-40" dirty="0">
                <a:latin typeface="Arial"/>
                <a:cs typeface="Arial"/>
              </a:rPr>
              <a:t>solutions.</a:t>
            </a:r>
            <a:endParaRPr sz="1400">
              <a:latin typeface="Arial"/>
              <a:cs typeface="Arial"/>
            </a:endParaRPr>
          </a:p>
        </p:txBody>
      </p:sp>
      <p:sp>
        <p:nvSpPr>
          <p:cNvPr id="24" name="object 24"/>
          <p:cNvSpPr/>
          <p:nvPr/>
        </p:nvSpPr>
        <p:spPr>
          <a:xfrm>
            <a:off x="5830061" y="4970526"/>
            <a:ext cx="0" cy="1130300"/>
          </a:xfrm>
          <a:custGeom>
            <a:avLst/>
            <a:gdLst/>
            <a:ahLst/>
            <a:cxnLst/>
            <a:rect l="l" t="t" r="r" b="b"/>
            <a:pathLst>
              <a:path h="1130300">
                <a:moveTo>
                  <a:pt x="0" y="0"/>
                </a:moveTo>
                <a:lnTo>
                  <a:pt x="0" y="1130300"/>
                </a:lnTo>
              </a:path>
            </a:pathLst>
          </a:custGeom>
          <a:ln w="38100">
            <a:solidFill>
              <a:srgbClr val="BEBEBE"/>
            </a:solidFill>
            <a:prstDash val="lgDash"/>
          </a:ln>
        </p:spPr>
        <p:txBody>
          <a:bodyPr wrap="square" lIns="0" tIns="0" rIns="0" bIns="0" rtlCol="0"/>
          <a:lstStyle/>
          <a:p>
            <a:endParaRPr/>
          </a:p>
        </p:txBody>
      </p:sp>
      <p:sp>
        <p:nvSpPr>
          <p:cNvPr id="25" name="object 25"/>
          <p:cNvSpPr txBox="1"/>
          <p:nvPr/>
        </p:nvSpPr>
        <p:spPr>
          <a:xfrm>
            <a:off x="3076448" y="1620723"/>
            <a:ext cx="4256405" cy="269240"/>
          </a:xfrm>
          <a:prstGeom prst="rect">
            <a:avLst/>
          </a:prstGeom>
        </p:spPr>
        <p:txBody>
          <a:bodyPr vert="horz" wrap="square" lIns="0" tIns="12065" rIns="0" bIns="0" rtlCol="0">
            <a:spAutoFit/>
          </a:bodyPr>
          <a:lstStyle/>
          <a:p>
            <a:pPr marL="12700">
              <a:lnSpc>
                <a:spcPct val="100000"/>
              </a:lnSpc>
              <a:spcBef>
                <a:spcPts val="95"/>
              </a:spcBef>
            </a:pPr>
            <a:r>
              <a:rPr sz="1600" b="1" spc="-5" dirty="0">
                <a:solidFill>
                  <a:srgbClr val="943735"/>
                </a:solidFill>
                <a:latin typeface="Georgia"/>
                <a:cs typeface="Georgia"/>
              </a:rPr>
              <a:t>Definisi FinTech dari berbagai</a:t>
            </a:r>
            <a:r>
              <a:rPr sz="1600" b="1" spc="40" dirty="0">
                <a:solidFill>
                  <a:srgbClr val="943735"/>
                </a:solidFill>
                <a:latin typeface="Georgia"/>
                <a:cs typeface="Georgia"/>
              </a:rPr>
              <a:t> </a:t>
            </a:r>
            <a:r>
              <a:rPr sz="1600" b="1" spc="-5" dirty="0">
                <a:solidFill>
                  <a:srgbClr val="943735"/>
                </a:solidFill>
                <a:latin typeface="Georgia"/>
                <a:cs typeface="Georgia"/>
              </a:rPr>
              <a:t>sumber...</a:t>
            </a:r>
            <a:endParaRPr sz="1600">
              <a:latin typeface="Georgia"/>
              <a:cs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585470"/>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sz="1800" b="1" dirty="0">
                <a:solidFill>
                  <a:srgbClr val="FFFFFF"/>
                </a:solidFill>
                <a:latin typeface="Carlito"/>
                <a:cs typeface="Carlito"/>
              </a:rPr>
              <a:t>3</a:t>
            </a:r>
            <a:endParaRPr sz="1800">
              <a:latin typeface="Carlito"/>
              <a:cs typeface="Carlito"/>
            </a:endParaRPr>
          </a:p>
        </p:txBody>
      </p:sp>
      <p:sp>
        <p:nvSpPr>
          <p:cNvPr id="3" name="object 3"/>
          <p:cNvSpPr txBox="1">
            <a:spLocks noGrp="1"/>
          </p:cNvSpPr>
          <p:nvPr>
            <p:ph type="title"/>
          </p:nvPr>
        </p:nvSpPr>
        <p:spPr>
          <a:xfrm>
            <a:off x="59435" y="35051"/>
            <a:ext cx="8371840" cy="585470"/>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sz="3200" spc="-225" dirty="0">
                <a:solidFill>
                  <a:srgbClr val="FFFFFF"/>
                </a:solidFill>
              </a:rPr>
              <a:t>Apa </a:t>
            </a:r>
            <a:r>
              <a:rPr sz="3200" spc="-80" dirty="0">
                <a:solidFill>
                  <a:srgbClr val="FFFFFF"/>
                </a:solidFill>
              </a:rPr>
              <a:t>itu </a:t>
            </a:r>
            <a:r>
              <a:rPr sz="3200" i="1" spc="-170" dirty="0">
                <a:solidFill>
                  <a:srgbClr val="FFFFFF"/>
                </a:solidFill>
                <a:latin typeface="Times New Roman"/>
                <a:cs typeface="Times New Roman"/>
              </a:rPr>
              <a:t>FinTech</a:t>
            </a:r>
            <a:r>
              <a:rPr sz="3200" i="1" spc="-245" dirty="0">
                <a:solidFill>
                  <a:srgbClr val="FFFFFF"/>
                </a:solidFill>
                <a:latin typeface="Times New Roman"/>
                <a:cs typeface="Times New Roman"/>
              </a:rPr>
              <a:t> </a:t>
            </a:r>
            <a:r>
              <a:rPr sz="3200" i="1" spc="-470" dirty="0">
                <a:solidFill>
                  <a:srgbClr val="FFFFFF"/>
                </a:solidFill>
                <a:latin typeface="Times New Roman"/>
                <a:cs typeface="Times New Roman"/>
              </a:rPr>
              <a:t>?</a:t>
            </a:r>
            <a:endParaRPr sz="3200">
              <a:latin typeface="Times New Roman"/>
              <a:cs typeface="Times New Roman"/>
            </a:endParaRPr>
          </a:p>
        </p:txBody>
      </p:sp>
      <p:sp>
        <p:nvSpPr>
          <p:cNvPr id="4" name="object 4"/>
          <p:cNvSpPr/>
          <p:nvPr/>
        </p:nvSpPr>
        <p:spPr>
          <a:xfrm>
            <a:off x="126492" y="620268"/>
            <a:ext cx="1034795" cy="743712"/>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426516" y="1435455"/>
            <a:ext cx="7454900" cy="1400810"/>
          </a:xfrm>
          <a:prstGeom prst="rect">
            <a:avLst/>
          </a:prstGeom>
        </p:spPr>
        <p:txBody>
          <a:bodyPr vert="horz" wrap="square" lIns="0" tIns="12700" rIns="0" bIns="0" rtlCol="0">
            <a:spAutoFit/>
          </a:bodyPr>
          <a:lstStyle/>
          <a:p>
            <a:pPr marL="12700" marR="48260">
              <a:lnSpc>
                <a:spcPct val="110000"/>
              </a:lnSpc>
              <a:spcBef>
                <a:spcPts val="100"/>
              </a:spcBef>
            </a:pPr>
            <a:r>
              <a:rPr sz="1700" spc="-90" dirty="0">
                <a:latin typeface="Arial"/>
                <a:cs typeface="Arial"/>
              </a:rPr>
              <a:t>Sebuah </a:t>
            </a:r>
            <a:r>
              <a:rPr sz="1700" spc="-50" dirty="0">
                <a:latin typeface="Arial"/>
                <a:cs typeface="Arial"/>
              </a:rPr>
              <a:t>inovasi </a:t>
            </a:r>
            <a:r>
              <a:rPr sz="1700" spc="-40" dirty="0">
                <a:latin typeface="Arial"/>
                <a:cs typeface="Arial"/>
              </a:rPr>
              <a:t>berhasil </a:t>
            </a:r>
            <a:r>
              <a:rPr sz="1700" spc="-25" dirty="0">
                <a:latin typeface="Arial"/>
                <a:cs typeface="Arial"/>
              </a:rPr>
              <a:t>mentransformasi </a:t>
            </a:r>
            <a:r>
              <a:rPr sz="1700" spc="-40" dirty="0">
                <a:latin typeface="Arial"/>
                <a:cs typeface="Arial"/>
              </a:rPr>
              <a:t>suatu </a:t>
            </a:r>
            <a:r>
              <a:rPr sz="1700" spc="-45" dirty="0">
                <a:latin typeface="Arial"/>
                <a:cs typeface="Arial"/>
              </a:rPr>
              <a:t>sistem </a:t>
            </a:r>
            <a:r>
              <a:rPr sz="1700" spc="-30" dirty="0">
                <a:latin typeface="Arial"/>
                <a:cs typeface="Arial"/>
              </a:rPr>
              <a:t>atau </a:t>
            </a:r>
            <a:r>
              <a:rPr sz="1700" spc="-65" dirty="0">
                <a:latin typeface="Arial"/>
                <a:cs typeface="Arial"/>
              </a:rPr>
              <a:t>pasar </a:t>
            </a:r>
            <a:r>
              <a:rPr sz="1700" spc="-55" dirty="0">
                <a:latin typeface="Arial"/>
                <a:cs typeface="Arial"/>
              </a:rPr>
              <a:t>yang </a:t>
            </a:r>
            <a:r>
              <a:rPr sz="1700" spc="-40" dirty="0">
                <a:latin typeface="Arial"/>
                <a:cs typeface="Arial"/>
              </a:rPr>
              <a:t>eksisting,  </a:t>
            </a:r>
            <a:r>
              <a:rPr sz="1700" spc="-50" dirty="0">
                <a:latin typeface="Arial"/>
                <a:cs typeface="Arial"/>
              </a:rPr>
              <a:t>dengan</a:t>
            </a:r>
            <a:r>
              <a:rPr sz="1700" spc="-125" dirty="0">
                <a:latin typeface="Arial"/>
                <a:cs typeface="Arial"/>
              </a:rPr>
              <a:t> </a:t>
            </a:r>
            <a:r>
              <a:rPr sz="1700" spc="-40" dirty="0">
                <a:latin typeface="Arial"/>
                <a:cs typeface="Arial"/>
              </a:rPr>
              <a:t>memperkenalkan</a:t>
            </a:r>
            <a:r>
              <a:rPr sz="1700" spc="-135" dirty="0">
                <a:latin typeface="Arial"/>
                <a:cs typeface="Arial"/>
              </a:rPr>
              <a:t> </a:t>
            </a:r>
            <a:r>
              <a:rPr sz="1700" spc="-35" dirty="0">
                <a:latin typeface="Arial"/>
                <a:cs typeface="Arial"/>
              </a:rPr>
              <a:t>kepraktisan,</a:t>
            </a:r>
            <a:r>
              <a:rPr sz="1700" spc="-105" dirty="0">
                <a:latin typeface="Arial"/>
                <a:cs typeface="Arial"/>
              </a:rPr>
              <a:t> </a:t>
            </a:r>
            <a:r>
              <a:rPr sz="1700" spc="-50" dirty="0">
                <a:latin typeface="Arial"/>
                <a:cs typeface="Arial"/>
              </a:rPr>
              <a:t>kemudahan</a:t>
            </a:r>
            <a:r>
              <a:rPr sz="1700" spc="-114" dirty="0">
                <a:latin typeface="Arial"/>
                <a:cs typeface="Arial"/>
              </a:rPr>
              <a:t> </a:t>
            </a:r>
            <a:r>
              <a:rPr sz="1700" spc="-90" dirty="0">
                <a:latin typeface="Arial"/>
                <a:cs typeface="Arial"/>
              </a:rPr>
              <a:t>akses,</a:t>
            </a:r>
            <a:r>
              <a:rPr sz="1700" spc="-114" dirty="0">
                <a:latin typeface="Arial"/>
                <a:cs typeface="Arial"/>
              </a:rPr>
              <a:t> </a:t>
            </a:r>
            <a:r>
              <a:rPr sz="1700" spc="-60" dirty="0">
                <a:latin typeface="Arial"/>
                <a:cs typeface="Arial"/>
              </a:rPr>
              <a:t>kenyamanan,</a:t>
            </a:r>
            <a:r>
              <a:rPr sz="1700" spc="-130" dirty="0">
                <a:latin typeface="Arial"/>
                <a:cs typeface="Arial"/>
              </a:rPr>
              <a:t> </a:t>
            </a:r>
            <a:r>
              <a:rPr sz="1700" spc="-50" dirty="0">
                <a:latin typeface="Arial"/>
                <a:cs typeface="Arial"/>
              </a:rPr>
              <a:t>dan</a:t>
            </a:r>
            <a:r>
              <a:rPr sz="1700" spc="-110" dirty="0">
                <a:latin typeface="Arial"/>
                <a:cs typeface="Arial"/>
              </a:rPr>
              <a:t> </a:t>
            </a:r>
            <a:r>
              <a:rPr sz="1700" spc="-60" dirty="0">
                <a:latin typeface="Arial"/>
                <a:cs typeface="Arial"/>
              </a:rPr>
              <a:t>biaya  </a:t>
            </a:r>
            <a:r>
              <a:rPr sz="1700" spc="-55" dirty="0">
                <a:latin typeface="Arial"/>
                <a:cs typeface="Arial"/>
              </a:rPr>
              <a:t>yang</a:t>
            </a:r>
            <a:r>
              <a:rPr sz="1700" spc="-120" dirty="0">
                <a:latin typeface="Arial"/>
                <a:cs typeface="Arial"/>
              </a:rPr>
              <a:t> </a:t>
            </a:r>
            <a:r>
              <a:rPr sz="1700" spc="-40" dirty="0">
                <a:latin typeface="Arial"/>
                <a:cs typeface="Arial"/>
              </a:rPr>
              <a:t>ekonomis,</a:t>
            </a:r>
            <a:r>
              <a:rPr sz="1700" spc="-110" dirty="0">
                <a:latin typeface="Arial"/>
                <a:cs typeface="Arial"/>
              </a:rPr>
              <a:t> </a:t>
            </a:r>
            <a:r>
              <a:rPr sz="1700" spc="-40" dirty="0">
                <a:latin typeface="Arial"/>
                <a:cs typeface="Arial"/>
              </a:rPr>
              <a:t>dikenal</a:t>
            </a:r>
            <a:r>
              <a:rPr sz="1700" spc="-120" dirty="0">
                <a:latin typeface="Arial"/>
                <a:cs typeface="Arial"/>
              </a:rPr>
              <a:t> </a:t>
            </a:r>
            <a:r>
              <a:rPr sz="1700" spc="-70" dirty="0">
                <a:latin typeface="Arial"/>
                <a:cs typeface="Arial"/>
              </a:rPr>
              <a:t>sebagai</a:t>
            </a:r>
            <a:r>
              <a:rPr sz="1700" spc="-90" dirty="0">
                <a:latin typeface="Arial"/>
                <a:cs typeface="Arial"/>
              </a:rPr>
              <a:t> </a:t>
            </a:r>
            <a:r>
              <a:rPr sz="1700" b="1" spc="-100" dirty="0">
                <a:latin typeface="Arial"/>
                <a:cs typeface="Arial"/>
              </a:rPr>
              <a:t>Inovasi</a:t>
            </a:r>
            <a:r>
              <a:rPr sz="1700" b="1" spc="-114" dirty="0">
                <a:latin typeface="Arial"/>
                <a:cs typeface="Arial"/>
              </a:rPr>
              <a:t> </a:t>
            </a:r>
            <a:r>
              <a:rPr sz="1700" b="1" spc="-65" dirty="0">
                <a:latin typeface="Arial"/>
                <a:cs typeface="Arial"/>
              </a:rPr>
              <a:t>Disruptif</a:t>
            </a:r>
            <a:r>
              <a:rPr sz="1700" b="1" spc="-135" dirty="0">
                <a:latin typeface="Arial"/>
                <a:cs typeface="Arial"/>
              </a:rPr>
              <a:t> </a:t>
            </a:r>
            <a:r>
              <a:rPr sz="1700" b="1" spc="-5" dirty="0">
                <a:latin typeface="Arial"/>
                <a:cs typeface="Arial"/>
              </a:rPr>
              <a:t>(</a:t>
            </a:r>
            <a:r>
              <a:rPr sz="1700" b="1" i="1" spc="-5" dirty="0">
                <a:latin typeface="Times New Roman"/>
                <a:cs typeface="Times New Roman"/>
              </a:rPr>
              <a:t>Disruptive</a:t>
            </a:r>
            <a:r>
              <a:rPr sz="1700" b="1" i="1" spc="-85" dirty="0">
                <a:latin typeface="Times New Roman"/>
                <a:cs typeface="Times New Roman"/>
              </a:rPr>
              <a:t> </a:t>
            </a:r>
            <a:r>
              <a:rPr sz="1700" b="1" i="1" spc="-5" dirty="0">
                <a:latin typeface="Times New Roman"/>
                <a:cs typeface="Times New Roman"/>
              </a:rPr>
              <a:t>Innovation)</a:t>
            </a:r>
            <a:r>
              <a:rPr sz="1700" b="1" spc="-5" dirty="0">
                <a:latin typeface="Arial"/>
                <a:cs typeface="Arial"/>
              </a:rPr>
              <a:t>.</a:t>
            </a:r>
            <a:endParaRPr sz="1700" dirty="0">
              <a:latin typeface="Arial"/>
              <a:cs typeface="Arial"/>
            </a:endParaRPr>
          </a:p>
          <a:p>
            <a:pPr marL="12700">
              <a:lnSpc>
                <a:spcPct val="100000"/>
              </a:lnSpc>
              <a:spcBef>
                <a:spcPts val="730"/>
              </a:spcBef>
            </a:pPr>
            <a:r>
              <a:rPr sz="1400" spc="-20" dirty="0">
                <a:latin typeface="Arial"/>
                <a:cs typeface="Arial"/>
              </a:rPr>
              <a:t>Istilah</a:t>
            </a:r>
            <a:r>
              <a:rPr sz="1400" spc="-80" dirty="0">
                <a:latin typeface="Arial"/>
                <a:cs typeface="Arial"/>
              </a:rPr>
              <a:t> </a:t>
            </a:r>
            <a:r>
              <a:rPr sz="1400" spc="-15" dirty="0">
                <a:latin typeface="Arial"/>
                <a:cs typeface="Arial"/>
              </a:rPr>
              <a:t>ini</a:t>
            </a:r>
            <a:r>
              <a:rPr sz="1400" spc="-95" dirty="0">
                <a:latin typeface="Arial"/>
                <a:cs typeface="Arial"/>
              </a:rPr>
              <a:t> </a:t>
            </a:r>
            <a:r>
              <a:rPr sz="1400" spc="-15" dirty="0">
                <a:latin typeface="Arial"/>
                <a:cs typeface="Arial"/>
              </a:rPr>
              <a:t>dilontarkan</a:t>
            </a:r>
            <a:r>
              <a:rPr sz="1400" spc="-40" dirty="0">
                <a:latin typeface="Arial"/>
                <a:cs typeface="Arial"/>
              </a:rPr>
              <a:t> </a:t>
            </a:r>
            <a:r>
              <a:rPr sz="1400" spc="-20" dirty="0">
                <a:latin typeface="Arial"/>
                <a:cs typeface="Arial"/>
              </a:rPr>
              <a:t>pertama</a:t>
            </a:r>
            <a:r>
              <a:rPr sz="1400" spc="-90" dirty="0">
                <a:latin typeface="Arial"/>
                <a:cs typeface="Arial"/>
              </a:rPr>
              <a:t> </a:t>
            </a:r>
            <a:r>
              <a:rPr sz="1400" spc="-45" dirty="0">
                <a:latin typeface="Arial"/>
                <a:cs typeface="Arial"/>
              </a:rPr>
              <a:t>kalinya</a:t>
            </a:r>
            <a:r>
              <a:rPr sz="1400" spc="-80" dirty="0">
                <a:latin typeface="Arial"/>
                <a:cs typeface="Arial"/>
              </a:rPr>
              <a:t> </a:t>
            </a:r>
            <a:r>
              <a:rPr sz="1400" spc="-20" dirty="0">
                <a:latin typeface="Arial"/>
                <a:cs typeface="Arial"/>
              </a:rPr>
              <a:t>oleh</a:t>
            </a:r>
            <a:r>
              <a:rPr sz="1400" spc="240" dirty="0">
                <a:latin typeface="Arial"/>
                <a:cs typeface="Arial"/>
              </a:rPr>
              <a:t> </a:t>
            </a:r>
            <a:r>
              <a:rPr sz="1400" u="sng" spc="-45" dirty="0">
                <a:solidFill>
                  <a:srgbClr val="0000FF"/>
                </a:solidFill>
                <a:uFill>
                  <a:solidFill>
                    <a:srgbClr val="0000FF"/>
                  </a:solidFill>
                </a:uFill>
                <a:latin typeface="Arial"/>
                <a:cs typeface="Arial"/>
                <a:hlinkClick r:id="rId3"/>
              </a:rPr>
              <a:t>Clayton</a:t>
            </a:r>
            <a:r>
              <a:rPr sz="1400" u="sng" spc="-65" dirty="0">
                <a:solidFill>
                  <a:srgbClr val="0000FF"/>
                </a:solidFill>
                <a:uFill>
                  <a:solidFill>
                    <a:srgbClr val="0000FF"/>
                  </a:solidFill>
                </a:uFill>
                <a:latin typeface="Arial"/>
                <a:cs typeface="Arial"/>
                <a:hlinkClick r:id="rId3"/>
              </a:rPr>
              <a:t> </a:t>
            </a:r>
            <a:r>
              <a:rPr sz="1400" u="sng" spc="-5" dirty="0">
                <a:solidFill>
                  <a:srgbClr val="0000FF"/>
                </a:solidFill>
                <a:uFill>
                  <a:solidFill>
                    <a:srgbClr val="0000FF"/>
                  </a:solidFill>
                </a:uFill>
                <a:latin typeface="Arial"/>
                <a:cs typeface="Arial"/>
                <a:hlinkClick r:id="rId3"/>
              </a:rPr>
              <a:t>M.</a:t>
            </a:r>
            <a:r>
              <a:rPr sz="1400" u="sng" spc="-90" dirty="0">
                <a:solidFill>
                  <a:srgbClr val="0000FF"/>
                </a:solidFill>
                <a:uFill>
                  <a:solidFill>
                    <a:srgbClr val="0000FF"/>
                  </a:solidFill>
                </a:uFill>
                <a:latin typeface="Arial"/>
                <a:cs typeface="Arial"/>
                <a:hlinkClick r:id="rId3"/>
              </a:rPr>
              <a:t> </a:t>
            </a:r>
            <a:r>
              <a:rPr sz="1400" u="sng" spc="-50" dirty="0">
                <a:solidFill>
                  <a:srgbClr val="0000FF"/>
                </a:solidFill>
                <a:uFill>
                  <a:solidFill>
                    <a:srgbClr val="0000FF"/>
                  </a:solidFill>
                </a:uFill>
                <a:latin typeface="Arial"/>
                <a:cs typeface="Arial"/>
                <a:hlinkClick r:id="rId3"/>
              </a:rPr>
              <a:t>Christensen</a:t>
            </a:r>
            <a:r>
              <a:rPr sz="1400" spc="-75" dirty="0">
                <a:solidFill>
                  <a:srgbClr val="0000FF"/>
                </a:solidFill>
                <a:latin typeface="Arial"/>
                <a:cs typeface="Arial"/>
                <a:hlinkClick r:id="rId3"/>
              </a:rPr>
              <a:t> </a:t>
            </a:r>
            <a:r>
              <a:rPr sz="1400" spc="-45" dirty="0">
                <a:latin typeface="Arial"/>
                <a:cs typeface="Arial"/>
              </a:rPr>
              <a:t>dan</a:t>
            </a:r>
            <a:r>
              <a:rPr sz="1400" spc="-65" dirty="0">
                <a:latin typeface="Arial"/>
                <a:cs typeface="Arial"/>
              </a:rPr>
              <a:t> </a:t>
            </a:r>
            <a:r>
              <a:rPr sz="1400" u="sng" spc="-55" dirty="0">
                <a:solidFill>
                  <a:srgbClr val="0000FF"/>
                </a:solidFill>
                <a:uFill>
                  <a:solidFill>
                    <a:srgbClr val="0000FF"/>
                  </a:solidFill>
                </a:uFill>
                <a:latin typeface="Arial"/>
                <a:cs typeface="Arial"/>
                <a:hlinkClick r:id="rId4"/>
              </a:rPr>
              <a:t>Joseph</a:t>
            </a:r>
            <a:r>
              <a:rPr sz="1400" u="sng" spc="-90" dirty="0">
                <a:solidFill>
                  <a:srgbClr val="0000FF"/>
                </a:solidFill>
                <a:uFill>
                  <a:solidFill>
                    <a:srgbClr val="0000FF"/>
                  </a:solidFill>
                </a:uFill>
                <a:latin typeface="Arial"/>
                <a:cs typeface="Arial"/>
                <a:hlinkClick r:id="rId4"/>
              </a:rPr>
              <a:t> </a:t>
            </a:r>
            <a:r>
              <a:rPr sz="1400" u="sng" spc="-15" dirty="0">
                <a:solidFill>
                  <a:srgbClr val="0000FF"/>
                </a:solidFill>
                <a:uFill>
                  <a:solidFill>
                    <a:srgbClr val="0000FF"/>
                  </a:solidFill>
                </a:uFill>
                <a:latin typeface="Arial"/>
                <a:cs typeface="Arial"/>
                <a:hlinkClick r:id="rId4"/>
              </a:rPr>
              <a:t>Bower</a:t>
            </a:r>
            <a:r>
              <a:rPr sz="1400" spc="-90" dirty="0">
                <a:solidFill>
                  <a:srgbClr val="0000FF"/>
                </a:solidFill>
                <a:latin typeface="Arial"/>
                <a:cs typeface="Arial"/>
                <a:hlinkClick r:id="rId4"/>
              </a:rPr>
              <a:t> </a:t>
            </a:r>
            <a:r>
              <a:rPr sz="1400" spc="-10" dirty="0">
                <a:latin typeface="Arial"/>
                <a:cs typeface="Arial"/>
              </a:rPr>
              <a:t>di</a:t>
            </a:r>
            <a:r>
              <a:rPr sz="1400" spc="-95" dirty="0">
                <a:latin typeface="Arial"/>
                <a:cs typeface="Arial"/>
              </a:rPr>
              <a:t> </a:t>
            </a:r>
            <a:r>
              <a:rPr sz="1400" spc="-10" dirty="0">
                <a:latin typeface="Arial"/>
                <a:cs typeface="Arial"/>
              </a:rPr>
              <a:t>tahun</a:t>
            </a:r>
            <a:r>
              <a:rPr sz="1400" spc="-75" dirty="0">
                <a:latin typeface="Arial"/>
                <a:cs typeface="Arial"/>
              </a:rPr>
              <a:t> </a:t>
            </a:r>
            <a:r>
              <a:rPr sz="1400" spc="-100" dirty="0">
                <a:latin typeface="Arial"/>
                <a:cs typeface="Arial"/>
              </a:rPr>
              <a:t>1995</a:t>
            </a:r>
            <a:endParaRPr sz="1400" dirty="0">
              <a:latin typeface="Arial"/>
              <a:cs typeface="Arial"/>
            </a:endParaRPr>
          </a:p>
          <a:p>
            <a:pPr marL="12700">
              <a:lnSpc>
                <a:spcPct val="100000"/>
              </a:lnSpc>
            </a:pPr>
            <a:r>
              <a:rPr sz="1400" spc="-30" dirty="0">
                <a:latin typeface="Arial"/>
                <a:cs typeface="Arial"/>
              </a:rPr>
              <a:t>lalu. </a:t>
            </a:r>
            <a:r>
              <a:rPr sz="1400" spc="-50" dirty="0">
                <a:latin typeface="Arial"/>
                <a:cs typeface="Arial"/>
              </a:rPr>
              <a:t>"</a:t>
            </a:r>
            <a:r>
              <a:rPr sz="1400" b="1" spc="-50" dirty="0">
                <a:latin typeface="Arial"/>
                <a:cs typeface="Arial"/>
              </a:rPr>
              <a:t>Disruptive </a:t>
            </a:r>
            <a:r>
              <a:rPr sz="1400" b="1" spc="-100" dirty="0">
                <a:latin typeface="Arial"/>
                <a:cs typeface="Arial"/>
              </a:rPr>
              <a:t>Technologies: Catching </a:t>
            </a:r>
            <a:r>
              <a:rPr sz="1400" b="1" spc="-40" dirty="0">
                <a:latin typeface="Arial"/>
                <a:cs typeface="Arial"/>
              </a:rPr>
              <a:t>the Wave</a:t>
            </a:r>
            <a:r>
              <a:rPr sz="1400" spc="-40" dirty="0">
                <a:latin typeface="Arial"/>
                <a:cs typeface="Arial"/>
              </a:rPr>
              <a:t>", </a:t>
            </a:r>
            <a:r>
              <a:rPr sz="1400" spc="-45" dirty="0">
                <a:latin typeface="Arial"/>
                <a:cs typeface="Arial"/>
              </a:rPr>
              <a:t>Harvard </a:t>
            </a:r>
            <a:r>
              <a:rPr sz="1400" spc="-75" dirty="0">
                <a:latin typeface="Arial"/>
                <a:cs typeface="Arial"/>
              </a:rPr>
              <a:t>Business </a:t>
            </a:r>
            <a:r>
              <a:rPr sz="1400" spc="-50" dirty="0">
                <a:latin typeface="Arial"/>
                <a:cs typeface="Arial"/>
              </a:rPr>
              <a:t>Review</a:t>
            </a:r>
            <a:r>
              <a:rPr sz="1400" spc="-254" dirty="0">
                <a:latin typeface="Arial"/>
                <a:cs typeface="Arial"/>
              </a:rPr>
              <a:t> </a:t>
            </a:r>
            <a:r>
              <a:rPr sz="1400" spc="-60" dirty="0">
                <a:latin typeface="Arial"/>
                <a:cs typeface="Arial"/>
              </a:rPr>
              <a:t>(1995).</a:t>
            </a:r>
            <a:endParaRPr sz="1400" dirty="0">
              <a:latin typeface="Arial"/>
              <a:cs typeface="Arial"/>
            </a:endParaRPr>
          </a:p>
        </p:txBody>
      </p:sp>
      <p:sp>
        <p:nvSpPr>
          <p:cNvPr id="6" name="object 6"/>
          <p:cNvSpPr txBox="1"/>
          <p:nvPr/>
        </p:nvSpPr>
        <p:spPr>
          <a:xfrm>
            <a:off x="426516" y="2985642"/>
            <a:ext cx="5920105" cy="3588162"/>
          </a:xfrm>
          <a:prstGeom prst="rect">
            <a:avLst/>
          </a:prstGeom>
        </p:spPr>
        <p:txBody>
          <a:bodyPr vert="horz" wrap="square" lIns="0" tIns="11430" rIns="0" bIns="0" rtlCol="0">
            <a:spAutoFit/>
          </a:bodyPr>
          <a:lstStyle/>
          <a:p>
            <a:pPr marL="12700" marR="5080" algn="just">
              <a:lnSpc>
                <a:spcPct val="113999"/>
              </a:lnSpc>
              <a:spcBef>
                <a:spcPts val="90"/>
              </a:spcBef>
            </a:pPr>
            <a:r>
              <a:rPr sz="1400" spc="-50" dirty="0">
                <a:latin typeface="Arial" pitchFamily="34" charset="0"/>
                <a:cs typeface="Arial" pitchFamily="34" charset="0"/>
              </a:rPr>
              <a:t>Inovasi </a:t>
            </a:r>
            <a:r>
              <a:rPr sz="1400" spc="-10" dirty="0">
                <a:latin typeface="Arial" pitchFamily="34" charset="0"/>
                <a:cs typeface="Arial" pitchFamily="34" charset="0"/>
              </a:rPr>
              <a:t>Disruptif </a:t>
            </a:r>
            <a:r>
              <a:rPr sz="1400" spc="-15" dirty="0">
                <a:latin typeface="Arial" pitchFamily="34" charset="0"/>
                <a:cs typeface="Arial" pitchFamily="34" charset="0"/>
              </a:rPr>
              <a:t>ini </a:t>
            </a:r>
            <a:r>
              <a:rPr sz="1400" spc="-70" dirty="0">
                <a:latin typeface="Arial" pitchFamily="34" charset="0"/>
                <a:cs typeface="Arial" pitchFamily="34" charset="0"/>
              </a:rPr>
              <a:t>biasanya </a:t>
            </a:r>
            <a:r>
              <a:rPr sz="1400" spc="-35" dirty="0">
                <a:latin typeface="Arial" pitchFamily="34" charset="0"/>
                <a:cs typeface="Arial" pitchFamily="34" charset="0"/>
              </a:rPr>
              <a:t>mengambil </a:t>
            </a:r>
            <a:r>
              <a:rPr sz="1400" spc="-60" dirty="0">
                <a:latin typeface="Arial" pitchFamily="34" charset="0"/>
                <a:cs typeface="Arial" pitchFamily="34" charset="0"/>
              </a:rPr>
              <a:t>segmen </a:t>
            </a:r>
            <a:r>
              <a:rPr sz="1400" spc="-65" dirty="0">
                <a:latin typeface="Arial" pitchFamily="34" charset="0"/>
                <a:cs typeface="Arial" pitchFamily="34" charset="0"/>
              </a:rPr>
              <a:t>pasar </a:t>
            </a:r>
            <a:r>
              <a:rPr sz="1400" spc="25" dirty="0">
                <a:latin typeface="Arial" pitchFamily="34" charset="0"/>
                <a:cs typeface="Arial" pitchFamily="34" charset="0"/>
              </a:rPr>
              <a:t>tertentu</a:t>
            </a:r>
            <a:r>
              <a:rPr sz="1400" spc="-305" dirty="0">
                <a:latin typeface="Arial" pitchFamily="34" charset="0"/>
                <a:cs typeface="Arial" pitchFamily="34" charset="0"/>
              </a:rPr>
              <a:t> </a:t>
            </a:r>
            <a:r>
              <a:rPr sz="1400" spc="-55" dirty="0">
                <a:latin typeface="Arial" pitchFamily="34" charset="0"/>
                <a:cs typeface="Arial" pitchFamily="34" charset="0"/>
              </a:rPr>
              <a:t>yang  </a:t>
            </a:r>
            <a:r>
              <a:rPr sz="1400" spc="-35" dirty="0">
                <a:latin typeface="Arial" pitchFamily="34" charset="0"/>
                <a:cs typeface="Arial" pitchFamily="34" charset="0"/>
              </a:rPr>
              <a:t>kurang </a:t>
            </a:r>
            <a:r>
              <a:rPr sz="1400" spc="-15" dirty="0">
                <a:latin typeface="Arial" pitchFamily="34" charset="0"/>
                <a:cs typeface="Arial" pitchFamily="34" charset="0"/>
              </a:rPr>
              <a:t>diminati </a:t>
            </a:r>
            <a:r>
              <a:rPr sz="1400" spc="-35" dirty="0">
                <a:latin typeface="Arial" pitchFamily="34" charset="0"/>
                <a:cs typeface="Arial" pitchFamily="34" charset="0"/>
              </a:rPr>
              <a:t>atau </a:t>
            </a:r>
            <a:r>
              <a:rPr sz="1400" spc="-45" dirty="0">
                <a:latin typeface="Arial" pitchFamily="34" charset="0"/>
                <a:cs typeface="Arial" pitchFamily="34" charset="0"/>
              </a:rPr>
              <a:t>dianggap </a:t>
            </a:r>
            <a:r>
              <a:rPr sz="1400" spc="-35" dirty="0">
                <a:latin typeface="Arial" pitchFamily="34" charset="0"/>
                <a:cs typeface="Arial" pitchFamily="34" charset="0"/>
              </a:rPr>
              <a:t>kurang </a:t>
            </a:r>
            <a:r>
              <a:rPr sz="1400" spc="-10" dirty="0">
                <a:latin typeface="Arial" pitchFamily="34" charset="0"/>
                <a:cs typeface="Arial" pitchFamily="34" charset="0"/>
              </a:rPr>
              <a:t>penting </a:t>
            </a:r>
            <a:r>
              <a:rPr sz="1400" spc="-40" dirty="0">
                <a:latin typeface="Arial" pitchFamily="34" charset="0"/>
                <a:cs typeface="Arial" pitchFamily="34" charset="0"/>
              </a:rPr>
              <a:t>bagi </a:t>
            </a:r>
            <a:r>
              <a:rPr sz="1400" spc="-65" dirty="0">
                <a:latin typeface="Arial" pitchFamily="34" charset="0"/>
                <a:cs typeface="Arial" pitchFamily="34" charset="0"/>
              </a:rPr>
              <a:t>penguasa pasar,  </a:t>
            </a:r>
            <a:r>
              <a:rPr sz="1400" spc="-50" dirty="0">
                <a:latin typeface="Arial" pitchFamily="34" charset="0"/>
                <a:cs typeface="Arial" pitchFamily="34" charset="0"/>
              </a:rPr>
              <a:t>namun </a:t>
            </a:r>
            <a:r>
              <a:rPr sz="1400" spc="-55" dirty="0">
                <a:latin typeface="Arial" pitchFamily="34" charset="0"/>
                <a:cs typeface="Arial" pitchFamily="34" charset="0"/>
              </a:rPr>
              <a:t>inovasinya </a:t>
            </a:r>
            <a:r>
              <a:rPr sz="1400" spc="-10" dirty="0">
                <a:latin typeface="Arial" pitchFamily="34" charset="0"/>
                <a:cs typeface="Arial" pitchFamily="34" charset="0"/>
              </a:rPr>
              <a:t>bersifat </a:t>
            </a:r>
            <a:r>
              <a:rPr sz="1400" i="1" spc="-35" dirty="0">
                <a:latin typeface="Arial" pitchFamily="34" charset="0"/>
                <a:cs typeface="Arial" pitchFamily="34" charset="0"/>
              </a:rPr>
              <a:t>breakthrough </a:t>
            </a:r>
            <a:r>
              <a:rPr sz="1400" spc="-55" dirty="0">
                <a:latin typeface="Arial" pitchFamily="34" charset="0"/>
                <a:cs typeface="Arial" pitchFamily="34" charset="0"/>
              </a:rPr>
              <a:t>dan </a:t>
            </a:r>
            <a:r>
              <a:rPr sz="1400" spc="-40" dirty="0">
                <a:latin typeface="Arial" pitchFamily="34" charset="0"/>
                <a:cs typeface="Arial" pitchFamily="34" charset="0"/>
              </a:rPr>
              <a:t>mampu </a:t>
            </a:r>
            <a:r>
              <a:rPr sz="1400" spc="-30" dirty="0">
                <a:latin typeface="Arial" pitchFamily="34" charset="0"/>
                <a:cs typeface="Arial" pitchFamily="34" charset="0"/>
              </a:rPr>
              <a:t>meredefinisi  </a:t>
            </a:r>
            <a:r>
              <a:rPr sz="1400" spc="-40" dirty="0">
                <a:latin typeface="Arial" pitchFamily="34" charset="0"/>
                <a:cs typeface="Arial" pitchFamily="34" charset="0"/>
              </a:rPr>
              <a:t>sistem </a:t>
            </a:r>
            <a:r>
              <a:rPr sz="1400" spc="-30" dirty="0">
                <a:latin typeface="Arial" pitchFamily="34" charset="0"/>
                <a:cs typeface="Arial" pitchFamily="34" charset="0"/>
              </a:rPr>
              <a:t>atau </a:t>
            </a:r>
            <a:r>
              <a:rPr sz="1400" spc="-65" dirty="0">
                <a:latin typeface="Arial" pitchFamily="34" charset="0"/>
                <a:cs typeface="Arial" pitchFamily="34" charset="0"/>
              </a:rPr>
              <a:t>pasar </a:t>
            </a:r>
            <a:r>
              <a:rPr sz="1400" spc="-55" dirty="0">
                <a:latin typeface="Arial" pitchFamily="34" charset="0"/>
                <a:cs typeface="Arial" pitchFamily="34" charset="0"/>
              </a:rPr>
              <a:t>yang</a:t>
            </a:r>
            <a:r>
              <a:rPr sz="1400" spc="-185" dirty="0">
                <a:latin typeface="Arial" pitchFamily="34" charset="0"/>
                <a:cs typeface="Arial" pitchFamily="34" charset="0"/>
              </a:rPr>
              <a:t> </a:t>
            </a:r>
            <a:r>
              <a:rPr sz="1400" spc="-35" dirty="0">
                <a:latin typeface="Arial" pitchFamily="34" charset="0"/>
                <a:cs typeface="Arial" pitchFamily="34" charset="0"/>
              </a:rPr>
              <a:t>eksisting.</a:t>
            </a:r>
            <a:endParaRPr sz="1400" dirty="0">
              <a:latin typeface="Arial" pitchFamily="34" charset="0"/>
              <a:cs typeface="Arial" pitchFamily="34" charset="0"/>
            </a:endParaRPr>
          </a:p>
          <a:p>
            <a:pPr marL="12700" marR="93345" algn="just">
              <a:lnSpc>
                <a:spcPct val="113999"/>
              </a:lnSpc>
              <a:spcBef>
                <a:spcPts val="605"/>
              </a:spcBef>
            </a:pPr>
            <a:r>
              <a:rPr sz="1400" b="1" spc="-105" dirty="0" err="1" smtClean="0">
                <a:solidFill>
                  <a:srgbClr val="622422"/>
                </a:solidFill>
                <a:latin typeface="Arial" pitchFamily="34" charset="0"/>
                <a:cs typeface="Arial" pitchFamily="34" charset="0"/>
              </a:rPr>
              <a:t>Fenomena</a:t>
            </a:r>
            <a:r>
              <a:rPr sz="1400" b="1" spc="-105" dirty="0" smtClean="0">
                <a:solidFill>
                  <a:srgbClr val="622422"/>
                </a:solidFill>
                <a:latin typeface="Arial" pitchFamily="34" charset="0"/>
                <a:cs typeface="Arial" pitchFamily="34" charset="0"/>
              </a:rPr>
              <a:t> </a:t>
            </a:r>
            <a:r>
              <a:rPr sz="1400" b="1" spc="-100" dirty="0">
                <a:solidFill>
                  <a:srgbClr val="622422"/>
                </a:solidFill>
                <a:latin typeface="Arial" pitchFamily="34" charset="0"/>
                <a:cs typeface="Arial" pitchFamily="34" charset="0"/>
              </a:rPr>
              <a:t>Inovasi </a:t>
            </a:r>
            <a:r>
              <a:rPr sz="1400" b="1" spc="-65" dirty="0">
                <a:solidFill>
                  <a:srgbClr val="622422"/>
                </a:solidFill>
                <a:latin typeface="Arial" pitchFamily="34" charset="0"/>
                <a:cs typeface="Arial" pitchFamily="34" charset="0"/>
              </a:rPr>
              <a:t>Disruptif </a:t>
            </a:r>
            <a:r>
              <a:rPr sz="1400" b="1" spc="-95" dirty="0">
                <a:solidFill>
                  <a:srgbClr val="622422"/>
                </a:solidFill>
                <a:latin typeface="Arial" pitchFamily="34" charset="0"/>
                <a:cs typeface="Arial" pitchFamily="34" charset="0"/>
              </a:rPr>
              <a:t>juga </a:t>
            </a:r>
            <a:r>
              <a:rPr sz="1400" b="1" spc="-55" dirty="0">
                <a:solidFill>
                  <a:srgbClr val="622422"/>
                </a:solidFill>
                <a:latin typeface="Arial" pitchFamily="34" charset="0"/>
                <a:cs typeface="Arial" pitchFamily="34" charset="0"/>
              </a:rPr>
              <a:t>terjadi </a:t>
            </a:r>
            <a:r>
              <a:rPr sz="1400" b="1" spc="-80" dirty="0">
                <a:solidFill>
                  <a:srgbClr val="622422"/>
                </a:solidFill>
                <a:latin typeface="Arial" pitchFamily="34" charset="0"/>
                <a:cs typeface="Arial" pitchFamily="34" charset="0"/>
              </a:rPr>
              <a:t>di </a:t>
            </a:r>
            <a:r>
              <a:rPr sz="1400" b="1" spc="-70" dirty="0">
                <a:solidFill>
                  <a:srgbClr val="622422"/>
                </a:solidFill>
                <a:latin typeface="Arial" pitchFamily="34" charset="0"/>
                <a:cs typeface="Arial" pitchFamily="34" charset="0"/>
              </a:rPr>
              <a:t>Industri </a:t>
            </a:r>
            <a:r>
              <a:rPr sz="1400" b="1" spc="-175" dirty="0">
                <a:solidFill>
                  <a:srgbClr val="622422"/>
                </a:solidFill>
                <a:latin typeface="Arial" pitchFamily="34" charset="0"/>
                <a:cs typeface="Arial" pitchFamily="34" charset="0"/>
              </a:rPr>
              <a:t>Jasa </a:t>
            </a:r>
            <a:r>
              <a:rPr sz="1400" b="1" spc="-120" dirty="0">
                <a:solidFill>
                  <a:srgbClr val="622422"/>
                </a:solidFill>
                <a:latin typeface="Arial" pitchFamily="34" charset="0"/>
                <a:cs typeface="Arial" pitchFamily="34" charset="0"/>
              </a:rPr>
              <a:t>Keuangan  </a:t>
            </a:r>
            <a:r>
              <a:rPr sz="1400" spc="-55" dirty="0">
                <a:latin typeface="Arial" pitchFamily="34" charset="0"/>
                <a:cs typeface="Arial" pitchFamily="34" charset="0"/>
              </a:rPr>
              <a:t>yang </a:t>
            </a:r>
            <a:r>
              <a:rPr sz="1400" spc="-15" dirty="0">
                <a:latin typeface="Arial" pitchFamily="34" charset="0"/>
                <a:cs typeface="Arial" pitchFamily="34" charset="0"/>
              </a:rPr>
              <a:t>telah </a:t>
            </a:r>
            <a:r>
              <a:rPr sz="1400" spc="-50" dirty="0">
                <a:latin typeface="Arial" pitchFamily="34" charset="0"/>
                <a:cs typeface="Arial" pitchFamily="34" charset="0"/>
              </a:rPr>
              <a:t>men-disrupsi </a:t>
            </a:r>
            <a:r>
              <a:rPr sz="1400" i="1" spc="-90" dirty="0">
                <a:latin typeface="Arial" pitchFamily="34" charset="0"/>
                <a:cs typeface="Arial" pitchFamily="34" charset="0"/>
              </a:rPr>
              <a:t>landscape </a:t>
            </a:r>
            <a:r>
              <a:rPr sz="1400" spc="-15" dirty="0">
                <a:latin typeface="Arial" pitchFamily="34" charset="0"/>
                <a:cs typeface="Arial" pitchFamily="34" charset="0"/>
              </a:rPr>
              <a:t>Industri </a:t>
            </a:r>
            <a:r>
              <a:rPr sz="1400" spc="-125" dirty="0">
                <a:latin typeface="Arial" pitchFamily="34" charset="0"/>
                <a:cs typeface="Arial" pitchFamily="34" charset="0"/>
              </a:rPr>
              <a:t>Jasa </a:t>
            </a:r>
            <a:r>
              <a:rPr sz="1400" spc="-70" dirty="0">
                <a:latin typeface="Arial" pitchFamily="34" charset="0"/>
                <a:cs typeface="Arial" pitchFamily="34" charset="0"/>
              </a:rPr>
              <a:t>Keuangan </a:t>
            </a:r>
            <a:r>
              <a:rPr sz="1400" spc="-80" dirty="0">
                <a:latin typeface="Arial" pitchFamily="34" charset="0"/>
                <a:cs typeface="Arial" pitchFamily="34" charset="0"/>
              </a:rPr>
              <a:t>secara  </a:t>
            </a:r>
            <a:r>
              <a:rPr sz="1400" spc="-30" dirty="0">
                <a:latin typeface="Arial" pitchFamily="34" charset="0"/>
                <a:cs typeface="Arial" pitchFamily="34" charset="0"/>
              </a:rPr>
              <a:t>global. </a:t>
            </a:r>
            <a:r>
              <a:rPr sz="1400" spc="-25" dirty="0">
                <a:latin typeface="Arial" pitchFamily="34" charset="0"/>
                <a:cs typeface="Arial" pitchFamily="34" charset="0"/>
              </a:rPr>
              <a:t>Mulai </a:t>
            </a:r>
            <a:r>
              <a:rPr sz="1400" spc="-30" dirty="0">
                <a:latin typeface="Arial" pitchFamily="34" charset="0"/>
                <a:cs typeface="Arial" pitchFamily="34" charset="0"/>
              </a:rPr>
              <a:t>dari </a:t>
            </a:r>
            <a:r>
              <a:rPr sz="1400" spc="5" dirty="0">
                <a:latin typeface="Arial" pitchFamily="34" charset="0"/>
                <a:cs typeface="Arial" pitchFamily="34" charset="0"/>
              </a:rPr>
              <a:t>struktur </a:t>
            </a:r>
            <a:r>
              <a:rPr sz="1400" spc="-30" dirty="0">
                <a:latin typeface="Arial" pitchFamily="34" charset="0"/>
                <a:cs typeface="Arial" pitchFamily="34" charset="0"/>
              </a:rPr>
              <a:t>industrinya, </a:t>
            </a:r>
            <a:r>
              <a:rPr sz="1400" spc="-5" dirty="0">
                <a:latin typeface="Arial" pitchFamily="34" charset="0"/>
                <a:cs typeface="Arial" pitchFamily="34" charset="0"/>
              </a:rPr>
              <a:t>teknologi </a:t>
            </a:r>
            <a:r>
              <a:rPr sz="1400" spc="-40" dirty="0">
                <a:latin typeface="Arial" pitchFamily="34" charset="0"/>
                <a:cs typeface="Arial" pitchFamily="34" charset="0"/>
              </a:rPr>
              <a:t>intermediasinya,  hingga </a:t>
            </a:r>
            <a:r>
              <a:rPr sz="1400" spc="-25" dirty="0">
                <a:latin typeface="Arial" pitchFamily="34" charset="0"/>
                <a:cs typeface="Arial" pitchFamily="34" charset="0"/>
              </a:rPr>
              <a:t>model </a:t>
            </a:r>
            <a:r>
              <a:rPr sz="1400" spc="-65" dirty="0">
                <a:latin typeface="Arial" pitchFamily="34" charset="0"/>
                <a:cs typeface="Arial" pitchFamily="34" charset="0"/>
              </a:rPr>
              <a:t>pemasarannya </a:t>
            </a:r>
            <a:r>
              <a:rPr sz="1400" spc="-60" dirty="0">
                <a:latin typeface="Arial" pitchFamily="34" charset="0"/>
                <a:cs typeface="Arial" pitchFamily="34" charset="0"/>
              </a:rPr>
              <a:t>kepada </a:t>
            </a:r>
            <a:r>
              <a:rPr sz="1400" spc="-50" dirty="0">
                <a:latin typeface="Arial" pitchFamily="34" charset="0"/>
                <a:cs typeface="Arial" pitchFamily="34" charset="0"/>
              </a:rPr>
              <a:t>konsumen. </a:t>
            </a:r>
            <a:r>
              <a:rPr sz="1400" b="1" spc="-114" dirty="0">
                <a:solidFill>
                  <a:srgbClr val="0F243E"/>
                </a:solidFill>
                <a:latin typeface="Arial" pitchFamily="34" charset="0"/>
                <a:cs typeface="Arial" pitchFamily="34" charset="0"/>
              </a:rPr>
              <a:t>Keseluruhan  </a:t>
            </a:r>
            <a:r>
              <a:rPr sz="1400" b="1" spc="-95" dirty="0">
                <a:solidFill>
                  <a:srgbClr val="0F243E"/>
                </a:solidFill>
                <a:latin typeface="Arial" pitchFamily="34" charset="0"/>
                <a:cs typeface="Arial" pitchFamily="34" charset="0"/>
              </a:rPr>
              <a:t>perubahan </a:t>
            </a:r>
            <a:r>
              <a:rPr sz="1400" b="1" spc="-70" dirty="0">
                <a:solidFill>
                  <a:srgbClr val="0F243E"/>
                </a:solidFill>
                <a:latin typeface="Arial" pitchFamily="34" charset="0"/>
                <a:cs typeface="Arial" pitchFamily="34" charset="0"/>
              </a:rPr>
              <a:t>ini </a:t>
            </a:r>
            <a:r>
              <a:rPr sz="1400" b="1" spc="-90" dirty="0">
                <a:solidFill>
                  <a:srgbClr val="0F243E"/>
                </a:solidFill>
                <a:latin typeface="Arial" pitchFamily="34" charset="0"/>
                <a:cs typeface="Arial" pitchFamily="34" charset="0"/>
              </a:rPr>
              <a:t>mendorong </a:t>
            </a:r>
            <a:r>
              <a:rPr sz="1400" b="1" spc="-110" dirty="0">
                <a:solidFill>
                  <a:srgbClr val="0F243E"/>
                </a:solidFill>
                <a:latin typeface="Arial" pitchFamily="34" charset="0"/>
                <a:cs typeface="Arial" pitchFamily="34" charset="0"/>
              </a:rPr>
              <a:t>munculnya </a:t>
            </a:r>
            <a:r>
              <a:rPr sz="1400" b="1" spc="-80" dirty="0">
                <a:solidFill>
                  <a:srgbClr val="0F243E"/>
                </a:solidFill>
                <a:latin typeface="Arial" pitchFamily="34" charset="0"/>
                <a:cs typeface="Arial" pitchFamily="34" charset="0"/>
              </a:rPr>
              <a:t>fenomena </a:t>
            </a:r>
            <a:r>
              <a:rPr sz="1400" b="1" spc="-85" dirty="0">
                <a:solidFill>
                  <a:srgbClr val="0F243E"/>
                </a:solidFill>
                <a:latin typeface="Arial" pitchFamily="34" charset="0"/>
                <a:cs typeface="Arial" pitchFamily="34" charset="0"/>
              </a:rPr>
              <a:t>baru </a:t>
            </a:r>
            <a:r>
              <a:rPr sz="1400" b="1" spc="-110" dirty="0">
                <a:solidFill>
                  <a:srgbClr val="0F243E"/>
                </a:solidFill>
                <a:latin typeface="Arial" pitchFamily="34" charset="0"/>
                <a:cs typeface="Arial" pitchFamily="34" charset="0"/>
              </a:rPr>
              <a:t>yang </a:t>
            </a:r>
            <a:r>
              <a:rPr sz="1400" b="1" spc="-95" dirty="0">
                <a:solidFill>
                  <a:srgbClr val="0F243E"/>
                </a:solidFill>
                <a:latin typeface="Arial" pitchFamily="34" charset="0"/>
                <a:cs typeface="Arial" pitchFamily="34" charset="0"/>
              </a:rPr>
              <a:t>disebut  </a:t>
            </a:r>
            <a:r>
              <a:rPr sz="1400" b="1" i="1" spc="-65" dirty="0">
                <a:solidFill>
                  <a:srgbClr val="0F243E"/>
                </a:solidFill>
                <a:latin typeface="Arial" pitchFamily="34" charset="0"/>
                <a:cs typeface="Arial" pitchFamily="34" charset="0"/>
              </a:rPr>
              <a:t>Financial </a:t>
            </a:r>
            <a:r>
              <a:rPr sz="1400" b="1" i="1" spc="-15" dirty="0">
                <a:solidFill>
                  <a:srgbClr val="0F243E"/>
                </a:solidFill>
                <a:latin typeface="Arial" pitchFamily="34" charset="0"/>
                <a:cs typeface="Arial" pitchFamily="34" charset="0"/>
              </a:rPr>
              <a:t>Technology</a:t>
            </a:r>
            <a:r>
              <a:rPr sz="1400" b="1" i="1" spc="-75" dirty="0">
                <a:solidFill>
                  <a:srgbClr val="0F243E"/>
                </a:solidFill>
                <a:latin typeface="Arial" pitchFamily="34" charset="0"/>
                <a:cs typeface="Arial" pitchFamily="34" charset="0"/>
              </a:rPr>
              <a:t> </a:t>
            </a:r>
            <a:r>
              <a:rPr sz="1400" b="1" spc="-70" dirty="0">
                <a:solidFill>
                  <a:srgbClr val="0F243E"/>
                </a:solidFill>
                <a:latin typeface="Arial" pitchFamily="34" charset="0"/>
                <a:cs typeface="Arial" pitchFamily="34" charset="0"/>
              </a:rPr>
              <a:t>(</a:t>
            </a:r>
            <a:r>
              <a:rPr sz="1400" b="1" spc="-70" dirty="0" err="1">
                <a:solidFill>
                  <a:srgbClr val="0F243E"/>
                </a:solidFill>
                <a:latin typeface="Arial" pitchFamily="34" charset="0"/>
                <a:cs typeface="Arial" pitchFamily="34" charset="0"/>
              </a:rPr>
              <a:t>Fintech</a:t>
            </a:r>
            <a:r>
              <a:rPr sz="1400" b="1" spc="-70" dirty="0" smtClean="0">
                <a:solidFill>
                  <a:srgbClr val="0F243E"/>
                </a:solidFill>
                <a:latin typeface="Arial" pitchFamily="34" charset="0"/>
                <a:cs typeface="Arial" pitchFamily="34" charset="0"/>
              </a:rPr>
              <a:t>)</a:t>
            </a:r>
            <a:endParaRPr lang="en-US" sz="1400" b="1" spc="-70" dirty="0" smtClean="0">
              <a:solidFill>
                <a:srgbClr val="0F243E"/>
              </a:solidFill>
              <a:latin typeface="Arial" pitchFamily="34" charset="0"/>
              <a:cs typeface="Arial" pitchFamily="34" charset="0"/>
            </a:endParaRPr>
          </a:p>
          <a:p>
            <a:pPr marL="12700" marR="93345" algn="just">
              <a:lnSpc>
                <a:spcPct val="113999"/>
              </a:lnSpc>
              <a:spcBef>
                <a:spcPts val="605"/>
              </a:spcBef>
            </a:pPr>
            <a:r>
              <a:rPr lang="en-US" sz="1400" dirty="0">
                <a:latin typeface="Arial" pitchFamily="34" charset="0"/>
                <a:cs typeface="Arial" pitchFamily="34" charset="0"/>
              </a:rPr>
              <a:t>Bank Indonesia </a:t>
            </a:r>
            <a:r>
              <a:rPr lang="en-US" sz="1400" dirty="0" err="1">
                <a:latin typeface="Arial" pitchFamily="34" charset="0"/>
                <a:cs typeface="Arial" pitchFamily="34" charset="0"/>
              </a:rPr>
              <a:t>mendefinisikan</a:t>
            </a:r>
            <a:r>
              <a:rPr lang="en-US" sz="1400" dirty="0">
                <a:latin typeface="Arial" pitchFamily="34" charset="0"/>
                <a:cs typeface="Arial" pitchFamily="34" charset="0"/>
              </a:rPr>
              <a:t> </a:t>
            </a:r>
            <a:r>
              <a:rPr lang="en-US" sz="1400" dirty="0" err="1">
                <a:latin typeface="Arial" pitchFamily="34" charset="0"/>
                <a:cs typeface="Arial" pitchFamily="34" charset="0"/>
              </a:rPr>
              <a:t>Teknologi</a:t>
            </a:r>
            <a:r>
              <a:rPr lang="en-US" sz="1400" dirty="0">
                <a:latin typeface="Arial" pitchFamily="34" charset="0"/>
                <a:cs typeface="Arial" pitchFamily="34" charset="0"/>
              </a:rPr>
              <a:t> </a:t>
            </a:r>
            <a:r>
              <a:rPr lang="en-US" sz="1400" dirty="0" err="1">
                <a:latin typeface="Arial" pitchFamily="34" charset="0"/>
                <a:cs typeface="Arial" pitchFamily="34" charset="0"/>
              </a:rPr>
              <a:t>Finansial</a:t>
            </a:r>
            <a:r>
              <a:rPr lang="en-US" sz="1400" dirty="0">
                <a:latin typeface="Arial" pitchFamily="34" charset="0"/>
                <a:cs typeface="Arial" pitchFamily="34" charset="0"/>
              </a:rPr>
              <a:t> </a:t>
            </a:r>
            <a:r>
              <a:rPr lang="en-US" sz="1400" dirty="0" err="1">
                <a:latin typeface="Arial" pitchFamily="34" charset="0"/>
                <a:cs typeface="Arial" pitchFamily="34" charset="0"/>
              </a:rPr>
              <a:t>adalah</a:t>
            </a:r>
            <a:r>
              <a:rPr lang="en-US" sz="1400" dirty="0">
                <a:latin typeface="Arial" pitchFamily="34" charset="0"/>
                <a:cs typeface="Arial" pitchFamily="34" charset="0"/>
              </a:rPr>
              <a:t> </a:t>
            </a:r>
            <a:r>
              <a:rPr lang="en-US" sz="1400" dirty="0" err="1">
                <a:latin typeface="Arial" pitchFamily="34" charset="0"/>
                <a:cs typeface="Arial" pitchFamily="34" charset="0"/>
              </a:rPr>
              <a:t>penggunaan</a:t>
            </a:r>
            <a:r>
              <a:rPr lang="en-US" sz="1400" dirty="0">
                <a:latin typeface="Arial" pitchFamily="34" charset="0"/>
                <a:cs typeface="Arial" pitchFamily="34" charset="0"/>
              </a:rPr>
              <a:t> </a:t>
            </a:r>
            <a:r>
              <a:rPr lang="en-US" sz="1400" dirty="0" err="1">
                <a:latin typeface="Arial" pitchFamily="34" charset="0"/>
                <a:cs typeface="Arial" pitchFamily="34" charset="0"/>
              </a:rPr>
              <a:t>teknologi</a:t>
            </a:r>
            <a:r>
              <a:rPr lang="en-US" sz="1400" dirty="0">
                <a:latin typeface="Arial" pitchFamily="34" charset="0"/>
                <a:cs typeface="Arial" pitchFamily="34" charset="0"/>
              </a:rPr>
              <a:t> </a:t>
            </a:r>
            <a:r>
              <a:rPr lang="en-US" sz="1400" dirty="0" err="1">
                <a:latin typeface="Arial" pitchFamily="34" charset="0"/>
                <a:cs typeface="Arial" pitchFamily="34" charset="0"/>
              </a:rPr>
              <a:t>dalam</a:t>
            </a:r>
            <a:r>
              <a:rPr lang="en-US" sz="1400" dirty="0">
                <a:latin typeface="Arial" pitchFamily="34" charset="0"/>
                <a:cs typeface="Arial" pitchFamily="34" charset="0"/>
              </a:rPr>
              <a:t> </a:t>
            </a:r>
            <a:r>
              <a:rPr lang="en-US" sz="1400" dirty="0" err="1">
                <a:latin typeface="Arial" pitchFamily="34" charset="0"/>
                <a:cs typeface="Arial" pitchFamily="34" charset="0"/>
              </a:rPr>
              <a:t>sistem</a:t>
            </a:r>
            <a:r>
              <a:rPr lang="en-US" sz="1400" dirty="0">
                <a:latin typeface="Arial" pitchFamily="34" charset="0"/>
                <a:cs typeface="Arial" pitchFamily="34" charset="0"/>
              </a:rPr>
              <a:t> </a:t>
            </a:r>
            <a:r>
              <a:rPr lang="en-US" sz="1400" dirty="0" err="1">
                <a:latin typeface="Arial" pitchFamily="34" charset="0"/>
                <a:cs typeface="Arial" pitchFamily="34" charset="0"/>
              </a:rPr>
              <a:t>keuangan</a:t>
            </a:r>
            <a:r>
              <a:rPr lang="en-US" sz="1400" dirty="0">
                <a:latin typeface="Arial" pitchFamily="34" charset="0"/>
                <a:cs typeface="Arial" pitchFamily="34" charset="0"/>
              </a:rPr>
              <a:t> yang </a:t>
            </a:r>
            <a:r>
              <a:rPr lang="en-US" sz="1400" dirty="0" err="1">
                <a:latin typeface="Arial" pitchFamily="34" charset="0"/>
                <a:cs typeface="Arial" pitchFamily="34" charset="0"/>
              </a:rPr>
              <a:t>menghasilkan</a:t>
            </a:r>
            <a:r>
              <a:rPr lang="en-US" sz="1400" dirty="0">
                <a:latin typeface="Arial" pitchFamily="34" charset="0"/>
                <a:cs typeface="Arial" pitchFamily="34" charset="0"/>
              </a:rPr>
              <a:t> </a:t>
            </a:r>
            <a:r>
              <a:rPr lang="en-US" sz="1400" dirty="0" err="1">
                <a:latin typeface="Arial" pitchFamily="34" charset="0"/>
                <a:cs typeface="Arial" pitchFamily="34" charset="0"/>
              </a:rPr>
              <a:t>produk</a:t>
            </a:r>
            <a:r>
              <a:rPr lang="en-US" sz="1400" dirty="0">
                <a:latin typeface="Arial" pitchFamily="34" charset="0"/>
                <a:cs typeface="Arial" pitchFamily="34" charset="0"/>
              </a:rPr>
              <a:t>, </a:t>
            </a:r>
            <a:r>
              <a:rPr lang="en-US" sz="1400" dirty="0" err="1">
                <a:latin typeface="Arial" pitchFamily="34" charset="0"/>
                <a:cs typeface="Arial" pitchFamily="34" charset="0"/>
              </a:rPr>
              <a:t>layanan</a:t>
            </a:r>
            <a:r>
              <a:rPr lang="en-US" sz="1400" dirty="0">
                <a:latin typeface="Arial" pitchFamily="34" charset="0"/>
                <a:cs typeface="Arial" pitchFamily="34" charset="0"/>
              </a:rPr>
              <a:t>, </a:t>
            </a:r>
            <a:r>
              <a:rPr lang="en-US" sz="1400" dirty="0" err="1">
                <a:latin typeface="Arial" pitchFamily="34" charset="0"/>
                <a:cs typeface="Arial" pitchFamily="34" charset="0"/>
              </a:rPr>
              <a:t>teknologi</a:t>
            </a:r>
            <a:r>
              <a:rPr lang="en-US" sz="1400" dirty="0">
                <a:latin typeface="Arial" pitchFamily="34" charset="0"/>
                <a:cs typeface="Arial" pitchFamily="34" charset="0"/>
              </a:rPr>
              <a:t>, </a:t>
            </a:r>
            <a:r>
              <a:rPr lang="en-US" sz="1400" dirty="0" err="1">
                <a:latin typeface="Arial" pitchFamily="34" charset="0"/>
                <a:cs typeface="Arial" pitchFamily="34" charset="0"/>
              </a:rPr>
              <a:t>dan</a:t>
            </a:r>
            <a:r>
              <a:rPr lang="en-US" sz="1400" dirty="0">
                <a:latin typeface="Arial" pitchFamily="34" charset="0"/>
                <a:cs typeface="Arial" pitchFamily="34" charset="0"/>
              </a:rPr>
              <a:t>/</a:t>
            </a:r>
            <a:r>
              <a:rPr lang="en-US" sz="1400" dirty="0" err="1">
                <a:latin typeface="Arial" pitchFamily="34" charset="0"/>
                <a:cs typeface="Arial" pitchFamily="34" charset="0"/>
              </a:rPr>
              <a:t>atau</a:t>
            </a:r>
            <a:r>
              <a:rPr lang="en-US" sz="1400" dirty="0">
                <a:latin typeface="Arial" pitchFamily="34" charset="0"/>
                <a:cs typeface="Arial" pitchFamily="34" charset="0"/>
              </a:rPr>
              <a:t> model </a:t>
            </a:r>
            <a:r>
              <a:rPr lang="en-US" sz="1400" dirty="0" err="1">
                <a:latin typeface="Arial" pitchFamily="34" charset="0"/>
                <a:cs typeface="Arial" pitchFamily="34" charset="0"/>
              </a:rPr>
              <a:t>bisnis</a:t>
            </a:r>
            <a:r>
              <a:rPr lang="en-US" sz="1400" dirty="0">
                <a:latin typeface="Arial" pitchFamily="34" charset="0"/>
                <a:cs typeface="Arial" pitchFamily="34" charset="0"/>
              </a:rPr>
              <a:t> </a:t>
            </a:r>
            <a:r>
              <a:rPr lang="en-US" sz="1400" dirty="0" err="1">
                <a:latin typeface="Arial" pitchFamily="34" charset="0"/>
                <a:cs typeface="Arial" pitchFamily="34" charset="0"/>
              </a:rPr>
              <a:t>baru</a:t>
            </a:r>
            <a:r>
              <a:rPr lang="en-US" sz="1400" dirty="0">
                <a:latin typeface="Arial" pitchFamily="34" charset="0"/>
                <a:cs typeface="Arial" pitchFamily="34" charset="0"/>
              </a:rPr>
              <a:t> </a:t>
            </a:r>
            <a:r>
              <a:rPr lang="en-US" sz="1400" dirty="0" err="1">
                <a:latin typeface="Arial" pitchFamily="34" charset="0"/>
                <a:cs typeface="Arial" pitchFamily="34" charset="0"/>
              </a:rPr>
              <a:t>serta</a:t>
            </a:r>
            <a:r>
              <a:rPr lang="en-US" sz="1400" dirty="0">
                <a:latin typeface="Arial" pitchFamily="34" charset="0"/>
                <a:cs typeface="Arial" pitchFamily="34" charset="0"/>
              </a:rPr>
              <a:t> </a:t>
            </a:r>
            <a:r>
              <a:rPr lang="en-US" sz="1400" dirty="0" err="1">
                <a:latin typeface="Arial" pitchFamily="34" charset="0"/>
                <a:cs typeface="Arial" pitchFamily="34" charset="0"/>
              </a:rPr>
              <a:t>dapat</a:t>
            </a:r>
            <a:r>
              <a:rPr lang="en-US" sz="1400" dirty="0">
                <a:latin typeface="Arial" pitchFamily="34" charset="0"/>
                <a:cs typeface="Arial" pitchFamily="34" charset="0"/>
              </a:rPr>
              <a:t> </a:t>
            </a:r>
            <a:r>
              <a:rPr lang="en-US" sz="1400" dirty="0" err="1">
                <a:latin typeface="Arial" pitchFamily="34" charset="0"/>
                <a:cs typeface="Arial" pitchFamily="34" charset="0"/>
              </a:rPr>
              <a:t>berdampak</a:t>
            </a:r>
            <a:r>
              <a:rPr lang="en-US" sz="1400" dirty="0">
                <a:latin typeface="Arial" pitchFamily="34" charset="0"/>
                <a:cs typeface="Arial" pitchFamily="34" charset="0"/>
              </a:rPr>
              <a:t> </a:t>
            </a:r>
            <a:r>
              <a:rPr lang="en-US" sz="1400" dirty="0" err="1">
                <a:latin typeface="Arial" pitchFamily="34" charset="0"/>
                <a:cs typeface="Arial" pitchFamily="34" charset="0"/>
              </a:rPr>
              <a:t>pada</a:t>
            </a:r>
            <a:r>
              <a:rPr lang="en-US" sz="1400" dirty="0">
                <a:latin typeface="Arial" pitchFamily="34" charset="0"/>
                <a:cs typeface="Arial" pitchFamily="34" charset="0"/>
              </a:rPr>
              <a:t> </a:t>
            </a:r>
            <a:r>
              <a:rPr lang="en-US" sz="1400" dirty="0" err="1">
                <a:latin typeface="Arial" pitchFamily="34" charset="0"/>
                <a:cs typeface="Arial" pitchFamily="34" charset="0"/>
              </a:rPr>
              <a:t>stabilitas</a:t>
            </a:r>
            <a:r>
              <a:rPr lang="en-US" sz="1400" dirty="0">
                <a:latin typeface="Arial" pitchFamily="34" charset="0"/>
                <a:cs typeface="Arial" pitchFamily="34" charset="0"/>
              </a:rPr>
              <a:t> </a:t>
            </a:r>
            <a:r>
              <a:rPr lang="en-US" sz="1400" dirty="0" err="1">
                <a:latin typeface="Arial" pitchFamily="34" charset="0"/>
                <a:cs typeface="Arial" pitchFamily="34" charset="0"/>
              </a:rPr>
              <a:t>moneter</a:t>
            </a:r>
            <a:r>
              <a:rPr lang="en-US" sz="1400" dirty="0">
                <a:latin typeface="Arial" pitchFamily="34" charset="0"/>
                <a:cs typeface="Arial" pitchFamily="34" charset="0"/>
              </a:rPr>
              <a:t>, </a:t>
            </a:r>
            <a:r>
              <a:rPr lang="en-US" sz="1400" dirty="0" err="1">
                <a:latin typeface="Arial" pitchFamily="34" charset="0"/>
                <a:cs typeface="Arial" pitchFamily="34" charset="0"/>
              </a:rPr>
              <a:t>stabilitas</a:t>
            </a:r>
            <a:r>
              <a:rPr lang="en-US" sz="1400" dirty="0">
                <a:latin typeface="Arial" pitchFamily="34" charset="0"/>
                <a:cs typeface="Arial" pitchFamily="34" charset="0"/>
              </a:rPr>
              <a:t> </a:t>
            </a:r>
            <a:r>
              <a:rPr lang="en-US" sz="1400" dirty="0" err="1">
                <a:latin typeface="Arial" pitchFamily="34" charset="0"/>
                <a:cs typeface="Arial" pitchFamily="34" charset="0"/>
              </a:rPr>
              <a:t>sistem</a:t>
            </a:r>
            <a:r>
              <a:rPr lang="en-US" sz="1400" dirty="0">
                <a:latin typeface="Arial" pitchFamily="34" charset="0"/>
                <a:cs typeface="Arial" pitchFamily="34" charset="0"/>
              </a:rPr>
              <a:t> </a:t>
            </a:r>
            <a:r>
              <a:rPr lang="en-US" sz="1400" dirty="0" err="1">
                <a:latin typeface="Arial" pitchFamily="34" charset="0"/>
                <a:cs typeface="Arial" pitchFamily="34" charset="0"/>
              </a:rPr>
              <a:t>keuangan</a:t>
            </a:r>
            <a:r>
              <a:rPr lang="en-US" sz="1400" dirty="0">
                <a:latin typeface="Arial" pitchFamily="34" charset="0"/>
                <a:cs typeface="Arial" pitchFamily="34" charset="0"/>
              </a:rPr>
              <a:t>, </a:t>
            </a:r>
            <a:r>
              <a:rPr lang="en-US" sz="1400" dirty="0" err="1">
                <a:latin typeface="Arial" pitchFamily="34" charset="0"/>
                <a:cs typeface="Arial" pitchFamily="34" charset="0"/>
              </a:rPr>
              <a:t>dan</a:t>
            </a:r>
            <a:r>
              <a:rPr lang="en-US" sz="1400" dirty="0">
                <a:latin typeface="Arial" pitchFamily="34" charset="0"/>
                <a:cs typeface="Arial" pitchFamily="34" charset="0"/>
              </a:rPr>
              <a:t>/</a:t>
            </a:r>
            <a:r>
              <a:rPr lang="en-US" sz="1400" dirty="0" err="1">
                <a:latin typeface="Arial" pitchFamily="34" charset="0"/>
                <a:cs typeface="Arial" pitchFamily="34" charset="0"/>
              </a:rPr>
              <a:t>atau</a:t>
            </a:r>
            <a:r>
              <a:rPr lang="en-US" sz="1400" dirty="0">
                <a:latin typeface="Arial" pitchFamily="34" charset="0"/>
                <a:cs typeface="Arial" pitchFamily="34" charset="0"/>
              </a:rPr>
              <a:t> </a:t>
            </a:r>
            <a:r>
              <a:rPr lang="en-US" sz="1400" dirty="0" err="1">
                <a:latin typeface="Arial" pitchFamily="34" charset="0"/>
                <a:cs typeface="Arial" pitchFamily="34" charset="0"/>
              </a:rPr>
              <a:t>efisiensi</a:t>
            </a:r>
            <a:r>
              <a:rPr lang="en-US" sz="1400" dirty="0">
                <a:latin typeface="Arial" pitchFamily="34" charset="0"/>
                <a:cs typeface="Arial" pitchFamily="34" charset="0"/>
              </a:rPr>
              <a:t>, </a:t>
            </a:r>
            <a:r>
              <a:rPr lang="en-US" sz="1400" dirty="0" err="1">
                <a:latin typeface="Arial" pitchFamily="34" charset="0"/>
                <a:cs typeface="Arial" pitchFamily="34" charset="0"/>
              </a:rPr>
              <a:t>kelancaran</a:t>
            </a:r>
            <a:r>
              <a:rPr lang="en-US" sz="1400" dirty="0">
                <a:latin typeface="Arial" pitchFamily="34" charset="0"/>
                <a:cs typeface="Arial" pitchFamily="34" charset="0"/>
              </a:rPr>
              <a:t>, </a:t>
            </a:r>
            <a:r>
              <a:rPr lang="en-US" sz="1400" dirty="0" err="1">
                <a:latin typeface="Arial" pitchFamily="34" charset="0"/>
                <a:cs typeface="Arial" pitchFamily="34" charset="0"/>
              </a:rPr>
              <a:t>keamanan</a:t>
            </a:r>
            <a:r>
              <a:rPr lang="en-US" sz="1400" dirty="0">
                <a:latin typeface="Arial" pitchFamily="34" charset="0"/>
                <a:cs typeface="Arial" pitchFamily="34" charset="0"/>
              </a:rPr>
              <a:t>, </a:t>
            </a:r>
            <a:r>
              <a:rPr lang="en-US" sz="1400" dirty="0" err="1">
                <a:latin typeface="Arial" pitchFamily="34" charset="0"/>
                <a:cs typeface="Arial" pitchFamily="34" charset="0"/>
              </a:rPr>
              <a:t>dan</a:t>
            </a:r>
            <a:r>
              <a:rPr lang="en-US" sz="1400" dirty="0">
                <a:latin typeface="Arial" pitchFamily="34" charset="0"/>
                <a:cs typeface="Arial" pitchFamily="34" charset="0"/>
              </a:rPr>
              <a:t> </a:t>
            </a:r>
            <a:r>
              <a:rPr lang="en-US" sz="1400" dirty="0" err="1">
                <a:latin typeface="Arial" pitchFamily="34" charset="0"/>
                <a:cs typeface="Arial" pitchFamily="34" charset="0"/>
              </a:rPr>
              <a:t>keandalan</a:t>
            </a:r>
            <a:r>
              <a:rPr lang="en-US" sz="1400" dirty="0">
                <a:latin typeface="Arial" pitchFamily="34" charset="0"/>
                <a:cs typeface="Arial" pitchFamily="34" charset="0"/>
              </a:rPr>
              <a:t> </a:t>
            </a:r>
            <a:r>
              <a:rPr lang="en-US" sz="1400" dirty="0" err="1">
                <a:latin typeface="Arial" pitchFamily="34" charset="0"/>
                <a:cs typeface="Arial" pitchFamily="34" charset="0"/>
              </a:rPr>
              <a:t>sistem</a:t>
            </a:r>
            <a:r>
              <a:rPr lang="en-US" sz="1400" dirty="0">
                <a:latin typeface="Arial" pitchFamily="34" charset="0"/>
                <a:cs typeface="Arial" pitchFamily="34" charset="0"/>
              </a:rPr>
              <a:t> </a:t>
            </a:r>
            <a:r>
              <a:rPr lang="en-US" sz="1400" dirty="0" err="1">
                <a:latin typeface="Arial" pitchFamily="34" charset="0"/>
                <a:cs typeface="Arial" pitchFamily="34" charset="0"/>
              </a:rPr>
              <a:t>pembayaran</a:t>
            </a:r>
            <a:r>
              <a:rPr lang="en-US" sz="1400" dirty="0">
                <a:latin typeface="Arial" pitchFamily="34" charset="0"/>
                <a:cs typeface="Arial" pitchFamily="34" charset="0"/>
              </a:rPr>
              <a:t>.</a:t>
            </a:r>
            <a:endParaRPr sz="1400" dirty="0">
              <a:latin typeface="Arial" pitchFamily="34" charset="0"/>
              <a:cs typeface="Arial" pitchFamily="34" charset="0"/>
            </a:endParaRPr>
          </a:p>
        </p:txBody>
      </p:sp>
      <p:sp>
        <p:nvSpPr>
          <p:cNvPr id="7" name="object 7"/>
          <p:cNvSpPr txBox="1"/>
          <p:nvPr/>
        </p:nvSpPr>
        <p:spPr>
          <a:xfrm>
            <a:off x="1555496" y="773938"/>
            <a:ext cx="2773045" cy="391160"/>
          </a:xfrm>
          <a:prstGeom prst="rect">
            <a:avLst/>
          </a:prstGeom>
        </p:spPr>
        <p:txBody>
          <a:bodyPr vert="horz" wrap="square" lIns="0" tIns="12700" rIns="0" bIns="0" rtlCol="0">
            <a:spAutoFit/>
          </a:bodyPr>
          <a:lstStyle/>
          <a:p>
            <a:pPr marL="12700">
              <a:lnSpc>
                <a:spcPct val="100000"/>
              </a:lnSpc>
              <a:spcBef>
                <a:spcPts val="100"/>
              </a:spcBef>
            </a:pPr>
            <a:r>
              <a:rPr sz="2400" b="1" i="1" spc="-10" dirty="0">
                <a:solidFill>
                  <a:srgbClr val="943735"/>
                </a:solidFill>
                <a:latin typeface="Times New Roman"/>
                <a:cs typeface="Times New Roman"/>
              </a:rPr>
              <a:t>Disruptive</a:t>
            </a:r>
            <a:r>
              <a:rPr sz="2400" b="1" i="1" spc="-140" dirty="0">
                <a:solidFill>
                  <a:srgbClr val="943735"/>
                </a:solidFill>
                <a:latin typeface="Times New Roman"/>
                <a:cs typeface="Times New Roman"/>
              </a:rPr>
              <a:t> </a:t>
            </a:r>
            <a:r>
              <a:rPr sz="2400" b="1" i="1" spc="-5" dirty="0">
                <a:solidFill>
                  <a:srgbClr val="943735"/>
                </a:solidFill>
                <a:latin typeface="Times New Roman"/>
                <a:cs typeface="Times New Roman"/>
              </a:rPr>
              <a:t>Innovation</a:t>
            </a:r>
            <a:endParaRPr sz="2400">
              <a:latin typeface="Times New Roman"/>
              <a:cs typeface="Times New Roman"/>
            </a:endParaRPr>
          </a:p>
        </p:txBody>
      </p:sp>
      <p:sp>
        <p:nvSpPr>
          <p:cNvPr id="8" name="object 8"/>
          <p:cNvSpPr/>
          <p:nvPr/>
        </p:nvSpPr>
        <p:spPr>
          <a:xfrm>
            <a:off x="6640068" y="3364991"/>
            <a:ext cx="2226945" cy="2885440"/>
          </a:xfrm>
          <a:custGeom>
            <a:avLst/>
            <a:gdLst/>
            <a:ahLst/>
            <a:cxnLst/>
            <a:rect l="l" t="t" r="r" b="b"/>
            <a:pathLst>
              <a:path w="2226945" h="2885440">
                <a:moveTo>
                  <a:pt x="0" y="371094"/>
                </a:moveTo>
                <a:lnTo>
                  <a:pt x="2890" y="324539"/>
                </a:lnTo>
                <a:lnTo>
                  <a:pt x="11331" y="279711"/>
                </a:lnTo>
                <a:lnTo>
                  <a:pt x="24975" y="236958"/>
                </a:lnTo>
                <a:lnTo>
                  <a:pt x="43473" y="196628"/>
                </a:lnTo>
                <a:lnTo>
                  <a:pt x="66479" y="159067"/>
                </a:lnTo>
                <a:lnTo>
                  <a:pt x="93645" y="124624"/>
                </a:lnTo>
                <a:lnTo>
                  <a:pt x="124624" y="93645"/>
                </a:lnTo>
                <a:lnTo>
                  <a:pt x="159067" y="66479"/>
                </a:lnTo>
                <a:lnTo>
                  <a:pt x="196628" y="43473"/>
                </a:lnTo>
                <a:lnTo>
                  <a:pt x="236958" y="24975"/>
                </a:lnTo>
                <a:lnTo>
                  <a:pt x="279711" y="11331"/>
                </a:lnTo>
                <a:lnTo>
                  <a:pt x="324539" y="2890"/>
                </a:lnTo>
                <a:lnTo>
                  <a:pt x="371093" y="0"/>
                </a:lnTo>
                <a:lnTo>
                  <a:pt x="1855470" y="0"/>
                </a:lnTo>
                <a:lnTo>
                  <a:pt x="1902024" y="2890"/>
                </a:lnTo>
                <a:lnTo>
                  <a:pt x="1946852" y="11331"/>
                </a:lnTo>
                <a:lnTo>
                  <a:pt x="1989605" y="24975"/>
                </a:lnTo>
                <a:lnTo>
                  <a:pt x="2029935" y="43473"/>
                </a:lnTo>
                <a:lnTo>
                  <a:pt x="2067496" y="66479"/>
                </a:lnTo>
                <a:lnTo>
                  <a:pt x="2101939" y="93645"/>
                </a:lnTo>
                <a:lnTo>
                  <a:pt x="2132918" y="124624"/>
                </a:lnTo>
                <a:lnTo>
                  <a:pt x="2160084" y="159067"/>
                </a:lnTo>
                <a:lnTo>
                  <a:pt x="2183090" y="196628"/>
                </a:lnTo>
                <a:lnTo>
                  <a:pt x="2201588" y="236958"/>
                </a:lnTo>
                <a:lnTo>
                  <a:pt x="2215232" y="279711"/>
                </a:lnTo>
                <a:lnTo>
                  <a:pt x="2223673" y="324539"/>
                </a:lnTo>
                <a:lnTo>
                  <a:pt x="2226563" y="371094"/>
                </a:lnTo>
                <a:lnTo>
                  <a:pt x="2226563" y="2513825"/>
                </a:lnTo>
                <a:lnTo>
                  <a:pt x="2223673" y="2560377"/>
                </a:lnTo>
                <a:lnTo>
                  <a:pt x="2215232" y="2605204"/>
                </a:lnTo>
                <a:lnTo>
                  <a:pt x="2201588" y="2647957"/>
                </a:lnTo>
                <a:lnTo>
                  <a:pt x="2183090" y="2688288"/>
                </a:lnTo>
                <a:lnTo>
                  <a:pt x="2160084" y="2725850"/>
                </a:lnTo>
                <a:lnTo>
                  <a:pt x="2132918" y="2760295"/>
                </a:lnTo>
                <a:lnTo>
                  <a:pt x="2101939" y="2791276"/>
                </a:lnTo>
                <a:lnTo>
                  <a:pt x="2067496" y="2818444"/>
                </a:lnTo>
                <a:lnTo>
                  <a:pt x="2029935" y="2841452"/>
                </a:lnTo>
                <a:lnTo>
                  <a:pt x="1989605" y="2859953"/>
                </a:lnTo>
                <a:lnTo>
                  <a:pt x="1946852" y="2873598"/>
                </a:lnTo>
                <a:lnTo>
                  <a:pt x="1902024" y="2882040"/>
                </a:lnTo>
                <a:lnTo>
                  <a:pt x="1855470" y="2884932"/>
                </a:lnTo>
                <a:lnTo>
                  <a:pt x="371093" y="2884932"/>
                </a:lnTo>
                <a:lnTo>
                  <a:pt x="324539" y="2882040"/>
                </a:lnTo>
                <a:lnTo>
                  <a:pt x="279711" y="2873598"/>
                </a:lnTo>
                <a:lnTo>
                  <a:pt x="236958" y="2859953"/>
                </a:lnTo>
                <a:lnTo>
                  <a:pt x="196628" y="2841452"/>
                </a:lnTo>
                <a:lnTo>
                  <a:pt x="159067" y="2818444"/>
                </a:lnTo>
                <a:lnTo>
                  <a:pt x="124624" y="2791276"/>
                </a:lnTo>
                <a:lnTo>
                  <a:pt x="93645" y="2760295"/>
                </a:lnTo>
                <a:lnTo>
                  <a:pt x="66479" y="2725850"/>
                </a:lnTo>
                <a:lnTo>
                  <a:pt x="43473" y="2688288"/>
                </a:lnTo>
                <a:lnTo>
                  <a:pt x="24975" y="2647957"/>
                </a:lnTo>
                <a:lnTo>
                  <a:pt x="11331" y="2605204"/>
                </a:lnTo>
                <a:lnTo>
                  <a:pt x="2890" y="2560377"/>
                </a:lnTo>
                <a:lnTo>
                  <a:pt x="0" y="2513825"/>
                </a:lnTo>
                <a:lnTo>
                  <a:pt x="0" y="371094"/>
                </a:lnTo>
                <a:close/>
              </a:path>
            </a:pathLst>
          </a:custGeom>
          <a:ln w="9143">
            <a:solidFill>
              <a:srgbClr val="D99593"/>
            </a:solidFill>
          </a:ln>
        </p:spPr>
        <p:txBody>
          <a:bodyPr wrap="square" lIns="0" tIns="0" rIns="0" bIns="0" rtlCol="0"/>
          <a:lstStyle/>
          <a:p>
            <a:endParaRPr/>
          </a:p>
        </p:txBody>
      </p:sp>
      <p:sp>
        <p:nvSpPr>
          <p:cNvPr id="9" name="object 9"/>
          <p:cNvSpPr txBox="1"/>
          <p:nvPr/>
        </p:nvSpPr>
        <p:spPr>
          <a:xfrm>
            <a:off x="6829170" y="3501897"/>
            <a:ext cx="1812925" cy="879475"/>
          </a:xfrm>
          <a:prstGeom prst="rect">
            <a:avLst/>
          </a:prstGeom>
        </p:spPr>
        <p:txBody>
          <a:bodyPr vert="horz" wrap="square" lIns="0" tIns="13335" rIns="0" bIns="0" rtlCol="0">
            <a:spAutoFit/>
          </a:bodyPr>
          <a:lstStyle/>
          <a:p>
            <a:pPr marL="12700">
              <a:lnSpc>
                <a:spcPct val="100000"/>
              </a:lnSpc>
              <a:spcBef>
                <a:spcPts val="105"/>
              </a:spcBef>
            </a:pPr>
            <a:r>
              <a:rPr sz="1400" dirty="0">
                <a:latin typeface="Arial"/>
                <a:cs typeface="Arial"/>
              </a:rPr>
              <a:t>Bill Gates</a:t>
            </a:r>
            <a:r>
              <a:rPr sz="1400" spc="-50" dirty="0">
                <a:latin typeface="Arial"/>
                <a:cs typeface="Arial"/>
              </a:rPr>
              <a:t> </a:t>
            </a:r>
            <a:r>
              <a:rPr sz="1400" dirty="0">
                <a:latin typeface="Arial"/>
                <a:cs typeface="Arial"/>
              </a:rPr>
              <a:t>(1994)</a:t>
            </a:r>
            <a:endParaRPr sz="1400">
              <a:latin typeface="Arial"/>
              <a:cs typeface="Arial"/>
            </a:endParaRPr>
          </a:p>
          <a:p>
            <a:pPr marL="12700" marR="5080">
              <a:lnSpc>
                <a:spcPct val="100000"/>
              </a:lnSpc>
            </a:pPr>
            <a:r>
              <a:rPr sz="1400" b="1" spc="-5" dirty="0">
                <a:latin typeface="Arial"/>
                <a:cs typeface="Arial"/>
              </a:rPr>
              <a:t>“..</a:t>
            </a:r>
            <a:r>
              <a:rPr sz="1400" b="1" i="1" spc="-5" dirty="0">
                <a:latin typeface="Arial"/>
                <a:cs typeface="Arial"/>
              </a:rPr>
              <a:t>banking </a:t>
            </a:r>
            <a:r>
              <a:rPr sz="1400" b="1" i="1" dirty="0">
                <a:latin typeface="Arial"/>
                <a:cs typeface="Arial"/>
              </a:rPr>
              <a:t>is  </a:t>
            </a:r>
            <a:r>
              <a:rPr sz="1400" b="1" i="1" spc="-10" dirty="0">
                <a:latin typeface="Arial"/>
                <a:cs typeface="Arial"/>
              </a:rPr>
              <a:t>necessary, </a:t>
            </a:r>
            <a:r>
              <a:rPr sz="1400" b="1" i="1" spc="-5" dirty="0">
                <a:latin typeface="Arial"/>
                <a:cs typeface="Arial"/>
              </a:rPr>
              <a:t>banks</a:t>
            </a:r>
            <a:r>
              <a:rPr sz="1400" b="1" i="1" spc="-80" dirty="0">
                <a:latin typeface="Arial"/>
                <a:cs typeface="Arial"/>
              </a:rPr>
              <a:t> </a:t>
            </a:r>
            <a:r>
              <a:rPr sz="1400" b="1" i="1" dirty="0">
                <a:latin typeface="Arial"/>
                <a:cs typeface="Arial"/>
              </a:rPr>
              <a:t>are  not</a:t>
            </a:r>
            <a:r>
              <a:rPr sz="1400" b="1" dirty="0">
                <a:latin typeface="Arial"/>
                <a:cs typeface="Arial"/>
              </a:rPr>
              <a:t>..”,</a:t>
            </a:r>
            <a:endParaRPr sz="1400">
              <a:latin typeface="Arial"/>
              <a:cs typeface="Arial"/>
            </a:endParaRPr>
          </a:p>
        </p:txBody>
      </p:sp>
      <p:sp>
        <p:nvSpPr>
          <p:cNvPr id="10" name="object 10"/>
          <p:cNvSpPr txBox="1"/>
          <p:nvPr/>
        </p:nvSpPr>
        <p:spPr>
          <a:xfrm>
            <a:off x="6829170" y="4568697"/>
            <a:ext cx="1807845" cy="1515745"/>
          </a:xfrm>
          <a:prstGeom prst="rect">
            <a:avLst/>
          </a:prstGeom>
        </p:spPr>
        <p:txBody>
          <a:bodyPr vert="horz" wrap="square" lIns="0" tIns="13970" rIns="0" bIns="0" rtlCol="0">
            <a:spAutoFit/>
          </a:bodyPr>
          <a:lstStyle/>
          <a:p>
            <a:pPr marL="12700" marR="5080">
              <a:lnSpc>
                <a:spcPct val="99700"/>
              </a:lnSpc>
              <a:spcBef>
                <a:spcPts val="110"/>
              </a:spcBef>
            </a:pPr>
            <a:r>
              <a:rPr sz="1400" dirty="0">
                <a:latin typeface="Arial"/>
                <a:cs typeface="Arial"/>
              </a:rPr>
              <a:t>Ini </a:t>
            </a:r>
            <a:r>
              <a:rPr sz="1400" spc="-5" dirty="0">
                <a:latin typeface="Arial"/>
                <a:cs typeface="Arial"/>
              </a:rPr>
              <a:t>menggambarkan  bahwa </a:t>
            </a:r>
            <a:r>
              <a:rPr sz="1400" dirty="0">
                <a:latin typeface="Arial"/>
                <a:cs typeface="Arial"/>
              </a:rPr>
              <a:t>di masa </a:t>
            </a:r>
            <a:r>
              <a:rPr sz="1400" spc="-5" dirty="0">
                <a:latin typeface="Arial"/>
                <a:cs typeface="Arial"/>
              </a:rPr>
              <a:t>depan  </a:t>
            </a:r>
            <a:r>
              <a:rPr sz="1400" dirty="0">
                <a:latin typeface="Arial"/>
                <a:cs typeface="Arial"/>
              </a:rPr>
              <a:t>industri perbankan  akan bergerak kearah  </a:t>
            </a:r>
            <a:r>
              <a:rPr sz="1400" b="1" i="1" dirty="0">
                <a:latin typeface="Arial"/>
                <a:cs typeface="Arial"/>
              </a:rPr>
              <a:t>virtual </a:t>
            </a:r>
            <a:r>
              <a:rPr sz="1400" b="1" i="1" spc="-5" dirty="0">
                <a:latin typeface="Arial"/>
                <a:cs typeface="Arial"/>
              </a:rPr>
              <a:t>banking</a:t>
            </a:r>
            <a:r>
              <a:rPr sz="1400" b="1" i="1" spc="-130" dirty="0">
                <a:latin typeface="Arial"/>
                <a:cs typeface="Arial"/>
              </a:rPr>
              <a:t> </a:t>
            </a:r>
            <a:r>
              <a:rPr sz="1400" b="1" spc="-5" dirty="0">
                <a:latin typeface="Arial"/>
                <a:cs typeface="Arial"/>
              </a:rPr>
              <a:t>tanpa  kehadiran bank  </a:t>
            </a:r>
            <a:r>
              <a:rPr sz="1400" b="1" dirty="0">
                <a:latin typeface="Arial"/>
                <a:cs typeface="Arial"/>
              </a:rPr>
              <a:t>secara</a:t>
            </a:r>
            <a:r>
              <a:rPr sz="1400" b="1" spc="-35" dirty="0">
                <a:latin typeface="Arial"/>
                <a:cs typeface="Arial"/>
              </a:rPr>
              <a:t> </a:t>
            </a:r>
            <a:r>
              <a:rPr sz="1400" b="1" spc="-5" dirty="0">
                <a:latin typeface="Arial"/>
                <a:cs typeface="Arial"/>
              </a:rPr>
              <a:t>fisik</a:t>
            </a:r>
            <a:r>
              <a:rPr sz="1400" spc="-5" dirty="0">
                <a:latin typeface="Arial"/>
                <a:cs typeface="Arial"/>
              </a:rPr>
              <a:t>.</a:t>
            </a:r>
            <a:r>
              <a:rPr sz="1400" i="1" spc="-5" dirty="0">
                <a:latin typeface="Arial"/>
                <a:cs typeface="Arial"/>
              </a:rPr>
              <a:t>.</a:t>
            </a:r>
            <a:endParaRPr sz="1400">
              <a:latin typeface="Arial"/>
              <a:cs typeface="Arial"/>
            </a:endParaRPr>
          </a:p>
        </p:txBody>
      </p:sp>
      <p:sp>
        <p:nvSpPr>
          <p:cNvPr id="11" name="object 11"/>
          <p:cNvSpPr/>
          <p:nvPr/>
        </p:nvSpPr>
        <p:spPr>
          <a:xfrm>
            <a:off x="229361" y="1489710"/>
            <a:ext cx="555625" cy="5280025"/>
          </a:xfrm>
          <a:custGeom>
            <a:avLst/>
            <a:gdLst/>
            <a:ahLst/>
            <a:cxnLst/>
            <a:rect l="l" t="t" r="r" b="b"/>
            <a:pathLst>
              <a:path w="555625" h="5280025">
                <a:moveTo>
                  <a:pt x="0" y="0"/>
                </a:moveTo>
                <a:lnTo>
                  <a:pt x="0" y="5280025"/>
                </a:lnTo>
              </a:path>
              <a:path w="555625" h="5280025">
                <a:moveTo>
                  <a:pt x="0" y="1490472"/>
                </a:moveTo>
                <a:lnTo>
                  <a:pt x="555625" y="1490472"/>
                </a:lnTo>
              </a:path>
            </a:pathLst>
          </a:custGeom>
          <a:ln w="28956">
            <a:solidFill>
              <a:srgbClr val="D99593"/>
            </a:solidFill>
          </a:ln>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585470"/>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sz="1800" b="1" dirty="0">
                <a:solidFill>
                  <a:srgbClr val="FFFFFF"/>
                </a:solidFill>
                <a:latin typeface="Carlito"/>
                <a:cs typeface="Carlito"/>
              </a:rPr>
              <a:t>4</a:t>
            </a:r>
            <a:endParaRPr sz="1800">
              <a:latin typeface="Carlito"/>
              <a:cs typeface="Carlito"/>
            </a:endParaRPr>
          </a:p>
        </p:txBody>
      </p:sp>
      <p:sp>
        <p:nvSpPr>
          <p:cNvPr id="3" name="object 3"/>
          <p:cNvSpPr txBox="1"/>
          <p:nvPr/>
        </p:nvSpPr>
        <p:spPr>
          <a:xfrm>
            <a:off x="4400803" y="838961"/>
            <a:ext cx="4311015" cy="5532120"/>
          </a:xfrm>
          <a:prstGeom prst="rect">
            <a:avLst/>
          </a:prstGeom>
        </p:spPr>
        <p:txBody>
          <a:bodyPr vert="horz" wrap="square" lIns="0" tIns="12700" rIns="0" bIns="0" rtlCol="0">
            <a:spAutoFit/>
          </a:bodyPr>
          <a:lstStyle/>
          <a:p>
            <a:pPr marL="12700">
              <a:lnSpc>
                <a:spcPct val="100000"/>
              </a:lnSpc>
              <a:spcBef>
                <a:spcPts val="100"/>
              </a:spcBef>
            </a:pPr>
            <a:r>
              <a:rPr sz="2400" spc="-65" dirty="0">
                <a:solidFill>
                  <a:srgbClr val="30859C"/>
                </a:solidFill>
                <a:latin typeface="Arial"/>
                <a:cs typeface="Arial"/>
              </a:rPr>
              <a:t>Masyarakat </a:t>
            </a:r>
            <a:r>
              <a:rPr sz="2400" b="1" spc="-85" dirty="0">
                <a:solidFill>
                  <a:srgbClr val="30859C"/>
                </a:solidFill>
                <a:latin typeface="Arial"/>
                <a:cs typeface="Arial"/>
              </a:rPr>
              <a:t>tidak </a:t>
            </a:r>
            <a:r>
              <a:rPr sz="2400" b="1" spc="-110" dirty="0">
                <a:solidFill>
                  <a:srgbClr val="30859C"/>
                </a:solidFill>
                <a:latin typeface="Arial"/>
                <a:cs typeface="Arial"/>
              </a:rPr>
              <a:t>dapat</a:t>
            </a:r>
            <a:r>
              <a:rPr sz="2400" b="1" spc="-350" dirty="0">
                <a:solidFill>
                  <a:srgbClr val="30859C"/>
                </a:solidFill>
                <a:latin typeface="Arial"/>
                <a:cs typeface="Arial"/>
              </a:rPr>
              <a:t> </a:t>
            </a:r>
            <a:r>
              <a:rPr sz="2400" b="1" spc="-125" dirty="0">
                <a:solidFill>
                  <a:srgbClr val="30859C"/>
                </a:solidFill>
                <a:latin typeface="Arial"/>
                <a:cs typeface="Arial"/>
              </a:rPr>
              <a:t>dilayani</a:t>
            </a:r>
            <a:endParaRPr sz="2400">
              <a:latin typeface="Arial"/>
              <a:cs typeface="Arial"/>
            </a:endParaRPr>
          </a:p>
          <a:p>
            <a:pPr marL="12700">
              <a:lnSpc>
                <a:spcPct val="100000"/>
              </a:lnSpc>
            </a:pPr>
            <a:r>
              <a:rPr sz="2400" spc="-10" dirty="0">
                <a:solidFill>
                  <a:srgbClr val="30859C"/>
                </a:solidFill>
                <a:latin typeface="Arial"/>
                <a:cs typeface="Arial"/>
              </a:rPr>
              <a:t>industri </a:t>
            </a:r>
            <a:r>
              <a:rPr sz="2400" spc="-80" dirty="0">
                <a:solidFill>
                  <a:srgbClr val="30859C"/>
                </a:solidFill>
                <a:latin typeface="Arial"/>
                <a:cs typeface="Arial"/>
              </a:rPr>
              <a:t>keuangan</a:t>
            </a:r>
            <a:r>
              <a:rPr sz="2400" spc="-280" dirty="0">
                <a:solidFill>
                  <a:srgbClr val="30859C"/>
                </a:solidFill>
                <a:latin typeface="Arial"/>
                <a:cs typeface="Arial"/>
              </a:rPr>
              <a:t> </a:t>
            </a:r>
            <a:r>
              <a:rPr sz="2400" spc="-35" dirty="0">
                <a:solidFill>
                  <a:srgbClr val="30859C"/>
                </a:solidFill>
                <a:latin typeface="Arial"/>
                <a:cs typeface="Arial"/>
              </a:rPr>
              <a:t>tradisional:</a:t>
            </a:r>
            <a:endParaRPr sz="2400">
              <a:latin typeface="Arial"/>
              <a:cs typeface="Arial"/>
            </a:endParaRPr>
          </a:p>
          <a:p>
            <a:pPr marL="280670" indent="-268605">
              <a:lnSpc>
                <a:spcPct val="100000"/>
              </a:lnSpc>
              <a:spcBef>
                <a:spcPts val="835"/>
              </a:spcBef>
              <a:buChar char="•"/>
              <a:tabLst>
                <a:tab pos="280670" algn="l"/>
                <a:tab pos="281305" algn="l"/>
              </a:tabLst>
            </a:pPr>
            <a:r>
              <a:rPr sz="2000" spc="-70" dirty="0">
                <a:solidFill>
                  <a:srgbClr val="30859C"/>
                </a:solidFill>
                <a:latin typeface="Arial"/>
                <a:cs typeface="Arial"/>
              </a:rPr>
              <a:t>Perbankan </a:t>
            </a:r>
            <a:r>
              <a:rPr sz="2000" spc="15" dirty="0">
                <a:solidFill>
                  <a:srgbClr val="30859C"/>
                </a:solidFill>
                <a:latin typeface="Arial"/>
                <a:cs typeface="Arial"/>
              </a:rPr>
              <a:t>terikat </a:t>
            </a:r>
            <a:r>
              <a:rPr sz="2000" spc="-25" dirty="0">
                <a:solidFill>
                  <a:srgbClr val="30859C"/>
                </a:solidFill>
                <a:latin typeface="Arial"/>
                <a:cs typeface="Arial"/>
              </a:rPr>
              <a:t>aturan </a:t>
            </a:r>
            <a:r>
              <a:rPr sz="2000" spc="-65" dirty="0">
                <a:solidFill>
                  <a:srgbClr val="30859C"/>
                </a:solidFill>
                <a:latin typeface="Arial"/>
                <a:cs typeface="Arial"/>
              </a:rPr>
              <a:t>yang</a:t>
            </a:r>
            <a:r>
              <a:rPr sz="2000" spc="-420" dirty="0">
                <a:solidFill>
                  <a:srgbClr val="30859C"/>
                </a:solidFill>
                <a:latin typeface="Arial"/>
                <a:cs typeface="Arial"/>
              </a:rPr>
              <a:t> </a:t>
            </a:r>
            <a:r>
              <a:rPr sz="2000" spc="10" dirty="0">
                <a:solidFill>
                  <a:srgbClr val="30859C"/>
                </a:solidFill>
                <a:latin typeface="Arial"/>
                <a:cs typeface="Arial"/>
              </a:rPr>
              <a:t>ketat</a:t>
            </a:r>
            <a:endParaRPr sz="2000">
              <a:latin typeface="Arial"/>
              <a:cs typeface="Arial"/>
            </a:endParaRPr>
          </a:p>
          <a:p>
            <a:pPr marL="280670" marR="5080" indent="-268605">
              <a:lnSpc>
                <a:spcPct val="100000"/>
              </a:lnSpc>
              <a:buChar char="•"/>
              <a:tabLst>
                <a:tab pos="280670" algn="l"/>
                <a:tab pos="281305" algn="l"/>
              </a:tabLst>
            </a:pPr>
            <a:r>
              <a:rPr sz="2000" spc="-50" dirty="0">
                <a:solidFill>
                  <a:srgbClr val="30859C"/>
                </a:solidFill>
                <a:latin typeface="Arial"/>
                <a:cs typeface="Arial"/>
              </a:rPr>
              <a:t>Keterbatasan </a:t>
            </a:r>
            <a:r>
              <a:rPr sz="2000" spc="-15" dirty="0">
                <a:solidFill>
                  <a:srgbClr val="30859C"/>
                </a:solidFill>
                <a:latin typeface="Arial"/>
                <a:cs typeface="Arial"/>
              </a:rPr>
              <a:t>industri </a:t>
            </a:r>
            <a:r>
              <a:rPr sz="2000" spc="-45" dirty="0">
                <a:solidFill>
                  <a:srgbClr val="30859C"/>
                </a:solidFill>
                <a:latin typeface="Arial"/>
                <a:cs typeface="Arial"/>
              </a:rPr>
              <a:t>perbankan  </a:t>
            </a:r>
            <a:r>
              <a:rPr sz="2000" spc="-60" dirty="0">
                <a:solidFill>
                  <a:srgbClr val="30859C"/>
                </a:solidFill>
                <a:latin typeface="Arial"/>
                <a:cs typeface="Arial"/>
              </a:rPr>
              <a:t>dalam melayani masyarakat </a:t>
            </a:r>
            <a:r>
              <a:rPr sz="2000" spc="-15" dirty="0">
                <a:solidFill>
                  <a:srgbClr val="30859C"/>
                </a:solidFill>
                <a:latin typeface="Arial"/>
                <a:cs typeface="Arial"/>
              </a:rPr>
              <a:t>di</a:t>
            </a:r>
            <a:r>
              <a:rPr sz="2000" spc="-345" dirty="0">
                <a:solidFill>
                  <a:srgbClr val="30859C"/>
                </a:solidFill>
                <a:latin typeface="Arial"/>
                <a:cs typeface="Arial"/>
              </a:rPr>
              <a:t> </a:t>
            </a:r>
            <a:r>
              <a:rPr sz="2000" spc="-65" dirty="0">
                <a:solidFill>
                  <a:srgbClr val="30859C"/>
                </a:solidFill>
                <a:latin typeface="Arial"/>
                <a:cs typeface="Arial"/>
              </a:rPr>
              <a:t>daerah  </a:t>
            </a:r>
            <a:r>
              <a:rPr sz="2000" spc="35" dirty="0">
                <a:solidFill>
                  <a:srgbClr val="30859C"/>
                </a:solidFill>
                <a:latin typeface="Arial"/>
                <a:cs typeface="Arial"/>
              </a:rPr>
              <a:t>tertentu</a:t>
            </a:r>
            <a:endParaRPr sz="2000">
              <a:latin typeface="Arial"/>
              <a:cs typeface="Arial"/>
            </a:endParaRPr>
          </a:p>
          <a:p>
            <a:pPr>
              <a:lnSpc>
                <a:spcPct val="100000"/>
              </a:lnSpc>
              <a:buChar char="•"/>
            </a:pPr>
            <a:endParaRPr sz="2000">
              <a:latin typeface="Arial"/>
              <a:cs typeface="Arial"/>
            </a:endParaRPr>
          </a:p>
          <a:p>
            <a:pPr>
              <a:lnSpc>
                <a:spcPct val="100000"/>
              </a:lnSpc>
              <a:spcBef>
                <a:spcPts val="50"/>
              </a:spcBef>
              <a:buChar char="•"/>
            </a:pPr>
            <a:endParaRPr sz="2900">
              <a:latin typeface="Arial"/>
              <a:cs typeface="Arial"/>
            </a:endParaRPr>
          </a:p>
          <a:p>
            <a:pPr marL="12700" marR="381000" algn="just">
              <a:lnSpc>
                <a:spcPct val="100000"/>
              </a:lnSpc>
            </a:pPr>
            <a:r>
              <a:rPr sz="2400" spc="-65" dirty="0">
                <a:solidFill>
                  <a:srgbClr val="943735"/>
                </a:solidFill>
                <a:latin typeface="Arial"/>
                <a:cs typeface="Arial"/>
              </a:rPr>
              <a:t>Masyarakat </a:t>
            </a:r>
            <a:r>
              <a:rPr sz="2400" b="1" spc="-130" dirty="0">
                <a:solidFill>
                  <a:srgbClr val="943735"/>
                </a:solidFill>
                <a:latin typeface="Arial"/>
                <a:cs typeface="Arial"/>
              </a:rPr>
              <a:t>mencari</a:t>
            </a:r>
            <a:r>
              <a:rPr sz="2400" b="1" spc="-280" dirty="0">
                <a:solidFill>
                  <a:srgbClr val="943735"/>
                </a:solidFill>
                <a:latin typeface="Arial"/>
                <a:cs typeface="Arial"/>
              </a:rPr>
              <a:t> </a:t>
            </a:r>
            <a:r>
              <a:rPr sz="2400" b="1" spc="-55" dirty="0">
                <a:solidFill>
                  <a:srgbClr val="943735"/>
                </a:solidFill>
                <a:latin typeface="Arial"/>
                <a:cs typeface="Arial"/>
              </a:rPr>
              <a:t>alternatif  </a:t>
            </a:r>
            <a:r>
              <a:rPr sz="2400" b="1" spc="-145" dirty="0">
                <a:solidFill>
                  <a:srgbClr val="943735"/>
                </a:solidFill>
                <a:latin typeface="Arial"/>
                <a:cs typeface="Arial"/>
              </a:rPr>
              <a:t>pendanaan </a:t>
            </a:r>
            <a:r>
              <a:rPr sz="2400" spc="-80" dirty="0">
                <a:solidFill>
                  <a:srgbClr val="943735"/>
                </a:solidFill>
                <a:latin typeface="Arial"/>
                <a:cs typeface="Arial"/>
              </a:rPr>
              <a:t>selain </a:t>
            </a:r>
            <a:r>
              <a:rPr sz="2400" spc="-130" dirty="0">
                <a:solidFill>
                  <a:srgbClr val="943735"/>
                </a:solidFill>
                <a:latin typeface="Arial"/>
                <a:cs typeface="Arial"/>
              </a:rPr>
              <a:t>jasa </a:t>
            </a:r>
            <a:r>
              <a:rPr sz="2400" spc="-10" dirty="0">
                <a:solidFill>
                  <a:srgbClr val="943735"/>
                </a:solidFill>
                <a:latin typeface="Arial"/>
                <a:cs typeface="Arial"/>
              </a:rPr>
              <a:t>industri  </a:t>
            </a:r>
            <a:r>
              <a:rPr sz="2400" spc="-80" dirty="0">
                <a:solidFill>
                  <a:srgbClr val="943735"/>
                </a:solidFill>
                <a:latin typeface="Arial"/>
                <a:cs typeface="Arial"/>
              </a:rPr>
              <a:t>keuangan</a:t>
            </a:r>
            <a:r>
              <a:rPr sz="2400" spc="-145" dirty="0">
                <a:solidFill>
                  <a:srgbClr val="943735"/>
                </a:solidFill>
                <a:latin typeface="Arial"/>
                <a:cs typeface="Arial"/>
              </a:rPr>
              <a:t> </a:t>
            </a:r>
            <a:r>
              <a:rPr sz="2400" spc="-35" dirty="0">
                <a:solidFill>
                  <a:srgbClr val="943735"/>
                </a:solidFill>
                <a:latin typeface="Arial"/>
                <a:cs typeface="Arial"/>
              </a:rPr>
              <a:t>tradisional:</a:t>
            </a:r>
            <a:endParaRPr sz="2400">
              <a:latin typeface="Arial"/>
              <a:cs typeface="Arial"/>
            </a:endParaRPr>
          </a:p>
          <a:p>
            <a:pPr marL="355600" marR="215265" indent="-342900" algn="just">
              <a:lnSpc>
                <a:spcPct val="100000"/>
              </a:lnSpc>
              <a:spcBef>
                <a:spcPts val="830"/>
              </a:spcBef>
              <a:buChar char="•"/>
              <a:tabLst>
                <a:tab pos="355600" algn="l"/>
              </a:tabLst>
            </a:pPr>
            <a:r>
              <a:rPr sz="2000" spc="-55" dirty="0">
                <a:solidFill>
                  <a:srgbClr val="943735"/>
                </a:solidFill>
                <a:latin typeface="Arial"/>
                <a:cs typeface="Arial"/>
              </a:rPr>
              <a:t>Masyarakat </a:t>
            </a:r>
            <a:r>
              <a:rPr sz="2000" spc="-40" dirty="0">
                <a:solidFill>
                  <a:srgbClr val="943735"/>
                </a:solidFill>
                <a:latin typeface="Arial"/>
                <a:cs typeface="Arial"/>
              </a:rPr>
              <a:t>memerlukan </a:t>
            </a:r>
            <a:r>
              <a:rPr sz="2000" spc="10" dirty="0">
                <a:solidFill>
                  <a:srgbClr val="943735"/>
                </a:solidFill>
                <a:latin typeface="Arial"/>
                <a:cs typeface="Arial"/>
              </a:rPr>
              <a:t>alternatif  </a:t>
            </a:r>
            <a:r>
              <a:rPr sz="2000" spc="-60" dirty="0">
                <a:solidFill>
                  <a:srgbClr val="943735"/>
                </a:solidFill>
                <a:latin typeface="Arial"/>
                <a:cs typeface="Arial"/>
              </a:rPr>
              <a:t>pembiayaan </a:t>
            </a:r>
            <a:r>
              <a:rPr sz="2000" spc="-65" dirty="0">
                <a:solidFill>
                  <a:srgbClr val="943735"/>
                </a:solidFill>
                <a:latin typeface="Arial"/>
                <a:cs typeface="Arial"/>
              </a:rPr>
              <a:t>yang </a:t>
            </a:r>
            <a:r>
              <a:rPr sz="2000" spc="-25" dirty="0">
                <a:solidFill>
                  <a:srgbClr val="943735"/>
                </a:solidFill>
                <a:latin typeface="Arial"/>
                <a:cs typeface="Arial"/>
              </a:rPr>
              <a:t>lebih</a:t>
            </a:r>
            <a:r>
              <a:rPr sz="2000" spc="-305" dirty="0">
                <a:solidFill>
                  <a:srgbClr val="943735"/>
                </a:solidFill>
                <a:latin typeface="Arial"/>
                <a:cs typeface="Arial"/>
              </a:rPr>
              <a:t> </a:t>
            </a:r>
            <a:r>
              <a:rPr sz="2000" spc="-25" dirty="0">
                <a:solidFill>
                  <a:srgbClr val="943735"/>
                </a:solidFill>
                <a:latin typeface="Arial"/>
                <a:cs typeface="Arial"/>
              </a:rPr>
              <a:t>demokratis  </a:t>
            </a:r>
            <a:r>
              <a:rPr sz="2000" spc="-60" dirty="0">
                <a:solidFill>
                  <a:srgbClr val="943735"/>
                </a:solidFill>
                <a:latin typeface="Arial"/>
                <a:cs typeface="Arial"/>
              </a:rPr>
              <a:t>dan</a:t>
            </a:r>
            <a:r>
              <a:rPr sz="2000" spc="-130" dirty="0">
                <a:solidFill>
                  <a:srgbClr val="943735"/>
                </a:solidFill>
                <a:latin typeface="Arial"/>
                <a:cs typeface="Arial"/>
              </a:rPr>
              <a:t> </a:t>
            </a:r>
            <a:r>
              <a:rPr sz="2000" spc="-35" dirty="0">
                <a:solidFill>
                  <a:srgbClr val="943735"/>
                </a:solidFill>
                <a:latin typeface="Arial"/>
                <a:cs typeface="Arial"/>
              </a:rPr>
              <a:t>transparan</a:t>
            </a:r>
            <a:endParaRPr sz="2000">
              <a:latin typeface="Arial"/>
              <a:cs typeface="Arial"/>
            </a:endParaRPr>
          </a:p>
          <a:p>
            <a:pPr marL="355600" marR="50800" indent="-342900" algn="just">
              <a:lnSpc>
                <a:spcPct val="100000"/>
              </a:lnSpc>
              <a:spcBef>
                <a:spcPts val="5"/>
              </a:spcBef>
              <a:buChar char="•"/>
              <a:tabLst>
                <a:tab pos="355600" algn="l"/>
              </a:tabLst>
            </a:pPr>
            <a:r>
              <a:rPr sz="2000" spc="-100" dirty="0">
                <a:solidFill>
                  <a:srgbClr val="943735"/>
                </a:solidFill>
                <a:latin typeface="Arial"/>
                <a:cs typeface="Arial"/>
              </a:rPr>
              <a:t>Biaya </a:t>
            </a:r>
            <a:r>
              <a:rPr sz="2000" spc="-75" dirty="0">
                <a:solidFill>
                  <a:srgbClr val="943735"/>
                </a:solidFill>
                <a:latin typeface="Arial"/>
                <a:cs typeface="Arial"/>
              </a:rPr>
              <a:t>layanan </a:t>
            </a:r>
            <a:r>
              <a:rPr sz="2000" spc="-65" dirty="0">
                <a:solidFill>
                  <a:srgbClr val="943735"/>
                </a:solidFill>
                <a:latin typeface="Arial"/>
                <a:cs typeface="Arial"/>
              </a:rPr>
              <a:t>keuangan yang</a:t>
            </a:r>
            <a:r>
              <a:rPr sz="2000" spc="-280" dirty="0">
                <a:solidFill>
                  <a:srgbClr val="943735"/>
                </a:solidFill>
                <a:latin typeface="Arial"/>
                <a:cs typeface="Arial"/>
              </a:rPr>
              <a:t> </a:t>
            </a:r>
            <a:r>
              <a:rPr sz="2000" spc="-40" dirty="0">
                <a:solidFill>
                  <a:srgbClr val="943735"/>
                </a:solidFill>
                <a:latin typeface="Arial"/>
                <a:cs typeface="Arial"/>
              </a:rPr>
              <a:t>efisien  </a:t>
            </a:r>
            <a:r>
              <a:rPr sz="2000" spc="-60" dirty="0">
                <a:solidFill>
                  <a:srgbClr val="943735"/>
                </a:solidFill>
                <a:latin typeface="Arial"/>
                <a:cs typeface="Arial"/>
              </a:rPr>
              <a:t>dan </a:t>
            </a:r>
            <a:r>
              <a:rPr sz="2000" spc="-55" dirty="0">
                <a:solidFill>
                  <a:srgbClr val="943735"/>
                </a:solidFill>
                <a:latin typeface="Arial"/>
                <a:cs typeface="Arial"/>
              </a:rPr>
              <a:t>menjangkau </a:t>
            </a:r>
            <a:r>
              <a:rPr sz="2000" spc="-60" dirty="0">
                <a:solidFill>
                  <a:srgbClr val="943735"/>
                </a:solidFill>
                <a:latin typeface="Arial"/>
                <a:cs typeface="Arial"/>
              </a:rPr>
              <a:t>masyarakat</a:t>
            </a:r>
            <a:r>
              <a:rPr sz="2000" spc="-280" dirty="0">
                <a:solidFill>
                  <a:srgbClr val="943735"/>
                </a:solidFill>
                <a:latin typeface="Arial"/>
                <a:cs typeface="Arial"/>
              </a:rPr>
              <a:t> </a:t>
            </a:r>
            <a:r>
              <a:rPr sz="2000" spc="-85" dirty="0">
                <a:solidFill>
                  <a:srgbClr val="943735"/>
                </a:solidFill>
                <a:latin typeface="Arial"/>
                <a:cs typeface="Arial"/>
              </a:rPr>
              <a:t>luas</a:t>
            </a:r>
            <a:endParaRPr sz="2000">
              <a:latin typeface="Arial"/>
              <a:cs typeface="Arial"/>
            </a:endParaRPr>
          </a:p>
        </p:txBody>
      </p:sp>
      <p:grpSp>
        <p:nvGrpSpPr>
          <p:cNvPr id="4" name="object 4"/>
          <p:cNvGrpSpPr/>
          <p:nvPr/>
        </p:nvGrpSpPr>
        <p:grpSpPr>
          <a:xfrm>
            <a:off x="2077211" y="1853310"/>
            <a:ext cx="676910" cy="3150235"/>
            <a:chOff x="2077211" y="1853310"/>
            <a:chExt cx="676910" cy="3150235"/>
          </a:xfrm>
        </p:grpSpPr>
        <p:sp>
          <p:nvSpPr>
            <p:cNvPr id="5" name="object 5"/>
            <p:cNvSpPr/>
            <p:nvPr/>
          </p:nvSpPr>
          <p:spPr>
            <a:xfrm>
              <a:off x="2215159" y="1872360"/>
              <a:ext cx="520065" cy="3112135"/>
            </a:xfrm>
            <a:custGeom>
              <a:avLst/>
              <a:gdLst/>
              <a:ahLst/>
              <a:cxnLst/>
              <a:rect l="l" t="t" r="r" b="b"/>
              <a:pathLst>
                <a:path w="520064" h="3112135">
                  <a:moveTo>
                    <a:pt x="48361" y="1526921"/>
                  </a:moveTo>
                  <a:lnTo>
                    <a:pt x="43840" y="1467353"/>
                  </a:lnTo>
                  <a:lnTo>
                    <a:pt x="39359" y="1407875"/>
                  </a:lnTo>
                  <a:lnTo>
                    <a:pt x="34958" y="1348575"/>
                  </a:lnTo>
                  <a:lnTo>
                    <a:pt x="30678" y="1289544"/>
                  </a:lnTo>
                  <a:lnTo>
                    <a:pt x="26558" y="1230871"/>
                  </a:lnTo>
                  <a:lnTo>
                    <a:pt x="22640" y="1172645"/>
                  </a:lnTo>
                  <a:lnTo>
                    <a:pt x="18963" y="1114956"/>
                  </a:lnTo>
                  <a:lnTo>
                    <a:pt x="15567" y="1057892"/>
                  </a:lnTo>
                  <a:lnTo>
                    <a:pt x="12492" y="1001545"/>
                  </a:lnTo>
                  <a:lnTo>
                    <a:pt x="9779" y="946002"/>
                  </a:lnTo>
                  <a:lnTo>
                    <a:pt x="7468" y="891353"/>
                  </a:lnTo>
                  <a:lnTo>
                    <a:pt x="5600" y="837689"/>
                  </a:lnTo>
                  <a:lnTo>
                    <a:pt x="4213" y="785098"/>
                  </a:lnTo>
                  <a:lnTo>
                    <a:pt x="3349" y="733669"/>
                  </a:lnTo>
                  <a:lnTo>
                    <a:pt x="3047" y="683493"/>
                  </a:lnTo>
                  <a:lnTo>
                    <a:pt x="3349" y="634658"/>
                  </a:lnTo>
                  <a:lnTo>
                    <a:pt x="4293" y="587254"/>
                  </a:lnTo>
                  <a:lnTo>
                    <a:pt x="5921" y="541371"/>
                  </a:lnTo>
                  <a:lnTo>
                    <a:pt x="8272" y="497098"/>
                  </a:lnTo>
                  <a:lnTo>
                    <a:pt x="11387" y="454524"/>
                  </a:lnTo>
                  <a:lnTo>
                    <a:pt x="15305" y="413739"/>
                  </a:lnTo>
                  <a:lnTo>
                    <a:pt x="20068" y="374832"/>
                  </a:lnTo>
                  <a:lnTo>
                    <a:pt x="32285" y="303010"/>
                  </a:lnTo>
                  <a:lnTo>
                    <a:pt x="48361" y="239775"/>
                  </a:lnTo>
                  <a:lnTo>
                    <a:pt x="155166" y="94940"/>
                  </a:lnTo>
                  <a:lnTo>
                    <a:pt x="313490" y="24447"/>
                  </a:lnTo>
                  <a:lnTo>
                    <a:pt x="457073" y="1674"/>
                  </a:lnTo>
                  <a:lnTo>
                    <a:pt x="519658" y="0"/>
                  </a:lnTo>
                </a:path>
                <a:path w="520064" h="3112135">
                  <a:moveTo>
                    <a:pt x="45313" y="1586356"/>
                  </a:moveTo>
                  <a:lnTo>
                    <a:pt x="40792" y="1645866"/>
                  </a:lnTo>
                  <a:lnTo>
                    <a:pt x="36311" y="1705285"/>
                  </a:lnTo>
                  <a:lnTo>
                    <a:pt x="31910" y="1764526"/>
                  </a:lnTo>
                  <a:lnTo>
                    <a:pt x="27630" y="1823499"/>
                  </a:lnTo>
                  <a:lnTo>
                    <a:pt x="23510" y="1882115"/>
                  </a:lnTo>
                  <a:lnTo>
                    <a:pt x="19592" y="1940283"/>
                  </a:lnTo>
                  <a:lnTo>
                    <a:pt x="15915" y="1997916"/>
                  </a:lnTo>
                  <a:lnTo>
                    <a:pt x="12519" y="2054923"/>
                  </a:lnTo>
                  <a:lnTo>
                    <a:pt x="9444" y="2111215"/>
                  </a:lnTo>
                  <a:lnTo>
                    <a:pt x="6731" y="2166703"/>
                  </a:lnTo>
                  <a:lnTo>
                    <a:pt x="4420" y="2221298"/>
                  </a:lnTo>
                  <a:lnTo>
                    <a:pt x="2552" y="2274910"/>
                  </a:lnTo>
                  <a:lnTo>
                    <a:pt x="1165" y="2327449"/>
                  </a:lnTo>
                  <a:lnTo>
                    <a:pt x="301" y="2378827"/>
                  </a:lnTo>
                  <a:lnTo>
                    <a:pt x="0" y="2428954"/>
                  </a:lnTo>
                  <a:lnTo>
                    <a:pt x="301" y="2477740"/>
                  </a:lnTo>
                  <a:lnTo>
                    <a:pt x="1245" y="2525097"/>
                  </a:lnTo>
                  <a:lnTo>
                    <a:pt x="2873" y="2570935"/>
                  </a:lnTo>
                  <a:lnTo>
                    <a:pt x="5224" y="2615165"/>
                  </a:lnTo>
                  <a:lnTo>
                    <a:pt x="8339" y="2657697"/>
                  </a:lnTo>
                  <a:lnTo>
                    <a:pt x="12257" y="2698441"/>
                  </a:lnTo>
                  <a:lnTo>
                    <a:pt x="17020" y="2737310"/>
                  </a:lnTo>
                  <a:lnTo>
                    <a:pt x="29237" y="2809060"/>
                  </a:lnTo>
                  <a:lnTo>
                    <a:pt x="45313" y="2872232"/>
                  </a:lnTo>
                  <a:lnTo>
                    <a:pt x="152118" y="3016920"/>
                  </a:lnTo>
                  <a:lnTo>
                    <a:pt x="310442" y="3087338"/>
                  </a:lnTo>
                  <a:lnTo>
                    <a:pt x="454025" y="3110083"/>
                  </a:lnTo>
                  <a:lnTo>
                    <a:pt x="516610" y="3111754"/>
                  </a:lnTo>
                </a:path>
              </a:pathLst>
            </a:custGeom>
            <a:ln w="38100">
              <a:solidFill>
                <a:srgbClr val="D99593"/>
              </a:solidFill>
              <a:prstDash val="lgDash"/>
            </a:ln>
          </p:spPr>
          <p:txBody>
            <a:bodyPr wrap="square" lIns="0" tIns="0" rIns="0" bIns="0" rtlCol="0"/>
            <a:lstStyle/>
            <a:p>
              <a:endParaRPr/>
            </a:p>
          </p:txBody>
        </p:sp>
        <p:sp>
          <p:nvSpPr>
            <p:cNvPr id="6" name="object 6"/>
            <p:cNvSpPr/>
            <p:nvPr/>
          </p:nvSpPr>
          <p:spPr>
            <a:xfrm>
              <a:off x="2090165" y="3217925"/>
              <a:ext cx="360045" cy="361315"/>
            </a:xfrm>
            <a:custGeom>
              <a:avLst/>
              <a:gdLst/>
              <a:ahLst/>
              <a:cxnLst/>
              <a:rect l="l" t="t" r="r" b="b"/>
              <a:pathLst>
                <a:path w="360044" h="361314">
                  <a:moveTo>
                    <a:pt x="179831" y="0"/>
                  </a:moveTo>
                  <a:lnTo>
                    <a:pt x="132027" y="6454"/>
                  </a:lnTo>
                  <a:lnTo>
                    <a:pt x="89069" y="24666"/>
                  </a:lnTo>
                  <a:lnTo>
                    <a:pt x="52673" y="52911"/>
                  </a:lnTo>
                  <a:lnTo>
                    <a:pt x="24553" y="89464"/>
                  </a:lnTo>
                  <a:lnTo>
                    <a:pt x="6424" y="132600"/>
                  </a:lnTo>
                  <a:lnTo>
                    <a:pt x="0" y="180594"/>
                  </a:lnTo>
                  <a:lnTo>
                    <a:pt x="6424" y="228587"/>
                  </a:lnTo>
                  <a:lnTo>
                    <a:pt x="24553" y="271723"/>
                  </a:lnTo>
                  <a:lnTo>
                    <a:pt x="52673" y="308276"/>
                  </a:lnTo>
                  <a:lnTo>
                    <a:pt x="89069" y="336521"/>
                  </a:lnTo>
                  <a:lnTo>
                    <a:pt x="132027" y="354733"/>
                  </a:lnTo>
                  <a:lnTo>
                    <a:pt x="179831" y="361188"/>
                  </a:lnTo>
                  <a:lnTo>
                    <a:pt x="227636" y="354733"/>
                  </a:lnTo>
                  <a:lnTo>
                    <a:pt x="270594" y="336521"/>
                  </a:lnTo>
                  <a:lnTo>
                    <a:pt x="306990" y="308276"/>
                  </a:lnTo>
                  <a:lnTo>
                    <a:pt x="335110" y="271723"/>
                  </a:lnTo>
                  <a:lnTo>
                    <a:pt x="353239" y="228587"/>
                  </a:lnTo>
                  <a:lnTo>
                    <a:pt x="359663" y="180594"/>
                  </a:lnTo>
                  <a:lnTo>
                    <a:pt x="353239" y="132600"/>
                  </a:lnTo>
                  <a:lnTo>
                    <a:pt x="335110" y="89464"/>
                  </a:lnTo>
                  <a:lnTo>
                    <a:pt x="306990" y="52911"/>
                  </a:lnTo>
                  <a:lnTo>
                    <a:pt x="270594" y="24666"/>
                  </a:lnTo>
                  <a:lnTo>
                    <a:pt x="227636" y="6454"/>
                  </a:lnTo>
                  <a:lnTo>
                    <a:pt x="179831" y="0"/>
                  </a:lnTo>
                  <a:close/>
                </a:path>
              </a:pathLst>
            </a:custGeom>
            <a:solidFill>
              <a:srgbClr val="D99593"/>
            </a:solidFill>
          </p:spPr>
          <p:txBody>
            <a:bodyPr wrap="square" lIns="0" tIns="0" rIns="0" bIns="0" rtlCol="0"/>
            <a:lstStyle/>
            <a:p>
              <a:endParaRPr/>
            </a:p>
          </p:txBody>
        </p:sp>
        <p:sp>
          <p:nvSpPr>
            <p:cNvPr id="7" name="object 7"/>
            <p:cNvSpPr/>
            <p:nvPr/>
          </p:nvSpPr>
          <p:spPr>
            <a:xfrm>
              <a:off x="2090165" y="3217925"/>
              <a:ext cx="360045" cy="361315"/>
            </a:xfrm>
            <a:custGeom>
              <a:avLst/>
              <a:gdLst/>
              <a:ahLst/>
              <a:cxnLst/>
              <a:rect l="l" t="t" r="r" b="b"/>
              <a:pathLst>
                <a:path w="360044" h="361314">
                  <a:moveTo>
                    <a:pt x="0" y="180594"/>
                  </a:moveTo>
                  <a:lnTo>
                    <a:pt x="6424" y="132600"/>
                  </a:lnTo>
                  <a:lnTo>
                    <a:pt x="24553" y="89464"/>
                  </a:lnTo>
                  <a:lnTo>
                    <a:pt x="52673" y="52911"/>
                  </a:lnTo>
                  <a:lnTo>
                    <a:pt x="89069" y="24666"/>
                  </a:lnTo>
                  <a:lnTo>
                    <a:pt x="132027" y="6454"/>
                  </a:lnTo>
                  <a:lnTo>
                    <a:pt x="179831" y="0"/>
                  </a:lnTo>
                  <a:lnTo>
                    <a:pt x="227636" y="6454"/>
                  </a:lnTo>
                  <a:lnTo>
                    <a:pt x="270594" y="24666"/>
                  </a:lnTo>
                  <a:lnTo>
                    <a:pt x="306990" y="52911"/>
                  </a:lnTo>
                  <a:lnTo>
                    <a:pt x="335110" y="89464"/>
                  </a:lnTo>
                  <a:lnTo>
                    <a:pt x="353239" y="132600"/>
                  </a:lnTo>
                  <a:lnTo>
                    <a:pt x="359663" y="180594"/>
                  </a:lnTo>
                  <a:lnTo>
                    <a:pt x="353239" y="228587"/>
                  </a:lnTo>
                  <a:lnTo>
                    <a:pt x="335110" y="271723"/>
                  </a:lnTo>
                  <a:lnTo>
                    <a:pt x="306990" y="308276"/>
                  </a:lnTo>
                  <a:lnTo>
                    <a:pt x="270594" y="336521"/>
                  </a:lnTo>
                  <a:lnTo>
                    <a:pt x="227636" y="354733"/>
                  </a:lnTo>
                  <a:lnTo>
                    <a:pt x="179831" y="361188"/>
                  </a:lnTo>
                  <a:lnTo>
                    <a:pt x="132027" y="354733"/>
                  </a:lnTo>
                  <a:lnTo>
                    <a:pt x="89069" y="336521"/>
                  </a:lnTo>
                  <a:lnTo>
                    <a:pt x="52673" y="308276"/>
                  </a:lnTo>
                  <a:lnTo>
                    <a:pt x="24553" y="271723"/>
                  </a:lnTo>
                  <a:lnTo>
                    <a:pt x="6424" y="228587"/>
                  </a:lnTo>
                  <a:lnTo>
                    <a:pt x="0" y="180594"/>
                  </a:lnTo>
                  <a:close/>
                </a:path>
              </a:pathLst>
            </a:custGeom>
            <a:ln w="25908">
              <a:solidFill>
                <a:srgbClr val="FFFFFF"/>
              </a:solidFill>
            </a:ln>
          </p:spPr>
          <p:txBody>
            <a:bodyPr wrap="square" lIns="0" tIns="0" rIns="0" bIns="0" rtlCol="0"/>
            <a:lstStyle/>
            <a:p>
              <a:endParaRPr/>
            </a:p>
          </p:txBody>
        </p:sp>
      </p:grpSp>
      <p:sp>
        <p:nvSpPr>
          <p:cNvPr id="8" name="object 8"/>
          <p:cNvSpPr/>
          <p:nvPr/>
        </p:nvSpPr>
        <p:spPr>
          <a:xfrm>
            <a:off x="2860093" y="1033432"/>
            <a:ext cx="1290213" cy="1188399"/>
          </a:xfrm>
          <a:prstGeom prst="rect">
            <a:avLst/>
          </a:prstGeom>
          <a:blipFill>
            <a:blip r:embed="rId2" cstate="print"/>
            <a:stretch>
              <a:fillRect/>
            </a:stretch>
          </a:blipFill>
        </p:spPr>
        <p:txBody>
          <a:bodyPr wrap="square" lIns="0" tIns="0" rIns="0" bIns="0" rtlCol="0"/>
          <a:lstStyle/>
          <a:p>
            <a:endParaRPr/>
          </a:p>
        </p:txBody>
      </p:sp>
      <p:sp>
        <p:nvSpPr>
          <p:cNvPr id="9" name="object 9"/>
          <p:cNvSpPr txBox="1">
            <a:spLocks noGrp="1"/>
          </p:cNvSpPr>
          <p:nvPr>
            <p:ph type="title"/>
          </p:nvPr>
        </p:nvSpPr>
        <p:spPr>
          <a:xfrm>
            <a:off x="59435" y="35051"/>
            <a:ext cx="8371840" cy="585470"/>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sz="3200" spc="-145" dirty="0">
                <a:solidFill>
                  <a:srgbClr val="FFFFFF"/>
                </a:solidFill>
              </a:rPr>
              <a:t>Mengapa</a:t>
            </a:r>
            <a:r>
              <a:rPr sz="3200" spc="-220" dirty="0">
                <a:solidFill>
                  <a:srgbClr val="FFFFFF"/>
                </a:solidFill>
              </a:rPr>
              <a:t> </a:t>
            </a:r>
            <a:r>
              <a:rPr sz="3200" i="1" spc="-204" dirty="0">
                <a:solidFill>
                  <a:srgbClr val="FFFFFF"/>
                </a:solidFill>
                <a:latin typeface="Times New Roman"/>
                <a:cs typeface="Times New Roman"/>
              </a:rPr>
              <a:t>FinTech?</a:t>
            </a:r>
            <a:endParaRPr sz="3200">
              <a:latin typeface="Times New Roman"/>
              <a:cs typeface="Times New Roman"/>
            </a:endParaRPr>
          </a:p>
        </p:txBody>
      </p:sp>
      <p:sp>
        <p:nvSpPr>
          <p:cNvPr id="10" name="object 10"/>
          <p:cNvSpPr/>
          <p:nvPr/>
        </p:nvSpPr>
        <p:spPr>
          <a:xfrm>
            <a:off x="593079" y="2369032"/>
            <a:ext cx="1270120" cy="2068352"/>
          </a:xfrm>
          <a:prstGeom prst="rect">
            <a:avLst/>
          </a:prstGeom>
          <a:blipFill>
            <a:blip r:embed="rId3" cstate="print"/>
            <a:stretch>
              <a:fillRect/>
            </a:stretch>
          </a:blipFill>
        </p:spPr>
        <p:txBody>
          <a:bodyPr wrap="square" lIns="0" tIns="0" rIns="0" bIns="0" rtlCol="0"/>
          <a:lstStyle/>
          <a:p>
            <a:endParaRPr/>
          </a:p>
        </p:txBody>
      </p:sp>
      <p:grpSp>
        <p:nvGrpSpPr>
          <p:cNvPr id="11" name="object 11"/>
          <p:cNvGrpSpPr/>
          <p:nvPr/>
        </p:nvGrpSpPr>
        <p:grpSpPr>
          <a:xfrm>
            <a:off x="2862069" y="4149852"/>
            <a:ext cx="1283970" cy="1619885"/>
            <a:chOff x="2862069" y="4149852"/>
            <a:chExt cx="1283970" cy="1619885"/>
          </a:xfrm>
        </p:grpSpPr>
        <p:sp>
          <p:nvSpPr>
            <p:cNvPr id="12" name="object 12"/>
            <p:cNvSpPr/>
            <p:nvPr/>
          </p:nvSpPr>
          <p:spPr>
            <a:xfrm>
              <a:off x="2862069" y="5408673"/>
              <a:ext cx="1283975" cy="360975"/>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2872739" y="4149852"/>
              <a:ext cx="1264920" cy="1264920"/>
            </a:xfrm>
            <a:prstGeom prst="rect">
              <a:avLst/>
            </a:prstGeom>
            <a:blipFill>
              <a:blip r:embed="rId5" cstate="print"/>
              <a:stretch>
                <a:fillRect/>
              </a:stretch>
            </a:blipFill>
          </p:spPr>
          <p:txBody>
            <a:bodyPr wrap="square" lIns="0" tIns="0" rIns="0" bIns="0" rtlCol="0"/>
            <a:lstStyle/>
            <a:p>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585470"/>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sz="1800" b="1" dirty="0">
                <a:solidFill>
                  <a:srgbClr val="FFFFFF"/>
                </a:solidFill>
                <a:latin typeface="Carlito"/>
                <a:cs typeface="Carlito"/>
              </a:rPr>
              <a:t>5</a:t>
            </a:r>
            <a:endParaRPr sz="1800">
              <a:latin typeface="Carlito"/>
              <a:cs typeface="Carlito"/>
            </a:endParaRPr>
          </a:p>
        </p:txBody>
      </p:sp>
      <p:grpSp>
        <p:nvGrpSpPr>
          <p:cNvPr id="3" name="object 3"/>
          <p:cNvGrpSpPr/>
          <p:nvPr/>
        </p:nvGrpSpPr>
        <p:grpSpPr>
          <a:xfrm>
            <a:off x="114844" y="2714219"/>
            <a:ext cx="8819515" cy="2228215"/>
            <a:chOff x="131054" y="2714219"/>
            <a:chExt cx="8819515" cy="2228215"/>
          </a:xfrm>
        </p:grpSpPr>
        <p:sp>
          <p:nvSpPr>
            <p:cNvPr id="4" name="object 4"/>
            <p:cNvSpPr/>
            <p:nvPr/>
          </p:nvSpPr>
          <p:spPr>
            <a:xfrm>
              <a:off x="131054" y="2714219"/>
              <a:ext cx="8819406" cy="2228137"/>
            </a:xfrm>
            <a:prstGeom prst="rect">
              <a:avLst/>
            </a:prstGeom>
            <a:blipFill>
              <a:blip r:embed="rId2" cstate="print"/>
              <a:stretch>
                <a:fillRect/>
              </a:stretch>
            </a:blipFill>
          </p:spPr>
          <p:txBody>
            <a:bodyPr wrap="square" lIns="0" tIns="0" rIns="0" bIns="0" rtlCol="0"/>
            <a:lstStyle/>
            <a:p>
              <a:endParaRPr/>
            </a:p>
          </p:txBody>
        </p:sp>
        <p:sp>
          <p:nvSpPr>
            <p:cNvPr id="5" name="object 5"/>
            <p:cNvSpPr/>
            <p:nvPr/>
          </p:nvSpPr>
          <p:spPr>
            <a:xfrm>
              <a:off x="155447" y="2715767"/>
              <a:ext cx="8775700" cy="2184400"/>
            </a:xfrm>
            <a:custGeom>
              <a:avLst/>
              <a:gdLst/>
              <a:ahLst/>
              <a:cxnLst/>
              <a:rect l="l" t="t" r="r" b="b"/>
              <a:pathLst>
                <a:path w="8775700" h="2184400">
                  <a:moveTo>
                    <a:pt x="7683246" y="0"/>
                  </a:moveTo>
                  <a:lnTo>
                    <a:pt x="7683246" y="545973"/>
                  </a:lnTo>
                  <a:lnTo>
                    <a:pt x="0" y="545973"/>
                  </a:lnTo>
                  <a:lnTo>
                    <a:pt x="545972" y="1091946"/>
                  </a:lnTo>
                  <a:lnTo>
                    <a:pt x="0" y="1637919"/>
                  </a:lnTo>
                  <a:lnTo>
                    <a:pt x="7683246" y="1637919"/>
                  </a:lnTo>
                  <a:lnTo>
                    <a:pt x="7683246" y="2183892"/>
                  </a:lnTo>
                  <a:lnTo>
                    <a:pt x="8775192" y="1091946"/>
                  </a:lnTo>
                  <a:lnTo>
                    <a:pt x="7683246" y="0"/>
                  </a:lnTo>
                  <a:close/>
                </a:path>
              </a:pathLst>
            </a:custGeom>
            <a:solidFill>
              <a:srgbClr val="E8D0D0"/>
            </a:solidFill>
          </p:spPr>
          <p:txBody>
            <a:bodyPr wrap="square" lIns="0" tIns="0" rIns="0" bIns="0" rtlCol="0"/>
            <a:lstStyle/>
            <a:p>
              <a:endParaRPr/>
            </a:p>
          </p:txBody>
        </p:sp>
      </p:grpSp>
      <p:sp>
        <p:nvSpPr>
          <p:cNvPr id="6" name="object 6"/>
          <p:cNvSpPr txBox="1"/>
          <p:nvPr/>
        </p:nvSpPr>
        <p:spPr>
          <a:xfrm>
            <a:off x="343001" y="714559"/>
            <a:ext cx="2232660" cy="2404110"/>
          </a:xfrm>
          <a:prstGeom prst="rect">
            <a:avLst/>
          </a:prstGeom>
        </p:spPr>
        <p:txBody>
          <a:bodyPr vert="horz" wrap="square" lIns="0" tIns="111125" rIns="0" bIns="0" rtlCol="0">
            <a:spAutoFit/>
          </a:bodyPr>
          <a:lstStyle/>
          <a:p>
            <a:pPr marL="12700">
              <a:lnSpc>
                <a:spcPct val="100000"/>
              </a:lnSpc>
              <a:spcBef>
                <a:spcPts val="875"/>
              </a:spcBef>
            </a:pPr>
            <a:r>
              <a:rPr sz="2000" b="1" spc="-165" dirty="0">
                <a:latin typeface="Arial"/>
                <a:cs typeface="Arial"/>
              </a:rPr>
              <a:t>FinTech</a:t>
            </a:r>
            <a:r>
              <a:rPr sz="2000" b="1" spc="-140" dirty="0">
                <a:latin typeface="Arial"/>
                <a:cs typeface="Arial"/>
              </a:rPr>
              <a:t> </a:t>
            </a:r>
            <a:r>
              <a:rPr sz="2000" b="1" spc="-185" dirty="0">
                <a:latin typeface="Arial"/>
                <a:cs typeface="Arial"/>
              </a:rPr>
              <a:t>1.0</a:t>
            </a:r>
            <a:endParaRPr sz="2000">
              <a:latin typeface="Arial"/>
              <a:cs typeface="Arial"/>
            </a:endParaRPr>
          </a:p>
          <a:p>
            <a:pPr marL="184785" indent="-172720">
              <a:lnSpc>
                <a:spcPts val="1939"/>
              </a:lnSpc>
              <a:spcBef>
                <a:spcPts val="660"/>
              </a:spcBef>
              <a:buChar char="•"/>
              <a:tabLst>
                <a:tab pos="185420" algn="l"/>
              </a:tabLst>
            </a:pPr>
            <a:r>
              <a:rPr sz="1700" spc="-114" dirty="0">
                <a:latin typeface="Arial"/>
                <a:cs typeface="Arial"/>
              </a:rPr>
              <a:t>1866-1987</a:t>
            </a:r>
            <a:endParaRPr sz="1700">
              <a:latin typeface="Arial"/>
              <a:cs typeface="Arial"/>
            </a:endParaRPr>
          </a:p>
          <a:p>
            <a:pPr marL="184785" marR="17780">
              <a:lnSpc>
                <a:spcPct val="90000"/>
              </a:lnSpc>
              <a:spcBef>
                <a:spcPts val="100"/>
              </a:spcBef>
            </a:pPr>
            <a:r>
              <a:rPr sz="1700" spc="-10" dirty="0">
                <a:latin typeface="Arial"/>
                <a:cs typeface="Arial"/>
              </a:rPr>
              <a:t>“</a:t>
            </a:r>
            <a:r>
              <a:rPr sz="1700" i="1" spc="-10" dirty="0">
                <a:latin typeface="Arial"/>
                <a:cs typeface="Arial"/>
              </a:rPr>
              <a:t>Merchant </a:t>
            </a:r>
            <a:r>
              <a:rPr sz="1700" i="1" spc="-50" dirty="0">
                <a:latin typeface="Arial"/>
                <a:cs typeface="Arial"/>
              </a:rPr>
              <a:t>could</a:t>
            </a:r>
            <a:r>
              <a:rPr sz="1700" i="1" spc="-360" dirty="0">
                <a:latin typeface="Arial"/>
                <a:cs typeface="Arial"/>
              </a:rPr>
              <a:t> </a:t>
            </a:r>
            <a:r>
              <a:rPr sz="1700" i="1" spc="-25" dirty="0">
                <a:latin typeface="Arial"/>
                <a:cs typeface="Arial"/>
              </a:rPr>
              <a:t>order  </a:t>
            </a:r>
            <a:r>
              <a:rPr sz="1700" i="1" spc="-15" dirty="0">
                <a:latin typeface="Arial"/>
                <a:cs typeface="Arial"/>
              </a:rPr>
              <a:t>product </a:t>
            </a:r>
            <a:r>
              <a:rPr sz="1700" i="1" spc="-55" dirty="0">
                <a:latin typeface="Arial"/>
                <a:cs typeface="Arial"/>
              </a:rPr>
              <a:t>by </a:t>
            </a:r>
            <a:r>
              <a:rPr sz="1700" i="1" spc="-70" dirty="0">
                <a:latin typeface="Arial"/>
                <a:cs typeface="Arial"/>
              </a:rPr>
              <a:t>phone </a:t>
            </a:r>
            <a:r>
              <a:rPr sz="1700" i="1" spc="-75" dirty="0">
                <a:latin typeface="Arial"/>
                <a:cs typeface="Arial"/>
              </a:rPr>
              <a:t>and  </a:t>
            </a:r>
            <a:r>
              <a:rPr sz="1700" i="1" spc="-40" dirty="0">
                <a:latin typeface="Arial"/>
                <a:cs typeface="Arial"/>
              </a:rPr>
              <a:t>travels </a:t>
            </a:r>
            <a:r>
              <a:rPr sz="1700" i="1" spc="-80" dirty="0">
                <a:latin typeface="Arial"/>
                <a:cs typeface="Arial"/>
              </a:rPr>
              <a:t>his </a:t>
            </a:r>
            <a:r>
              <a:rPr sz="1700" i="1" spc="-20" dirty="0">
                <a:latin typeface="Arial"/>
                <a:cs typeface="Arial"/>
              </a:rPr>
              <a:t>wealth  </a:t>
            </a:r>
            <a:r>
              <a:rPr sz="1700" i="1" spc="-105" dirty="0">
                <a:latin typeface="Arial"/>
                <a:cs typeface="Arial"/>
              </a:rPr>
              <a:t>across </a:t>
            </a:r>
            <a:r>
              <a:rPr sz="1700" i="1" spc="-10" dirty="0">
                <a:latin typeface="Arial"/>
                <a:cs typeface="Arial"/>
              </a:rPr>
              <a:t>the </a:t>
            </a:r>
            <a:r>
              <a:rPr sz="1700" i="1" spc="-55" dirty="0">
                <a:latin typeface="Arial"/>
                <a:cs typeface="Arial"/>
              </a:rPr>
              <a:t>globe  </a:t>
            </a:r>
            <a:r>
              <a:rPr sz="1700" i="1" spc="30" dirty="0">
                <a:latin typeface="Arial"/>
                <a:cs typeface="Arial"/>
              </a:rPr>
              <a:t>without </a:t>
            </a:r>
            <a:r>
              <a:rPr sz="1700" i="1" spc="-20" dirty="0">
                <a:latin typeface="Arial"/>
                <a:cs typeface="Arial"/>
              </a:rPr>
              <a:t>exertion</a:t>
            </a:r>
            <a:r>
              <a:rPr sz="1700" i="1" spc="-320" dirty="0">
                <a:latin typeface="Arial"/>
                <a:cs typeface="Arial"/>
              </a:rPr>
              <a:t> </a:t>
            </a:r>
            <a:r>
              <a:rPr sz="1700" i="1" spc="5" dirty="0">
                <a:latin typeface="Arial"/>
                <a:cs typeface="Arial"/>
              </a:rPr>
              <a:t>or</a:t>
            </a:r>
            <a:endParaRPr sz="1700">
              <a:latin typeface="Arial"/>
              <a:cs typeface="Arial"/>
            </a:endParaRPr>
          </a:p>
          <a:p>
            <a:pPr marL="184785" marR="5080">
              <a:lnSpc>
                <a:spcPts val="1839"/>
              </a:lnSpc>
              <a:spcBef>
                <a:spcPts val="25"/>
              </a:spcBef>
            </a:pPr>
            <a:r>
              <a:rPr sz="1700" i="1" spc="-95" dirty="0">
                <a:latin typeface="Arial"/>
                <a:cs typeface="Arial"/>
              </a:rPr>
              <a:t>even </a:t>
            </a:r>
            <a:r>
              <a:rPr sz="1700" i="1" spc="30" dirty="0">
                <a:latin typeface="Arial"/>
                <a:cs typeface="Arial"/>
              </a:rPr>
              <a:t>trouble” </a:t>
            </a:r>
            <a:r>
              <a:rPr sz="1700" i="1" spc="-95" dirty="0">
                <a:latin typeface="Arial"/>
                <a:cs typeface="Arial"/>
              </a:rPr>
              <a:t>– </a:t>
            </a:r>
            <a:r>
              <a:rPr sz="1700" i="1" spc="-90" dirty="0">
                <a:latin typeface="Arial"/>
                <a:cs typeface="Arial"/>
              </a:rPr>
              <a:t>John  </a:t>
            </a:r>
            <a:r>
              <a:rPr sz="1700" i="1" spc="-70" dirty="0">
                <a:latin typeface="Arial"/>
                <a:cs typeface="Arial"/>
              </a:rPr>
              <a:t>Maynard </a:t>
            </a:r>
            <a:r>
              <a:rPr sz="1700" i="1" spc="-135" dirty="0">
                <a:latin typeface="Arial"/>
                <a:cs typeface="Arial"/>
              </a:rPr>
              <a:t>Keynes</a:t>
            </a:r>
            <a:r>
              <a:rPr sz="1700" i="1" spc="-275" dirty="0">
                <a:latin typeface="Arial"/>
                <a:cs typeface="Arial"/>
              </a:rPr>
              <a:t> </a:t>
            </a:r>
            <a:r>
              <a:rPr sz="1700" i="1" spc="-105" dirty="0">
                <a:latin typeface="Arial"/>
                <a:cs typeface="Arial"/>
              </a:rPr>
              <a:t>(1920)</a:t>
            </a:r>
            <a:endParaRPr sz="1700">
              <a:latin typeface="Arial"/>
              <a:cs typeface="Arial"/>
            </a:endParaRPr>
          </a:p>
        </p:txBody>
      </p:sp>
      <p:grpSp>
        <p:nvGrpSpPr>
          <p:cNvPr id="7" name="object 7"/>
          <p:cNvGrpSpPr/>
          <p:nvPr/>
        </p:nvGrpSpPr>
        <p:grpSpPr>
          <a:xfrm>
            <a:off x="1005839" y="1667255"/>
            <a:ext cx="5957570" cy="2529840"/>
            <a:chOff x="1005839" y="1667255"/>
            <a:chExt cx="5957570" cy="2529840"/>
          </a:xfrm>
        </p:grpSpPr>
        <p:sp>
          <p:nvSpPr>
            <p:cNvPr id="8" name="object 8"/>
            <p:cNvSpPr/>
            <p:nvPr/>
          </p:nvSpPr>
          <p:spPr>
            <a:xfrm>
              <a:off x="1005839" y="3569220"/>
              <a:ext cx="624852" cy="627875"/>
            </a:xfrm>
            <a:prstGeom prst="rect">
              <a:avLst/>
            </a:prstGeom>
            <a:blipFill>
              <a:blip r:embed="rId3" cstate="print"/>
              <a:stretch>
                <a:fillRect/>
              </a:stretch>
            </a:blipFill>
          </p:spPr>
          <p:txBody>
            <a:bodyPr wrap="square" lIns="0" tIns="0" rIns="0" bIns="0" rtlCol="0"/>
            <a:lstStyle/>
            <a:p>
              <a:endParaRPr/>
            </a:p>
          </p:txBody>
        </p:sp>
        <p:sp>
          <p:nvSpPr>
            <p:cNvPr id="9" name="object 9"/>
            <p:cNvSpPr/>
            <p:nvPr/>
          </p:nvSpPr>
          <p:spPr>
            <a:xfrm>
              <a:off x="1048511" y="3589020"/>
              <a:ext cx="544068" cy="547115"/>
            </a:xfrm>
            <a:prstGeom prst="rect">
              <a:avLst/>
            </a:prstGeom>
            <a:blipFill>
              <a:blip r:embed="rId4" cstate="print"/>
              <a:stretch>
                <a:fillRect/>
              </a:stretch>
            </a:blipFill>
          </p:spPr>
          <p:txBody>
            <a:bodyPr wrap="square" lIns="0" tIns="0" rIns="0" bIns="0" rtlCol="0"/>
            <a:lstStyle/>
            <a:p>
              <a:endParaRPr/>
            </a:p>
          </p:txBody>
        </p:sp>
        <p:sp>
          <p:nvSpPr>
            <p:cNvPr id="10" name="object 10"/>
            <p:cNvSpPr/>
            <p:nvPr/>
          </p:nvSpPr>
          <p:spPr>
            <a:xfrm>
              <a:off x="3648455" y="3569220"/>
              <a:ext cx="624852" cy="627875"/>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3691127" y="3589020"/>
              <a:ext cx="544068" cy="547115"/>
            </a:xfrm>
            <a:prstGeom prst="rect">
              <a:avLst/>
            </a:prstGeom>
            <a:blipFill>
              <a:blip r:embed="rId5" cstate="print"/>
              <a:stretch>
                <a:fillRect/>
              </a:stretch>
            </a:blipFill>
          </p:spPr>
          <p:txBody>
            <a:bodyPr wrap="square" lIns="0" tIns="0" rIns="0" bIns="0" rtlCol="0"/>
            <a:lstStyle/>
            <a:p>
              <a:endParaRPr/>
            </a:p>
          </p:txBody>
        </p:sp>
        <p:sp>
          <p:nvSpPr>
            <p:cNvPr id="12" name="object 12"/>
            <p:cNvSpPr/>
            <p:nvPr/>
          </p:nvSpPr>
          <p:spPr>
            <a:xfrm>
              <a:off x="6335268" y="3569220"/>
              <a:ext cx="627875" cy="627875"/>
            </a:xfrm>
            <a:prstGeom prst="rect">
              <a:avLst/>
            </a:prstGeom>
            <a:blipFill>
              <a:blip r:embed="rId6" cstate="print"/>
              <a:stretch>
                <a:fillRect/>
              </a:stretch>
            </a:blipFill>
          </p:spPr>
          <p:txBody>
            <a:bodyPr wrap="square" lIns="0" tIns="0" rIns="0" bIns="0" rtlCol="0"/>
            <a:lstStyle/>
            <a:p>
              <a:endParaRPr/>
            </a:p>
          </p:txBody>
        </p:sp>
        <p:sp>
          <p:nvSpPr>
            <p:cNvPr id="13" name="object 13"/>
            <p:cNvSpPr/>
            <p:nvPr/>
          </p:nvSpPr>
          <p:spPr>
            <a:xfrm>
              <a:off x="6377939" y="3589020"/>
              <a:ext cx="547115" cy="547115"/>
            </a:xfrm>
            <a:prstGeom prst="rect">
              <a:avLst/>
            </a:prstGeom>
            <a:blipFill>
              <a:blip r:embed="rId7" cstate="print"/>
              <a:stretch>
                <a:fillRect/>
              </a:stretch>
            </a:blipFill>
          </p:spPr>
          <p:txBody>
            <a:bodyPr wrap="square" lIns="0" tIns="0" rIns="0" bIns="0" rtlCol="0"/>
            <a:lstStyle/>
            <a:p>
              <a:endParaRPr/>
            </a:p>
          </p:txBody>
        </p:sp>
        <p:sp>
          <p:nvSpPr>
            <p:cNvPr id="14" name="object 14"/>
            <p:cNvSpPr/>
            <p:nvPr/>
          </p:nvSpPr>
          <p:spPr>
            <a:xfrm>
              <a:off x="1892807" y="1667255"/>
              <a:ext cx="1842516" cy="1842516"/>
            </a:xfrm>
            <a:prstGeom prst="rect">
              <a:avLst/>
            </a:prstGeom>
            <a:blipFill>
              <a:blip r:embed="rId8" cstate="print"/>
              <a:stretch>
                <a:fillRect/>
              </a:stretch>
            </a:blipFill>
          </p:spPr>
          <p:txBody>
            <a:bodyPr wrap="square" lIns="0" tIns="0" rIns="0" bIns="0" rtlCol="0"/>
            <a:lstStyle/>
            <a:p>
              <a:endParaRPr/>
            </a:p>
          </p:txBody>
        </p:sp>
      </p:grpSp>
      <p:sp>
        <p:nvSpPr>
          <p:cNvPr id="15" name="object 15"/>
          <p:cNvSpPr txBox="1"/>
          <p:nvPr/>
        </p:nvSpPr>
        <p:spPr>
          <a:xfrm>
            <a:off x="2889058" y="4388517"/>
            <a:ext cx="2148205" cy="1969135"/>
          </a:xfrm>
          <a:prstGeom prst="rect">
            <a:avLst/>
          </a:prstGeom>
        </p:spPr>
        <p:txBody>
          <a:bodyPr vert="horz" wrap="square" lIns="0" tIns="121285" rIns="0" bIns="0" rtlCol="0">
            <a:spAutoFit/>
          </a:bodyPr>
          <a:lstStyle/>
          <a:p>
            <a:pPr marL="12700">
              <a:lnSpc>
                <a:spcPct val="100000"/>
              </a:lnSpc>
              <a:spcBef>
                <a:spcPts val="955"/>
              </a:spcBef>
            </a:pPr>
            <a:r>
              <a:rPr sz="2100" b="1" spc="-175" dirty="0">
                <a:latin typeface="Arial"/>
                <a:cs typeface="Arial"/>
              </a:rPr>
              <a:t>FinTech</a:t>
            </a:r>
            <a:r>
              <a:rPr sz="2100" b="1" spc="-229" dirty="0">
                <a:latin typeface="Arial"/>
                <a:cs typeface="Arial"/>
              </a:rPr>
              <a:t> </a:t>
            </a:r>
            <a:r>
              <a:rPr sz="2100" b="1" spc="-90" dirty="0">
                <a:latin typeface="Arial"/>
                <a:cs typeface="Arial"/>
              </a:rPr>
              <a:t>2.0</a:t>
            </a:r>
            <a:endParaRPr sz="2100" dirty="0">
              <a:latin typeface="Arial"/>
              <a:cs typeface="Arial"/>
            </a:endParaRPr>
          </a:p>
          <a:p>
            <a:pPr marL="184785" indent="-172720">
              <a:lnSpc>
                <a:spcPts val="1939"/>
              </a:lnSpc>
              <a:spcBef>
                <a:spcPts val="700"/>
              </a:spcBef>
              <a:buChar char="•"/>
              <a:tabLst>
                <a:tab pos="185420" algn="l"/>
              </a:tabLst>
            </a:pPr>
            <a:r>
              <a:rPr sz="1700" spc="-95" dirty="0">
                <a:latin typeface="Arial"/>
                <a:cs typeface="Arial"/>
              </a:rPr>
              <a:t>1987-2008</a:t>
            </a:r>
            <a:endParaRPr sz="1700" dirty="0">
              <a:latin typeface="Arial"/>
              <a:cs typeface="Arial"/>
            </a:endParaRPr>
          </a:p>
          <a:p>
            <a:pPr marL="184785" marR="5080">
              <a:lnSpc>
                <a:spcPct val="90000"/>
              </a:lnSpc>
              <a:spcBef>
                <a:spcPts val="105"/>
              </a:spcBef>
            </a:pPr>
            <a:r>
              <a:rPr sz="1700" i="1" spc="-20" dirty="0">
                <a:latin typeface="Arial"/>
                <a:cs typeface="Arial"/>
              </a:rPr>
              <a:t>“The </a:t>
            </a:r>
            <a:r>
              <a:rPr sz="1700" i="1" spc="-25" dirty="0">
                <a:latin typeface="Arial"/>
                <a:cs typeface="Arial"/>
              </a:rPr>
              <a:t>Automatic</a:t>
            </a:r>
            <a:r>
              <a:rPr sz="1700" i="1" spc="-300" dirty="0">
                <a:latin typeface="Arial"/>
                <a:cs typeface="Arial"/>
              </a:rPr>
              <a:t> </a:t>
            </a:r>
            <a:r>
              <a:rPr sz="1700" i="1" spc="-65" dirty="0">
                <a:latin typeface="Arial"/>
                <a:cs typeface="Arial"/>
              </a:rPr>
              <a:t>Teller  </a:t>
            </a:r>
            <a:r>
              <a:rPr sz="1700" i="1" spc="-85" dirty="0">
                <a:latin typeface="Arial"/>
                <a:cs typeface="Arial"/>
              </a:rPr>
              <a:t>Machine </a:t>
            </a:r>
            <a:r>
              <a:rPr sz="1700" i="1" spc="-90" dirty="0">
                <a:latin typeface="Arial"/>
                <a:cs typeface="Arial"/>
              </a:rPr>
              <a:t>is </a:t>
            </a:r>
            <a:r>
              <a:rPr sz="1700" i="1" spc="-10" dirty="0">
                <a:latin typeface="Arial"/>
                <a:cs typeface="Arial"/>
              </a:rPr>
              <a:t>the </a:t>
            </a:r>
            <a:r>
              <a:rPr sz="1700" i="1" spc="-30" dirty="0">
                <a:latin typeface="Arial"/>
                <a:cs typeface="Arial"/>
              </a:rPr>
              <a:t>most  </a:t>
            </a:r>
            <a:r>
              <a:rPr sz="1700" i="1" spc="5" dirty="0">
                <a:latin typeface="Arial"/>
                <a:cs typeface="Arial"/>
              </a:rPr>
              <a:t>important </a:t>
            </a:r>
            <a:r>
              <a:rPr sz="1700" i="1" spc="-45" dirty="0">
                <a:latin typeface="Arial"/>
                <a:cs typeface="Arial"/>
              </a:rPr>
              <a:t>financial  </a:t>
            </a:r>
            <a:r>
              <a:rPr sz="1700" i="1" dirty="0">
                <a:latin typeface="Arial"/>
                <a:cs typeface="Arial"/>
              </a:rPr>
              <a:t>innovation” </a:t>
            </a:r>
            <a:r>
              <a:rPr sz="1700" i="1" spc="-95" dirty="0">
                <a:latin typeface="Arial"/>
                <a:cs typeface="Arial"/>
              </a:rPr>
              <a:t>– </a:t>
            </a:r>
            <a:r>
              <a:rPr sz="1700" i="1" spc="-110" dirty="0">
                <a:latin typeface="Arial"/>
                <a:cs typeface="Arial"/>
              </a:rPr>
              <a:t>Paul  </a:t>
            </a:r>
            <a:r>
              <a:rPr sz="1700" i="1" spc="-70" dirty="0">
                <a:latin typeface="Arial"/>
                <a:cs typeface="Arial"/>
              </a:rPr>
              <a:t>Volcker</a:t>
            </a:r>
            <a:r>
              <a:rPr sz="1700" i="1" spc="-160" dirty="0">
                <a:latin typeface="Arial"/>
                <a:cs typeface="Arial"/>
              </a:rPr>
              <a:t> </a:t>
            </a:r>
            <a:r>
              <a:rPr sz="1700" i="1" spc="-50" dirty="0">
                <a:latin typeface="Arial"/>
                <a:cs typeface="Arial"/>
              </a:rPr>
              <a:t>(2009)</a:t>
            </a:r>
            <a:endParaRPr sz="1700" dirty="0">
              <a:latin typeface="Arial"/>
              <a:cs typeface="Arial"/>
            </a:endParaRPr>
          </a:p>
        </p:txBody>
      </p:sp>
      <p:sp>
        <p:nvSpPr>
          <p:cNvPr id="16" name="object 16"/>
          <p:cNvSpPr txBox="1"/>
          <p:nvPr/>
        </p:nvSpPr>
        <p:spPr>
          <a:xfrm>
            <a:off x="5411215" y="511704"/>
            <a:ext cx="2277745" cy="2524760"/>
          </a:xfrm>
          <a:prstGeom prst="rect">
            <a:avLst/>
          </a:prstGeom>
        </p:spPr>
        <p:txBody>
          <a:bodyPr vert="horz" wrap="square" lIns="0" tIns="121285" rIns="0" bIns="0" rtlCol="0">
            <a:spAutoFit/>
          </a:bodyPr>
          <a:lstStyle/>
          <a:p>
            <a:pPr marL="12700">
              <a:lnSpc>
                <a:spcPct val="100000"/>
              </a:lnSpc>
              <a:spcBef>
                <a:spcPts val="955"/>
              </a:spcBef>
            </a:pPr>
            <a:r>
              <a:rPr sz="2000" b="1" spc="-165" dirty="0">
                <a:latin typeface="Arial"/>
                <a:cs typeface="Arial"/>
              </a:rPr>
              <a:t>FinTech </a:t>
            </a:r>
            <a:r>
              <a:rPr sz="2000" b="1" spc="-90" dirty="0">
                <a:latin typeface="Arial"/>
                <a:cs typeface="Arial"/>
              </a:rPr>
              <a:t>3.0 </a:t>
            </a:r>
            <a:r>
              <a:rPr sz="2000" b="1" spc="-114" dirty="0">
                <a:latin typeface="Arial"/>
                <a:cs typeface="Arial"/>
              </a:rPr>
              <a:t>–</a:t>
            </a:r>
            <a:r>
              <a:rPr sz="2000" b="1" spc="-160" dirty="0">
                <a:latin typeface="Arial"/>
                <a:cs typeface="Arial"/>
              </a:rPr>
              <a:t> </a:t>
            </a:r>
            <a:r>
              <a:rPr sz="2000" b="1" spc="-130" dirty="0">
                <a:latin typeface="Arial"/>
                <a:cs typeface="Arial"/>
              </a:rPr>
              <a:t>3.5</a:t>
            </a:r>
            <a:endParaRPr sz="2000">
              <a:latin typeface="Arial"/>
              <a:cs typeface="Arial"/>
            </a:endParaRPr>
          </a:p>
          <a:p>
            <a:pPr marL="184785" indent="-172720">
              <a:lnSpc>
                <a:spcPts val="1825"/>
              </a:lnSpc>
              <a:spcBef>
                <a:spcPts val="675"/>
              </a:spcBef>
              <a:buChar char="•"/>
              <a:tabLst>
                <a:tab pos="185420" algn="l"/>
              </a:tabLst>
            </a:pPr>
            <a:r>
              <a:rPr sz="1600" spc="-55" dirty="0">
                <a:latin typeface="Arial"/>
                <a:cs typeface="Arial"/>
              </a:rPr>
              <a:t>2008 </a:t>
            </a:r>
            <a:r>
              <a:rPr sz="1600" spc="-95" dirty="0">
                <a:latin typeface="Arial"/>
                <a:cs typeface="Arial"/>
              </a:rPr>
              <a:t>– </a:t>
            </a:r>
            <a:r>
              <a:rPr sz="1600" spc="-90" dirty="0">
                <a:latin typeface="Arial"/>
                <a:cs typeface="Arial"/>
              </a:rPr>
              <a:t>Saat</a:t>
            </a:r>
            <a:r>
              <a:rPr sz="1600" spc="-145" dirty="0">
                <a:latin typeface="Arial"/>
                <a:cs typeface="Arial"/>
              </a:rPr>
              <a:t> </a:t>
            </a:r>
            <a:r>
              <a:rPr sz="1600" spc="-15" dirty="0">
                <a:latin typeface="Arial"/>
                <a:cs typeface="Arial"/>
              </a:rPr>
              <a:t>ini</a:t>
            </a:r>
            <a:endParaRPr sz="1600">
              <a:latin typeface="Arial"/>
              <a:cs typeface="Arial"/>
            </a:endParaRPr>
          </a:p>
          <a:p>
            <a:pPr marL="184785" marR="32384">
              <a:lnSpc>
                <a:spcPct val="90000"/>
              </a:lnSpc>
              <a:spcBef>
                <a:spcPts val="95"/>
              </a:spcBef>
            </a:pPr>
            <a:r>
              <a:rPr sz="1600" spc="-55" dirty="0">
                <a:latin typeface="Arial"/>
                <a:cs typeface="Arial"/>
              </a:rPr>
              <a:t>3.0: </a:t>
            </a:r>
            <a:r>
              <a:rPr sz="1600" spc="-45" dirty="0">
                <a:latin typeface="Arial"/>
                <a:cs typeface="Arial"/>
              </a:rPr>
              <a:t>“</a:t>
            </a:r>
            <a:r>
              <a:rPr sz="1600" i="1" spc="-45" dirty="0">
                <a:latin typeface="Arial"/>
                <a:cs typeface="Arial"/>
              </a:rPr>
              <a:t>Hundreds </a:t>
            </a:r>
            <a:r>
              <a:rPr sz="1600" i="1" spc="15" dirty="0">
                <a:latin typeface="Arial"/>
                <a:cs typeface="Arial"/>
              </a:rPr>
              <a:t>of </a:t>
            </a:r>
            <a:r>
              <a:rPr sz="1600" i="1" spc="-40" dirty="0">
                <a:latin typeface="Arial"/>
                <a:cs typeface="Arial"/>
              </a:rPr>
              <a:t>Start-  </a:t>
            </a:r>
            <a:r>
              <a:rPr sz="1600" i="1" spc="-90" dirty="0">
                <a:latin typeface="Arial"/>
                <a:cs typeface="Arial"/>
              </a:rPr>
              <a:t>ups </a:t>
            </a:r>
            <a:r>
              <a:rPr sz="1600" i="1" spc="-30" dirty="0">
                <a:latin typeface="Arial"/>
                <a:cs typeface="Arial"/>
              </a:rPr>
              <a:t>offers </a:t>
            </a:r>
            <a:r>
              <a:rPr sz="1600" i="1" spc="-65" dirty="0">
                <a:latin typeface="Arial"/>
                <a:cs typeface="Arial"/>
              </a:rPr>
              <a:t>various  </a:t>
            </a:r>
            <a:r>
              <a:rPr sz="1600" i="1" spc="-30" dirty="0">
                <a:latin typeface="Arial"/>
                <a:cs typeface="Arial"/>
              </a:rPr>
              <a:t>alternative </a:t>
            </a:r>
            <a:r>
              <a:rPr sz="1600" i="1" spc="45" dirty="0">
                <a:latin typeface="Arial"/>
                <a:cs typeface="Arial"/>
              </a:rPr>
              <a:t>to</a:t>
            </a:r>
            <a:r>
              <a:rPr sz="1600" i="1" spc="-210" dirty="0">
                <a:latin typeface="Arial"/>
                <a:cs typeface="Arial"/>
              </a:rPr>
              <a:t> </a:t>
            </a:r>
            <a:r>
              <a:rPr sz="1600" i="1" spc="-5" dirty="0">
                <a:latin typeface="Arial"/>
                <a:cs typeface="Arial"/>
              </a:rPr>
              <a:t>traditional  </a:t>
            </a:r>
            <a:r>
              <a:rPr sz="1600" i="1" spc="-15" dirty="0">
                <a:latin typeface="Arial"/>
                <a:cs typeface="Arial"/>
              </a:rPr>
              <a:t>banking” </a:t>
            </a:r>
            <a:r>
              <a:rPr sz="1600" i="1" spc="-95" dirty="0">
                <a:latin typeface="Arial"/>
                <a:cs typeface="Arial"/>
              </a:rPr>
              <a:t>– </a:t>
            </a:r>
            <a:r>
              <a:rPr sz="1600" i="1" spc="-100" dirty="0">
                <a:latin typeface="Arial"/>
                <a:cs typeface="Arial"/>
              </a:rPr>
              <a:t>Jamie </a:t>
            </a:r>
            <a:r>
              <a:rPr sz="1600" i="1" spc="-80" dirty="0">
                <a:latin typeface="Arial"/>
                <a:cs typeface="Arial"/>
              </a:rPr>
              <a:t>Dimon  </a:t>
            </a:r>
            <a:r>
              <a:rPr sz="1600" i="1" spc="-120" dirty="0">
                <a:latin typeface="Arial"/>
                <a:cs typeface="Arial"/>
              </a:rPr>
              <a:t>(2015)</a:t>
            </a:r>
            <a:endParaRPr sz="1600">
              <a:latin typeface="Arial"/>
              <a:cs typeface="Arial"/>
            </a:endParaRPr>
          </a:p>
          <a:p>
            <a:pPr marL="184785" marR="5080">
              <a:lnSpc>
                <a:spcPts val="1730"/>
              </a:lnSpc>
              <a:spcBef>
                <a:spcPts val="25"/>
              </a:spcBef>
            </a:pPr>
            <a:r>
              <a:rPr sz="1600" i="1" spc="-100" dirty="0">
                <a:latin typeface="Arial"/>
                <a:cs typeface="Arial"/>
              </a:rPr>
              <a:t>3.5: </a:t>
            </a:r>
            <a:r>
              <a:rPr sz="1600" i="1" spc="15" dirty="0">
                <a:latin typeface="Arial"/>
                <a:cs typeface="Arial"/>
              </a:rPr>
              <a:t>“Internet </a:t>
            </a:r>
            <a:r>
              <a:rPr sz="1600" i="1" spc="-110" dirty="0">
                <a:latin typeface="Arial"/>
                <a:cs typeface="Arial"/>
              </a:rPr>
              <a:t>Finance</a:t>
            </a:r>
            <a:r>
              <a:rPr sz="1600" i="1" spc="-290" dirty="0">
                <a:latin typeface="Arial"/>
                <a:cs typeface="Arial"/>
              </a:rPr>
              <a:t> </a:t>
            </a:r>
            <a:r>
              <a:rPr sz="1600" i="1" spc="-55" dirty="0">
                <a:latin typeface="Arial"/>
                <a:cs typeface="Arial"/>
              </a:rPr>
              <a:t>led  </a:t>
            </a:r>
            <a:r>
              <a:rPr sz="1600" i="1" spc="-45" dirty="0">
                <a:latin typeface="Arial"/>
                <a:cs typeface="Arial"/>
              </a:rPr>
              <a:t>purely </a:t>
            </a:r>
            <a:r>
              <a:rPr sz="1600" i="1" spc="-55" dirty="0">
                <a:latin typeface="Arial"/>
                <a:cs typeface="Arial"/>
              </a:rPr>
              <a:t>by </a:t>
            </a:r>
            <a:r>
              <a:rPr sz="1600" i="1" spc="-20" dirty="0">
                <a:latin typeface="Arial"/>
                <a:cs typeface="Arial"/>
              </a:rPr>
              <a:t>outsiders” </a:t>
            </a:r>
            <a:r>
              <a:rPr sz="1600" i="1" spc="-95" dirty="0">
                <a:latin typeface="Arial"/>
                <a:cs typeface="Arial"/>
              </a:rPr>
              <a:t>–  </a:t>
            </a:r>
            <a:r>
              <a:rPr sz="1600" i="1" spc="-114" dirty="0">
                <a:latin typeface="Arial"/>
                <a:cs typeface="Arial"/>
              </a:rPr>
              <a:t>Jack </a:t>
            </a:r>
            <a:r>
              <a:rPr sz="1600" i="1" spc="-110" dirty="0">
                <a:latin typeface="Arial"/>
                <a:cs typeface="Arial"/>
              </a:rPr>
              <a:t>Ma</a:t>
            </a:r>
            <a:r>
              <a:rPr sz="1600" i="1" spc="-150" dirty="0">
                <a:latin typeface="Arial"/>
                <a:cs typeface="Arial"/>
              </a:rPr>
              <a:t> </a:t>
            </a:r>
            <a:r>
              <a:rPr sz="1600" i="1" spc="-114" dirty="0">
                <a:latin typeface="Arial"/>
                <a:cs typeface="Arial"/>
              </a:rPr>
              <a:t>(2013)</a:t>
            </a:r>
            <a:endParaRPr sz="1600">
              <a:latin typeface="Arial"/>
              <a:cs typeface="Arial"/>
            </a:endParaRPr>
          </a:p>
        </p:txBody>
      </p:sp>
      <p:sp>
        <p:nvSpPr>
          <p:cNvPr id="17" name="object 17"/>
          <p:cNvSpPr txBox="1">
            <a:spLocks noGrp="1"/>
          </p:cNvSpPr>
          <p:nvPr>
            <p:ph type="title"/>
          </p:nvPr>
        </p:nvSpPr>
        <p:spPr>
          <a:xfrm>
            <a:off x="59435" y="35051"/>
            <a:ext cx="8371840" cy="585470"/>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sz="3200" spc="-240" dirty="0">
                <a:solidFill>
                  <a:srgbClr val="FFFFFF"/>
                </a:solidFill>
              </a:rPr>
              <a:t>Evolusi</a:t>
            </a:r>
            <a:r>
              <a:rPr sz="3200" spc="-204" dirty="0">
                <a:solidFill>
                  <a:srgbClr val="FFFFFF"/>
                </a:solidFill>
              </a:rPr>
              <a:t> </a:t>
            </a:r>
            <a:r>
              <a:rPr sz="3200" i="1" spc="-170" dirty="0">
                <a:solidFill>
                  <a:srgbClr val="FFFFFF"/>
                </a:solidFill>
                <a:latin typeface="Times New Roman"/>
                <a:cs typeface="Times New Roman"/>
              </a:rPr>
              <a:t>FinTech</a:t>
            </a:r>
            <a:endParaRPr sz="3200">
              <a:latin typeface="Times New Roman"/>
              <a:cs typeface="Times New Roman"/>
            </a:endParaRPr>
          </a:p>
        </p:txBody>
      </p:sp>
      <p:sp>
        <p:nvSpPr>
          <p:cNvPr id="18" name="object 18"/>
          <p:cNvSpPr/>
          <p:nvPr/>
        </p:nvSpPr>
        <p:spPr>
          <a:xfrm>
            <a:off x="2129027" y="4367784"/>
            <a:ext cx="1501139" cy="1499615"/>
          </a:xfrm>
          <a:prstGeom prst="rect">
            <a:avLst/>
          </a:prstGeom>
          <a:blipFill>
            <a:blip r:embed="rId9" cstate="print"/>
            <a:stretch>
              <a:fillRect/>
            </a:stretch>
          </a:blipFill>
        </p:spPr>
        <p:txBody>
          <a:bodyPr wrap="square" lIns="0" tIns="0" rIns="0" bIns="0" rtlCol="0"/>
          <a:lstStyle/>
          <a:p>
            <a:endParaRPr/>
          </a:p>
        </p:txBody>
      </p:sp>
      <p:sp>
        <p:nvSpPr>
          <p:cNvPr id="19" name="object 19"/>
          <p:cNvSpPr/>
          <p:nvPr/>
        </p:nvSpPr>
        <p:spPr>
          <a:xfrm>
            <a:off x="4386071" y="1584960"/>
            <a:ext cx="1659636" cy="1656588"/>
          </a:xfrm>
          <a:prstGeom prst="rect">
            <a:avLst/>
          </a:prstGeom>
          <a:blipFill>
            <a:blip r:embed="rId10" cstate="print"/>
            <a:stretch>
              <a:fillRect/>
            </a:stretch>
          </a:blipFill>
        </p:spPr>
        <p:txBody>
          <a:bodyPr wrap="square" lIns="0" tIns="0" rIns="0" bIns="0" rtlCol="0"/>
          <a:lstStyle/>
          <a:p>
            <a:endParaRPr/>
          </a:p>
        </p:txBody>
      </p:sp>
      <p:pic>
        <p:nvPicPr>
          <p:cNvPr id="1025" name="Picture 1"/>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982984" y="4724400"/>
            <a:ext cx="4159725" cy="1988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585470"/>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sz="1800" b="1" dirty="0">
                <a:solidFill>
                  <a:srgbClr val="FFFFFF"/>
                </a:solidFill>
                <a:latin typeface="Carlito"/>
                <a:cs typeface="Carlito"/>
              </a:rPr>
              <a:t>6</a:t>
            </a:r>
            <a:endParaRPr sz="1800">
              <a:latin typeface="Carlito"/>
              <a:cs typeface="Carlito"/>
            </a:endParaRPr>
          </a:p>
        </p:txBody>
      </p:sp>
      <p:sp>
        <p:nvSpPr>
          <p:cNvPr id="3" name="object 3"/>
          <p:cNvSpPr txBox="1"/>
          <p:nvPr/>
        </p:nvSpPr>
        <p:spPr>
          <a:xfrm>
            <a:off x="8504935" y="6427114"/>
            <a:ext cx="102870" cy="208279"/>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rlito"/>
                <a:cs typeface="Carlito"/>
              </a:rPr>
              <a:t>6</a:t>
            </a:r>
            <a:endParaRPr sz="1200">
              <a:latin typeface="Carlito"/>
              <a:cs typeface="Carlito"/>
            </a:endParaRPr>
          </a:p>
        </p:txBody>
      </p:sp>
      <p:sp>
        <p:nvSpPr>
          <p:cNvPr id="4" name="object 4"/>
          <p:cNvSpPr txBox="1"/>
          <p:nvPr/>
        </p:nvSpPr>
        <p:spPr>
          <a:xfrm>
            <a:off x="59435" y="35051"/>
            <a:ext cx="8371840" cy="585470"/>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sz="3200" b="1" spc="-180" dirty="0">
                <a:solidFill>
                  <a:srgbClr val="FFFFFF"/>
                </a:solidFill>
                <a:latin typeface="Arial"/>
                <a:cs typeface="Arial"/>
              </a:rPr>
              <a:t>Perkembangan </a:t>
            </a:r>
            <a:r>
              <a:rPr sz="3200" b="1" i="1" spc="-165" dirty="0">
                <a:solidFill>
                  <a:srgbClr val="FFFFFF"/>
                </a:solidFill>
                <a:latin typeface="Times New Roman"/>
                <a:cs typeface="Times New Roman"/>
              </a:rPr>
              <a:t>FinTech</a:t>
            </a:r>
            <a:r>
              <a:rPr sz="3200" b="1" i="1" spc="-175" dirty="0">
                <a:solidFill>
                  <a:srgbClr val="FFFFFF"/>
                </a:solidFill>
                <a:latin typeface="Times New Roman"/>
                <a:cs typeface="Times New Roman"/>
              </a:rPr>
              <a:t> </a:t>
            </a:r>
            <a:r>
              <a:rPr sz="3200" b="1" spc="-200" dirty="0">
                <a:solidFill>
                  <a:srgbClr val="FFFFFF"/>
                </a:solidFill>
                <a:latin typeface="Arial"/>
                <a:cs typeface="Arial"/>
              </a:rPr>
              <a:t>Global</a:t>
            </a:r>
            <a:endParaRPr sz="3200">
              <a:latin typeface="Arial"/>
              <a:cs typeface="Arial"/>
            </a:endParaRPr>
          </a:p>
        </p:txBody>
      </p:sp>
      <p:grpSp>
        <p:nvGrpSpPr>
          <p:cNvPr id="5" name="object 5"/>
          <p:cNvGrpSpPr/>
          <p:nvPr/>
        </p:nvGrpSpPr>
        <p:grpSpPr>
          <a:xfrm>
            <a:off x="0" y="1723643"/>
            <a:ext cx="8927465" cy="3462654"/>
            <a:chOff x="0" y="1723643"/>
            <a:chExt cx="8927465" cy="3462654"/>
          </a:xfrm>
        </p:grpSpPr>
        <p:sp>
          <p:nvSpPr>
            <p:cNvPr id="6" name="object 6"/>
            <p:cNvSpPr/>
            <p:nvPr/>
          </p:nvSpPr>
          <p:spPr>
            <a:xfrm>
              <a:off x="4557587" y="1793747"/>
              <a:ext cx="4369873" cy="3367275"/>
            </a:xfrm>
            <a:prstGeom prst="rect">
              <a:avLst/>
            </a:prstGeom>
            <a:blipFill>
              <a:blip r:embed="rId2" cstate="print"/>
              <a:stretch>
                <a:fillRect/>
              </a:stretch>
            </a:blipFill>
          </p:spPr>
          <p:txBody>
            <a:bodyPr wrap="square" lIns="0" tIns="0" rIns="0" bIns="0" rtlCol="0"/>
            <a:lstStyle/>
            <a:p>
              <a:endParaRPr/>
            </a:p>
          </p:txBody>
        </p:sp>
        <p:sp>
          <p:nvSpPr>
            <p:cNvPr id="7" name="object 7"/>
            <p:cNvSpPr/>
            <p:nvPr/>
          </p:nvSpPr>
          <p:spPr>
            <a:xfrm>
              <a:off x="0" y="1723643"/>
              <a:ext cx="4562855" cy="3462528"/>
            </a:xfrm>
            <a:prstGeom prst="rect">
              <a:avLst/>
            </a:prstGeom>
            <a:blipFill>
              <a:blip r:embed="rId3" cstate="print"/>
              <a:stretch>
                <a:fillRect/>
              </a:stretch>
            </a:blipFill>
          </p:spPr>
          <p:txBody>
            <a:bodyPr wrap="square" lIns="0" tIns="0" rIns="0" bIns="0" rtlCol="0"/>
            <a:lstStyle/>
            <a:p>
              <a:endParaRPr/>
            </a:p>
          </p:txBody>
        </p:sp>
      </p:grpSp>
      <p:sp>
        <p:nvSpPr>
          <p:cNvPr id="8" name="object 8"/>
          <p:cNvSpPr txBox="1"/>
          <p:nvPr/>
        </p:nvSpPr>
        <p:spPr>
          <a:xfrm>
            <a:off x="220167" y="866977"/>
            <a:ext cx="6301105" cy="331470"/>
          </a:xfrm>
          <a:prstGeom prst="rect">
            <a:avLst/>
          </a:prstGeom>
        </p:spPr>
        <p:txBody>
          <a:bodyPr vert="horz" wrap="square" lIns="0" tIns="13335" rIns="0" bIns="0" rtlCol="0">
            <a:spAutoFit/>
          </a:bodyPr>
          <a:lstStyle/>
          <a:p>
            <a:pPr marL="12700">
              <a:lnSpc>
                <a:spcPct val="100000"/>
              </a:lnSpc>
              <a:spcBef>
                <a:spcPts val="105"/>
              </a:spcBef>
            </a:pPr>
            <a:r>
              <a:rPr sz="2000" b="1" i="1" spc="-105" dirty="0">
                <a:solidFill>
                  <a:srgbClr val="943735"/>
                </a:solidFill>
                <a:latin typeface="Times New Roman"/>
                <a:cs typeface="Times New Roman"/>
              </a:rPr>
              <a:t>FinTech </a:t>
            </a:r>
            <a:r>
              <a:rPr sz="2000" b="1" spc="-90" dirty="0">
                <a:solidFill>
                  <a:srgbClr val="943735"/>
                </a:solidFill>
                <a:latin typeface="Arial"/>
                <a:cs typeface="Arial"/>
              </a:rPr>
              <a:t>global </a:t>
            </a:r>
            <a:r>
              <a:rPr sz="2000" b="1" spc="-114" dirty="0">
                <a:solidFill>
                  <a:srgbClr val="943735"/>
                </a:solidFill>
                <a:latin typeface="Arial"/>
                <a:cs typeface="Arial"/>
              </a:rPr>
              <a:t>menunjukkan </a:t>
            </a:r>
            <a:r>
              <a:rPr sz="2000" b="1" spc="-105" dirty="0">
                <a:solidFill>
                  <a:srgbClr val="943735"/>
                </a:solidFill>
                <a:latin typeface="Arial"/>
                <a:cs typeface="Arial"/>
              </a:rPr>
              <a:t>perkembangan </a:t>
            </a:r>
            <a:r>
              <a:rPr sz="2000" b="1" spc="-130" dirty="0">
                <a:solidFill>
                  <a:srgbClr val="943735"/>
                </a:solidFill>
                <a:latin typeface="Arial"/>
                <a:cs typeface="Arial"/>
              </a:rPr>
              <a:t>yang </a:t>
            </a:r>
            <a:r>
              <a:rPr sz="2000" b="1" spc="-110" dirty="0">
                <a:solidFill>
                  <a:srgbClr val="943735"/>
                </a:solidFill>
                <a:latin typeface="Arial"/>
                <a:cs typeface="Arial"/>
              </a:rPr>
              <a:t>pesat</a:t>
            </a:r>
            <a:r>
              <a:rPr sz="2000" b="1" spc="-215" dirty="0">
                <a:solidFill>
                  <a:srgbClr val="943735"/>
                </a:solidFill>
                <a:latin typeface="Arial"/>
                <a:cs typeface="Arial"/>
              </a:rPr>
              <a:t> </a:t>
            </a:r>
            <a:r>
              <a:rPr sz="2000" b="1" spc="-55" dirty="0">
                <a:solidFill>
                  <a:srgbClr val="943735"/>
                </a:solidFill>
                <a:latin typeface="Arial"/>
                <a:cs typeface="Arial"/>
              </a:rPr>
              <a:t>...</a:t>
            </a:r>
            <a:endParaRPr sz="20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585470"/>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sz="1800" b="1" dirty="0">
                <a:solidFill>
                  <a:srgbClr val="FFFFFF"/>
                </a:solidFill>
                <a:latin typeface="Carlito"/>
                <a:cs typeface="Carlito"/>
              </a:rPr>
              <a:t>7</a:t>
            </a:r>
            <a:endParaRPr sz="1800">
              <a:latin typeface="Carlito"/>
              <a:cs typeface="Carlito"/>
            </a:endParaRPr>
          </a:p>
        </p:txBody>
      </p:sp>
      <p:sp>
        <p:nvSpPr>
          <p:cNvPr id="3" name="object 3"/>
          <p:cNvSpPr/>
          <p:nvPr/>
        </p:nvSpPr>
        <p:spPr>
          <a:xfrm>
            <a:off x="466268" y="4101390"/>
            <a:ext cx="3912203" cy="2087217"/>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8741409" y="6427114"/>
            <a:ext cx="102870" cy="208279"/>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888888"/>
                </a:solidFill>
                <a:latin typeface="Carlito"/>
                <a:cs typeface="Carlito"/>
              </a:rPr>
              <a:t>7</a:t>
            </a:r>
            <a:endParaRPr sz="1200">
              <a:latin typeface="Carlito"/>
              <a:cs typeface="Carlito"/>
            </a:endParaRPr>
          </a:p>
        </p:txBody>
      </p:sp>
      <p:sp>
        <p:nvSpPr>
          <p:cNvPr id="5" name="object 5"/>
          <p:cNvSpPr txBox="1">
            <a:spLocks noGrp="1"/>
          </p:cNvSpPr>
          <p:nvPr>
            <p:ph type="title"/>
          </p:nvPr>
        </p:nvSpPr>
        <p:spPr>
          <a:xfrm>
            <a:off x="59435" y="35051"/>
            <a:ext cx="8371840" cy="585470"/>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sz="3200" spc="-180" dirty="0">
                <a:solidFill>
                  <a:srgbClr val="FFFFFF"/>
                </a:solidFill>
              </a:rPr>
              <a:t>Perkembangan </a:t>
            </a:r>
            <a:r>
              <a:rPr sz="3200" i="1" spc="-165" dirty="0">
                <a:solidFill>
                  <a:srgbClr val="FFFFFF"/>
                </a:solidFill>
                <a:latin typeface="Times New Roman"/>
                <a:cs typeface="Times New Roman"/>
              </a:rPr>
              <a:t>FinTech </a:t>
            </a:r>
            <a:r>
              <a:rPr sz="3200" spc="-145" dirty="0">
                <a:solidFill>
                  <a:srgbClr val="FFFFFF"/>
                </a:solidFill>
              </a:rPr>
              <a:t>di</a:t>
            </a:r>
            <a:r>
              <a:rPr sz="3200" spc="-215" dirty="0">
                <a:solidFill>
                  <a:srgbClr val="FFFFFF"/>
                </a:solidFill>
              </a:rPr>
              <a:t> </a:t>
            </a:r>
            <a:r>
              <a:rPr sz="3200" spc="-180" dirty="0">
                <a:solidFill>
                  <a:srgbClr val="FFFFFF"/>
                </a:solidFill>
              </a:rPr>
              <a:t>Indonesia</a:t>
            </a:r>
            <a:endParaRPr sz="3200">
              <a:latin typeface="Times New Roman"/>
              <a:cs typeface="Times New Roman"/>
            </a:endParaRPr>
          </a:p>
        </p:txBody>
      </p:sp>
      <p:sp>
        <p:nvSpPr>
          <p:cNvPr id="6" name="object 6"/>
          <p:cNvSpPr txBox="1"/>
          <p:nvPr/>
        </p:nvSpPr>
        <p:spPr>
          <a:xfrm>
            <a:off x="728268" y="6387795"/>
            <a:ext cx="1845310" cy="147955"/>
          </a:xfrm>
          <a:prstGeom prst="rect">
            <a:avLst/>
          </a:prstGeom>
        </p:spPr>
        <p:txBody>
          <a:bodyPr vert="horz" wrap="square" lIns="0" tIns="12700" rIns="0" bIns="0" rtlCol="0">
            <a:spAutoFit/>
          </a:bodyPr>
          <a:lstStyle/>
          <a:p>
            <a:pPr marL="12700">
              <a:lnSpc>
                <a:spcPct val="100000"/>
              </a:lnSpc>
              <a:spcBef>
                <a:spcPts val="100"/>
              </a:spcBef>
            </a:pPr>
            <a:r>
              <a:rPr sz="800" spc="-5" dirty="0">
                <a:latin typeface="Carlito"/>
                <a:cs typeface="Carlito"/>
              </a:rPr>
              <a:t>Sumber: Asosiasi FinTech indonesia dan</a:t>
            </a:r>
            <a:r>
              <a:rPr sz="800" spc="30" dirty="0">
                <a:latin typeface="Carlito"/>
                <a:cs typeface="Carlito"/>
              </a:rPr>
              <a:t> </a:t>
            </a:r>
            <a:r>
              <a:rPr sz="800" spc="-5" dirty="0">
                <a:latin typeface="Carlito"/>
                <a:cs typeface="Carlito"/>
              </a:rPr>
              <a:t>OJK</a:t>
            </a:r>
            <a:endParaRPr sz="800">
              <a:latin typeface="Carlito"/>
              <a:cs typeface="Carlito"/>
            </a:endParaRPr>
          </a:p>
        </p:txBody>
      </p:sp>
      <p:sp>
        <p:nvSpPr>
          <p:cNvPr id="7" name="object 7"/>
          <p:cNvSpPr txBox="1"/>
          <p:nvPr/>
        </p:nvSpPr>
        <p:spPr>
          <a:xfrm>
            <a:off x="1040993" y="4209034"/>
            <a:ext cx="2618740" cy="410209"/>
          </a:xfrm>
          <a:prstGeom prst="rect">
            <a:avLst/>
          </a:prstGeom>
        </p:spPr>
        <p:txBody>
          <a:bodyPr vert="horz" wrap="square" lIns="0" tIns="55880" rIns="0" bIns="0" rtlCol="0">
            <a:spAutoFit/>
          </a:bodyPr>
          <a:lstStyle/>
          <a:p>
            <a:pPr marL="12700" marR="5080" indent="302895">
              <a:lnSpc>
                <a:spcPct val="80000"/>
              </a:lnSpc>
              <a:spcBef>
                <a:spcPts val="440"/>
              </a:spcBef>
            </a:pPr>
            <a:r>
              <a:rPr sz="1400" b="1" spc="-45" dirty="0">
                <a:latin typeface="Arial"/>
                <a:cs typeface="Arial"/>
              </a:rPr>
              <a:t>Profil </a:t>
            </a:r>
            <a:r>
              <a:rPr sz="1400" b="1" i="1" spc="-75" dirty="0">
                <a:latin typeface="Times New Roman"/>
                <a:cs typeface="Times New Roman"/>
              </a:rPr>
              <a:t>FinTech </a:t>
            </a:r>
            <a:r>
              <a:rPr sz="1400" b="1" spc="-65" dirty="0">
                <a:latin typeface="Arial"/>
                <a:cs typeface="Arial"/>
              </a:rPr>
              <a:t>di </a:t>
            </a:r>
            <a:r>
              <a:rPr sz="1400" b="1" spc="-80" dirty="0">
                <a:latin typeface="Arial"/>
                <a:cs typeface="Arial"/>
              </a:rPr>
              <a:t>Indonesia  (Berdasarkan </a:t>
            </a:r>
            <a:r>
              <a:rPr sz="1400" b="1" spc="-105" dirty="0">
                <a:latin typeface="Arial"/>
                <a:cs typeface="Arial"/>
              </a:rPr>
              <a:t>Jumlah</a:t>
            </a:r>
            <a:r>
              <a:rPr sz="1400" b="1" spc="-114" dirty="0">
                <a:latin typeface="Arial"/>
                <a:cs typeface="Arial"/>
              </a:rPr>
              <a:t> </a:t>
            </a:r>
            <a:r>
              <a:rPr sz="1400" b="1" spc="-90" dirty="0">
                <a:latin typeface="Arial"/>
                <a:cs typeface="Arial"/>
              </a:rPr>
              <a:t>Perusahaan)</a:t>
            </a:r>
            <a:endParaRPr sz="1400">
              <a:latin typeface="Arial"/>
              <a:cs typeface="Arial"/>
            </a:endParaRPr>
          </a:p>
        </p:txBody>
      </p:sp>
      <p:grpSp>
        <p:nvGrpSpPr>
          <p:cNvPr id="8" name="object 8"/>
          <p:cNvGrpSpPr/>
          <p:nvPr/>
        </p:nvGrpSpPr>
        <p:grpSpPr>
          <a:xfrm>
            <a:off x="4055364" y="2183892"/>
            <a:ext cx="2087880" cy="1713230"/>
            <a:chOff x="4055364" y="2183892"/>
            <a:chExt cx="2087880" cy="1713230"/>
          </a:xfrm>
        </p:grpSpPr>
        <p:sp>
          <p:nvSpPr>
            <p:cNvPr id="9" name="object 9"/>
            <p:cNvSpPr/>
            <p:nvPr/>
          </p:nvSpPr>
          <p:spPr>
            <a:xfrm>
              <a:off x="4055364" y="2183892"/>
              <a:ext cx="1226820" cy="1487805"/>
            </a:xfrm>
            <a:custGeom>
              <a:avLst/>
              <a:gdLst/>
              <a:ahLst/>
              <a:cxnLst/>
              <a:rect l="l" t="t" r="r" b="b"/>
              <a:pathLst>
                <a:path w="1226820" h="1487804">
                  <a:moveTo>
                    <a:pt x="613410" y="0"/>
                  </a:moveTo>
                  <a:lnTo>
                    <a:pt x="613410" y="371856"/>
                  </a:lnTo>
                  <a:lnTo>
                    <a:pt x="0" y="371856"/>
                  </a:lnTo>
                  <a:lnTo>
                    <a:pt x="0" y="1115568"/>
                  </a:lnTo>
                  <a:lnTo>
                    <a:pt x="613410" y="1115568"/>
                  </a:lnTo>
                  <a:lnTo>
                    <a:pt x="613410" y="1487424"/>
                  </a:lnTo>
                  <a:lnTo>
                    <a:pt x="1226820" y="743712"/>
                  </a:lnTo>
                  <a:lnTo>
                    <a:pt x="613410" y="0"/>
                  </a:lnTo>
                  <a:close/>
                </a:path>
              </a:pathLst>
            </a:custGeom>
            <a:solidFill>
              <a:srgbClr val="C00000"/>
            </a:solidFill>
          </p:spPr>
          <p:txBody>
            <a:bodyPr wrap="square" lIns="0" tIns="0" rIns="0" bIns="0" rtlCol="0"/>
            <a:lstStyle/>
            <a:p>
              <a:endParaRPr/>
            </a:p>
          </p:txBody>
        </p:sp>
        <p:sp>
          <p:nvSpPr>
            <p:cNvPr id="10" name="object 10"/>
            <p:cNvSpPr/>
            <p:nvPr/>
          </p:nvSpPr>
          <p:spPr>
            <a:xfrm>
              <a:off x="5234940" y="3044952"/>
              <a:ext cx="908303" cy="851916"/>
            </a:xfrm>
            <a:prstGeom prst="rect">
              <a:avLst/>
            </a:prstGeom>
            <a:blipFill>
              <a:blip r:embed="rId3" cstate="print"/>
              <a:stretch>
                <a:fillRect/>
              </a:stretch>
            </a:blipFill>
          </p:spPr>
          <p:txBody>
            <a:bodyPr wrap="square" lIns="0" tIns="0" rIns="0" bIns="0" rtlCol="0"/>
            <a:lstStyle/>
            <a:p>
              <a:endParaRPr/>
            </a:p>
          </p:txBody>
        </p:sp>
      </p:grpSp>
      <p:sp>
        <p:nvSpPr>
          <p:cNvPr id="11" name="object 11"/>
          <p:cNvSpPr txBox="1"/>
          <p:nvPr/>
        </p:nvSpPr>
        <p:spPr>
          <a:xfrm>
            <a:off x="6078982" y="3385566"/>
            <a:ext cx="2635885" cy="2235200"/>
          </a:xfrm>
          <a:prstGeom prst="rect">
            <a:avLst/>
          </a:prstGeom>
        </p:spPr>
        <p:txBody>
          <a:bodyPr vert="horz" wrap="square" lIns="0" tIns="12065" rIns="0" bIns="0" rtlCol="0">
            <a:spAutoFit/>
          </a:bodyPr>
          <a:lstStyle/>
          <a:p>
            <a:pPr marL="302260" marR="107950" indent="-287020">
              <a:lnSpc>
                <a:spcPct val="100000"/>
              </a:lnSpc>
              <a:spcBef>
                <a:spcPts val="95"/>
              </a:spcBef>
              <a:buFont typeface="Arial"/>
              <a:buChar char="•"/>
              <a:tabLst>
                <a:tab pos="302260" algn="l"/>
                <a:tab pos="302895" algn="l"/>
              </a:tabLst>
            </a:pPr>
            <a:r>
              <a:rPr sz="1600" b="1" spc="-125" dirty="0">
                <a:latin typeface="Arial"/>
                <a:cs typeface="Arial"/>
              </a:rPr>
              <a:t>Besarnya </a:t>
            </a:r>
            <a:r>
              <a:rPr sz="1600" b="1" spc="-90" dirty="0">
                <a:latin typeface="Arial"/>
                <a:cs typeface="Arial"/>
              </a:rPr>
              <a:t>potensi </a:t>
            </a:r>
            <a:r>
              <a:rPr sz="1600" b="1" spc="-110" dirty="0">
                <a:latin typeface="Arial"/>
                <a:cs typeface="Arial"/>
              </a:rPr>
              <a:t>yang  </a:t>
            </a:r>
            <a:r>
              <a:rPr sz="1600" b="1" spc="-70" dirty="0">
                <a:latin typeface="Arial"/>
                <a:cs typeface="Arial"/>
              </a:rPr>
              <a:t>dimiliki </a:t>
            </a:r>
            <a:r>
              <a:rPr sz="1600" b="1" spc="-80" dirty="0">
                <a:latin typeface="Arial"/>
                <a:cs typeface="Arial"/>
              </a:rPr>
              <a:t>membuat </a:t>
            </a:r>
            <a:r>
              <a:rPr sz="1600" b="1" i="1" spc="-90" dirty="0">
                <a:latin typeface="Times New Roman"/>
                <a:cs typeface="Times New Roman"/>
              </a:rPr>
              <a:t>FinTech  </a:t>
            </a:r>
            <a:r>
              <a:rPr sz="1600" b="1" spc="-85" dirty="0">
                <a:latin typeface="Arial"/>
                <a:cs typeface="Arial"/>
              </a:rPr>
              <a:t>Perlu </a:t>
            </a:r>
            <a:r>
              <a:rPr sz="1600" b="1" spc="-80" dirty="0">
                <a:latin typeface="Arial"/>
                <a:cs typeface="Arial"/>
              </a:rPr>
              <a:t>diberikan </a:t>
            </a:r>
            <a:r>
              <a:rPr sz="1600" b="1" spc="-90" dirty="0">
                <a:latin typeface="Arial"/>
                <a:cs typeface="Arial"/>
              </a:rPr>
              <a:t>ruang  </a:t>
            </a:r>
            <a:r>
              <a:rPr sz="1600" b="1" spc="-75" dirty="0">
                <a:latin typeface="Arial"/>
                <a:cs typeface="Arial"/>
              </a:rPr>
              <a:t>untuk</a:t>
            </a:r>
            <a:r>
              <a:rPr sz="1600" b="1" spc="-114" dirty="0">
                <a:latin typeface="Arial"/>
                <a:cs typeface="Arial"/>
              </a:rPr>
              <a:t> </a:t>
            </a:r>
            <a:r>
              <a:rPr sz="1600" b="1" spc="-75" dirty="0">
                <a:latin typeface="Arial"/>
                <a:cs typeface="Arial"/>
              </a:rPr>
              <a:t>bertumbuh</a:t>
            </a:r>
            <a:endParaRPr sz="1600">
              <a:latin typeface="Arial"/>
              <a:cs typeface="Arial"/>
            </a:endParaRPr>
          </a:p>
          <a:p>
            <a:pPr>
              <a:lnSpc>
                <a:spcPct val="100000"/>
              </a:lnSpc>
              <a:buFont typeface="Arial"/>
              <a:buChar char="•"/>
            </a:pPr>
            <a:endParaRPr sz="1600">
              <a:latin typeface="Arial"/>
              <a:cs typeface="Arial"/>
            </a:endParaRPr>
          </a:p>
          <a:p>
            <a:pPr>
              <a:lnSpc>
                <a:spcPct val="100000"/>
              </a:lnSpc>
              <a:spcBef>
                <a:spcPts val="50"/>
              </a:spcBef>
              <a:buFont typeface="Arial"/>
              <a:buChar char="•"/>
            </a:pPr>
            <a:endParaRPr sz="1800">
              <a:latin typeface="Arial"/>
              <a:cs typeface="Arial"/>
            </a:endParaRPr>
          </a:p>
          <a:p>
            <a:pPr marL="299085" marR="5080" indent="-287020">
              <a:lnSpc>
                <a:spcPct val="100000"/>
              </a:lnSpc>
              <a:buFont typeface="Arial"/>
              <a:buChar char="•"/>
              <a:tabLst>
                <a:tab pos="299085" algn="l"/>
                <a:tab pos="299720" algn="l"/>
              </a:tabLst>
            </a:pPr>
            <a:r>
              <a:rPr sz="1600" b="1" spc="-85" dirty="0">
                <a:latin typeface="Arial"/>
                <a:cs typeface="Arial"/>
              </a:rPr>
              <a:t>Perlu </a:t>
            </a:r>
            <a:r>
              <a:rPr sz="1600" b="1" spc="-80" dirty="0">
                <a:latin typeface="Arial"/>
                <a:cs typeface="Arial"/>
              </a:rPr>
              <a:t>pengaturan </a:t>
            </a:r>
            <a:r>
              <a:rPr sz="1600" b="1" spc="-110" dirty="0">
                <a:latin typeface="Arial"/>
                <a:cs typeface="Arial"/>
              </a:rPr>
              <a:t>yang  </a:t>
            </a:r>
            <a:r>
              <a:rPr sz="1600" b="1" spc="-95" dirty="0">
                <a:latin typeface="Arial"/>
                <a:cs typeface="Arial"/>
              </a:rPr>
              <a:t>memadai </a:t>
            </a:r>
            <a:r>
              <a:rPr sz="1600" b="1" spc="-80" dirty="0">
                <a:latin typeface="Arial"/>
                <a:cs typeface="Arial"/>
              </a:rPr>
              <a:t>mengingat </a:t>
            </a:r>
            <a:r>
              <a:rPr sz="1600" b="1" spc="-90" dirty="0">
                <a:latin typeface="Arial"/>
                <a:cs typeface="Arial"/>
              </a:rPr>
              <a:t>risiko  </a:t>
            </a:r>
            <a:r>
              <a:rPr sz="1600" b="1" spc="-110" dirty="0">
                <a:latin typeface="Arial"/>
                <a:cs typeface="Arial"/>
              </a:rPr>
              <a:t>yang </a:t>
            </a:r>
            <a:r>
              <a:rPr sz="1600" b="1" spc="-95" dirty="0">
                <a:latin typeface="Arial"/>
                <a:cs typeface="Arial"/>
              </a:rPr>
              <a:t>mungkin</a:t>
            </a:r>
            <a:r>
              <a:rPr sz="1600" b="1" spc="-100" dirty="0">
                <a:latin typeface="Arial"/>
                <a:cs typeface="Arial"/>
              </a:rPr>
              <a:t> </a:t>
            </a:r>
            <a:r>
              <a:rPr sz="1600" b="1" spc="-75" dirty="0">
                <a:latin typeface="Arial"/>
                <a:cs typeface="Arial"/>
              </a:rPr>
              <a:t>ditimbulkan</a:t>
            </a:r>
            <a:endParaRPr sz="1600">
              <a:latin typeface="Arial"/>
              <a:cs typeface="Arial"/>
            </a:endParaRPr>
          </a:p>
        </p:txBody>
      </p:sp>
      <p:sp>
        <p:nvSpPr>
          <p:cNvPr id="12" name="object 12"/>
          <p:cNvSpPr txBox="1"/>
          <p:nvPr/>
        </p:nvSpPr>
        <p:spPr>
          <a:xfrm>
            <a:off x="1138529" y="681608"/>
            <a:ext cx="2013585" cy="410209"/>
          </a:xfrm>
          <a:prstGeom prst="rect">
            <a:avLst/>
          </a:prstGeom>
        </p:spPr>
        <p:txBody>
          <a:bodyPr vert="horz" wrap="square" lIns="0" tIns="54610" rIns="0" bIns="0" rtlCol="0">
            <a:spAutoFit/>
          </a:bodyPr>
          <a:lstStyle/>
          <a:p>
            <a:pPr marL="192405" marR="5080" indent="-180340">
              <a:lnSpc>
                <a:spcPts val="1340"/>
              </a:lnSpc>
              <a:spcBef>
                <a:spcPts val="430"/>
              </a:spcBef>
            </a:pPr>
            <a:r>
              <a:rPr sz="1400" b="1" spc="-50" dirty="0">
                <a:latin typeface="Arial"/>
                <a:cs typeface="Arial"/>
              </a:rPr>
              <a:t>Profil </a:t>
            </a:r>
            <a:r>
              <a:rPr sz="1400" b="1" i="1" spc="-75" dirty="0">
                <a:latin typeface="Times New Roman"/>
                <a:cs typeface="Times New Roman"/>
              </a:rPr>
              <a:t>FinTech </a:t>
            </a:r>
            <a:r>
              <a:rPr sz="1400" b="1" spc="-65" dirty="0">
                <a:latin typeface="Arial"/>
                <a:cs typeface="Arial"/>
              </a:rPr>
              <a:t>di</a:t>
            </a:r>
            <a:r>
              <a:rPr sz="1400" b="1" spc="-150" dirty="0">
                <a:latin typeface="Arial"/>
                <a:cs typeface="Arial"/>
              </a:rPr>
              <a:t> </a:t>
            </a:r>
            <a:r>
              <a:rPr sz="1400" b="1" spc="-80" dirty="0">
                <a:latin typeface="Arial"/>
                <a:cs typeface="Arial"/>
              </a:rPr>
              <a:t>Indonesia  (Berdasarkan</a:t>
            </a:r>
            <a:r>
              <a:rPr sz="1400" b="1" spc="-100" dirty="0">
                <a:latin typeface="Arial"/>
                <a:cs typeface="Arial"/>
              </a:rPr>
              <a:t> </a:t>
            </a:r>
            <a:r>
              <a:rPr sz="1400" b="1" spc="-50" dirty="0">
                <a:latin typeface="Arial"/>
                <a:cs typeface="Arial"/>
              </a:rPr>
              <a:t>Sektor)</a:t>
            </a:r>
            <a:endParaRPr sz="1400">
              <a:latin typeface="Arial"/>
              <a:cs typeface="Arial"/>
            </a:endParaRPr>
          </a:p>
        </p:txBody>
      </p:sp>
      <p:sp>
        <p:nvSpPr>
          <p:cNvPr id="13" name="object 13"/>
          <p:cNvSpPr/>
          <p:nvPr/>
        </p:nvSpPr>
        <p:spPr>
          <a:xfrm>
            <a:off x="519449" y="1182576"/>
            <a:ext cx="3331787" cy="2705217"/>
          </a:xfrm>
          <a:prstGeom prst="rect">
            <a:avLst/>
          </a:prstGeom>
          <a:blipFill>
            <a:blip r:embed="rId4" cstate="print"/>
            <a:stretch>
              <a:fillRect/>
            </a:stretch>
          </a:blipFill>
        </p:spPr>
        <p:txBody>
          <a:bodyPr wrap="square" lIns="0" tIns="0" rIns="0" bIns="0" rtlCol="0"/>
          <a:lstStyle/>
          <a:p>
            <a:endParaRPr/>
          </a:p>
        </p:txBody>
      </p:sp>
      <p:sp>
        <p:nvSpPr>
          <p:cNvPr id="14" name="object 14"/>
          <p:cNvSpPr/>
          <p:nvPr/>
        </p:nvSpPr>
        <p:spPr>
          <a:xfrm>
            <a:off x="5478066" y="4774748"/>
            <a:ext cx="400151" cy="939235"/>
          </a:xfrm>
          <a:prstGeom prst="rect">
            <a:avLst/>
          </a:prstGeom>
          <a:blipFill>
            <a:blip r:embed="rId5" cstate="print"/>
            <a:stretch>
              <a:fillRect/>
            </a:stretch>
          </a:blipFill>
        </p:spPr>
        <p:txBody>
          <a:bodyPr wrap="square" lIns="0" tIns="0" rIns="0" bIns="0" rtlCol="0"/>
          <a:lstStyle/>
          <a:p>
            <a:endParaRPr/>
          </a:p>
        </p:txBody>
      </p:sp>
      <p:sp>
        <p:nvSpPr>
          <p:cNvPr id="15" name="object 15"/>
          <p:cNvSpPr txBox="1"/>
          <p:nvPr/>
        </p:nvSpPr>
        <p:spPr>
          <a:xfrm>
            <a:off x="5902833" y="1224534"/>
            <a:ext cx="2810510" cy="1488440"/>
          </a:xfrm>
          <a:prstGeom prst="rect">
            <a:avLst/>
          </a:prstGeom>
        </p:spPr>
        <p:txBody>
          <a:bodyPr vert="horz" wrap="square" lIns="0" tIns="12065" rIns="0" bIns="0" rtlCol="0">
            <a:spAutoFit/>
          </a:bodyPr>
          <a:lstStyle/>
          <a:p>
            <a:pPr marL="299085" marR="5080" indent="-287020">
              <a:lnSpc>
                <a:spcPct val="100000"/>
              </a:lnSpc>
              <a:spcBef>
                <a:spcPts val="95"/>
              </a:spcBef>
              <a:buFont typeface="Arial"/>
              <a:buChar char="•"/>
              <a:tabLst>
                <a:tab pos="299085" algn="l"/>
                <a:tab pos="299720" algn="l"/>
              </a:tabLst>
            </a:pPr>
            <a:r>
              <a:rPr sz="1600" b="1" spc="-100" dirty="0">
                <a:latin typeface="Arial"/>
                <a:cs typeface="Arial"/>
              </a:rPr>
              <a:t>Pelaku </a:t>
            </a:r>
            <a:r>
              <a:rPr sz="1600" b="1" i="1" spc="-90" dirty="0">
                <a:latin typeface="Times New Roman"/>
                <a:cs typeface="Times New Roman"/>
              </a:rPr>
              <a:t>FinTech </a:t>
            </a:r>
            <a:r>
              <a:rPr sz="1600" b="1" spc="-100" dirty="0">
                <a:latin typeface="Arial"/>
                <a:cs typeface="Arial"/>
              </a:rPr>
              <a:t>Indonesia  </a:t>
            </a:r>
            <a:r>
              <a:rPr sz="1600" b="1" spc="-120" dirty="0">
                <a:latin typeface="Arial"/>
                <a:cs typeface="Arial"/>
              </a:rPr>
              <a:t>masih </a:t>
            </a:r>
            <a:r>
              <a:rPr sz="1600" b="1" spc="-100" dirty="0">
                <a:latin typeface="Arial"/>
                <a:cs typeface="Arial"/>
              </a:rPr>
              <a:t>dominan berbisnis  </a:t>
            </a:r>
            <a:r>
              <a:rPr sz="1600" b="1" spc="-80" dirty="0">
                <a:latin typeface="Arial"/>
                <a:cs typeface="Arial"/>
              </a:rPr>
              <a:t>payment </a:t>
            </a:r>
            <a:r>
              <a:rPr sz="1600" b="1" spc="-130" dirty="0">
                <a:latin typeface="Arial"/>
                <a:cs typeface="Arial"/>
              </a:rPr>
              <a:t>(43%), </a:t>
            </a:r>
            <a:r>
              <a:rPr sz="1600" b="1" spc="-90" dirty="0">
                <a:latin typeface="Arial"/>
                <a:cs typeface="Arial"/>
              </a:rPr>
              <a:t>pinjaman  </a:t>
            </a:r>
            <a:r>
              <a:rPr sz="1600" b="1" spc="-185" dirty="0">
                <a:latin typeface="Arial"/>
                <a:cs typeface="Arial"/>
              </a:rPr>
              <a:t>(17%), </a:t>
            </a:r>
            <a:r>
              <a:rPr sz="1600" b="1" spc="-110" dirty="0">
                <a:latin typeface="Arial"/>
                <a:cs typeface="Arial"/>
              </a:rPr>
              <a:t>dan </a:t>
            </a:r>
            <a:r>
              <a:rPr sz="1600" b="1" spc="-135" dirty="0">
                <a:latin typeface="Arial"/>
                <a:cs typeface="Arial"/>
              </a:rPr>
              <a:t>sisanya </a:t>
            </a:r>
            <a:r>
              <a:rPr sz="1600" b="1" spc="-65" dirty="0">
                <a:latin typeface="Arial"/>
                <a:cs typeface="Arial"/>
              </a:rPr>
              <a:t>berbentuk  </a:t>
            </a:r>
            <a:r>
              <a:rPr sz="1600" b="1" i="1" spc="15" dirty="0">
                <a:latin typeface="Times New Roman"/>
                <a:cs typeface="Times New Roman"/>
              </a:rPr>
              <a:t>agregator</a:t>
            </a:r>
            <a:r>
              <a:rPr sz="1600" b="1" spc="15" dirty="0">
                <a:latin typeface="Arial"/>
                <a:cs typeface="Arial"/>
              </a:rPr>
              <a:t>, </a:t>
            </a:r>
            <a:r>
              <a:rPr sz="1600" b="1" i="1" spc="5" dirty="0">
                <a:latin typeface="Times New Roman"/>
                <a:cs typeface="Times New Roman"/>
              </a:rPr>
              <a:t>crowdfunding</a:t>
            </a:r>
            <a:r>
              <a:rPr sz="1600" b="1" i="1" spc="-165" dirty="0">
                <a:latin typeface="Times New Roman"/>
                <a:cs typeface="Times New Roman"/>
              </a:rPr>
              <a:t> </a:t>
            </a:r>
            <a:r>
              <a:rPr sz="1600" b="1" spc="-110" dirty="0">
                <a:latin typeface="Arial"/>
                <a:cs typeface="Arial"/>
              </a:rPr>
              <a:t>dan  </a:t>
            </a:r>
            <a:r>
              <a:rPr sz="1600" b="1" spc="-80" dirty="0">
                <a:latin typeface="Arial"/>
                <a:cs typeface="Arial"/>
              </a:rPr>
              <a:t>lain-lain.</a:t>
            </a:r>
            <a:endParaRPr sz="1600">
              <a:latin typeface="Arial"/>
              <a:cs typeface="Arial"/>
            </a:endParaRPr>
          </a:p>
        </p:txBody>
      </p:sp>
      <p:sp>
        <p:nvSpPr>
          <p:cNvPr id="16" name="object 16"/>
          <p:cNvSpPr/>
          <p:nvPr/>
        </p:nvSpPr>
        <p:spPr>
          <a:xfrm>
            <a:off x="4873552" y="1039636"/>
            <a:ext cx="789264" cy="602278"/>
          </a:xfrm>
          <a:prstGeom prst="rect">
            <a:avLst/>
          </a:prstGeom>
          <a:blipFill>
            <a:blip r:embed="rId6" cstate="print"/>
            <a:stretch>
              <a:fillRect/>
            </a:stretch>
          </a:blipFill>
        </p:spPr>
        <p:txBody>
          <a:bodyPr wrap="square" lIns="0" tIns="0" rIns="0" bIns="0" rtlCol="0"/>
          <a:lstStyle/>
          <a:p>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430768" y="35051"/>
            <a:ext cx="478790" cy="585470"/>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sz="1800" b="1" dirty="0">
                <a:solidFill>
                  <a:srgbClr val="FFFFFF"/>
                </a:solidFill>
                <a:latin typeface="Carlito"/>
                <a:cs typeface="Carlito"/>
              </a:rPr>
              <a:t>8</a:t>
            </a:r>
            <a:endParaRPr sz="1800">
              <a:latin typeface="Carlito"/>
              <a:cs typeface="Carlito"/>
            </a:endParaRPr>
          </a:p>
        </p:txBody>
      </p:sp>
      <p:sp>
        <p:nvSpPr>
          <p:cNvPr id="3" name="object 3"/>
          <p:cNvSpPr txBox="1"/>
          <p:nvPr/>
        </p:nvSpPr>
        <p:spPr>
          <a:xfrm>
            <a:off x="8645779" y="6585305"/>
            <a:ext cx="198755" cy="186690"/>
          </a:xfrm>
          <a:prstGeom prst="rect">
            <a:avLst/>
          </a:prstGeom>
        </p:spPr>
        <p:txBody>
          <a:bodyPr vert="horz" wrap="square" lIns="0" tIns="13335" rIns="0" bIns="0" rtlCol="0">
            <a:spAutoFit/>
          </a:bodyPr>
          <a:lstStyle/>
          <a:p>
            <a:pPr marL="12700">
              <a:lnSpc>
                <a:spcPct val="100000"/>
              </a:lnSpc>
              <a:spcBef>
                <a:spcPts val="105"/>
              </a:spcBef>
            </a:pPr>
            <a:r>
              <a:rPr sz="1050" b="1" i="1" dirty="0">
                <a:solidFill>
                  <a:srgbClr val="FF0000"/>
                </a:solidFill>
                <a:latin typeface="Carlito"/>
                <a:cs typeface="Carlito"/>
              </a:rPr>
              <a:t>i</a:t>
            </a:r>
            <a:r>
              <a:rPr sz="1050" b="1" i="1" spc="-5" dirty="0">
                <a:solidFill>
                  <a:srgbClr val="FF0000"/>
                </a:solidFill>
                <a:latin typeface="Carlito"/>
                <a:cs typeface="Carlito"/>
              </a:rPr>
              <a:t>n</a:t>
            </a:r>
            <a:r>
              <a:rPr sz="1050" b="1" i="1" dirty="0">
                <a:solidFill>
                  <a:srgbClr val="FF0000"/>
                </a:solidFill>
                <a:latin typeface="Carlito"/>
                <a:cs typeface="Carlito"/>
              </a:rPr>
              <a:t>i.</a:t>
            </a:r>
            <a:endParaRPr sz="1050">
              <a:latin typeface="Carlito"/>
              <a:cs typeface="Carlito"/>
            </a:endParaRPr>
          </a:p>
        </p:txBody>
      </p:sp>
      <p:sp>
        <p:nvSpPr>
          <p:cNvPr id="4" name="object 4"/>
          <p:cNvSpPr txBox="1">
            <a:spLocks noGrp="1"/>
          </p:cNvSpPr>
          <p:nvPr>
            <p:ph type="title"/>
          </p:nvPr>
        </p:nvSpPr>
        <p:spPr>
          <a:xfrm>
            <a:off x="59435" y="35051"/>
            <a:ext cx="8371840" cy="462280"/>
          </a:xfrm>
          <a:prstGeom prst="rect">
            <a:avLst/>
          </a:prstGeom>
          <a:solidFill>
            <a:srgbClr val="D99593"/>
          </a:solidFill>
        </p:spPr>
        <p:txBody>
          <a:bodyPr vert="horz" wrap="square" lIns="0" tIns="25400" rIns="0" bIns="0" rtlCol="0">
            <a:spAutoFit/>
          </a:bodyPr>
          <a:lstStyle/>
          <a:p>
            <a:pPr marL="90805">
              <a:lnSpc>
                <a:spcPct val="100000"/>
              </a:lnSpc>
              <a:spcBef>
                <a:spcPts val="200"/>
              </a:spcBef>
            </a:pPr>
            <a:r>
              <a:rPr sz="2400" spc="-200" dirty="0">
                <a:solidFill>
                  <a:srgbClr val="FFFFFF"/>
                </a:solidFill>
              </a:rPr>
              <a:t>FinTech </a:t>
            </a:r>
            <a:r>
              <a:rPr sz="2400" spc="-155" dirty="0">
                <a:solidFill>
                  <a:srgbClr val="FFFFFF"/>
                </a:solidFill>
              </a:rPr>
              <a:t>dan </a:t>
            </a:r>
            <a:r>
              <a:rPr sz="2400" i="1" spc="10" dirty="0">
                <a:solidFill>
                  <a:srgbClr val="FFFFFF"/>
                </a:solidFill>
                <a:latin typeface="Times New Roman"/>
                <a:cs typeface="Times New Roman"/>
              </a:rPr>
              <a:t>Master </a:t>
            </a:r>
            <a:r>
              <a:rPr sz="2400" i="1" spc="-65" dirty="0">
                <a:solidFill>
                  <a:srgbClr val="FFFFFF"/>
                </a:solidFill>
                <a:latin typeface="Times New Roman"/>
                <a:cs typeface="Times New Roman"/>
              </a:rPr>
              <a:t>Plan </a:t>
            </a:r>
            <a:r>
              <a:rPr sz="2400" spc="-105" dirty="0">
                <a:solidFill>
                  <a:srgbClr val="FFFFFF"/>
                </a:solidFill>
              </a:rPr>
              <a:t>Sektor </a:t>
            </a:r>
            <a:r>
              <a:rPr sz="2400" spc="-260" dirty="0">
                <a:solidFill>
                  <a:srgbClr val="FFFFFF"/>
                </a:solidFill>
              </a:rPr>
              <a:t>Jasa </a:t>
            </a:r>
            <a:r>
              <a:rPr sz="2400" spc="-175" dirty="0">
                <a:solidFill>
                  <a:srgbClr val="FFFFFF"/>
                </a:solidFill>
              </a:rPr>
              <a:t>Keuangan</a:t>
            </a:r>
            <a:r>
              <a:rPr sz="2400" spc="-105" dirty="0">
                <a:solidFill>
                  <a:srgbClr val="FFFFFF"/>
                </a:solidFill>
              </a:rPr>
              <a:t> </a:t>
            </a:r>
            <a:r>
              <a:rPr sz="2400" spc="-140" dirty="0">
                <a:solidFill>
                  <a:srgbClr val="FFFFFF"/>
                </a:solidFill>
              </a:rPr>
              <a:t>Indonesia</a:t>
            </a:r>
            <a:endParaRPr sz="2400">
              <a:latin typeface="Times New Roman"/>
              <a:cs typeface="Times New Roman"/>
            </a:endParaRPr>
          </a:p>
        </p:txBody>
      </p:sp>
      <p:sp>
        <p:nvSpPr>
          <p:cNvPr id="5" name="object 5"/>
          <p:cNvSpPr txBox="1"/>
          <p:nvPr/>
        </p:nvSpPr>
        <p:spPr>
          <a:xfrm>
            <a:off x="331114" y="991362"/>
            <a:ext cx="8075295" cy="635635"/>
          </a:xfrm>
          <a:prstGeom prst="rect">
            <a:avLst/>
          </a:prstGeom>
        </p:spPr>
        <p:txBody>
          <a:bodyPr vert="horz" wrap="square" lIns="0" tIns="13335" rIns="0" bIns="0" rtlCol="0">
            <a:spAutoFit/>
          </a:bodyPr>
          <a:lstStyle/>
          <a:p>
            <a:pPr marL="12700" marR="5080">
              <a:lnSpc>
                <a:spcPct val="100000"/>
              </a:lnSpc>
              <a:spcBef>
                <a:spcPts val="105"/>
              </a:spcBef>
            </a:pPr>
            <a:r>
              <a:rPr sz="2000" b="1" i="1" spc="-105" dirty="0">
                <a:solidFill>
                  <a:srgbClr val="943735"/>
                </a:solidFill>
                <a:latin typeface="Times New Roman"/>
                <a:cs typeface="Times New Roman"/>
              </a:rPr>
              <a:t>FinTech </a:t>
            </a:r>
            <a:r>
              <a:rPr sz="2000" b="1" spc="-130" dirty="0">
                <a:solidFill>
                  <a:srgbClr val="943735"/>
                </a:solidFill>
                <a:latin typeface="Arial"/>
                <a:cs typeface="Arial"/>
              </a:rPr>
              <a:t>yang </a:t>
            </a:r>
            <a:r>
              <a:rPr sz="2000" b="1" spc="-95" dirty="0">
                <a:solidFill>
                  <a:srgbClr val="943735"/>
                </a:solidFill>
                <a:latin typeface="Arial"/>
                <a:cs typeface="Arial"/>
              </a:rPr>
              <a:t>terus </a:t>
            </a:r>
            <a:r>
              <a:rPr sz="2000" b="1" spc="-100" dirty="0">
                <a:solidFill>
                  <a:srgbClr val="943735"/>
                </a:solidFill>
                <a:latin typeface="Arial"/>
                <a:cs typeface="Arial"/>
              </a:rPr>
              <a:t>berkembang </a:t>
            </a:r>
            <a:r>
              <a:rPr sz="2000" b="1" spc="-125" dirty="0">
                <a:solidFill>
                  <a:srgbClr val="943735"/>
                </a:solidFill>
                <a:latin typeface="Arial"/>
                <a:cs typeface="Arial"/>
              </a:rPr>
              <a:t>akan </a:t>
            </a:r>
            <a:r>
              <a:rPr sz="2000" b="1" spc="-120" dirty="0">
                <a:solidFill>
                  <a:srgbClr val="943735"/>
                </a:solidFill>
                <a:latin typeface="Arial"/>
                <a:cs typeface="Arial"/>
              </a:rPr>
              <a:t>mendukung </a:t>
            </a:r>
            <a:r>
              <a:rPr sz="2000" b="1" spc="-125" dirty="0">
                <a:solidFill>
                  <a:srgbClr val="943735"/>
                </a:solidFill>
                <a:latin typeface="Arial"/>
                <a:cs typeface="Arial"/>
              </a:rPr>
              <a:t>pencapaian </a:t>
            </a:r>
            <a:r>
              <a:rPr sz="2000" b="1" spc="-60" dirty="0">
                <a:solidFill>
                  <a:srgbClr val="943735"/>
                </a:solidFill>
                <a:latin typeface="Arial"/>
                <a:cs typeface="Arial"/>
              </a:rPr>
              <a:t>tiga </a:t>
            </a:r>
            <a:r>
              <a:rPr sz="2000" b="1" spc="-160" dirty="0">
                <a:solidFill>
                  <a:srgbClr val="943735"/>
                </a:solidFill>
                <a:latin typeface="Arial"/>
                <a:cs typeface="Arial"/>
              </a:rPr>
              <a:t>sasaran  </a:t>
            </a:r>
            <a:r>
              <a:rPr sz="2000" b="1" spc="-65" dirty="0">
                <a:solidFill>
                  <a:srgbClr val="943735"/>
                </a:solidFill>
                <a:latin typeface="Arial"/>
                <a:cs typeface="Arial"/>
              </a:rPr>
              <a:t>Master </a:t>
            </a:r>
            <a:r>
              <a:rPr sz="2000" b="1" spc="-130" dirty="0">
                <a:solidFill>
                  <a:srgbClr val="943735"/>
                </a:solidFill>
                <a:latin typeface="Arial"/>
                <a:cs typeface="Arial"/>
              </a:rPr>
              <a:t>Plan </a:t>
            </a:r>
            <a:r>
              <a:rPr sz="2000" b="1" spc="-85" dirty="0">
                <a:solidFill>
                  <a:srgbClr val="943735"/>
                </a:solidFill>
                <a:latin typeface="Arial"/>
                <a:cs typeface="Arial"/>
              </a:rPr>
              <a:t>Sektor </a:t>
            </a:r>
            <a:r>
              <a:rPr sz="2000" b="1" spc="-215" dirty="0">
                <a:solidFill>
                  <a:srgbClr val="943735"/>
                </a:solidFill>
                <a:latin typeface="Arial"/>
                <a:cs typeface="Arial"/>
              </a:rPr>
              <a:t>Jasa </a:t>
            </a:r>
            <a:r>
              <a:rPr sz="2000" b="1" spc="-145" dirty="0">
                <a:solidFill>
                  <a:srgbClr val="943735"/>
                </a:solidFill>
                <a:latin typeface="Arial"/>
                <a:cs typeface="Arial"/>
              </a:rPr>
              <a:t>Keuangan </a:t>
            </a:r>
            <a:r>
              <a:rPr sz="2000" b="1" spc="-114" dirty="0">
                <a:solidFill>
                  <a:srgbClr val="943735"/>
                </a:solidFill>
                <a:latin typeface="Arial"/>
                <a:cs typeface="Arial"/>
              </a:rPr>
              <a:t>Indonesia</a:t>
            </a:r>
            <a:r>
              <a:rPr sz="2000" b="1" spc="-145" dirty="0">
                <a:solidFill>
                  <a:srgbClr val="943735"/>
                </a:solidFill>
                <a:latin typeface="Arial"/>
                <a:cs typeface="Arial"/>
              </a:rPr>
              <a:t> </a:t>
            </a:r>
            <a:r>
              <a:rPr sz="2000" b="1" spc="-185" dirty="0">
                <a:solidFill>
                  <a:srgbClr val="943735"/>
                </a:solidFill>
                <a:latin typeface="Arial"/>
                <a:cs typeface="Arial"/>
              </a:rPr>
              <a:t>2015-2019</a:t>
            </a:r>
            <a:endParaRPr sz="2000">
              <a:latin typeface="Arial"/>
              <a:cs typeface="Arial"/>
            </a:endParaRPr>
          </a:p>
        </p:txBody>
      </p:sp>
      <p:sp>
        <p:nvSpPr>
          <p:cNvPr id="6" name="object 6"/>
          <p:cNvSpPr/>
          <p:nvPr/>
        </p:nvSpPr>
        <p:spPr>
          <a:xfrm>
            <a:off x="158495" y="2337816"/>
            <a:ext cx="2778760" cy="2479675"/>
          </a:xfrm>
          <a:custGeom>
            <a:avLst/>
            <a:gdLst/>
            <a:ahLst/>
            <a:cxnLst/>
            <a:rect l="l" t="t" r="r" b="b"/>
            <a:pathLst>
              <a:path w="2778760" h="2479675">
                <a:moveTo>
                  <a:pt x="2364994" y="0"/>
                </a:moveTo>
                <a:lnTo>
                  <a:pt x="413270" y="0"/>
                </a:lnTo>
                <a:lnTo>
                  <a:pt x="365074" y="2780"/>
                </a:lnTo>
                <a:lnTo>
                  <a:pt x="318511" y="10915"/>
                </a:lnTo>
                <a:lnTo>
                  <a:pt x="273891" y="24094"/>
                </a:lnTo>
                <a:lnTo>
                  <a:pt x="231524" y="42007"/>
                </a:lnTo>
                <a:lnTo>
                  <a:pt x="191720" y="64343"/>
                </a:lnTo>
                <a:lnTo>
                  <a:pt x="154790" y="90793"/>
                </a:lnTo>
                <a:lnTo>
                  <a:pt x="121043" y="121046"/>
                </a:lnTo>
                <a:lnTo>
                  <a:pt x="90790" y="154793"/>
                </a:lnTo>
                <a:lnTo>
                  <a:pt x="64340" y="191722"/>
                </a:lnTo>
                <a:lnTo>
                  <a:pt x="42005" y="231525"/>
                </a:lnTo>
                <a:lnTo>
                  <a:pt x="24092" y="273889"/>
                </a:lnTo>
                <a:lnTo>
                  <a:pt x="10914" y="318507"/>
                </a:lnTo>
                <a:lnTo>
                  <a:pt x="2780" y="365066"/>
                </a:lnTo>
                <a:lnTo>
                  <a:pt x="0" y="413258"/>
                </a:lnTo>
                <a:lnTo>
                  <a:pt x="0" y="2066290"/>
                </a:lnTo>
                <a:lnTo>
                  <a:pt x="2780" y="2114481"/>
                </a:lnTo>
                <a:lnTo>
                  <a:pt x="10914" y="2161040"/>
                </a:lnTo>
                <a:lnTo>
                  <a:pt x="24092" y="2205658"/>
                </a:lnTo>
                <a:lnTo>
                  <a:pt x="42005" y="2248022"/>
                </a:lnTo>
                <a:lnTo>
                  <a:pt x="64340" y="2287825"/>
                </a:lnTo>
                <a:lnTo>
                  <a:pt x="90790" y="2324754"/>
                </a:lnTo>
                <a:lnTo>
                  <a:pt x="121043" y="2358501"/>
                </a:lnTo>
                <a:lnTo>
                  <a:pt x="154790" y="2388754"/>
                </a:lnTo>
                <a:lnTo>
                  <a:pt x="191720" y="2415204"/>
                </a:lnTo>
                <a:lnTo>
                  <a:pt x="231524" y="2437540"/>
                </a:lnTo>
                <a:lnTo>
                  <a:pt x="273891" y="2455453"/>
                </a:lnTo>
                <a:lnTo>
                  <a:pt x="318511" y="2468632"/>
                </a:lnTo>
                <a:lnTo>
                  <a:pt x="365074" y="2476767"/>
                </a:lnTo>
                <a:lnTo>
                  <a:pt x="413270" y="2479548"/>
                </a:lnTo>
                <a:lnTo>
                  <a:pt x="2364994" y="2479548"/>
                </a:lnTo>
                <a:lnTo>
                  <a:pt x="2413185" y="2476767"/>
                </a:lnTo>
                <a:lnTo>
                  <a:pt x="2459744" y="2468632"/>
                </a:lnTo>
                <a:lnTo>
                  <a:pt x="2504362" y="2455453"/>
                </a:lnTo>
                <a:lnTo>
                  <a:pt x="2546726" y="2437540"/>
                </a:lnTo>
                <a:lnTo>
                  <a:pt x="2586529" y="2415204"/>
                </a:lnTo>
                <a:lnTo>
                  <a:pt x="2623458" y="2388754"/>
                </a:lnTo>
                <a:lnTo>
                  <a:pt x="2657205" y="2358501"/>
                </a:lnTo>
                <a:lnTo>
                  <a:pt x="2687458" y="2324754"/>
                </a:lnTo>
                <a:lnTo>
                  <a:pt x="2713908" y="2287825"/>
                </a:lnTo>
                <a:lnTo>
                  <a:pt x="2736244" y="2248022"/>
                </a:lnTo>
                <a:lnTo>
                  <a:pt x="2754157" y="2205658"/>
                </a:lnTo>
                <a:lnTo>
                  <a:pt x="2767336" y="2161040"/>
                </a:lnTo>
                <a:lnTo>
                  <a:pt x="2775471" y="2114481"/>
                </a:lnTo>
                <a:lnTo>
                  <a:pt x="2778252" y="2066290"/>
                </a:lnTo>
                <a:lnTo>
                  <a:pt x="2778252" y="413258"/>
                </a:lnTo>
                <a:lnTo>
                  <a:pt x="2775471" y="365066"/>
                </a:lnTo>
                <a:lnTo>
                  <a:pt x="2767336" y="318507"/>
                </a:lnTo>
                <a:lnTo>
                  <a:pt x="2754157" y="273889"/>
                </a:lnTo>
                <a:lnTo>
                  <a:pt x="2736244" y="231525"/>
                </a:lnTo>
                <a:lnTo>
                  <a:pt x="2713908" y="191722"/>
                </a:lnTo>
                <a:lnTo>
                  <a:pt x="2687458" y="154793"/>
                </a:lnTo>
                <a:lnTo>
                  <a:pt x="2657205" y="121046"/>
                </a:lnTo>
                <a:lnTo>
                  <a:pt x="2623458" y="90793"/>
                </a:lnTo>
                <a:lnTo>
                  <a:pt x="2586529" y="64343"/>
                </a:lnTo>
                <a:lnTo>
                  <a:pt x="2546726" y="42007"/>
                </a:lnTo>
                <a:lnTo>
                  <a:pt x="2504362" y="24094"/>
                </a:lnTo>
                <a:lnTo>
                  <a:pt x="2459744" y="10915"/>
                </a:lnTo>
                <a:lnTo>
                  <a:pt x="2413185" y="2780"/>
                </a:lnTo>
                <a:lnTo>
                  <a:pt x="2364994" y="0"/>
                </a:lnTo>
                <a:close/>
              </a:path>
            </a:pathLst>
          </a:custGeom>
          <a:solidFill>
            <a:srgbClr val="C0504D">
              <a:alpha val="12156"/>
            </a:srgbClr>
          </a:solidFill>
        </p:spPr>
        <p:txBody>
          <a:bodyPr wrap="square" lIns="0" tIns="0" rIns="0" bIns="0" rtlCol="0"/>
          <a:lstStyle/>
          <a:p>
            <a:endParaRPr/>
          </a:p>
        </p:txBody>
      </p:sp>
      <p:sp>
        <p:nvSpPr>
          <p:cNvPr id="7" name="object 7"/>
          <p:cNvSpPr txBox="1"/>
          <p:nvPr/>
        </p:nvSpPr>
        <p:spPr>
          <a:xfrm>
            <a:off x="358546" y="2726110"/>
            <a:ext cx="2270125" cy="1487170"/>
          </a:xfrm>
          <a:prstGeom prst="rect">
            <a:avLst/>
          </a:prstGeom>
        </p:spPr>
        <p:txBody>
          <a:bodyPr vert="horz" wrap="square" lIns="0" tIns="113664" rIns="0" bIns="0" rtlCol="0">
            <a:spAutoFit/>
          </a:bodyPr>
          <a:lstStyle/>
          <a:p>
            <a:pPr marL="12700">
              <a:lnSpc>
                <a:spcPct val="100000"/>
              </a:lnSpc>
              <a:spcBef>
                <a:spcPts val="894"/>
              </a:spcBef>
            </a:pPr>
            <a:r>
              <a:rPr sz="2000" b="1" u="sng" spc="-65" dirty="0">
                <a:solidFill>
                  <a:srgbClr val="C00000"/>
                </a:solidFill>
                <a:uFill>
                  <a:solidFill>
                    <a:srgbClr val="C00000"/>
                  </a:solidFill>
                </a:uFill>
                <a:latin typeface="Arial"/>
                <a:cs typeface="Arial"/>
              </a:rPr>
              <a:t>Kontributif</a:t>
            </a:r>
            <a:endParaRPr sz="2000">
              <a:latin typeface="Arial"/>
              <a:cs typeface="Arial"/>
            </a:endParaRPr>
          </a:p>
          <a:p>
            <a:pPr marL="12700" marR="5080">
              <a:lnSpc>
                <a:spcPct val="100000"/>
              </a:lnSpc>
              <a:spcBef>
                <a:spcPts val="630"/>
              </a:spcBef>
            </a:pPr>
            <a:r>
              <a:rPr sz="1600" spc="-25" dirty="0">
                <a:latin typeface="Arial"/>
                <a:cs typeface="Arial"/>
              </a:rPr>
              <a:t>Mengotimalkan </a:t>
            </a:r>
            <a:r>
              <a:rPr sz="1600" spc="-75" dirty="0">
                <a:latin typeface="Arial"/>
                <a:cs typeface="Arial"/>
              </a:rPr>
              <a:t>Peran</a:t>
            </a:r>
            <a:r>
              <a:rPr sz="1600" spc="-165" dirty="0">
                <a:latin typeface="Arial"/>
                <a:cs typeface="Arial"/>
              </a:rPr>
              <a:t> </a:t>
            </a:r>
            <a:r>
              <a:rPr sz="1600" spc="-180" dirty="0">
                <a:latin typeface="Arial"/>
                <a:cs typeface="Arial"/>
              </a:rPr>
              <a:t>SJK  </a:t>
            </a:r>
            <a:r>
              <a:rPr sz="1600" spc="-55" dirty="0">
                <a:latin typeface="Arial"/>
                <a:cs typeface="Arial"/>
              </a:rPr>
              <a:t>dalam </a:t>
            </a:r>
            <a:r>
              <a:rPr sz="1600" spc="-35" dirty="0">
                <a:latin typeface="Arial"/>
                <a:cs typeface="Arial"/>
              </a:rPr>
              <a:t>mendukung  percepatan </a:t>
            </a:r>
            <a:r>
              <a:rPr sz="1600" spc="-20" dirty="0">
                <a:latin typeface="Arial"/>
                <a:cs typeface="Arial"/>
              </a:rPr>
              <a:t>pertumbuhan  </a:t>
            </a:r>
            <a:r>
              <a:rPr sz="1600" spc="-25" dirty="0">
                <a:latin typeface="Arial"/>
                <a:cs typeface="Arial"/>
              </a:rPr>
              <a:t>ekonomi</a:t>
            </a:r>
            <a:r>
              <a:rPr sz="1600" spc="-60" dirty="0">
                <a:latin typeface="Arial"/>
                <a:cs typeface="Arial"/>
              </a:rPr>
              <a:t> </a:t>
            </a:r>
            <a:r>
              <a:rPr sz="1600" spc="-50" dirty="0">
                <a:latin typeface="Arial"/>
                <a:cs typeface="Arial"/>
              </a:rPr>
              <a:t>nasional.</a:t>
            </a:r>
            <a:endParaRPr sz="1600">
              <a:latin typeface="Arial"/>
              <a:cs typeface="Arial"/>
            </a:endParaRPr>
          </a:p>
        </p:txBody>
      </p:sp>
      <p:sp>
        <p:nvSpPr>
          <p:cNvPr id="8" name="object 8"/>
          <p:cNvSpPr/>
          <p:nvPr/>
        </p:nvSpPr>
        <p:spPr>
          <a:xfrm>
            <a:off x="3128772" y="2337816"/>
            <a:ext cx="2778760" cy="2479675"/>
          </a:xfrm>
          <a:custGeom>
            <a:avLst/>
            <a:gdLst/>
            <a:ahLst/>
            <a:cxnLst/>
            <a:rect l="l" t="t" r="r" b="b"/>
            <a:pathLst>
              <a:path w="2778760" h="2479675">
                <a:moveTo>
                  <a:pt x="2364993" y="0"/>
                </a:moveTo>
                <a:lnTo>
                  <a:pt x="413257" y="0"/>
                </a:lnTo>
                <a:lnTo>
                  <a:pt x="365066" y="2780"/>
                </a:lnTo>
                <a:lnTo>
                  <a:pt x="318507" y="10915"/>
                </a:lnTo>
                <a:lnTo>
                  <a:pt x="273889" y="24094"/>
                </a:lnTo>
                <a:lnTo>
                  <a:pt x="231525" y="42007"/>
                </a:lnTo>
                <a:lnTo>
                  <a:pt x="191722" y="64343"/>
                </a:lnTo>
                <a:lnTo>
                  <a:pt x="154793" y="90793"/>
                </a:lnTo>
                <a:lnTo>
                  <a:pt x="121046" y="121046"/>
                </a:lnTo>
                <a:lnTo>
                  <a:pt x="90793" y="154793"/>
                </a:lnTo>
                <a:lnTo>
                  <a:pt x="64343" y="191722"/>
                </a:lnTo>
                <a:lnTo>
                  <a:pt x="42007" y="231525"/>
                </a:lnTo>
                <a:lnTo>
                  <a:pt x="24094" y="273889"/>
                </a:lnTo>
                <a:lnTo>
                  <a:pt x="10915" y="318507"/>
                </a:lnTo>
                <a:lnTo>
                  <a:pt x="2780" y="365066"/>
                </a:lnTo>
                <a:lnTo>
                  <a:pt x="0" y="413258"/>
                </a:lnTo>
                <a:lnTo>
                  <a:pt x="0" y="2066290"/>
                </a:lnTo>
                <a:lnTo>
                  <a:pt x="2780" y="2114481"/>
                </a:lnTo>
                <a:lnTo>
                  <a:pt x="10915" y="2161040"/>
                </a:lnTo>
                <a:lnTo>
                  <a:pt x="24094" y="2205658"/>
                </a:lnTo>
                <a:lnTo>
                  <a:pt x="42007" y="2248022"/>
                </a:lnTo>
                <a:lnTo>
                  <a:pt x="64343" y="2287825"/>
                </a:lnTo>
                <a:lnTo>
                  <a:pt x="90793" y="2324754"/>
                </a:lnTo>
                <a:lnTo>
                  <a:pt x="121046" y="2358501"/>
                </a:lnTo>
                <a:lnTo>
                  <a:pt x="154793" y="2388754"/>
                </a:lnTo>
                <a:lnTo>
                  <a:pt x="191722" y="2415204"/>
                </a:lnTo>
                <a:lnTo>
                  <a:pt x="231525" y="2437540"/>
                </a:lnTo>
                <a:lnTo>
                  <a:pt x="273889" y="2455453"/>
                </a:lnTo>
                <a:lnTo>
                  <a:pt x="318507" y="2468632"/>
                </a:lnTo>
                <a:lnTo>
                  <a:pt x="365066" y="2476767"/>
                </a:lnTo>
                <a:lnTo>
                  <a:pt x="413257" y="2479548"/>
                </a:lnTo>
                <a:lnTo>
                  <a:pt x="2364993" y="2479548"/>
                </a:lnTo>
                <a:lnTo>
                  <a:pt x="2413185" y="2476767"/>
                </a:lnTo>
                <a:lnTo>
                  <a:pt x="2459744" y="2468632"/>
                </a:lnTo>
                <a:lnTo>
                  <a:pt x="2504362" y="2455453"/>
                </a:lnTo>
                <a:lnTo>
                  <a:pt x="2546726" y="2437540"/>
                </a:lnTo>
                <a:lnTo>
                  <a:pt x="2586529" y="2415204"/>
                </a:lnTo>
                <a:lnTo>
                  <a:pt x="2623458" y="2388754"/>
                </a:lnTo>
                <a:lnTo>
                  <a:pt x="2657205" y="2358501"/>
                </a:lnTo>
                <a:lnTo>
                  <a:pt x="2687458" y="2324754"/>
                </a:lnTo>
                <a:lnTo>
                  <a:pt x="2713908" y="2287825"/>
                </a:lnTo>
                <a:lnTo>
                  <a:pt x="2736244" y="2248022"/>
                </a:lnTo>
                <a:lnTo>
                  <a:pt x="2754157" y="2205658"/>
                </a:lnTo>
                <a:lnTo>
                  <a:pt x="2767336" y="2161040"/>
                </a:lnTo>
                <a:lnTo>
                  <a:pt x="2775471" y="2114481"/>
                </a:lnTo>
                <a:lnTo>
                  <a:pt x="2778252" y="2066290"/>
                </a:lnTo>
                <a:lnTo>
                  <a:pt x="2778252" y="413258"/>
                </a:lnTo>
                <a:lnTo>
                  <a:pt x="2775471" y="365066"/>
                </a:lnTo>
                <a:lnTo>
                  <a:pt x="2767336" y="318507"/>
                </a:lnTo>
                <a:lnTo>
                  <a:pt x="2754157" y="273889"/>
                </a:lnTo>
                <a:lnTo>
                  <a:pt x="2736244" y="231525"/>
                </a:lnTo>
                <a:lnTo>
                  <a:pt x="2713908" y="191722"/>
                </a:lnTo>
                <a:lnTo>
                  <a:pt x="2687458" y="154793"/>
                </a:lnTo>
                <a:lnTo>
                  <a:pt x="2657205" y="121046"/>
                </a:lnTo>
                <a:lnTo>
                  <a:pt x="2623458" y="90793"/>
                </a:lnTo>
                <a:lnTo>
                  <a:pt x="2586529" y="64343"/>
                </a:lnTo>
                <a:lnTo>
                  <a:pt x="2546726" y="42007"/>
                </a:lnTo>
                <a:lnTo>
                  <a:pt x="2504362" y="24094"/>
                </a:lnTo>
                <a:lnTo>
                  <a:pt x="2459744" y="10915"/>
                </a:lnTo>
                <a:lnTo>
                  <a:pt x="2413185" y="2780"/>
                </a:lnTo>
                <a:lnTo>
                  <a:pt x="2364993" y="0"/>
                </a:lnTo>
                <a:close/>
              </a:path>
            </a:pathLst>
          </a:custGeom>
          <a:solidFill>
            <a:srgbClr val="C0504D">
              <a:alpha val="12156"/>
            </a:srgbClr>
          </a:solidFill>
        </p:spPr>
        <p:txBody>
          <a:bodyPr wrap="square" lIns="0" tIns="0" rIns="0" bIns="0" rtlCol="0"/>
          <a:lstStyle/>
          <a:p>
            <a:endParaRPr/>
          </a:p>
        </p:txBody>
      </p:sp>
      <p:sp>
        <p:nvSpPr>
          <p:cNvPr id="9" name="object 9"/>
          <p:cNvSpPr txBox="1"/>
          <p:nvPr/>
        </p:nvSpPr>
        <p:spPr>
          <a:xfrm>
            <a:off x="3329432" y="2421310"/>
            <a:ext cx="2374265" cy="1487170"/>
          </a:xfrm>
          <a:prstGeom prst="rect">
            <a:avLst/>
          </a:prstGeom>
        </p:spPr>
        <p:txBody>
          <a:bodyPr vert="horz" wrap="square" lIns="0" tIns="113664" rIns="0" bIns="0" rtlCol="0">
            <a:spAutoFit/>
          </a:bodyPr>
          <a:lstStyle/>
          <a:p>
            <a:pPr marL="12700">
              <a:lnSpc>
                <a:spcPct val="100000"/>
              </a:lnSpc>
              <a:spcBef>
                <a:spcPts val="894"/>
              </a:spcBef>
            </a:pPr>
            <a:r>
              <a:rPr sz="2000" b="1" u="sng" spc="-95" dirty="0">
                <a:solidFill>
                  <a:srgbClr val="C00000"/>
                </a:solidFill>
                <a:uFill>
                  <a:solidFill>
                    <a:srgbClr val="C00000"/>
                  </a:solidFill>
                </a:uFill>
                <a:latin typeface="Arial"/>
                <a:cs typeface="Arial"/>
              </a:rPr>
              <a:t>Stabil</a:t>
            </a:r>
            <a:endParaRPr sz="2000">
              <a:latin typeface="Arial"/>
              <a:cs typeface="Arial"/>
            </a:endParaRPr>
          </a:p>
          <a:p>
            <a:pPr marL="12700" marR="5080">
              <a:lnSpc>
                <a:spcPct val="100000"/>
              </a:lnSpc>
              <a:spcBef>
                <a:spcPts val="630"/>
              </a:spcBef>
            </a:pPr>
            <a:r>
              <a:rPr sz="1600" spc="-50" dirty="0">
                <a:latin typeface="Arial"/>
                <a:cs typeface="Arial"/>
              </a:rPr>
              <a:t>Menjaga </a:t>
            </a:r>
            <a:r>
              <a:rPr sz="1600" spc="-25" dirty="0">
                <a:latin typeface="Arial"/>
                <a:cs typeface="Arial"/>
              </a:rPr>
              <a:t>stabilitas </a:t>
            </a:r>
            <a:r>
              <a:rPr sz="1600" spc="-40" dirty="0">
                <a:latin typeface="Arial"/>
                <a:cs typeface="Arial"/>
              </a:rPr>
              <a:t>sistem  </a:t>
            </a:r>
            <a:r>
              <a:rPr sz="1600" spc="-60" dirty="0">
                <a:latin typeface="Arial"/>
                <a:cs typeface="Arial"/>
              </a:rPr>
              <a:t>keuangan </a:t>
            </a:r>
            <a:r>
              <a:rPr sz="1600" spc="-65" dirty="0">
                <a:latin typeface="Arial"/>
                <a:cs typeface="Arial"/>
              </a:rPr>
              <a:t>sebagai</a:t>
            </a:r>
            <a:r>
              <a:rPr sz="1600" spc="-140" dirty="0">
                <a:latin typeface="Arial"/>
                <a:cs typeface="Arial"/>
              </a:rPr>
              <a:t> </a:t>
            </a:r>
            <a:r>
              <a:rPr sz="1600" spc="-65" dirty="0">
                <a:latin typeface="Arial"/>
                <a:cs typeface="Arial"/>
              </a:rPr>
              <a:t>landasan  </a:t>
            </a:r>
            <a:r>
              <a:rPr sz="1600" spc="-40" dirty="0">
                <a:latin typeface="Arial"/>
                <a:cs typeface="Arial"/>
              </a:rPr>
              <a:t>bagi </a:t>
            </a:r>
            <a:r>
              <a:rPr sz="1600" spc="-45" dirty="0">
                <a:latin typeface="Arial"/>
                <a:cs typeface="Arial"/>
              </a:rPr>
              <a:t>pembangunan </a:t>
            </a:r>
            <a:r>
              <a:rPr sz="1600" spc="-60" dirty="0">
                <a:latin typeface="Arial"/>
                <a:cs typeface="Arial"/>
              </a:rPr>
              <a:t>yang  </a:t>
            </a:r>
            <a:r>
              <a:rPr sz="1600" spc="-30" dirty="0">
                <a:latin typeface="Arial"/>
                <a:cs typeface="Arial"/>
              </a:rPr>
              <a:t>berkelanjutan.</a:t>
            </a:r>
            <a:endParaRPr sz="1600">
              <a:latin typeface="Arial"/>
              <a:cs typeface="Arial"/>
            </a:endParaRPr>
          </a:p>
        </p:txBody>
      </p:sp>
      <p:sp>
        <p:nvSpPr>
          <p:cNvPr id="10" name="object 10"/>
          <p:cNvSpPr/>
          <p:nvPr/>
        </p:nvSpPr>
        <p:spPr>
          <a:xfrm>
            <a:off x="6097523" y="2337816"/>
            <a:ext cx="2778760" cy="2479675"/>
          </a:xfrm>
          <a:custGeom>
            <a:avLst/>
            <a:gdLst/>
            <a:ahLst/>
            <a:cxnLst/>
            <a:rect l="l" t="t" r="r" b="b"/>
            <a:pathLst>
              <a:path w="2778759" h="2479675">
                <a:moveTo>
                  <a:pt x="2364994" y="0"/>
                </a:moveTo>
                <a:lnTo>
                  <a:pt x="413257" y="0"/>
                </a:lnTo>
                <a:lnTo>
                  <a:pt x="365066" y="2780"/>
                </a:lnTo>
                <a:lnTo>
                  <a:pt x="318507" y="10915"/>
                </a:lnTo>
                <a:lnTo>
                  <a:pt x="273889" y="24094"/>
                </a:lnTo>
                <a:lnTo>
                  <a:pt x="231525" y="42007"/>
                </a:lnTo>
                <a:lnTo>
                  <a:pt x="191722" y="64343"/>
                </a:lnTo>
                <a:lnTo>
                  <a:pt x="154793" y="90793"/>
                </a:lnTo>
                <a:lnTo>
                  <a:pt x="121046" y="121046"/>
                </a:lnTo>
                <a:lnTo>
                  <a:pt x="90793" y="154793"/>
                </a:lnTo>
                <a:lnTo>
                  <a:pt x="64343" y="191722"/>
                </a:lnTo>
                <a:lnTo>
                  <a:pt x="42007" y="231525"/>
                </a:lnTo>
                <a:lnTo>
                  <a:pt x="24094" y="273889"/>
                </a:lnTo>
                <a:lnTo>
                  <a:pt x="10915" y="318507"/>
                </a:lnTo>
                <a:lnTo>
                  <a:pt x="2780" y="365066"/>
                </a:lnTo>
                <a:lnTo>
                  <a:pt x="0" y="413258"/>
                </a:lnTo>
                <a:lnTo>
                  <a:pt x="0" y="2066290"/>
                </a:lnTo>
                <a:lnTo>
                  <a:pt x="2780" y="2114481"/>
                </a:lnTo>
                <a:lnTo>
                  <a:pt x="10915" y="2161040"/>
                </a:lnTo>
                <a:lnTo>
                  <a:pt x="24094" y="2205658"/>
                </a:lnTo>
                <a:lnTo>
                  <a:pt x="42007" y="2248022"/>
                </a:lnTo>
                <a:lnTo>
                  <a:pt x="64343" y="2287825"/>
                </a:lnTo>
                <a:lnTo>
                  <a:pt x="90793" y="2324754"/>
                </a:lnTo>
                <a:lnTo>
                  <a:pt x="121046" y="2358501"/>
                </a:lnTo>
                <a:lnTo>
                  <a:pt x="154793" y="2388754"/>
                </a:lnTo>
                <a:lnTo>
                  <a:pt x="191722" y="2415204"/>
                </a:lnTo>
                <a:lnTo>
                  <a:pt x="231525" y="2437540"/>
                </a:lnTo>
                <a:lnTo>
                  <a:pt x="273889" y="2455453"/>
                </a:lnTo>
                <a:lnTo>
                  <a:pt x="318507" y="2468632"/>
                </a:lnTo>
                <a:lnTo>
                  <a:pt x="365066" y="2476767"/>
                </a:lnTo>
                <a:lnTo>
                  <a:pt x="413257" y="2479548"/>
                </a:lnTo>
                <a:lnTo>
                  <a:pt x="2364994" y="2479548"/>
                </a:lnTo>
                <a:lnTo>
                  <a:pt x="2413185" y="2476767"/>
                </a:lnTo>
                <a:lnTo>
                  <a:pt x="2459744" y="2468632"/>
                </a:lnTo>
                <a:lnTo>
                  <a:pt x="2504362" y="2455453"/>
                </a:lnTo>
                <a:lnTo>
                  <a:pt x="2546726" y="2437540"/>
                </a:lnTo>
                <a:lnTo>
                  <a:pt x="2586529" y="2415204"/>
                </a:lnTo>
                <a:lnTo>
                  <a:pt x="2623458" y="2388754"/>
                </a:lnTo>
                <a:lnTo>
                  <a:pt x="2657205" y="2358501"/>
                </a:lnTo>
                <a:lnTo>
                  <a:pt x="2687458" y="2324754"/>
                </a:lnTo>
                <a:lnTo>
                  <a:pt x="2713908" y="2287825"/>
                </a:lnTo>
                <a:lnTo>
                  <a:pt x="2736244" y="2248022"/>
                </a:lnTo>
                <a:lnTo>
                  <a:pt x="2754157" y="2205658"/>
                </a:lnTo>
                <a:lnTo>
                  <a:pt x="2767336" y="2161040"/>
                </a:lnTo>
                <a:lnTo>
                  <a:pt x="2775471" y="2114481"/>
                </a:lnTo>
                <a:lnTo>
                  <a:pt x="2778252" y="2066290"/>
                </a:lnTo>
                <a:lnTo>
                  <a:pt x="2778252" y="413258"/>
                </a:lnTo>
                <a:lnTo>
                  <a:pt x="2775471" y="365066"/>
                </a:lnTo>
                <a:lnTo>
                  <a:pt x="2767336" y="318507"/>
                </a:lnTo>
                <a:lnTo>
                  <a:pt x="2754157" y="273889"/>
                </a:lnTo>
                <a:lnTo>
                  <a:pt x="2736244" y="231525"/>
                </a:lnTo>
                <a:lnTo>
                  <a:pt x="2713908" y="191722"/>
                </a:lnTo>
                <a:lnTo>
                  <a:pt x="2687458" y="154793"/>
                </a:lnTo>
                <a:lnTo>
                  <a:pt x="2657205" y="121046"/>
                </a:lnTo>
                <a:lnTo>
                  <a:pt x="2623458" y="90793"/>
                </a:lnTo>
                <a:lnTo>
                  <a:pt x="2586529" y="64343"/>
                </a:lnTo>
                <a:lnTo>
                  <a:pt x="2546726" y="42007"/>
                </a:lnTo>
                <a:lnTo>
                  <a:pt x="2504362" y="24094"/>
                </a:lnTo>
                <a:lnTo>
                  <a:pt x="2459744" y="10915"/>
                </a:lnTo>
                <a:lnTo>
                  <a:pt x="2413185" y="2780"/>
                </a:lnTo>
                <a:lnTo>
                  <a:pt x="2364994" y="0"/>
                </a:lnTo>
                <a:close/>
              </a:path>
            </a:pathLst>
          </a:custGeom>
          <a:solidFill>
            <a:srgbClr val="C0504D">
              <a:alpha val="12156"/>
            </a:srgbClr>
          </a:solidFill>
        </p:spPr>
        <p:txBody>
          <a:bodyPr wrap="square" lIns="0" tIns="0" rIns="0" bIns="0" rtlCol="0"/>
          <a:lstStyle/>
          <a:p>
            <a:endParaRPr/>
          </a:p>
        </p:txBody>
      </p:sp>
      <p:sp>
        <p:nvSpPr>
          <p:cNvPr id="11" name="object 11"/>
          <p:cNvSpPr txBox="1"/>
          <p:nvPr/>
        </p:nvSpPr>
        <p:spPr>
          <a:xfrm>
            <a:off x="6298438" y="2421310"/>
            <a:ext cx="2295525" cy="1731010"/>
          </a:xfrm>
          <a:prstGeom prst="rect">
            <a:avLst/>
          </a:prstGeom>
        </p:spPr>
        <p:txBody>
          <a:bodyPr vert="horz" wrap="square" lIns="0" tIns="113664" rIns="0" bIns="0" rtlCol="0">
            <a:spAutoFit/>
          </a:bodyPr>
          <a:lstStyle/>
          <a:p>
            <a:pPr marL="12700">
              <a:lnSpc>
                <a:spcPct val="100000"/>
              </a:lnSpc>
              <a:spcBef>
                <a:spcPts val="894"/>
              </a:spcBef>
            </a:pPr>
            <a:r>
              <a:rPr sz="2000" b="1" u="sng" spc="-90" dirty="0">
                <a:solidFill>
                  <a:srgbClr val="C00000"/>
                </a:solidFill>
                <a:uFill>
                  <a:solidFill>
                    <a:srgbClr val="C00000"/>
                  </a:solidFill>
                </a:uFill>
                <a:latin typeface="Arial"/>
                <a:cs typeface="Arial"/>
              </a:rPr>
              <a:t>Inklusif</a:t>
            </a:r>
            <a:endParaRPr sz="2000">
              <a:latin typeface="Arial"/>
              <a:cs typeface="Arial"/>
            </a:endParaRPr>
          </a:p>
          <a:p>
            <a:pPr marL="12700" marR="5080">
              <a:lnSpc>
                <a:spcPct val="100000"/>
              </a:lnSpc>
              <a:spcBef>
                <a:spcPts val="630"/>
              </a:spcBef>
            </a:pPr>
            <a:r>
              <a:rPr sz="1600" spc="-40" dirty="0">
                <a:latin typeface="Arial"/>
                <a:cs typeface="Arial"/>
              </a:rPr>
              <a:t>Membuka </a:t>
            </a:r>
            <a:r>
              <a:rPr sz="1600" spc="-95" dirty="0">
                <a:latin typeface="Arial"/>
                <a:cs typeface="Arial"/>
              </a:rPr>
              <a:t>akses </a:t>
            </a:r>
            <a:r>
              <a:rPr sz="1600" spc="-60" dirty="0">
                <a:latin typeface="Arial"/>
                <a:cs typeface="Arial"/>
              </a:rPr>
              <a:t>keuangan  </a:t>
            </a:r>
            <a:r>
              <a:rPr sz="1600" spc="-55" dirty="0">
                <a:latin typeface="Arial"/>
                <a:cs typeface="Arial"/>
              </a:rPr>
              <a:t>sehingga </a:t>
            </a:r>
            <a:r>
              <a:rPr sz="1600" spc="-25" dirty="0">
                <a:latin typeface="Arial"/>
                <a:cs typeface="Arial"/>
              </a:rPr>
              <a:t>dapat  </a:t>
            </a:r>
            <a:r>
              <a:rPr sz="1600" spc="-30" dirty="0">
                <a:latin typeface="Arial"/>
                <a:cs typeface="Arial"/>
              </a:rPr>
              <a:t>meningkatkan  </a:t>
            </a:r>
            <a:r>
              <a:rPr sz="1600" spc="-50" dirty="0">
                <a:latin typeface="Arial"/>
                <a:cs typeface="Arial"/>
              </a:rPr>
              <a:t>kesejahteraan </a:t>
            </a:r>
            <a:r>
              <a:rPr sz="1600" spc="-60" dirty="0">
                <a:latin typeface="Arial"/>
                <a:cs typeface="Arial"/>
              </a:rPr>
              <a:t>kalangan  </a:t>
            </a:r>
            <a:r>
              <a:rPr sz="1600" spc="-55" dirty="0">
                <a:latin typeface="Arial"/>
                <a:cs typeface="Arial"/>
              </a:rPr>
              <a:t>masyarakat.</a:t>
            </a:r>
            <a:endParaRPr sz="1600">
              <a:latin typeface="Arial"/>
              <a:cs typeface="Arial"/>
            </a:endParaRPr>
          </a:p>
        </p:txBody>
      </p:sp>
      <p:grpSp>
        <p:nvGrpSpPr>
          <p:cNvPr id="12" name="object 12"/>
          <p:cNvGrpSpPr/>
          <p:nvPr/>
        </p:nvGrpSpPr>
        <p:grpSpPr>
          <a:xfrm>
            <a:off x="1091183" y="1807464"/>
            <a:ext cx="6840220" cy="982980"/>
            <a:chOff x="1091183" y="1807464"/>
            <a:chExt cx="6840220" cy="982980"/>
          </a:xfrm>
        </p:grpSpPr>
        <p:sp>
          <p:nvSpPr>
            <p:cNvPr id="13" name="object 13"/>
            <p:cNvSpPr/>
            <p:nvPr/>
          </p:nvSpPr>
          <p:spPr>
            <a:xfrm>
              <a:off x="1091183" y="1876044"/>
              <a:ext cx="914400" cy="914400"/>
            </a:xfrm>
            <a:prstGeom prst="rect">
              <a:avLst/>
            </a:prstGeom>
            <a:blipFill>
              <a:blip r:embed="rId2" cstate="print"/>
              <a:stretch>
                <a:fillRect/>
              </a:stretch>
            </a:blipFill>
          </p:spPr>
          <p:txBody>
            <a:bodyPr wrap="square" lIns="0" tIns="0" rIns="0" bIns="0" rtlCol="0"/>
            <a:lstStyle/>
            <a:p>
              <a:endParaRPr/>
            </a:p>
          </p:txBody>
        </p:sp>
        <p:sp>
          <p:nvSpPr>
            <p:cNvPr id="14" name="object 14"/>
            <p:cNvSpPr/>
            <p:nvPr/>
          </p:nvSpPr>
          <p:spPr>
            <a:xfrm>
              <a:off x="4046219" y="1876044"/>
              <a:ext cx="914400" cy="914400"/>
            </a:xfrm>
            <a:prstGeom prst="rect">
              <a:avLst/>
            </a:prstGeom>
            <a:blipFill>
              <a:blip r:embed="rId3" cstate="print"/>
              <a:stretch>
                <a:fillRect/>
              </a:stretch>
            </a:blipFill>
          </p:spPr>
          <p:txBody>
            <a:bodyPr wrap="square" lIns="0" tIns="0" rIns="0" bIns="0" rtlCol="0"/>
            <a:lstStyle/>
            <a:p>
              <a:endParaRPr/>
            </a:p>
          </p:txBody>
        </p:sp>
        <p:sp>
          <p:nvSpPr>
            <p:cNvPr id="15" name="object 15"/>
            <p:cNvSpPr/>
            <p:nvPr/>
          </p:nvSpPr>
          <p:spPr>
            <a:xfrm>
              <a:off x="7016495" y="1807464"/>
              <a:ext cx="914400" cy="914400"/>
            </a:xfrm>
            <a:prstGeom prst="rect">
              <a:avLst/>
            </a:prstGeom>
            <a:blipFill>
              <a:blip r:embed="rId4" cstate="print"/>
              <a:stretch>
                <a:fillRect/>
              </a:stretch>
            </a:blipFill>
          </p:spPr>
          <p:txBody>
            <a:bodyPr wrap="square" lIns="0" tIns="0" rIns="0" bIns="0" rtlCol="0"/>
            <a:lstStyle/>
            <a:p>
              <a:endParaRPr/>
            </a:p>
          </p:txBody>
        </p:sp>
      </p:grpSp>
      <p:sp>
        <p:nvSpPr>
          <p:cNvPr id="16" name="object 16"/>
          <p:cNvSpPr txBox="1"/>
          <p:nvPr/>
        </p:nvSpPr>
        <p:spPr>
          <a:xfrm>
            <a:off x="3843528" y="5818632"/>
            <a:ext cx="1310640" cy="378309"/>
          </a:xfrm>
          <a:prstGeom prst="rect">
            <a:avLst/>
          </a:prstGeom>
          <a:solidFill>
            <a:srgbClr val="C0504D">
              <a:alpha val="12156"/>
            </a:srgbClr>
          </a:solidFill>
        </p:spPr>
        <p:txBody>
          <a:bodyPr vert="horz" wrap="square" lIns="0" tIns="8890" rIns="0" bIns="0" rtlCol="0">
            <a:spAutoFit/>
          </a:bodyPr>
          <a:lstStyle/>
          <a:p>
            <a:pPr marL="121285">
              <a:lnSpc>
                <a:spcPct val="100000"/>
              </a:lnSpc>
              <a:spcBef>
                <a:spcPts val="70"/>
              </a:spcBef>
            </a:pPr>
            <a:r>
              <a:rPr sz="2400" i="1" spc="-40" dirty="0">
                <a:latin typeface="Carlito"/>
                <a:cs typeface="Carlito"/>
              </a:rPr>
              <a:t>FinTech</a:t>
            </a:r>
            <a:endParaRPr sz="2800" dirty="0">
              <a:latin typeface="Carlito"/>
              <a:cs typeface="Carlito"/>
            </a:endParaRPr>
          </a:p>
        </p:txBody>
      </p:sp>
      <p:sp>
        <p:nvSpPr>
          <p:cNvPr id="17" name="object 17"/>
          <p:cNvSpPr/>
          <p:nvPr/>
        </p:nvSpPr>
        <p:spPr>
          <a:xfrm>
            <a:off x="1510284" y="4818126"/>
            <a:ext cx="6015990" cy="1259205"/>
          </a:xfrm>
          <a:custGeom>
            <a:avLst/>
            <a:gdLst/>
            <a:ahLst/>
            <a:cxnLst/>
            <a:rect l="l" t="t" r="r" b="b"/>
            <a:pathLst>
              <a:path w="6015990" h="1259204">
                <a:moveTo>
                  <a:pt x="2334387" y="1233246"/>
                </a:moveTo>
                <a:lnTo>
                  <a:pt x="51816" y="1233246"/>
                </a:lnTo>
                <a:lnTo>
                  <a:pt x="51816" y="77724"/>
                </a:lnTo>
                <a:lnTo>
                  <a:pt x="77724" y="77724"/>
                </a:lnTo>
                <a:lnTo>
                  <a:pt x="71247" y="64770"/>
                </a:lnTo>
                <a:lnTo>
                  <a:pt x="38862" y="0"/>
                </a:lnTo>
                <a:lnTo>
                  <a:pt x="0" y="77724"/>
                </a:lnTo>
                <a:lnTo>
                  <a:pt x="25908" y="77724"/>
                </a:lnTo>
                <a:lnTo>
                  <a:pt x="25908" y="1253337"/>
                </a:lnTo>
                <a:lnTo>
                  <a:pt x="31750" y="1259141"/>
                </a:lnTo>
                <a:lnTo>
                  <a:pt x="2334387" y="1259141"/>
                </a:lnTo>
                <a:lnTo>
                  <a:pt x="2334387" y="1246187"/>
                </a:lnTo>
                <a:lnTo>
                  <a:pt x="2334387" y="1233246"/>
                </a:lnTo>
                <a:close/>
              </a:path>
              <a:path w="6015990" h="1259204">
                <a:moveTo>
                  <a:pt x="3045714" y="78486"/>
                </a:moveTo>
                <a:lnTo>
                  <a:pt x="3039059" y="64516"/>
                </a:lnTo>
                <a:lnTo>
                  <a:pt x="3008376" y="0"/>
                </a:lnTo>
                <a:lnTo>
                  <a:pt x="2967990" y="76962"/>
                </a:lnTo>
                <a:lnTo>
                  <a:pt x="2993898" y="77482"/>
                </a:lnTo>
                <a:lnTo>
                  <a:pt x="2976372" y="999883"/>
                </a:lnTo>
                <a:lnTo>
                  <a:pt x="3002280" y="1000366"/>
                </a:lnTo>
                <a:lnTo>
                  <a:pt x="3019806" y="77990"/>
                </a:lnTo>
                <a:lnTo>
                  <a:pt x="3045714" y="78486"/>
                </a:lnTo>
                <a:close/>
              </a:path>
              <a:path w="6015990" h="1259204">
                <a:moveTo>
                  <a:pt x="6015482" y="77724"/>
                </a:moveTo>
                <a:lnTo>
                  <a:pt x="6009005" y="64770"/>
                </a:lnTo>
                <a:lnTo>
                  <a:pt x="5976620" y="0"/>
                </a:lnTo>
                <a:lnTo>
                  <a:pt x="5937758" y="77724"/>
                </a:lnTo>
                <a:lnTo>
                  <a:pt x="5963666" y="77724"/>
                </a:lnTo>
                <a:lnTo>
                  <a:pt x="5963666" y="1233246"/>
                </a:lnTo>
                <a:lnTo>
                  <a:pt x="3644646" y="1233246"/>
                </a:lnTo>
                <a:lnTo>
                  <a:pt x="3644646" y="1259141"/>
                </a:lnTo>
                <a:lnTo>
                  <a:pt x="5983859" y="1259141"/>
                </a:lnTo>
                <a:lnTo>
                  <a:pt x="5989574" y="1253337"/>
                </a:lnTo>
                <a:lnTo>
                  <a:pt x="5989574" y="1246187"/>
                </a:lnTo>
                <a:lnTo>
                  <a:pt x="5989574" y="1233246"/>
                </a:lnTo>
                <a:lnTo>
                  <a:pt x="5989574" y="77724"/>
                </a:lnTo>
                <a:lnTo>
                  <a:pt x="6015482" y="77724"/>
                </a:lnTo>
                <a:close/>
              </a:path>
            </a:pathLst>
          </a:custGeom>
          <a:solidFill>
            <a:srgbClr val="000000"/>
          </a:solidFill>
        </p:spPr>
        <p:txBody>
          <a:bodyPr wrap="square" lIns="0" tIns="0" rIns="0" bIns="0" rtlCol="0"/>
          <a:lstStyle/>
          <a:p>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681593" y="271551"/>
            <a:ext cx="116205" cy="229235"/>
          </a:xfrm>
          <a:prstGeom prst="rect">
            <a:avLst/>
          </a:prstGeom>
        </p:spPr>
        <p:txBody>
          <a:bodyPr vert="horz" wrap="square" lIns="0" tIns="0" rIns="0" bIns="0" rtlCol="0">
            <a:spAutoFit/>
          </a:bodyPr>
          <a:lstStyle/>
          <a:p>
            <a:pPr>
              <a:lnSpc>
                <a:spcPts val="1710"/>
              </a:lnSpc>
            </a:pPr>
            <a:r>
              <a:rPr sz="1800" b="1" dirty="0">
                <a:solidFill>
                  <a:srgbClr val="FFFFFF"/>
                </a:solidFill>
                <a:latin typeface="Carlito"/>
                <a:cs typeface="Carlito"/>
              </a:rPr>
              <a:t>9</a:t>
            </a:r>
            <a:endParaRPr sz="1800">
              <a:latin typeface="Carlito"/>
              <a:cs typeface="Carlito"/>
            </a:endParaRPr>
          </a:p>
        </p:txBody>
      </p:sp>
      <p:sp>
        <p:nvSpPr>
          <p:cNvPr id="3" name="object 3"/>
          <p:cNvSpPr/>
          <p:nvPr/>
        </p:nvSpPr>
        <p:spPr>
          <a:xfrm>
            <a:off x="8909304" y="0"/>
            <a:ext cx="170815" cy="620395"/>
          </a:xfrm>
          <a:custGeom>
            <a:avLst/>
            <a:gdLst/>
            <a:ahLst/>
            <a:cxnLst/>
            <a:rect l="l" t="t" r="r" b="b"/>
            <a:pathLst>
              <a:path w="170815" h="620395">
                <a:moveTo>
                  <a:pt x="170688" y="0"/>
                </a:moveTo>
                <a:lnTo>
                  <a:pt x="0" y="0"/>
                </a:lnTo>
                <a:lnTo>
                  <a:pt x="0" y="620267"/>
                </a:lnTo>
                <a:lnTo>
                  <a:pt x="170688" y="620267"/>
                </a:lnTo>
                <a:lnTo>
                  <a:pt x="170688" y="0"/>
                </a:lnTo>
                <a:close/>
              </a:path>
            </a:pathLst>
          </a:custGeom>
          <a:solidFill>
            <a:srgbClr val="000000"/>
          </a:solidFill>
        </p:spPr>
        <p:txBody>
          <a:bodyPr wrap="square" lIns="0" tIns="0" rIns="0" bIns="0" rtlCol="0"/>
          <a:lstStyle/>
          <a:p>
            <a:endParaRPr/>
          </a:p>
        </p:txBody>
      </p:sp>
      <p:sp>
        <p:nvSpPr>
          <p:cNvPr id="4" name="object 4"/>
          <p:cNvSpPr txBox="1"/>
          <p:nvPr/>
        </p:nvSpPr>
        <p:spPr>
          <a:xfrm>
            <a:off x="8430768" y="35051"/>
            <a:ext cx="478790" cy="585470"/>
          </a:xfrm>
          <a:prstGeom prst="rect">
            <a:avLst/>
          </a:prstGeom>
          <a:solidFill>
            <a:srgbClr val="C00000"/>
          </a:solidFill>
        </p:spPr>
        <p:txBody>
          <a:bodyPr vert="horz" wrap="square" lIns="0" tIns="179070" rIns="0" bIns="0" rtlCol="0">
            <a:spAutoFit/>
          </a:bodyPr>
          <a:lstStyle/>
          <a:p>
            <a:pPr marL="250825">
              <a:lnSpc>
                <a:spcPct val="100000"/>
              </a:lnSpc>
              <a:spcBef>
                <a:spcPts val="1410"/>
              </a:spcBef>
            </a:pPr>
            <a:r>
              <a:rPr sz="1800" b="1" dirty="0">
                <a:solidFill>
                  <a:srgbClr val="FFFFFF"/>
                </a:solidFill>
                <a:latin typeface="Carlito"/>
                <a:cs typeface="Carlito"/>
              </a:rPr>
              <a:t>9</a:t>
            </a:r>
            <a:endParaRPr sz="1800">
              <a:latin typeface="Carlito"/>
              <a:cs typeface="Carlito"/>
            </a:endParaRPr>
          </a:p>
        </p:txBody>
      </p:sp>
      <p:sp>
        <p:nvSpPr>
          <p:cNvPr id="5" name="object 5"/>
          <p:cNvSpPr/>
          <p:nvPr/>
        </p:nvSpPr>
        <p:spPr>
          <a:xfrm>
            <a:off x="2639567" y="2186939"/>
            <a:ext cx="3601720" cy="3601720"/>
          </a:xfrm>
          <a:custGeom>
            <a:avLst/>
            <a:gdLst/>
            <a:ahLst/>
            <a:cxnLst/>
            <a:rect l="l" t="t" r="r" b="b"/>
            <a:pathLst>
              <a:path w="3601720" h="3601720">
                <a:moveTo>
                  <a:pt x="0" y="1800606"/>
                </a:moveTo>
                <a:lnTo>
                  <a:pt x="626" y="1752638"/>
                </a:lnTo>
                <a:lnTo>
                  <a:pt x="2495" y="1704981"/>
                </a:lnTo>
                <a:lnTo>
                  <a:pt x="5592" y="1657648"/>
                </a:lnTo>
                <a:lnTo>
                  <a:pt x="9901" y="1610655"/>
                </a:lnTo>
                <a:lnTo>
                  <a:pt x="15405" y="1564019"/>
                </a:lnTo>
                <a:lnTo>
                  <a:pt x="22090" y="1517754"/>
                </a:lnTo>
                <a:lnTo>
                  <a:pt x="29940" y="1471876"/>
                </a:lnTo>
                <a:lnTo>
                  <a:pt x="38940" y="1426401"/>
                </a:lnTo>
                <a:lnTo>
                  <a:pt x="49073" y="1381344"/>
                </a:lnTo>
                <a:lnTo>
                  <a:pt x="60325" y="1336721"/>
                </a:lnTo>
                <a:lnTo>
                  <a:pt x="72680" y="1292548"/>
                </a:lnTo>
                <a:lnTo>
                  <a:pt x="86121" y="1248839"/>
                </a:lnTo>
                <a:lnTo>
                  <a:pt x="100635" y="1205611"/>
                </a:lnTo>
                <a:lnTo>
                  <a:pt x="116205" y="1162878"/>
                </a:lnTo>
                <a:lnTo>
                  <a:pt x="132815" y="1120658"/>
                </a:lnTo>
                <a:lnTo>
                  <a:pt x="150450" y="1078964"/>
                </a:lnTo>
                <a:lnTo>
                  <a:pt x="169095" y="1037813"/>
                </a:lnTo>
                <a:lnTo>
                  <a:pt x="188733" y="997221"/>
                </a:lnTo>
                <a:lnTo>
                  <a:pt x="209350" y="957202"/>
                </a:lnTo>
                <a:lnTo>
                  <a:pt x="230930" y="917773"/>
                </a:lnTo>
                <a:lnTo>
                  <a:pt x="253457" y="878948"/>
                </a:lnTo>
                <a:lnTo>
                  <a:pt x="276915" y="840745"/>
                </a:lnTo>
                <a:lnTo>
                  <a:pt x="301290" y="803177"/>
                </a:lnTo>
                <a:lnTo>
                  <a:pt x="326565" y="766260"/>
                </a:lnTo>
                <a:lnTo>
                  <a:pt x="352725" y="730011"/>
                </a:lnTo>
                <a:lnTo>
                  <a:pt x="379754" y="694445"/>
                </a:lnTo>
                <a:lnTo>
                  <a:pt x="407638" y="659577"/>
                </a:lnTo>
                <a:lnTo>
                  <a:pt x="436359" y="625423"/>
                </a:lnTo>
                <a:lnTo>
                  <a:pt x="465904" y="591998"/>
                </a:lnTo>
                <a:lnTo>
                  <a:pt x="496255" y="559318"/>
                </a:lnTo>
                <a:lnTo>
                  <a:pt x="527399" y="527399"/>
                </a:lnTo>
                <a:lnTo>
                  <a:pt x="559318" y="496255"/>
                </a:lnTo>
                <a:lnTo>
                  <a:pt x="591998" y="465904"/>
                </a:lnTo>
                <a:lnTo>
                  <a:pt x="625423" y="436359"/>
                </a:lnTo>
                <a:lnTo>
                  <a:pt x="659577" y="407638"/>
                </a:lnTo>
                <a:lnTo>
                  <a:pt x="694445" y="379754"/>
                </a:lnTo>
                <a:lnTo>
                  <a:pt x="730011" y="352725"/>
                </a:lnTo>
                <a:lnTo>
                  <a:pt x="766260" y="326565"/>
                </a:lnTo>
                <a:lnTo>
                  <a:pt x="803177" y="301290"/>
                </a:lnTo>
                <a:lnTo>
                  <a:pt x="840745" y="276915"/>
                </a:lnTo>
                <a:lnTo>
                  <a:pt x="878948" y="253457"/>
                </a:lnTo>
                <a:lnTo>
                  <a:pt x="917773" y="230930"/>
                </a:lnTo>
                <a:lnTo>
                  <a:pt x="957202" y="209350"/>
                </a:lnTo>
                <a:lnTo>
                  <a:pt x="997221" y="188733"/>
                </a:lnTo>
                <a:lnTo>
                  <a:pt x="1037813" y="169095"/>
                </a:lnTo>
                <a:lnTo>
                  <a:pt x="1078964" y="150450"/>
                </a:lnTo>
                <a:lnTo>
                  <a:pt x="1120658" y="132815"/>
                </a:lnTo>
                <a:lnTo>
                  <a:pt x="1162878" y="116205"/>
                </a:lnTo>
                <a:lnTo>
                  <a:pt x="1205611" y="100635"/>
                </a:lnTo>
                <a:lnTo>
                  <a:pt x="1248839" y="86121"/>
                </a:lnTo>
                <a:lnTo>
                  <a:pt x="1292548" y="72680"/>
                </a:lnTo>
                <a:lnTo>
                  <a:pt x="1336721" y="60325"/>
                </a:lnTo>
                <a:lnTo>
                  <a:pt x="1381344" y="49073"/>
                </a:lnTo>
                <a:lnTo>
                  <a:pt x="1426401" y="38940"/>
                </a:lnTo>
                <a:lnTo>
                  <a:pt x="1471876" y="29940"/>
                </a:lnTo>
                <a:lnTo>
                  <a:pt x="1517754" y="22090"/>
                </a:lnTo>
                <a:lnTo>
                  <a:pt x="1564019" y="15405"/>
                </a:lnTo>
                <a:lnTo>
                  <a:pt x="1610655" y="9901"/>
                </a:lnTo>
                <a:lnTo>
                  <a:pt x="1657648" y="5592"/>
                </a:lnTo>
                <a:lnTo>
                  <a:pt x="1704981" y="2495"/>
                </a:lnTo>
                <a:lnTo>
                  <a:pt x="1752638" y="626"/>
                </a:lnTo>
                <a:lnTo>
                  <a:pt x="1800606" y="0"/>
                </a:lnTo>
                <a:lnTo>
                  <a:pt x="1848573" y="626"/>
                </a:lnTo>
                <a:lnTo>
                  <a:pt x="1896230" y="2495"/>
                </a:lnTo>
                <a:lnTo>
                  <a:pt x="1943563" y="5592"/>
                </a:lnTo>
                <a:lnTo>
                  <a:pt x="1990556" y="9901"/>
                </a:lnTo>
                <a:lnTo>
                  <a:pt x="2037192" y="15405"/>
                </a:lnTo>
                <a:lnTo>
                  <a:pt x="2083457" y="22090"/>
                </a:lnTo>
                <a:lnTo>
                  <a:pt x="2129335" y="29940"/>
                </a:lnTo>
                <a:lnTo>
                  <a:pt x="2174810" y="38940"/>
                </a:lnTo>
                <a:lnTo>
                  <a:pt x="2219867" y="49073"/>
                </a:lnTo>
                <a:lnTo>
                  <a:pt x="2264490" y="60325"/>
                </a:lnTo>
                <a:lnTo>
                  <a:pt x="2308663" y="72680"/>
                </a:lnTo>
                <a:lnTo>
                  <a:pt x="2352372" y="86121"/>
                </a:lnTo>
                <a:lnTo>
                  <a:pt x="2395600" y="100635"/>
                </a:lnTo>
                <a:lnTo>
                  <a:pt x="2438333" y="116205"/>
                </a:lnTo>
                <a:lnTo>
                  <a:pt x="2480553" y="132815"/>
                </a:lnTo>
                <a:lnTo>
                  <a:pt x="2522247" y="150450"/>
                </a:lnTo>
                <a:lnTo>
                  <a:pt x="2563398" y="169095"/>
                </a:lnTo>
                <a:lnTo>
                  <a:pt x="2603990" y="188733"/>
                </a:lnTo>
                <a:lnTo>
                  <a:pt x="2644009" y="209350"/>
                </a:lnTo>
                <a:lnTo>
                  <a:pt x="2683438" y="230930"/>
                </a:lnTo>
                <a:lnTo>
                  <a:pt x="2722263" y="253457"/>
                </a:lnTo>
                <a:lnTo>
                  <a:pt x="2760466" y="276915"/>
                </a:lnTo>
                <a:lnTo>
                  <a:pt x="2798034" y="301290"/>
                </a:lnTo>
                <a:lnTo>
                  <a:pt x="2834951" y="326565"/>
                </a:lnTo>
                <a:lnTo>
                  <a:pt x="2871200" y="352725"/>
                </a:lnTo>
                <a:lnTo>
                  <a:pt x="2906766" y="379754"/>
                </a:lnTo>
                <a:lnTo>
                  <a:pt x="2941634" y="407638"/>
                </a:lnTo>
                <a:lnTo>
                  <a:pt x="2975788" y="436359"/>
                </a:lnTo>
                <a:lnTo>
                  <a:pt x="3009213" y="465904"/>
                </a:lnTo>
                <a:lnTo>
                  <a:pt x="3041893" y="496255"/>
                </a:lnTo>
                <a:lnTo>
                  <a:pt x="3073812" y="527399"/>
                </a:lnTo>
                <a:lnTo>
                  <a:pt x="3104956" y="559318"/>
                </a:lnTo>
                <a:lnTo>
                  <a:pt x="3135307" y="591998"/>
                </a:lnTo>
                <a:lnTo>
                  <a:pt x="3164852" y="625423"/>
                </a:lnTo>
                <a:lnTo>
                  <a:pt x="3193573" y="659577"/>
                </a:lnTo>
                <a:lnTo>
                  <a:pt x="3221457" y="694445"/>
                </a:lnTo>
                <a:lnTo>
                  <a:pt x="3248486" y="730011"/>
                </a:lnTo>
                <a:lnTo>
                  <a:pt x="3274646" y="766260"/>
                </a:lnTo>
                <a:lnTo>
                  <a:pt x="3299921" y="803177"/>
                </a:lnTo>
                <a:lnTo>
                  <a:pt x="3324296" y="840745"/>
                </a:lnTo>
                <a:lnTo>
                  <a:pt x="3347754" y="878948"/>
                </a:lnTo>
                <a:lnTo>
                  <a:pt x="3370281" y="917773"/>
                </a:lnTo>
                <a:lnTo>
                  <a:pt x="3391861" y="957202"/>
                </a:lnTo>
                <a:lnTo>
                  <a:pt x="3412478" y="997221"/>
                </a:lnTo>
                <a:lnTo>
                  <a:pt x="3432116" y="1037813"/>
                </a:lnTo>
                <a:lnTo>
                  <a:pt x="3450761" y="1078964"/>
                </a:lnTo>
                <a:lnTo>
                  <a:pt x="3468396" y="1120658"/>
                </a:lnTo>
                <a:lnTo>
                  <a:pt x="3485006" y="1162878"/>
                </a:lnTo>
                <a:lnTo>
                  <a:pt x="3500576" y="1205611"/>
                </a:lnTo>
                <a:lnTo>
                  <a:pt x="3515090" y="1248839"/>
                </a:lnTo>
                <a:lnTo>
                  <a:pt x="3528531" y="1292548"/>
                </a:lnTo>
                <a:lnTo>
                  <a:pt x="3540886" y="1336721"/>
                </a:lnTo>
                <a:lnTo>
                  <a:pt x="3552138" y="1381344"/>
                </a:lnTo>
                <a:lnTo>
                  <a:pt x="3562271" y="1426401"/>
                </a:lnTo>
                <a:lnTo>
                  <a:pt x="3571271" y="1471876"/>
                </a:lnTo>
                <a:lnTo>
                  <a:pt x="3579121" y="1517754"/>
                </a:lnTo>
                <a:lnTo>
                  <a:pt x="3585806" y="1564019"/>
                </a:lnTo>
                <a:lnTo>
                  <a:pt x="3591310" y="1610655"/>
                </a:lnTo>
                <a:lnTo>
                  <a:pt x="3595619" y="1657648"/>
                </a:lnTo>
                <a:lnTo>
                  <a:pt x="3598716" y="1704981"/>
                </a:lnTo>
                <a:lnTo>
                  <a:pt x="3600585" y="1752638"/>
                </a:lnTo>
                <a:lnTo>
                  <a:pt x="3601211" y="1800606"/>
                </a:lnTo>
                <a:lnTo>
                  <a:pt x="3600585" y="1848573"/>
                </a:lnTo>
                <a:lnTo>
                  <a:pt x="3598716" y="1896230"/>
                </a:lnTo>
                <a:lnTo>
                  <a:pt x="3595619" y="1943563"/>
                </a:lnTo>
                <a:lnTo>
                  <a:pt x="3591310" y="1990556"/>
                </a:lnTo>
                <a:lnTo>
                  <a:pt x="3585806" y="2037192"/>
                </a:lnTo>
                <a:lnTo>
                  <a:pt x="3579121" y="2083457"/>
                </a:lnTo>
                <a:lnTo>
                  <a:pt x="3571271" y="2129335"/>
                </a:lnTo>
                <a:lnTo>
                  <a:pt x="3562271" y="2174810"/>
                </a:lnTo>
                <a:lnTo>
                  <a:pt x="3552138" y="2219867"/>
                </a:lnTo>
                <a:lnTo>
                  <a:pt x="3540886" y="2264490"/>
                </a:lnTo>
                <a:lnTo>
                  <a:pt x="3528531" y="2308663"/>
                </a:lnTo>
                <a:lnTo>
                  <a:pt x="3515090" y="2352372"/>
                </a:lnTo>
                <a:lnTo>
                  <a:pt x="3500576" y="2395600"/>
                </a:lnTo>
                <a:lnTo>
                  <a:pt x="3485006" y="2438333"/>
                </a:lnTo>
                <a:lnTo>
                  <a:pt x="3468396" y="2480553"/>
                </a:lnTo>
                <a:lnTo>
                  <a:pt x="3450761" y="2522247"/>
                </a:lnTo>
                <a:lnTo>
                  <a:pt x="3432116" y="2563398"/>
                </a:lnTo>
                <a:lnTo>
                  <a:pt x="3412478" y="2603990"/>
                </a:lnTo>
                <a:lnTo>
                  <a:pt x="3391861" y="2644009"/>
                </a:lnTo>
                <a:lnTo>
                  <a:pt x="3370281" y="2683438"/>
                </a:lnTo>
                <a:lnTo>
                  <a:pt x="3347754" y="2722263"/>
                </a:lnTo>
                <a:lnTo>
                  <a:pt x="3324296" y="2760466"/>
                </a:lnTo>
                <a:lnTo>
                  <a:pt x="3299921" y="2798034"/>
                </a:lnTo>
                <a:lnTo>
                  <a:pt x="3274646" y="2834951"/>
                </a:lnTo>
                <a:lnTo>
                  <a:pt x="3248486" y="2871200"/>
                </a:lnTo>
                <a:lnTo>
                  <a:pt x="3221457" y="2906766"/>
                </a:lnTo>
                <a:lnTo>
                  <a:pt x="3193573" y="2941634"/>
                </a:lnTo>
                <a:lnTo>
                  <a:pt x="3164852" y="2975788"/>
                </a:lnTo>
                <a:lnTo>
                  <a:pt x="3135307" y="3009213"/>
                </a:lnTo>
                <a:lnTo>
                  <a:pt x="3104956" y="3041893"/>
                </a:lnTo>
                <a:lnTo>
                  <a:pt x="3073812" y="3073812"/>
                </a:lnTo>
                <a:lnTo>
                  <a:pt x="3041893" y="3104956"/>
                </a:lnTo>
                <a:lnTo>
                  <a:pt x="3009213" y="3135307"/>
                </a:lnTo>
                <a:lnTo>
                  <a:pt x="2975788" y="3164852"/>
                </a:lnTo>
                <a:lnTo>
                  <a:pt x="2941634" y="3193573"/>
                </a:lnTo>
                <a:lnTo>
                  <a:pt x="2906766" y="3221457"/>
                </a:lnTo>
                <a:lnTo>
                  <a:pt x="2871200" y="3248486"/>
                </a:lnTo>
                <a:lnTo>
                  <a:pt x="2834951" y="3274646"/>
                </a:lnTo>
                <a:lnTo>
                  <a:pt x="2798034" y="3299921"/>
                </a:lnTo>
                <a:lnTo>
                  <a:pt x="2760466" y="3324296"/>
                </a:lnTo>
                <a:lnTo>
                  <a:pt x="2722263" y="3347754"/>
                </a:lnTo>
                <a:lnTo>
                  <a:pt x="2683438" y="3370281"/>
                </a:lnTo>
                <a:lnTo>
                  <a:pt x="2644009" y="3391861"/>
                </a:lnTo>
                <a:lnTo>
                  <a:pt x="2603990" y="3412478"/>
                </a:lnTo>
                <a:lnTo>
                  <a:pt x="2563398" y="3432116"/>
                </a:lnTo>
                <a:lnTo>
                  <a:pt x="2522247" y="3450761"/>
                </a:lnTo>
                <a:lnTo>
                  <a:pt x="2480553" y="3468396"/>
                </a:lnTo>
                <a:lnTo>
                  <a:pt x="2438333" y="3485006"/>
                </a:lnTo>
                <a:lnTo>
                  <a:pt x="2395600" y="3500576"/>
                </a:lnTo>
                <a:lnTo>
                  <a:pt x="2352372" y="3515090"/>
                </a:lnTo>
                <a:lnTo>
                  <a:pt x="2308663" y="3528531"/>
                </a:lnTo>
                <a:lnTo>
                  <a:pt x="2264490" y="3540886"/>
                </a:lnTo>
                <a:lnTo>
                  <a:pt x="2219867" y="3552138"/>
                </a:lnTo>
                <a:lnTo>
                  <a:pt x="2174810" y="3562271"/>
                </a:lnTo>
                <a:lnTo>
                  <a:pt x="2129335" y="3571271"/>
                </a:lnTo>
                <a:lnTo>
                  <a:pt x="2083457" y="3579121"/>
                </a:lnTo>
                <a:lnTo>
                  <a:pt x="2037192" y="3585806"/>
                </a:lnTo>
                <a:lnTo>
                  <a:pt x="1990556" y="3591310"/>
                </a:lnTo>
                <a:lnTo>
                  <a:pt x="1943563" y="3595619"/>
                </a:lnTo>
                <a:lnTo>
                  <a:pt x="1896230" y="3598716"/>
                </a:lnTo>
                <a:lnTo>
                  <a:pt x="1848573" y="3600585"/>
                </a:lnTo>
                <a:lnTo>
                  <a:pt x="1800606" y="3601212"/>
                </a:lnTo>
                <a:lnTo>
                  <a:pt x="1752638" y="3600585"/>
                </a:lnTo>
                <a:lnTo>
                  <a:pt x="1704981" y="3598716"/>
                </a:lnTo>
                <a:lnTo>
                  <a:pt x="1657648" y="3595619"/>
                </a:lnTo>
                <a:lnTo>
                  <a:pt x="1610655" y="3591310"/>
                </a:lnTo>
                <a:lnTo>
                  <a:pt x="1564019" y="3585806"/>
                </a:lnTo>
                <a:lnTo>
                  <a:pt x="1517754" y="3579121"/>
                </a:lnTo>
                <a:lnTo>
                  <a:pt x="1471876" y="3571271"/>
                </a:lnTo>
                <a:lnTo>
                  <a:pt x="1426401" y="3562271"/>
                </a:lnTo>
                <a:lnTo>
                  <a:pt x="1381344" y="3552138"/>
                </a:lnTo>
                <a:lnTo>
                  <a:pt x="1336721" y="3540886"/>
                </a:lnTo>
                <a:lnTo>
                  <a:pt x="1292548" y="3528531"/>
                </a:lnTo>
                <a:lnTo>
                  <a:pt x="1248839" y="3515090"/>
                </a:lnTo>
                <a:lnTo>
                  <a:pt x="1205611" y="3500576"/>
                </a:lnTo>
                <a:lnTo>
                  <a:pt x="1162878" y="3485006"/>
                </a:lnTo>
                <a:lnTo>
                  <a:pt x="1120658" y="3468396"/>
                </a:lnTo>
                <a:lnTo>
                  <a:pt x="1078964" y="3450761"/>
                </a:lnTo>
                <a:lnTo>
                  <a:pt x="1037813" y="3432116"/>
                </a:lnTo>
                <a:lnTo>
                  <a:pt x="997221" y="3412478"/>
                </a:lnTo>
                <a:lnTo>
                  <a:pt x="957202" y="3391861"/>
                </a:lnTo>
                <a:lnTo>
                  <a:pt x="917773" y="3370281"/>
                </a:lnTo>
                <a:lnTo>
                  <a:pt x="878948" y="3347754"/>
                </a:lnTo>
                <a:lnTo>
                  <a:pt x="840745" y="3324296"/>
                </a:lnTo>
                <a:lnTo>
                  <a:pt x="803177" y="3299921"/>
                </a:lnTo>
                <a:lnTo>
                  <a:pt x="766260" y="3274646"/>
                </a:lnTo>
                <a:lnTo>
                  <a:pt x="730011" y="3248486"/>
                </a:lnTo>
                <a:lnTo>
                  <a:pt x="694445" y="3221457"/>
                </a:lnTo>
                <a:lnTo>
                  <a:pt x="659577" y="3193573"/>
                </a:lnTo>
                <a:lnTo>
                  <a:pt x="625423" y="3164852"/>
                </a:lnTo>
                <a:lnTo>
                  <a:pt x="591998" y="3135307"/>
                </a:lnTo>
                <a:lnTo>
                  <a:pt x="559318" y="3104956"/>
                </a:lnTo>
                <a:lnTo>
                  <a:pt x="527399" y="3073812"/>
                </a:lnTo>
                <a:lnTo>
                  <a:pt x="496255" y="3041893"/>
                </a:lnTo>
                <a:lnTo>
                  <a:pt x="465904" y="3009213"/>
                </a:lnTo>
                <a:lnTo>
                  <a:pt x="436359" y="2975788"/>
                </a:lnTo>
                <a:lnTo>
                  <a:pt x="407638" y="2941634"/>
                </a:lnTo>
                <a:lnTo>
                  <a:pt x="379754" y="2906766"/>
                </a:lnTo>
                <a:lnTo>
                  <a:pt x="352725" y="2871200"/>
                </a:lnTo>
                <a:lnTo>
                  <a:pt x="326565" y="2834951"/>
                </a:lnTo>
                <a:lnTo>
                  <a:pt x="301290" y="2798034"/>
                </a:lnTo>
                <a:lnTo>
                  <a:pt x="276915" y="2760466"/>
                </a:lnTo>
                <a:lnTo>
                  <a:pt x="253457" y="2722263"/>
                </a:lnTo>
                <a:lnTo>
                  <a:pt x="230930" y="2683438"/>
                </a:lnTo>
                <a:lnTo>
                  <a:pt x="209350" y="2644009"/>
                </a:lnTo>
                <a:lnTo>
                  <a:pt x="188733" y="2603990"/>
                </a:lnTo>
                <a:lnTo>
                  <a:pt x="169095" y="2563398"/>
                </a:lnTo>
                <a:lnTo>
                  <a:pt x="150450" y="2522247"/>
                </a:lnTo>
                <a:lnTo>
                  <a:pt x="132815" y="2480553"/>
                </a:lnTo>
                <a:lnTo>
                  <a:pt x="116205" y="2438333"/>
                </a:lnTo>
                <a:lnTo>
                  <a:pt x="100635" y="2395600"/>
                </a:lnTo>
                <a:lnTo>
                  <a:pt x="86121" y="2352372"/>
                </a:lnTo>
                <a:lnTo>
                  <a:pt x="72680" y="2308663"/>
                </a:lnTo>
                <a:lnTo>
                  <a:pt x="60325" y="2264490"/>
                </a:lnTo>
                <a:lnTo>
                  <a:pt x="49073" y="2219867"/>
                </a:lnTo>
                <a:lnTo>
                  <a:pt x="38940" y="2174810"/>
                </a:lnTo>
                <a:lnTo>
                  <a:pt x="29940" y="2129335"/>
                </a:lnTo>
                <a:lnTo>
                  <a:pt x="22090" y="2083457"/>
                </a:lnTo>
                <a:lnTo>
                  <a:pt x="15405" y="2037192"/>
                </a:lnTo>
                <a:lnTo>
                  <a:pt x="9901" y="1990556"/>
                </a:lnTo>
                <a:lnTo>
                  <a:pt x="5592" y="1943563"/>
                </a:lnTo>
                <a:lnTo>
                  <a:pt x="2495" y="1896230"/>
                </a:lnTo>
                <a:lnTo>
                  <a:pt x="626" y="1848573"/>
                </a:lnTo>
                <a:lnTo>
                  <a:pt x="0" y="1800606"/>
                </a:lnTo>
                <a:close/>
              </a:path>
            </a:pathLst>
          </a:custGeom>
          <a:ln w="76200">
            <a:solidFill>
              <a:srgbClr val="FFC000"/>
            </a:solidFill>
          </a:ln>
        </p:spPr>
        <p:txBody>
          <a:bodyPr wrap="square" lIns="0" tIns="0" rIns="0" bIns="0" rtlCol="0"/>
          <a:lstStyle/>
          <a:p>
            <a:endParaRPr/>
          </a:p>
        </p:txBody>
      </p:sp>
      <p:sp>
        <p:nvSpPr>
          <p:cNvPr id="6" name="object 6"/>
          <p:cNvSpPr txBox="1"/>
          <p:nvPr/>
        </p:nvSpPr>
        <p:spPr>
          <a:xfrm>
            <a:off x="5194553" y="735583"/>
            <a:ext cx="2291715" cy="803275"/>
          </a:xfrm>
          <a:prstGeom prst="rect">
            <a:avLst/>
          </a:prstGeom>
        </p:spPr>
        <p:txBody>
          <a:bodyPr vert="horz" wrap="square" lIns="0" tIns="13335" rIns="0" bIns="0" rtlCol="0">
            <a:spAutoFit/>
          </a:bodyPr>
          <a:lstStyle/>
          <a:p>
            <a:pPr marL="12700" marR="5080">
              <a:lnSpc>
                <a:spcPct val="100000"/>
              </a:lnSpc>
              <a:spcBef>
                <a:spcPts val="105"/>
              </a:spcBef>
            </a:pPr>
            <a:r>
              <a:rPr sz="1700" b="1" spc="-70" dirty="0">
                <a:latin typeface="Arial"/>
                <a:cs typeface="Arial"/>
              </a:rPr>
              <a:t>Mendorong</a:t>
            </a:r>
            <a:r>
              <a:rPr sz="1700" b="1" spc="-195" dirty="0">
                <a:latin typeface="Arial"/>
                <a:cs typeface="Arial"/>
              </a:rPr>
              <a:t> </a:t>
            </a:r>
            <a:r>
              <a:rPr sz="1700" b="1" spc="-75" dirty="0">
                <a:latin typeface="Arial"/>
                <a:cs typeface="Arial"/>
              </a:rPr>
              <a:t>pemerataan  </a:t>
            </a:r>
            <a:r>
              <a:rPr sz="1700" b="1" spc="-55" dirty="0">
                <a:latin typeface="Arial"/>
                <a:cs typeface="Arial"/>
              </a:rPr>
              <a:t>tingkat </a:t>
            </a:r>
            <a:r>
              <a:rPr sz="1700" b="1" spc="-85" dirty="0">
                <a:latin typeface="Arial"/>
                <a:cs typeface="Arial"/>
              </a:rPr>
              <a:t>kesejahteraan  </a:t>
            </a:r>
            <a:r>
              <a:rPr sz="1700" b="1" spc="-105" dirty="0">
                <a:latin typeface="Arial"/>
                <a:cs typeface="Arial"/>
              </a:rPr>
              <a:t>penduduk</a:t>
            </a:r>
            <a:endParaRPr sz="1700">
              <a:latin typeface="Arial"/>
              <a:cs typeface="Arial"/>
            </a:endParaRPr>
          </a:p>
        </p:txBody>
      </p:sp>
      <p:sp>
        <p:nvSpPr>
          <p:cNvPr id="7" name="object 7"/>
          <p:cNvSpPr txBox="1"/>
          <p:nvPr/>
        </p:nvSpPr>
        <p:spPr>
          <a:xfrm>
            <a:off x="325018" y="5005197"/>
            <a:ext cx="2016125" cy="544195"/>
          </a:xfrm>
          <a:prstGeom prst="rect">
            <a:avLst/>
          </a:prstGeom>
        </p:spPr>
        <p:txBody>
          <a:bodyPr vert="horz" wrap="square" lIns="0" tIns="12700" rIns="0" bIns="0" rtlCol="0">
            <a:spAutoFit/>
          </a:bodyPr>
          <a:lstStyle/>
          <a:p>
            <a:pPr marL="12700" marR="5080">
              <a:lnSpc>
                <a:spcPct val="100000"/>
              </a:lnSpc>
              <a:spcBef>
                <a:spcPts val="100"/>
              </a:spcBef>
            </a:pPr>
            <a:r>
              <a:rPr sz="1700" b="1" spc="-70" dirty="0">
                <a:latin typeface="Arial"/>
                <a:cs typeface="Arial"/>
              </a:rPr>
              <a:t>Meningkatkan</a:t>
            </a:r>
            <a:r>
              <a:rPr sz="1700" b="1" spc="-180" dirty="0">
                <a:latin typeface="Arial"/>
                <a:cs typeface="Arial"/>
              </a:rPr>
              <a:t> </a:t>
            </a:r>
            <a:r>
              <a:rPr sz="1700" b="1" spc="-90" dirty="0">
                <a:latin typeface="Arial"/>
                <a:cs typeface="Arial"/>
              </a:rPr>
              <a:t>Inklusi  </a:t>
            </a:r>
            <a:r>
              <a:rPr sz="1700" b="1" spc="-105" dirty="0">
                <a:latin typeface="Arial"/>
                <a:cs typeface="Arial"/>
              </a:rPr>
              <a:t>keuangan</a:t>
            </a:r>
            <a:r>
              <a:rPr sz="1700" b="1" spc="-125" dirty="0">
                <a:latin typeface="Arial"/>
                <a:cs typeface="Arial"/>
              </a:rPr>
              <a:t> </a:t>
            </a:r>
            <a:r>
              <a:rPr sz="1700" b="1" spc="-105" dirty="0">
                <a:latin typeface="Arial"/>
                <a:cs typeface="Arial"/>
              </a:rPr>
              <a:t>nasional</a:t>
            </a:r>
            <a:endParaRPr sz="1700">
              <a:latin typeface="Arial"/>
              <a:cs typeface="Arial"/>
            </a:endParaRPr>
          </a:p>
        </p:txBody>
      </p:sp>
      <p:sp>
        <p:nvSpPr>
          <p:cNvPr id="8" name="object 8"/>
          <p:cNvSpPr txBox="1"/>
          <p:nvPr/>
        </p:nvSpPr>
        <p:spPr>
          <a:xfrm>
            <a:off x="229615" y="2153538"/>
            <a:ext cx="2318385" cy="803275"/>
          </a:xfrm>
          <a:prstGeom prst="rect">
            <a:avLst/>
          </a:prstGeom>
        </p:spPr>
        <p:txBody>
          <a:bodyPr vert="horz" wrap="square" lIns="0" tIns="13335" rIns="0" bIns="0" rtlCol="0">
            <a:spAutoFit/>
          </a:bodyPr>
          <a:lstStyle/>
          <a:p>
            <a:pPr marL="12700" marR="5080" algn="just">
              <a:lnSpc>
                <a:spcPct val="100000"/>
              </a:lnSpc>
              <a:spcBef>
                <a:spcPts val="105"/>
              </a:spcBef>
            </a:pPr>
            <a:r>
              <a:rPr sz="1700" b="1" spc="-70" dirty="0">
                <a:latin typeface="Arial"/>
                <a:cs typeface="Arial"/>
              </a:rPr>
              <a:t>Mendorong</a:t>
            </a:r>
            <a:r>
              <a:rPr sz="1700" b="1" spc="-204" dirty="0">
                <a:latin typeface="Arial"/>
                <a:cs typeface="Arial"/>
              </a:rPr>
              <a:t> </a:t>
            </a:r>
            <a:r>
              <a:rPr sz="1700" b="1" spc="-100" dirty="0">
                <a:latin typeface="Arial"/>
                <a:cs typeface="Arial"/>
              </a:rPr>
              <a:t>kemampuan  ekspor </a:t>
            </a:r>
            <a:r>
              <a:rPr sz="1700" b="1" spc="-55" dirty="0">
                <a:latin typeface="Arial"/>
                <a:cs typeface="Arial"/>
              </a:rPr>
              <a:t>UMKM </a:t>
            </a:r>
            <a:r>
              <a:rPr sz="1700" b="1" spc="-114" dirty="0">
                <a:latin typeface="Arial"/>
                <a:cs typeface="Arial"/>
              </a:rPr>
              <a:t>yang </a:t>
            </a:r>
            <a:r>
              <a:rPr sz="1700" b="1" spc="-105" dirty="0">
                <a:latin typeface="Arial"/>
                <a:cs typeface="Arial"/>
              </a:rPr>
              <a:t>saat  </a:t>
            </a:r>
            <a:r>
              <a:rPr sz="1700" b="1" spc="-70" dirty="0">
                <a:latin typeface="Arial"/>
                <a:cs typeface="Arial"/>
              </a:rPr>
              <a:t>ini </a:t>
            </a:r>
            <a:r>
              <a:rPr sz="1700" b="1" spc="-120" dirty="0">
                <a:latin typeface="Arial"/>
                <a:cs typeface="Arial"/>
              </a:rPr>
              <a:t>masih</a:t>
            </a:r>
            <a:r>
              <a:rPr sz="1700" b="1" spc="-165" dirty="0">
                <a:latin typeface="Arial"/>
                <a:cs typeface="Arial"/>
              </a:rPr>
              <a:t> </a:t>
            </a:r>
            <a:r>
              <a:rPr sz="1700" b="1" spc="-85" dirty="0">
                <a:latin typeface="Arial"/>
                <a:cs typeface="Arial"/>
              </a:rPr>
              <a:t>rendah</a:t>
            </a:r>
            <a:endParaRPr sz="1700">
              <a:latin typeface="Arial"/>
              <a:cs typeface="Arial"/>
            </a:endParaRPr>
          </a:p>
        </p:txBody>
      </p:sp>
      <p:sp>
        <p:nvSpPr>
          <p:cNvPr id="9" name="object 9"/>
          <p:cNvSpPr txBox="1"/>
          <p:nvPr/>
        </p:nvSpPr>
        <p:spPr>
          <a:xfrm>
            <a:off x="6250685" y="1783461"/>
            <a:ext cx="2420620" cy="1062355"/>
          </a:xfrm>
          <a:prstGeom prst="rect">
            <a:avLst/>
          </a:prstGeom>
        </p:spPr>
        <p:txBody>
          <a:bodyPr vert="horz" wrap="square" lIns="0" tIns="13335" rIns="0" bIns="0" rtlCol="0">
            <a:spAutoFit/>
          </a:bodyPr>
          <a:lstStyle/>
          <a:p>
            <a:pPr marL="12700" marR="5080">
              <a:lnSpc>
                <a:spcPct val="100000"/>
              </a:lnSpc>
              <a:spcBef>
                <a:spcPts val="105"/>
              </a:spcBef>
            </a:pPr>
            <a:r>
              <a:rPr sz="1700" b="1" spc="-65" dirty="0">
                <a:latin typeface="Arial"/>
                <a:cs typeface="Arial"/>
              </a:rPr>
              <a:t>Membantu </a:t>
            </a:r>
            <a:r>
              <a:rPr sz="1700" b="1" spc="-100" dirty="0">
                <a:latin typeface="Arial"/>
                <a:cs typeface="Arial"/>
              </a:rPr>
              <a:t>pemenuhan  </a:t>
            </a:r>
            <a:r>
              <a:rPr sz="1700" b="1" spc="-85" dirty="0">
                <a:latin typeface="Arial"/>
                <a:cs typeface="Arial"/>
              </a:rPr>
              <a:t>kebutuhan </a:t>
            </a:r>
            <a:r>
              <a:rPr sz="1700" b="1" spc="-100" dirty="0">
                <a:latin typeface="Arial"/>
                <a:cs typeface="Arial"/>
              </a:rPr>
              <a:t>pembiayaan  </a:t>
            </a:r>
            <a:r>
              <a:rPr sz="1700" b="1" spc="-95" dirty="0">
                <a:latin typeface="Arial"/>
                <a:cs typeface="Arial"/>
              </a:rPr>
              <a:t>dalam </a:t>
            </a:r>
            <a:r>
              <a:rPr sz="1700" b="1" spc="-70" dirty="0">
                <a:latin typeface="Arial"/>
                <a:cs typeface="Arial"/>
              </a:rPr>
              <a:t>negeri </a:t>
            </a:r>
            <a:r>
              <a:rPr sz="1700" b="1" spc="-114" dirty="0">
                <a:latin typeface="Arial"/>
                <a:cs typeface="Arial"/>
              </a:rPr>
              <a:t>yang </a:t>
            </a:r>
            <a:r>
              <a:rPr sz="1700" b="1" spc="-120" dirty="0">
                <a:latin typeface="Arial"/>
                <a:cs typeface="Arial"/>
              </a:rPr>
              <a:t>masih  </a:t>
            </a:r>
            <a:r>
              <a:rPr sz="1700" b="1" spc="-105" dirty="0">
                <a:latin typeface="Arial"/>
                <a:cs typeface="Arial"/>
              </a:rPr>
              <a:t>sangat</a:t>
            </a:r>
            <a:r>
              <a:rPr sz="1700" b="1" spc="-140" dirty="0">
                <a:latin typeface="Arial"/>
                <a:cs typeface="Arial"/>
              </a:rPr>
              <a:t> </a:t>
            </a:r>
            <a:r>
              <a:rPr sz="1700" b="1" spc="-105" dirty="0">
                <a:latin typeface="Arial"/>
                <a:cs typeface="Arial"/>
              </a:rPr>
              <a:t>besar</a:t>
            </a:r>
            <a:endParaRPr sz="1700">
              <a:latin typeface="Arial"/>
              <a:cs typeface="Arial"/>
            </a:endParaRPr>
          </a:p>
        </p:txBody>
      </p:sp>
      <p:sp>
        <p:nvSpPr>
          <p:cNvPr id="10" name="object 10"/>
          <p:cNvSpPr txBox="1"/>
          <p:nvPr/>
        </p:nvSpPr>
        <p:spPr>
          <a:xfrm>
            <a:off x="6707885" y="4691837"/>
            <a:ext cx="2131060" cy="1062990"/>
          </a:xfrm>
          <a:prstGeom prst="rect">
            <a:avLst/>
          </a:prstGeom>
        </p:spPr>
        <p:txBody>
          <a:bodyPr vert="horz" wrap="square" lIns="0" tIns="13335" rIns="0" bIns="0" rtlCol="0">
            <a:spAutoFit/>
          </a:bodyPr>
          <a:lstStyle/>
          <a:p>
            <a:pPr marL="12700" marR="5080">
              <a:lnSpc>
                <a:spcPct val="100000"/>
              </a:lnSpc>
              <a:spcBef>
                <a:spcPts val="105"/>
              </a:spcBef>
            </a:pPr>
            <a:r>
              <a:rPr sz="1700" b="1" spc="-70" dirty="0">
                <a:latin typeface="Arial"/>
                <a:cs typeface="Arial"/>
              </a:rPr>
              <a:t>Mendorong </a:t>
            </a:r>
            <a:r>
              <a:rPr sz="1700" b="1" spc="-90" dirty="0">
                <a:latin typeface="Arial"/>
                <a:cs typeface="Arial"/>
              </a:rPr>
              <a:t>distribusi  </a:t>
            </a:r>
            <a:r>
              <a:rPr sz="1700" b="1" spc="-100" dirty="0">
                <a:latin typeface="Arial"/>
                <a:cs typeface="Arial"/>
              </a:rPr>
              <a:t>pembiayaan </a:t>
            </a:r>
            <a:r>
              <a:rPr sz="1700" b="1" spc="-105" dirty="0">
                <a:latin typeface="Arial"/>
                <a:cs typeface="Arial"/>
              </a:rPr>
              <a:t>Nasional  </a:t>
            </a:r>
            <a:r>
              <a:rPr sz="1700" b="1" spc="-120" dirty="0">
                <a:latin typeface="Arial"/>
                <a:cs typeface="Arial"/>
              </a:rPr>
              <a:t>masih </a:t>
            </a:r>
            <a:r>
              <a:rPr sz="1700" b="1" spc="-85" dirty="0">
                <a:latin typeface="Arial"/>
                <a:cs typeface="Arial"/>
              </a:rPr>
              <a:t>belum </a:t>
            </a:r>
            <a:r>
              <a:rPr sz="1700" b="1" spc="-60" dirty="0">
                <a:latin typeface="Arial"/>
                <a:cs typeface="Arial"/>
              </a:rPr>
              <a:t>merata</a:t>
            </a:r>
            <a:r>
              <a:rPr sz="1700" b="1" spc="-240" dirty="0">
                <a:latin typeface="Arial"/>
                <a:cs typeface="Arial"/>
              </a:rPr>
              <a:t> </a:t>
            </a:r>
            <a:r>
              <a:rPr sz="1700" b="1" spc="-80" dirty="0">
                <a:latin typeface="Arial"/>
                <a:cs typeface="Arial"/>
              </a:rPr>
              <a:t>di</a:t>
            </a:r>
            <a:endParaRPr sz="1700">
              <a:latin typeface="Arial"/>
              <a:cs typeface="Arial"/>
            </a:endParaRPr>
          </a:p>
          <a:p>
            <a:pPr marL="12700">
              <a:lnSpc>
                <a:spcPct val="100000"/>
              </a:lnSpc>
              <a:spcBef>
                <a:spcPts val="5"/>
              </a:spcBef>
            </a:pPr>
            <a:r>
              <a:rPr sz="1700" b="1" spc="-114" dirty="0">
                <a:latin typeface="Arial"/>
                <a:cs typeface="Arial"/>
              </a:rPr>
              <a:t>17.000</a:t>
            </a:r>
            <a:r>
              <a:rPr sz="1700" b="1" spc="-145" dirty="0">
                <a:latin typeface="Arial"/>
                <a:cs typeface="Arial"/>
              </a:rPr>
              <a:t> </a:t>
            </a:r>
            <a:r>
              <a:rPr sz="1700" b="1" spc="-100" dirty="0">
                <a:latin typeface="Arial"/>
                <a:cs typeface="Arial"/>
              </a:rPr>
              <a:t>pulau</a:t>
            </a:r>
            <a:endParaRPr sz="1700">
              <a:latin typeface="Arial"/>
              <a:cs typeface="Arial"/>
            </a:endParaRPr>
          </a:p>
        </p:txBody>
      </p:sp>
      <p:sp>
        <p:nvSpPr>
          <p:cNvPr id="11" name="object 11"/>
          <p:cNvSpPr/>
          <p:nvPr/>
        </p:nvSpPr>
        <p:spPr>
          <a:xfrm>
            <a:off x="1792748" y="5713294"/>
            <a:ext cx="336918" cy="716643"/>
          </a:xfrm>
          <a:prstGeom prst="rect">
            <a:avLst/>
          </a:prstGeom>
          <a:blipFill>
            <a:blip r:embed="rId2" cstate="print"/>
            <a:stretch>
              <a:fillRect/>
            </a:stretch>
          </a:blipFill>
        </p:spPr>
        <p:txBody>
          <a:bodyPr wrap="square" lIns="0" tIns="0" rIns="0" bIns="0" rtlCol="0"/>
          <a:lstStyle/>
          <a:p>
            <a:endParaRPr/>
          </a:p>
        </p:txBody>
      </p:sp>
      <p:grpSp>
        <p:nvGrpSpPr>
          <p:cNvPr id="12" name="object 12"/>
          <p:cNvGrpSpPr/>
          <p:nvPr/>
        </p:nvGrpSpPr>
        <p:grpSpPr>
          <a:xfrm>
            <a:off x="858011" y="1690116"/>
            <a:ext cx="6788150" cy="4859020"/>
            <a:chOff x="858011" y="1690116"/>
            <a:chExt cx="6788150" cy="4859020"/>
          </a:xfrm>
        </p:grpSpPr>
        <p:sp>
          <p:nvSpPr>
            <p:cNvPr id="13" name="object 13"/>
            <p:cNvSpPr/>
            <p:nvPr/>
          </p:nvSpPr>
          <p:spPr>
            <a:xfrm>
              <a:off x="2211323" y="5547360"/>
              <a:ext cx="873251" cy="1001267"/>
            </a:xfrm>
            <a:prstGeom prst="rect">
              <a:avLst/>
            </a:prstGeom>
            <a:blipFill>
              <a:blip r:embed="rId3" cstate="print"/>
              <a:stretch>
                <a:fillRect/>
              </a:stretch>
            </a:blipFill>
          </p:spPr>
          <p:txBody>
            <a:bodyPr wrap="square" lIns="0" tIns="0" rIns="0" bIns="0" rtlCol="0"/>
            <a:lstStyle/>
            <a:p>
              <a:endParaRPr/>
            </a:p>
          </p:txBody>
        </p:sp>
        <p:sp>
          <p:nvSpPr>
            <p:cNvPr id="14" name="object 14"/>
            <p:cNvSpPr/>
            <p:nvPr/>
          </p:nvSpPr>
          <p:spPr>
            <a:xfrm>
              <a:off x="3867911" y="2797302"/>
              <a:ext cx="1123950" cy="1562100"/>
            </a:xfrm>
            <a:prstGeom prst="rect">
              <a:avLst/>
            </a:prstGeom>
            <a:blipFill>
              <a:blip r:embed="rId4" cstate="print"/>
              <a:stretch>
                <a:fillRect/>
              </a:stretch>
            </a:blipFill>
          </p:spPr>
          <p:txBody>
            <a:bodyPr wrap="square" lIns="0" tIns="0" rIns="0" bIns="0" rtlCol="0"/>
            <a:lstStyle/>
            <a:p>
              <a:endParaRPr/>
            </a:p>
          </p:txBody>
        </p:sp>
        <p:sp>
          <p:nvSpPr>
            <p:cNvPr id="15" name="object 15"/>
            <p:cNvSpPr/>
            <p:nvPr/>
          </p:nvSpPr>
          <p:spPr>
            <a:xfrm>
              <a:off x="2175383" y="1690115"/>
              <a:ext cx="4467860" cy="4342130"/>
            </a:xfrm>
            <a:custGeom>
              <a:avLst/>
              <a:gdLst/>
              <a:ahLst/>
              <a:cxnLst/>
              <a:rect l="l" t="t" r="r" b="b"/>
              <a:pathLst>
                <a:path w="4467859" h="4342130">
                  <a:moveTo>
                    <a:pt x="543306" y="1805178"/>
                  </a:moveTo>
                  <a:lnTo>
                    <a:pt x="542010" y="1782508"/>
                  </a:lnTo>
                  <a:lnTo>
                    <a:pt x="532485" y="1762747"/>
                  </a:lnTo>
                  <a:lnTo>
                    <a:pt x="516280" y="1748015"/>
                  </a:lnTo>
                  <a:lnTo>
                    <a:pt x="494919" y="1740408"/>
                  </a:lnTo>
                  <a:lnTo>
                    <a:pt x="472236" y="1741703"/>
                  </a:lnTo>
                  <a:lnTo>
                    <a:pt x="452475" y="1751228"/>
                  </a:lnTo>
                  <a:lnTo>
                    <a:pt x="437743" y="1767433"/>
                  </a:lnTo>
                  <a:lnTo>
                    <a:pt x="436638" y="1770545"/>
                  </a:lnTo>
                  <a:lnTo>
                    <a:pt x="111963" y="1723872"/>
                  </a:lnTo>
                  <a:lnTo>
                    <a:pt x="86017" y="1686153"/>
                  </a:lnTo>
                  <a:lnTo>
                    <a:pt x="64643" y="1678559"/>
                  </a:lnTo>
                  <a:lnTo>
                    <a:pt x="41986" y="1679803"/>
                  </a:lnTo>
                  <a:lnTo>
                    <a:pt x="22263" y="1689328"/>
                  </a:lnTo>
                  <a:lnTo>
                    <a:pt x="7581" y="1705571"/>
                  </a:lnTo>
                  <a:lnTo>
                    <a:pt x="0" y="1726946"/>
                  </a:lnTo>
                  <a:lnTo>
                    <a:pt x="1231" y="1749602"/>
                  </a:lnTo>
                  <a:lnTo>
                    <a:pt x="10756" y="1769325"/>
                  </a:lnTo>
                  <a:lnTo>
                    <a:pt x="27000" y="1784007"/>
                  </a:lnTo>
                  <a:lnTo>
                    <a:pt x="48387" y="1791589"/>
                  </a:lnTo>
                  <a:lnTo>
                    <a:pt x="71031" y="1790357"/>
                  </a:lnTo>
                  <a:lnTo>
                    <a:pt x="90754" y="1780832"/>
                  </a:lnTo>
                  <a:lnTo>
                    <a:pt x="105435" y="1764588"/>
                  </a:lnTo>
                  <a:lnTo>
                    <a:pt x="106553" y="1761464"/>
                  </a:lnTo>
                  <a:lnTo>
                    <a:pt x="431253" y="1808251"/>
                  </a:lnTo>
                  <a:lnTo>
                    <a:pt x="431431" y="1811477"/>
                  </a:lnTo>
                  <a:lnTo>
                    <a:pt x="440956" y="1831238"/>
                  </a:lnTo>
                  <a:lnTo>
                    <a:pt x="457161" y="1845970"/>
                  </a:lnTo>
                  <a:lnTo>
                    <a:pt x="478536" y="1853565"/>
                  </a:lnTo>
                  <a:lnTo>
                    <a:pt x="501205" y="1852282"/>
                  </a:lnTo>
                  <a:lnTo>
                    <a:pt x="520966" y="1842757"/>
                  </a:lnTo>
                  <a:lnTo>
                    <a:pt x="535698" y="1826552"/>
                  </a:lnTo>
                  <a:lnTo>
                    <a:pt x="539508" y="1815846"/>
                  </a:lnTo>
                  <a:lnTo>
                    <a:pt x="543306" y="1805178"/>
                  </a:lnTo>
                  <a:close/>
                </a:path>
                <a:path w="4467859" h="4342130">
                  <a:moveTo>
                    <a:pt x="1518031" y="3893426"/>
                  </a:moveTo>
                  <a:lnTo>
                    <a:pt x="1516557" y="3888994"/>
                  </a:lnTo>
                  <a:lnTo>
                    <a:pt x="1511134" y="3872623"/>
                  </a:lnTo>
                  <a:lnTo>
                    <a:pt x="1496314" y="3855466"/>
                  </a:lnTo>
                  <a:lnTo>
                    <a:pt x="1475930" y="3845420"/>
                  </a:lnTo>
                  <a:lnTo>
                    <a:pt x="1454035" y="3843998"/>
                  </a:lnTo>
                  <a:lnTo>
                    <a:pt x="1433207" y="3850881"/>
                  </a:lnTo>
                  <a:lnTo>
                    <a:pt x="1416050" y="3865753"/>
                  </a:lnTo>
                  <a:lnTo>
                    <a:pt x="1406004" y="3886123"/>
                  </a:lnTo>
                  <a:lnTo>
                    <a:pt x="1404620" y="3907980"/>
                  </a:lnTo>
                  <a:lnTo>
                    <a:pt x="1411503" y="3928757"/>
                  </a:lnTo>
                  <a:lnTo>
                    <a:pt x="1413637" y="3931221"/>
                  </a:lnTo>
                  <a:lnTo>
                    <a:pt x="1181938" y="4231030"/>
                  </a:lnTo>
                  <a:lnTo>
                    <a:pt x="1179017" y="4229595"/>
                  </a:lnTo>
                  <a:lnTo>
                    <a:pt x="1157173" y="4228173"/>
                  </a:lnTo>
                  <a:lnTo>
                    <a:pt x="1136396" y="4235056"/>
                  </a:lnTo>
                  <a:lnTo>
                    <a:pt x="1119251" y="4249902"/>
                  </a:lnTo>
                  <a:lnTo>
                    <a:pt x="1109192" y="4270260"/>
                  </a:lnTo>
                  <a:lnTo>
                    <a:pt x="1107770" y="4292130"/>
                  </a:lnTo>
                  <a:lnTo>
                    <a:pt x="1114653" y="4312920"/>
                  </a:lnTo>
                  <a:lnTo>
                    <a:pt x="1129538" y="4330077"/>
                  </a:lnTo>
                  <a:lnTo>
                    <a:pt x="1149845" y="4340123"/>
                  </a:lnTo>
                  <a:lnTo>
                    <a:pt x="1171702" y="4341546"/>
                  </a:lnTo>
                  <a:lnTo>
                    <a:pt x="1192504" y="4334649"/>
                  </a:lnTo>
                  <a:lnTo>
                    <a:pt x="1209675" y="4319790"/>
                  </a:lnTo>
                  <a:lnTo>
                    <a:pt x="1219720" y="4299458"/>
                  </a:lnTo>
                  <a:lnTo>
                    <a:pt x="1219911" y="4296499"/>
                  </a:lnTo>
                  <a:lnTo>
                    <a:pt x="1221143" y="4277588"/>
                  </a:lnTo>
                  <a:lnTo>
                    <a:pt x="1214259" y="4256798"/>
                  </a:lnTo>
                  <a:lnTo>
                    <a:pt x="1212138" y="4254347"/>
                  </a:lnTo>
                  <a:lnTo>
                    <a:pt x="1443786" y="3954513"/>
                  </a:lnTo>
                  <a:lnTo>
                    <a:pt x="1446707" y="3955948"/>
                  </a:lnTo>
                  <a:lnTo>
                    <a:pt x="1468602" y="3957370"/>
                  </a:lnTo>
                  <a:lnTo>
                    <a:pt x="1489430" y="3950474"/>
                  </a:lnTo>
                  <a:lnTo>
                    <a:pt x="1506601" y="3935615"/>
                  </a:lnTo>
                  <a:lnTo>
                    <a:pt x="1516634" y="3915283"/>
                  </a:lnTo>
                  <a:lnTo>
                    <a:pt x="1518031" y="3893426"/>
                  </a:lnTo>
                  <a:close/>
                </a:path>
                <a:path w="4467859" h="4342130">
                  <a:moveTo>
                    <a:pt x="2323465" y="57150"/>
                  </a:moveTo>
                  <a:lnTo>
                    <a:pt x="2318982" y="34886"/>
                  </a:lnTo>
                  <a:lnTo>
                    <a:pt x="2306739" y="16725"/>
                  </a:lnTo>
                  <a:lnTo>
                    <a:pt x="2288578" y="4483"/>
                  </a:lnTo>
                  <a:lnTo>
                    <a:pt x="2266315" y="0"/>
                  </a:lnTo>
                  <a:lnTo>
                    <a:pt x="2244039" y="4483"/>
                  </a:lnTo>
                  <a:lnTo>
                    <a:pt x="2225878" y="16725"/>
                  </a:lnTo>
                  <a:lnTo>
                    <a:pt x="2213635" y="34886"/>
                  </a:lnTo>
                  <a:lnTo>
                    <a:pt x="2209165" y="57150"/>
                  </a:lnTo>
                  <a:lnTo>
                    <a:pt x="2213635" y="79425"/>
                  </a:lnTo>
                  <a:lnTo>
                    <a:pt x="2225878" y="97586"/>
                  </a:lnTo>
                  <a:lnTo>
                    <a:pt x="2244039" y="109829"/>
                  </a:lnTo>
                  <a:lnTo>
                    <a:pt x="2247265" y="110477"/>
                  </a:lnTo>
                  <a:lnTo>
                    <a:pt x="2247265" y="445160"/>
                  </a:lnTo>
                  <a:lnTo>
                    <a:pt x="2244039" y="445808"/>
                  </a:lnTo>
                  <a:lnTo>
                    <a:pt x="2225878" y="458050"/>
                  </a:lnTo>
                  <a:lnTo>
                    <a:pt x="2213635" y="476211"/>
                  </a:lnTo>
                  <a:lnTo>
                    <a:pt x="2209165" y="498475"/>
                  </a:lnTo>
                  <a:lnTo>
                    <a:pt x="2213635" y="520750"/>
                  </a:lnTo>
                  <a:lnTo>
                    <a:pt x="2225878" y="538911"/>
                  </a:lnTo>
                  <a:lnTo>
                    <a:pt x="2244039" y="551154"/>
                  </a:lnTo>
                  <a:lnTo>
                    <a:pt x="2266315" y="555625"/>
                  </a:lnTo>
                  <a:lnTo>
                    <a:pt x="2288578" y="551154"/>
                  </a:lnTo>
                  <a:lnTo>
                    <a:pt x="2306739" y="538911"/>
                  </a:lnTo>
                  <a:lnTo>
                    <a:pt x="2318982" y="520750"/>
                  </a:lnTo>
                  <a:lnTo>
                    <a:pt x="2323465" y="498475"/>
                  </a:lnTo>
                  <a:lnTo>
                    <a:pt x="2318982" y="476211"/>
                  </a:lnTo>
                  <a:lnTo>
                    <a:pt x="2306739" y="458050"/>
                  </a:lnTo>
                  <a:lnTo>
                    <a:pt x="2288578" y="445808"/>
                  </a:lnTo>
                  <a:lnTo>
                    <a:pt x="2285365" y="445160"/>
                  </a:lnTo>
                  <a:lnTo>
                    <a:pt x="2285365" y="441325"/>
                  </a:lnTo>
                  <a:lnTo>
                    <a:pt x="2285365" y="114300"/>
                  </a:lnTo>
                  <a:lnTo>
                    <a:pt x="2285365" y="110477"/>
                  </a:lnTo>
                  <a:lnTo>
                    <a:pt x="2288578" y="109829"/>
                  </a:lnTo>
                  <a:lnTo>
                    <a:pt x="2306739" y="97586"/>
                  </a:lnTo>
                  <a:lnTo>
                    <a:pt x="2318982" y="79425"/>
                  </a:lnTo>
                  <a:lnTo>
                    <a:pt x="2323465" y="57150"/>
                  </a:lnTo>
                  <a:close/>
                </a:path>
                <a:path w="4467859" h="4342130">
                  <a:moveTo>
                    <a:pt x="3607066" y="4215244"/>
                  </a:moveTo>
                  <a:lnTo>
                    <a:pt x="3605149" y="4193413"/>
                  </a:lnTo>
                  <a:lnTo>
                    <a:pt x="3594608" y="4173283"/>
                  </a:lnTo>
                  <a:lnTo>
                    <a:pt x="3577145" y="4158818"/>
                  </a:lnTo>
                  <a:lnTo>
                    <a:pt x="3556228" y="4152392"/>
                  </a:lnTo>
                  <a:lnTo>
                    <a:pt x="3534435" y="4154297"/>
                  </a:lnTo>
                  <a:lnTo>
                    <a:pt x="3531501" y="4155821"/>
                  </a:lnTo>
                  <a:lnTo>
                    <a:pt x="3276295" y="3840226"/>
                  </a:lnTo>
                  <a:lnTo>
                    <a:pt x="3278352" y="3837749"/>
                  </a:lnTo>
                  <a:lnTo>
                    <a:pt x="3284766" y="3816781"/>
                  </a:lnTo>
                  <a:lnTo>
                    <a:pt x="3283216" y="3798824"/>
                  </a:lnTo>
                  <a:lnTo>
                    <a:pt x="3282873" y="3794937"/>
                  </a:lnTo>
                  <a:lnTo>
                    <a:pt x="3272409" y="3774821"/>
                  </a:lnTo>
                  <a:lnTo>
                    <a:pt x="3254933" y="3760368"/>
                  </a:lnTo>
                  <a:lnTo>
                    <a:pt x="3233966" y="3753955"/>
                  </a:lnTo>
                  <a:lnTo>
                    <a:pt x="3212122" y="3755847"/>
                  </a:lnTo>
                  <a:lnTo>
                    <a:pt x="3192018" y="3766312"/>
                  </a:lnTo>
                  <a:lnTo>
                    <a:pt x="3177552" y="3783787"/>
                  </a:lnTo>
                  <a:lnTo>
                    <a:pt x="3171139" y="3804755"/>
                  </a:lnTo>
                  <a:lnTo>
                    <a:pt x="3173031" y="3826599"/>
                  </a:lnTo>
                  <a:lnTo>
                    <a:pt x="3183509" y="3846703"/>
                  </a:lnTo>
                  <a:lnTo>
                    <a:pt x="3200971" y="3861168"/>
                  </a:lnTo>
                  <a:lnTo>
                    <a:pt x="3221939" y="3867581"/>
                  </a:lnTo>
                  <a:lnTo>
                    <a:pt x="3243783" y="3865689"/>
                  </a:lnTo>
                  <a:lnTo>
                    <a:pt x="3246653" y="3864191"/>
                  </a:lnTo>
                  <a:lnTo>
                    <a:pt x="3501898" y="4179760"/>
                  </a:lnTo>
                  <a:lnTo>
                    <a:pt x="3499815" y="4182275"/>
                  </a:lnTo>
                  <a:lnTo>
                    <a:pt x="3493363" y="4203217"/>
                  </a:lnTo>
                  <a:lnTo>
                    <a:pt x="3495281" y="4225048"/>
                  </a:lnTo>
                  <a:lnTo>
                    <a:pt x="3505835" y="4245165"/>
                  </a:lnTo>
                  <a:lnTo>
                    <a:pt x="3523284" y="4259643"/>
                  </a:lnTo>
                  <a:lnTo>
                    <a:pt x="3544201" y="4266069"/>
                  </a:lnTo>
                  <a:lnTo>
                    <a:pt x="3565995" y="4264164"/>
                  </a:lnTo>
                  <a:lnTo>
                    <a:pt x="3586099" y="4253662"/>
                  </a:lnTo>
                  <a:lnTo>
                    <a:pt x="3600615" y="4236186"/>
                  </a:lnTo>
                  <a:lnTo>
                    <a:pt x="3605225" y="4221200"/>
                  </a:lnTo>
                  <a:lnTo>
                    <a:pt x="3607066" y="4215244"/>
                  </a:lnTo>
                  <a:close/>
                </a:path>
                <a:path w="4467859" h="4342130">
                  <a:moveTo>
                    <a:pt x="4467466" y="1798193"/>
                  </a:moveTo>
                  <a:lnTo>
                    <a:pt x="4444911" y="1760715"/>
                  </a:lnTo>
                  <a:lnTo>
                    <a:pt x="4402455" y="1750187"/>
                  </a:lnTo>
                  <a:lnTo>
                    <a:pt x="4381106" y="1757946"/>
                  </a:lnTo>
                  <a:lnTo>
                    <a:pt x="4364964" y="1772754"/>
                  </a:lnTo>
                  <a:lnTo>
                    <a:pt x="4355566" y="1792541"/>
                  </a:lnTo>
                  <a:lnTo>
                    <a:pt x="4355401" y="1795843"/>
                  </a:lnTo>
                  <a:lnTo>
                    <a:pt x="4070299" y="1838680"/>
                  </a:lnTo>
                  <a:lnTo>
                    <a:pt x="4069194" y="1835658"/>
                  </a:lnTo>
                  <a:lnTo>
                    <a:pt x="4054386" y="1819503"/>
                  </a:lnTo>
                  <a:lnTo>
                    <a:pt x="4034599" y="1810067"/>
                  </a:lnTo>
                  <a:lnTo>
                    <a:pt x="4011930" y="1808861"/>
                  </a:lnTo>
                  <a:lnTo>
                    <a:pt x="3990581" y="1816633"/>
                  </a:lnTo>
                  <a:lnTo>
                    <a:pt x="3974439" y="1831467"/>
                  </a:lnTo>
                  <a:lnTo>
                    <a:pt x="3965041" y="1851266"/>
                  </a:lnTo>
                  <a:lnTo>
                    <a:pt x="3963924" y="1873885"/>
                  </a:lnTo>
                  <a:lnTo>
                    <a:pt x="3971671" y="1895233"/>
                  </a:lnTo>
                  <a:lnTo>
                    <a:pt x="3986479" y="1911375"/>
                  </a:lnTo>
                  <a:lnTo>
                    <a:pt x="4006265" y="1920773"/>
                  </a:lnTo>
                  <a:lnTo>
                    <a:pt x="4028948" y="1921891"/>
                  </a:lnTo>
                  <a:lnTo>
                    <a:pt x="4050284" y="1914207"/>
                  </a:lnTo>
                  <a:lnTo>
                    <a:pt x="4066425" y="1899399"/>
                  </a:lnTo>
                  <a:lnTo>
                    <a:pt x="4073601" y="1884299"/>
                  </a:lnTo>
                  <a:lnTo>
                    <a:pt x="4075823" y="1879625"/>
                  </a:lnTo>
                  <a:lnTo>
                    <a:pt x="4075988" y="1876361"/>
                  </a:lnTo>
                  <a:lnTo>
                    <a:pt x="4361053" y="1833435"/>
                  </a:lnTo>
                  <a:lnTo>
                    <a:pt x="4362196" y="1836559"/>
                  </a:lnTo>
                  <a:lnTo>
                    <a:pt x="4377004" y="1852701"/>
                  </a:lnTo>
                  <a:lnTo>
                    <a:pt x="4396791" y="1862099"/>
                  </a:lnTo>
                  <a:lnTo>
                    <a:pt x="4419473" y="1863229"/>
                  </a:lnTo>
                  <a:lnTo>
                    <a:pt x="4440809" y="1855470"/>
                  </a:lnTo>
                  <a:lnTo>
                    <a:pt x="4456950" y="1840661"/>
                  </a:lnTo>
                  <a:lnTo>
                    <a:pt x="4466348" y="1820875"/>
                  </a:lnTo>
                  <a:lnTo>
                    <a:pt x="4467466" y="1798193"/>
                  </a:lnTo>
                  <a:close/>
                </a:path>
              </a:pathLst>
            </a:custGeom>
            <a:solidFill>
              <a:srgbClr val="D99593"/>
            </a:solidFill>
          </p:spPr>
          <p:txBody>
            <a:bodyPr wrap="square" lIns="0" tIns="0" rIns="0" bIns="0" rtlCol="0"/>
            <a:lstStyle/>
            <a:p>
              <a:endParaRPr/>
            </a:p>
          </p:txBody>
        </p:sp>
        <p:sp>
          <p:nvSpPr>
            <p:cNvPr id="16" name="object 16"/>
            <p:cNvSpPr/>
            <p:nvPr/>
          </p:nvSpPr>
          <p:spPr>
            <a:xfrm>
              <a:off x="6595871" y="2871216"/>
              <a:ext cx="1050035" cy="1063752"/>
            </a:xfrm>
            <a:prstGeom prst="rect">
              <a:avLst/>
            </a:prstGeom>
            <a:blipFill>
              <a:blip r:embed="rId5" cstate="print"/>
              <a:stretch>
                <a:fillRect/>
              </a:stretch>
            </a:blipFill>
          </p:spPr>
          <p:txBody>
            <a:bodyPr wrap="square" lIns="0" tIns="0" rIns="0" bIns="0" rtlCol="0"/>
            <a:lstStyle/>
            <a:p>
              <a:endParaRPr/>
            </a:p>
          </p:txBody>
        </p:sp>
        <p:sp>
          <p:nvSpPr>
            <p:cNvPr id="17" name="object 17"/>
            <p:cNvSpPr/>
            <p:nvPr/>
          </p:nvSpPr>
          <p:spPr>
            <a:xfrm>
              <a:off x="5803391" y="5527548"/>
              <a:ext cx="818388" cy="984504"/>
            </a:xfrm>
            <a:prstGeom prst="rect">
              <a:avLst/>
            </a:prstGeom>
            <a:blipFill>
              <a:blip r:embed="rId6" cstate="print"/>
              <a:stretch>
                <a:fillRect/>
              </a:stretch>
            </a:blipFill>
          </p:spPr>
          <p:txBody>
            <a:bodyPr wrap="square" lIns="0" tIns="0" rIns="0" bIns="0" rtlCol="0"/>
            <a:lstStyle/>
            <a:p>
              <a:endParaRPr/>
            </a:p>
          </p:txBody>
        </p:sp>
        <p:sp>
          <p:nvSpPr>
            <p:cNvPr id="18" name="object 18"/>
            <p:cNvSpPr/>
            <p:nvPr/>
          </p:nvSpPr>
          <p:spPr>
            <a:xfrm>
              <a:off x="858011" y="2947416"/>
              <a:ext cx="1296924" cy="1213104"/>
            </a:xfrm>
            <a:prstGeom prst="rect">
              <a:avLst/>
            </a:prstGeom>
            <a:blipFill>
              <a:blip r:embed="rId7" cstate="print"/>
              <a:stretch>
                <a:fillRect/>
              </a:stretch>
            </a:blipFill>
          </p:spPr>
          <p:txBody>
            <a:bodyPr wrap="square" lIns="0" tIns="0" rIns="0" bIns="0" rtlCol="0"/>
            <a:lstStyle/>
            <a:p>
              <a:endParaRPr/>
            </a:p>
          </p:txBody>
        </p:sp>
      </p:grpSp>
      <p:sp>
        <p:nvSpPr>
          <p:cNvPr id="19" name="object 19"/>
          <p:cNvSpPr txBox="1"/>
          <p:nvPr/>
        </p:nvSpPr>
        <p:spPr>
          <a:xfrm>
            <a:off x="4002404" y="4509896"/>
            <a:ext cx="1059815" cy="330835"/>
          </a:xfrm>
          <a:prstGeom prst="rect">
            <a:avLst/>
          </a:prstGeom>
        </p:spPr>
        <p:txBody>
          <a:bodyPr vert="horz" wrap="square" lIns="0" tIns="12700" rIns="0" bIns="0" rtlCol="0">
            <a:spAutoFit/>
          </a:bodyPr>
          <a:lstStyle/>
          <a:p>
            <a:pPr marL="12700">
              <a:lnSpc>
                <a:spcPct val="100000"/>
              </a:lnSpc>
              <a:spcBef>
                <a:spcPts val="100"/>
              </a:spcBef>
            </a:pPr>
            <a:r>
              <a:rPr sz="2000" b="1" dirty="0">
                <a:latin typeface="Carlito"/>
                <a:cs typeface="Carlito"/>
              </a:rPr>
              <a:t>I</a:t>
            </a:r>
            <a:r>
              <a:rPr sz="2000" b="1" spc="5" dirty="0">
                <a:latin typeface="Carlito"/>
                <a:cs typeface="Carlito"/>
              </a:rPr>
              <a:t>n</a:t>
            </a:r>
            <a:r>
              <a:rPr sz="2000" b="1" dirty="0">
                <a:latin typeface="Carlito"/>
                <a:cs typeface="Carlito"/>
              </a:rPr>
              <a:t>do</a:t>
            </a:r>
            <a:r>
              <a:rPr sz="2000" b="1" spc="5" dirty="0">
                <a:latin typeface="Carlito"/>
                <a:cs typeface="Carlito"/>
              </a:rPr>
              <a:t>n</a:t>
            </a:r>
            <a:r>
              <a:rPr sz="2000" b="1" spc="-5" dirty="0">
                <a:latin typeface="Carlito"/>
                <a:cs typeface="Carlito"/>
              </a:rPr>
              <a:t>esia</a:t>
            </a:r>
            <a:endParaRPr sz="2000">
              <a:latin typeface="Carlito"/>
              <a:cs typeface="Carlito"/>
            </a:endParaRPr>
          </a:p>
        </p:txBody>
      </p:sp>
      <p:sp>
        <p:nvSpPr>
          <p:cNvPr id="20" name="object 20"/>
          <p:cNvSpPr txBox="1">
            <a:spLocks noGrp="1"/>
          </p:cNvSpPr>
          <p:nvPr>
            <p:ph type="title"/>
          </p:nvPr>
        </p:nvSpPr>
        <p:spPr>
          <a:xfrm>
            <a:off x="59435" y="35051"/>
            <a:ext cx="8371840" cy="585470"/>
          </a:xfrm>
          <a:prstGeom prst="rect">
            <a:avLst/>
          </a:prstGeom>
          <a:solidFill>
            <a:srgbClr val="D99593"/>
          </a:solidFill>
        </p:spPr>
        <p:txBody>
          <a:bodyPr vert="horz" wrap="square" lIns="0" tIns="20320" rIns="0" bIns="0" rtlCol="0">
            <a:spAutoFit/>
          </a:bodyPr>
          <a:lstStyle/>
          <a:p>
            <a:pPr marL="90805">
              <a:lnSpc>
                <a:spcPct val="100000"/>
              </a:lnSpc>
              <a:spcBef>
                <a:spcPts val="160"/>
              </a:spcBef>
            </a:pPr>
            <a:r>
              <a:rPr sz="3200" spc="-185" dirty="0">
                <a:solidFill>
                  <a:srgbClr val="FFFFFF"/>
                </a:solidFill>
              </a:rPr>
              <a:t>Peran </a:t>
            </a:r>
            <a:r>
              <a:rPr sz="3200" spc="-265" dirty="0">
                <a:solidFill>
                  <a:srgbClr val="FFFFFF"/>
                </a:solidFill>
              </a:rPr>
              <a:t>FinTech </a:t>
            </a:r>
            <a:r>
              <a:rPr sz="3200" spc="-145" dirty="0">
                <a:solidFill>
                  <a:srgbClr val="FFFFFF"/>
                </a:solidFill>
              </a:rPr>
              <a:t>di</a:t>
            </a:r>
            <a:r>
              <a:rPr sz="3200" spc="-130" dirty="0">
                <a:solidFill>
                  <a:srgbClr val="FFFFFF"/>
                </a:solidFill>
              </a:rPr>
              <a:t> </a:t>
            </a:r>
            <a:r>
              <a:rPr sz="3200" spc="-180" dirty="0">
                <a:solidFill>
                  <a:srgbClr val="FFFFFF"/>
                </a:solidFill>
              </a:rPr>
              <a:t>Indonesia</a:t>
            </a:r>
            <a:endParaRPr sz="3200"/>
          </a:p>
        </p:txBody>
      </p:sp>
      <p:sp>
        <p:nvSpPr>
          <p:cNvPr id="21" name="object 21"/>
          <p:cNvSpPr/>
          <p:nvPr/>
        </p:nvSpPr>
        <p:spPr>
          <a:xfrm>
            <a:off x="3766494" y="793346"/>
            <a:ext cx="1282264" cy="847408"/>
          </a:xfrm>
          <a:prstGeom prst="rect">
            <a:avLst/>
          </a:prstGeom>
          <a:blipFill>
            <a:blip r:embed="rId8" cstate="print"/>
            <a:stretch>
              <a:fillRect/>
            </a:stretch>
          </a:blipFill>
        </p:spPr>
        <p:txBody>
          <a:bodyPr wrap="square" lIns="0" tIns="0" rIns="0" bIns="0" rtlCol="0"/>
          <a:lstStyle/>
          <a:p>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TotalTime>
  <Words>1223</Words>
  <Application>Microsoft Office PowerPoint</Application>
  <PresentationFormat>On-screen Show (4:3)</PresentationFormat>
  <Paragraphs>134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Financial Technology (FinTech)</vt:lpstr>
      <vt:lpstr>Apa itu FinTech ?</vt:lpstr>
      <vt:lpstr>Apa itu FinTech ?</vt:lpstr>
      <vt:lpstr>Mengapa FinTech?</vt:lpstr>
      <vt:lpstr>Evolusi FinTech</vt:lpstr>
      <vt:lpstr>PowerPoint Presentation</vt:lpstr>
      <vt:lpstr>Perkembangan FinTech di Indonesia</vt:lpstr>
      <vt:lpstr>FinTech dan Master Plan Sektor Jasa Keuangan Indonesia</vt:lpstr>
      <vt:lpstr>Peran FinTech di Indonesia</vt:lpstr>
      <vt:lpstr>Sinergi Bisnis FinTech</vt:lpstr>
      <vt:lpstr>Ekosistem Fintech</vt:lpstr>
      <vt:lpstr>Tipe Fintech</vt:lpstr>
      <vt:lpstr>Fintech dan Blockchain</vt:lpstr>
      <vt:lpstr>Penutup</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Miftahul Ridwan</dc:creator>
  <cp:lastModifiedBy>asus</cp:lastModifiedBy>
  <cp:revision>6</cp:revision>
  <dcterms:created xsi:type="dcterms:W3CDTF">2021-09-30T13:07:24Z</dcterms:created>
  <dcterms:modified xsi:type="dcterms:W3CDTF">2022-09-29T02:41:01Z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2017-06-05T00:00:00Z</vt:filetime>
  </property>
  <property fmtid="{D5CDD505-2E9C-101B-9397-08002B2CF9AE}" pid="3" name="Creator">
    <vt:lpwstr>Microsoft® PowerPoint® 2016</vt:lpwstr>
  </property>
  <property fmtid="{D5CDD505-2E9C-101B-9397-08002B2CF9AE}" pid="4" name="LastSaved">
    <vt:filetime>2021-09-30T00:00:00Z</vt:filetime>
  </property>
</Properties>
</file>