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331" r:id="rId3"/>
    <p:sldId id="390" r:id="rId4"/>
    <p:sldId id="393" r:id="rId5"/>
    <p:sldId id="394" r:id="rId6"/>
    <p:sldId id="395" r:id="rId7"/>
    <p:sldId id="374" r:id="rId8"/>
    <p:sldId id="358" r:id="rId9"/>
    <p:sldId id="396" r:id="rId10"/>
    <p:sldId id="397" r:id="rId11"/>
    <p:sldId id="389" r:id="rId12"/>
    <p:sldId id="398" r:id="rId13"/>
    <p:sldId id="399" r:id="rId14"/>
    <p:sldId id="400" r:id="rId15"/>
    <p:sldId id="401" r:id="rId16"/>
    <p:sldId id="391" r:id="rId17"/>
    <p:sldId id="388" r:id="rId18"/>
    <p:sldId id="402" r:id="rId19"/>
    <p:sldId id="392" r:id="rId20"/>
    <p:sldId id="379" r:id="rId21"/>
    <p:sldId id="300" r:id="rId22"/>
  </p:sldIdLst>
  <p:sldSz cx="9144000" cy="6858000" type="screen4x3"/>
  <p:notesSz cx="7045325" cy="9345613"/>
  <p:custDataLst>
    <p:tags r:id="rId2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580" autoAdjust="0"/>
  </p:normalViewPr>
  <p:slideViewPr>
    <p:cSldViewPr>
      <p:cViewPr varScale="1">
        <p:scale>
          <a:sx n="59" d="100"/>
          <a:sy n="59" d="100"/>
        </p:scale>
        <p:origin x="1524" y="5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7" d="100"/>
          <a:sy n="47" d="100"/>
        </p:scale>
        <p:origin x="2756" y="48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gs" Target="tags/tag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49772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5513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33781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67581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513724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87455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63147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45117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9348086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886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57535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154684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142703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1085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0943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5519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0240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5641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6097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HUKUM HUMANITER</a:t>
            </a: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HKB23407:</a:t>
            </a: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HUKUM INTERNASIONAL – HUKUM HUMANITER</a:t>
            </a: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6" Type="http://schemas.openxmlformats.org/officeDocument/2006/relationships/comments" Target="../comments/comment1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13877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ID" sz="36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HUKUM HUMANITER </a:t>
            </a:r>
          </a:p>
          <a:p>
            <a:pPr algn="ctr"/>
            <a:r>
              <a:rPr lang="id-ID" sz="32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</a:t>
            </a:r>
            <a:r>
              <a:rPr lang="en-ID" sz="3200" b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13</a:t>
            </a:r>
            <a:endParaRPr lang="en-US" sz="32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Den Haag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The Hague Laws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dipakai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serangkaian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Humaniter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sarana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metoda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berperang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The Hague Laws,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pembentukan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ketentuan-ketentuan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dihasilkan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Den Haag, Belanda.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first Hague Peace Conference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1899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menghasilkan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Deklarasi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29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Juli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1899.</a:t>
            </a:r>
            <a:endParaRPr lang="en-ID" i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7680950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30244"/>
            <a:ext cx="4138809" cy="5195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E30634AE-CFA0-313C-BA27-D2D0131A73C3}"/>
              </a:ext>
            </a:extLst>
          </p:cNvPr>
          <p:cNvSpPr/>
          <p:nvPr/>
        </p:nvSpPr>
        <p:spPr>
          <a:xfrm>
            <a:off x="5081237" y="1651680"/>
            <a:ext cx="3379195" cy="163330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Deklarasi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Larangan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untuk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jangka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waktu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lima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tahun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,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Peluncuran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Proyektil-proyektil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dan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Bahan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Peledak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dari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Balon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, dan Cara-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cara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serupa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lainnya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AF610E1-827A-491F-4A81-2F7F81E29CF1}"/>
              </a:ext>
            </a:extLst>
          </p:cNvPr>
          <p:cNvSpPr/>
          <p:nvPr/>
        </p:nvSpPr>
        <p:spPr>
          <a:xfrm>
            <a:off x="955522" y="2971339"/>
            <a:ext cx="3082679" cy="1301605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nb-NO" dirty="0">
                <a:latin typeface="Cambria" panose="02040503050406030204" pitchFamily="18" charset="0"/>
                <a:ea typeface="Cambria" panose="02040503050406030204" pitchFamily="18" charset="0"/>
              </a:rPr>
              <a:t>Konvensi II tentang Hukum dan Kebiasaan Perang di Darat beserta Lampirannya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9618AA7B-AF59-F7CF-CB72-58F12C6CF98A}"/>
              </a:ext>
            </a:extLst>
          </p:cNvPr>
          <p:cNvSpPr/>
          <p:nvPr/>
        </p:nvSpPr>
        <p:spPr>
          <a:xfrm>
            <a:off x="5094331" y="3429000"/>
            <a:ext cx="3366101" cy="12254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Deklarasi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Gas-gas yang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mengakibatkan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sesaknya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pernafasan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(gas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cekik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atau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“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asphyxating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gases)</a:t>
            </a: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F7A590FD-2689-8299-1A2A-CAFF307CAD24}"/>
              </a:ext>
            </a:extLst>
          </p:cNvPr>
          <p:cNvSpPr/>
          <p:nvPr/>
        </p:nvSpPr>
        <p:spPr>
          <a:xfrm>
            <a:off x="955522" y="1651240"/>
            <a:ext cx="3082679" cy="11269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sv-SE" dirty="0">
                <a:latin typeface="Cambria" panose="02040503050406030204" pitchFamily="18" charset="0"/>
                <a:ea typeface="Cambria" panose="02040503050406030204" pitchFamily="18" charset="0"/>
              </a:rPr>
              <a:t>Konvensi I tentang Penyelesaian Persengketaan Internasional secara Damai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3EBA5A8E-2C75-6C52-A886-C8C20427176B}"/>
              </a:ext>
            </a:extLst>
          </p:cNvPr>
          <p:cNvSpPr/>
          <p:nvPr/>
        </p:nvSpPr>
        <p:spPr>
          <a:xfrm>
            <a:off x="932548" y="4452238"/>
            <a:ext cx="3105653" cy="165793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Konvensi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III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Adaptasi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Asas-asas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Konvensi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Jenewa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tanggal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22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Agustus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1864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Hukum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Perang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di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Laut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B03286F-907E-C7E8-F643-26B2DBAED008}"/>
              </a:ext>
            </a:extLst>
          </p:cNvPr>
          <p:cNvSpPr txBox="1">
            <a:spLocks/>
          </p:cNvSpPr>
          <p:nvPr/>
        </p:nvSpPr>
        <p:spPr>
          <a:xfrm>
            <a:off x="4812033" y="930244"/>
            <a:ext cx="4138809" cy="51959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Deklarasi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BCBE1BDD-4E18-1D02-37D4-933A7CE9A5E7}"/>
              </a:ext>
            </a:extLst>
          </p:cNvPr>
          <p:cNvSpPr/>
          <p:nvPr/>
        </p:nvSpPr>
        <p:spPr>
          <a:xfrm>
            <a:off x="5124982" y="4798508"/>
            <a:ext cx="3335450" cy="1225491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Deklarasi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tentang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Peluru-peluru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yang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bersifat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‘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mengembang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’ di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dalam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tubuh</a:t>
            </a:r>
            <a:r>
              <a:rPr lang="en-ID" dirty="0"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ID" dirty="0" err="1">
                <a:latin typeface="Cambria" panose="02040503050406030204" pitchFamily="18" charset="0"/>
                <a:ea typeface="Cambria" panose="02040503050406030204" pitchFamily="18" charset="0"/>
              </a:rPr>
              <a:t>manusia</a:t>
            </a:r>
            <a:endParaRPr lang="en-ID" dirty="0"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24883648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80728"/>
            <a:ext cx="8229600" cy="514543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Second Hague Peace Conference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18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Oktober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1907,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menghasilkan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13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sebuah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deklarasi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Penyelesaian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Persengketaan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Pembatasan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Kekerasan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Senjata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menuntut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Pembayaran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berasal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Kontrak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Permulaan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IV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Kebiasaan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Lampirannya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Warga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Netral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Status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Musuh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Permulaan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VII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Status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Dagang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Kapal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79753906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980728"/>
            <a:ext cx="8229600" cy="514543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 startAt="8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VIII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Penempatan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Ranjau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Otomatis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+mj-lt"/>
              <a:buAutoNum type="arabicPeriod" startAt="8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IX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Pemboman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Angkatan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+mj-lt"/>
              <a:buAutoNum type="arabicPeriod" startAt="8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X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Adaptasi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Jenewa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+mj-lt"/>
              <a:buAutoNum type="arabicPeriod" startAt="8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XI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Pembatasan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Tertentu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Penangkapan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+mj-lt"/>
              <a:buAutoNum type="arabicPeriod" startAt="8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XII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Mahkamah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Barang-barang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Sitaan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+mj-lt"/>
              <a:buAutoNum type="arabicPeriod" startAt="8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XIII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Kewajiban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Netral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Adapun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satu-satunya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deklarasi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dihasilkan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Konferensi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Perdamaian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II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Deklarasi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melarang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Proyektil-proyektil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Bahan-bahan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Peledak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Balon</a:t>
            </a:r>
            <a:r>
              <a:rPr lang="en-ID" sz="20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8887060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</a:t>
            </a:r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ukum</a:t>
            </a:r>
            <a:r>
              <a:rPr lang="en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Jenewa</a:t>
            </a:r>
            <a:endParaRPr lang="en-ID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13131453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Jenewa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The Geneva Laws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dipakai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menunjukkan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serangkaian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Humaniter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korban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(protection of war victims);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kombatan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Jenewa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hampir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ketentuan-ketentuan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dihasilkan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Jenewa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Swiss.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Jenewa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terdiri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empat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buah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Jenewa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1949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dihasilkan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12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Agustus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1949</a:t>
            </a:r>
          </a:p>
        </p:txBody>
      </p:sp>
    </p:spTree>
    <p:extLst>
      <p:ext uri="{BB962C8B-B14F-4D97-AF65-F5344CB8AC3E}">
        <p14:creationId xmlns:p14="http://schemas.microsoft.com/office/powerpoint/2010/main" val="480872400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268760"/>
            <a:ext cx="8229600" cy="485740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+mj-lt"/>
              <a:buAutoNum type="arabi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Perbaikan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Anggota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Angkatan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Luka dan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Sakit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Peperangan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Darat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(Convention for the Amelioration of the Condition of the Wounded and Sick in Armed Forces in the Field) 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Perbaikan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Keadaan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Anggota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Angkatan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Luka,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Sakit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Korban Karam pada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Peperangan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Laut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(Convention for the Amelioration of the Condition of Wounded, Sick and Shipwrecked Members of Armed Forces at Sea)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 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Perlakuan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Para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Tawanan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(Convention relative to the Treatment of Prisoners of War) 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Orang-orang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 Convention relative to the Protection of Civilian Persons in Time of War) 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9835543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Hukum Humaniter 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Kepentingan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militer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arti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(belligerent)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mempunyai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mengakibatkan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keberhasilan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operasi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militer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namun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sekaligus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melanggar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457200" indent="-457200" algn="just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Berdasarkan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diharuskan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memperhatikan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asas-asas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di mana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mereka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kekerasan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menimbulkan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luka-luka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berlebihan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penderitaan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926211947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Asas-asas Hukum Humaniter 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Kesatriaan</a:t>
            </a:r>
            <a:endParaRPr lang="en-ID" sz="24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mengandung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arti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bahwa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peperangan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kejujuran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diutamakan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alat-alat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ilegal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bertentangan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Humaniter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cara-cara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khianat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32829476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229600" cy="49294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bersengketa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membedakan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kombatan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guna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menyelamatkan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objek-objek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orang-orang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boleh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dijadikan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objek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serangan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Dilarang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melakukan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tindakan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ancaman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kekerasan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tujuan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utamanya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menyebarkan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teror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Pihak-pihak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bersengketa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harus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mengambil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segala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langkah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pencegahan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memungkinkan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menyelamatkan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setidak-tidaknya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kerugian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kerusakan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disengaja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sekecil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mungkin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Hanya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anggota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angkatan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berhak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menyerang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bertempur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melawan</a:t>
            </a:r>
            <a:r>
              <a:rPr lang="en-ID" sz="20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0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musuh</a:t>
            </a:r>
            <a:endParaRPr lang="en-ID" sz="20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0931608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24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196752"/>
            <a:ext cx="8075240" cy="47853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humaniter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seperangkat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bertujuan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membatasi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dampak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konflik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melindungi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orang-orang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terlibat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pertempuran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Berawal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laws of war; LOW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yang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laws of armed conflict; LOAC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hingga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seringpula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International Humanitarian Law; IHL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masyarakat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Indonesia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mengatakannya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Humaniter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(HHI),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disingkat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Humaniter</a:t>
            </a:r>
            <a:r>
              <a:rPr lang="en-ID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2996214"/>
      </p:ext>
    </p:extLst>
  </p:cSld>
  <p:clrMapOvr>
    <a:masterClrMapping/>
  </p:clrMapOvr>
  <p:transition spd="slow">
    <p:fade thruBlk="1"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Siapa sajakah yang disebut kombatan?</a:t>
            </a:r>
            <a:endParaRPr kumimoji="0" lang="id-ID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Kombatan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combatant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adalah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orang-orang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secara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langsung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pertempuran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medan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peperangan</a:t>
            </a:r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dapat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dianggap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kombatan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Angkatan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resmi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reguler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Milisi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Korps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Sukarela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Levee </a:t>
            </a:r>
            <a:r>
              <a:rPr lang="en-US" sz="2400" i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masse 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Gerakan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perlawanan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terorganisir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US" sz="2400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Organize Resistance Movement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07647289"/>
      </p:ext>
    </p:extLst>
  </p:cSld>
  <p:clrMapOvr>
    <a:masterClrMapping/>
  </p:clrMapOvr>
  <p:transition spd="slow">
    <p:fade thruBlk="1"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000" b="1"/>
              <a:t>	</a:t>
            </a:r>
          </a:p>
          <a:p>
            <a:endParaRPr lang="en-US" sz="4000" b="1"/>
          </a:p>
          <a:p>
            <a:endParaRPr lang="id-ID" sz="2400" b="1">
              <a:sym typeface="Wingdings" panose="05000000000000000000" pitchFamily="2" charset="2"/>
            </a:endParaRPr>
          </a:p>
          <a:p>
            <a:r>
              <a:rPr lang="id-ID" sz="4000" b="1">
                <a:sym typeface="Wingdings" panose="05000000000000000000" pitchFamily="2" charset="2"/>
              </a:rPr>
              <a:t> </a:t>
            </a:r>
            <a:r>
              <a:rPr lang="en-US" sz="4000" b="1"/>
              <a:t>END</a:t>
            </a:r>
            <a:r>
              <a:rPr lang="id-ID" sz="4000" b="1"/>
              <a:t> </a:t>
            </a:r>
            <a:r>
              <a:rPr lang="id-ID" sz="4000" b="1">
                <a:sym typeface="Wingdings" panose="05000000000000000000" pitchFamily="2" charset="2"/>
              </a:rPr>
              <a:t></a:t>
            </a:r>
            <a:endParaRPr lang="en-US" sz="4000" b="1" dirty="0"/>
          </a:p>
        </p:txBody>
      </p:sp>
    </p:spTree>
    <p:extLst>
      <p:ext uri="{BB962C8B-B14F-4D97-AF65-F5344CB8AC3E}">
        <p14:creationId xmlns:p14="http://schemas.microsoft.com/office/powerpoint/2010/main" val="383296963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sv-SE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Istilah Hukum Perang </a:t>
            </a:r>
            <a:r>
              <a:rPr lang="sv-SE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(The Laws of War)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Awalnya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menyatakan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aturan-aturan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antarnegara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Tetapi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trauma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Dunia II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menelan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korban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kalangan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maka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upaya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menghindarkan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meniadakan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harapan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agar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dampak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peperangan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mengerikan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tidak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4171904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Istilah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 </a:t>
            </a: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Sengketa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Bersenjata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(</a:t>
            </a:r>
            <a:r>
              <a:rPr lang="en-US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 Laws of Armed Conflict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Penyebutan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macam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akhirnya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berpengaruh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perubahan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penggunaan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dimana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Negara-negara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padanan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51576560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Istilah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 </a:t>
            </a: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Sengketa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Bersenjata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 (</a:t>
            </a:r>
            <a:r>
              <a:rPr lang="en-US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The Laws of Armed Conflict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juga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ikut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mengalami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pergeseran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penyebutan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sehingga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jarang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terdengar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penyebutan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”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atau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the laws of armed conflict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sering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saat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Istilah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kemudian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pula di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konvensi-konvensi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Jenewa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1949</a:t>
            </a:r>
          </a:p>
        </p:txBody>
      </p:sp>
    </p:spTree>
    <p:extLst>
      <p:ext uri="{BB962C8B-B14F-4D97-AF65-F5344CB8AC3E}">
        <p14:creationId xmlns:p14="http://schemas.microsoft.com/office/powerpoint/2010/main" val="1680628652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Istilah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Hukum </a:t>
            </a:r>
            <a:r>
              <a:rPr lang="en-US" sz="32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Humaniter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(</a:t>
            </a:r>
            <a:r>
              <a:rPr lang="en-US" sz="3200" b="1" i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Humanitarian Law</a:t>
            </a:r>
            <a:r>
              <a:rPr lang="en-US" sz="32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)</a:t>
            </a: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selanjutnya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permulaan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abad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ke-20,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diusahakan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untuk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konsepsi-konsepsinya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banyak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dipengaruhi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oleh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humanity principle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)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disebabkan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karena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terbentuknya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i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Universal Declaration of Human Rights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suatu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pernyataan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universal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penghormatan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hak-hak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fundamental dan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Penyebutannya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bergeser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Hukum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Humaniter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53151474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412776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Perkembangan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tersebut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mendapatkan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perhatian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sangat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besar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sebagaimana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terlihat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beberapa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konferensi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resolusi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organisasi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internasional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seperti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Resolusi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Majelis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Umum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PBB No. 2444 </a:t>
            </a:r>
            <a:r>
              <a:rPr lang="en-US" sz="24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tahun</a:t>
            </a:r>
            <a:r>
              <a:rPr lang="en-US" sz="24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1968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mengenai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“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penghormatan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manusia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sengketa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“,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dihasilkan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pada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tanggal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Desember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1968.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ayat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(1),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Resolusi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menegaskan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kembali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penduduk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sipil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bahaya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dari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bersifat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membabi-buta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serta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perlunya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penghormatan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terhadap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asas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kemanusiaan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baik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maupun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di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waktu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damai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40011399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2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Mochtar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Kusumaatmadja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membagi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dua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bagian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: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ad bellum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tentang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hal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bagaimana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negara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dibenarkan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menggunakan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kekerasan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bersenjata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;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Ius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in bello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yaitu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berlaku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dalam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dibagi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lagi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: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cara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dilakukannya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(the conduct of war). Bagian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biasanya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The Hague Laws.</a:t>
            </a:r>
          </a:p>
          <a:p>
            <a:pPr marL="514350" indent="-514350" algn="just">
              <a:buFont typeface="+mj-lt"/>
              <a:buAutoNum type="alphaLcPeriod"/>
            </a:pP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Hukum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mengatur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perlindungan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orang-orang yang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menjadi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korban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perang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.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Ini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lazimnya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ID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disebut</a:t>
            </a:r>
            <a:r>
              <a:rPr lang="en-ID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The Geneva Laws.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endParaRPr lang="en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0695257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>
              <a:spcBef>
                <a:spcPct val="0"/>
              </a:spcBef>
              <a:defRPr/>
            </a:pPr>
            <a:endParaRPr kumimoji="0" lang="id-ID" sz="32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700808"/>
            <a:ext cx="8229600" cy="442535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endParaRPr lang="en-US" sz="3200" b="1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r>
              <a:rPr lang="en-US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H</a:t>
            </a:r>
            <a:r>
              <a:rPr lang="en-ID" sz="3200" b="1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ukum</a:t>
            </a:r>
            <a:r>
              <a:rPr lang="en-ID" sz="3200" b="1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Den Haag</a:t>
            </a:r>
          </a:p>
        </p:txBody>
      </p:sp>
    </p:spTree>
    <p:extLst>
      <p:ext uri="{BB962C8B-B14F-4D97-AF65-F5344CB8AC3E}">
        <p14:creationId xmlns:p14="http://schemas.microsoft.com/office/powerpoint/2010/main" val="3441770642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8306</TotalTime>
  <Words>1281</Words>
  <Application>Microsoft Office PowerPoint</Application>
  <PresentationFormat>On-screen Show (4:3)</PresentationFormat>
  <Paragraphs>89</Paragraphs>
  <Slides>21</Slides>
  <Notes>20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Cambria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Dinda Anna Zatika</cp:lastModifiedBy>
  <cp:revision>533</cp:revision>
  <cp:lastPrinted>2017-08-29T02:54:51Z</cp:lastPrinted>
  <dcterms:created xsi:type="dcterms:W3CDTF">2010-04-18T12:06:30Z</dcterms:created>
  <dcterms:modified xsi:type="dcterms:W3CDTF">2025-06-02T01:47:27Z</dcterms:modified>
</cp:coreProperties>
</file>