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Default Extension="png" ContentType="image/png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x="11430000" cy="6667500"/>
  <p:notesSz cx="11430000" cy="66675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81077" y="1461789"/>
            <a:ext cx="9867845" cy="5060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308774" y="3442989"/>
            <a:ext cx="4812451" cy="9328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5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5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1430000" cy="6667500"/>
          </a:xfrm>
          <a:custGeom>
            <a:avLst/>
            <a:gdLst/>
            <a:ahLst/>
            <a:cxnLst/>
            <a:rect l="l" t="t" r="r" b="b"/>
            <a:pathLst>
              <a:path w="11430000" h="6667500">
                <a:moveTo>
                  <a:pt x="11429999" y="6667499"/>
                </a:moveTo>
                <a:lnTo>
                  <a:pt x="0" y="6667499"/>
                </a:lnTo>
                <a:lnTo>
                  <a:pt x="0" y="0"/>
                </a:lnTo>
                <a:lnTo>
                  <a:pt x="11429999" y="0"/>
                </a:lnTo>
                <a:lnTo>
                  <a:pt x="11429999" y="6667499"/>
                </a:lnTo>
                <a:close/>
              </a:path>
            </a:pathLst>
          </a:custGeom>
          <a:solidFill>
            <a:srgbClr val="11121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1655968" y="2845603"/>
            <a:ext cx="3968750" cy="1351915"/>
          </a:xfrm>
          <a:custGeom>
            <a:avLst/>
            <a:gdLst/>
            <a:ahLst/>
            <a:cxnLst/>
            <a:rect l="l" t="t" r="r" b="b"/>
            <a:pathLst>
              <a:path w="3968750" h="1351914">
                <a:moveTo>
                  <a:pt x="3927599" y="1351405"/>
                </a:moveTo>
                <a:lnTo>
                  <a:pt x="40893" y="1351405"/>
                </a:lnTo>
                <a:lnTo>
                  <a:pt x="34924" y="1350262"/>
                </a:lnTo>
                <a:lnTo>
                  <a:pt x="3556" y="1322322"/>
                </a:lnTo>
                <a:lnTo>
                  <a:pt x="0" y="1310511"/>
                </a:lnTo>
                <a:lnTo>
                  <a:pt x="0" y="40893"/>
                </a:lnTo>
                <a:lnTo>
                  <a:pt x="23368" y="5968"/>
                </a:lnTo>
                <a:lnTo>
                  <a:pt x="40893" y="0"/>
                </a:lnTo>
                <a:lnTo>
                  <a:pt x="3927726" y="0"/>
                </a:lnTo>
                <a:lnTo>
                  <a:pt x="3962523" y="23367"/>
                </a:lnTo>
                <a:lnTo>
                  <a:pt x="3968492" y="1310511"/>
                </a:lnTo>
                <a:lnTo>
                  <a:pt x="3967349" y="1316607"/>
                </a:lnTo>
                <a:lnTo>
                  <a:pt x="3939410" y="1347849"/>
                </a:lnTo>
                <a:lnTo>
                  <a:pt x="3927599" y="1351405"/>
                </a:lnTo>
                <a:close/>
              </a:path>
            </a:pathLst>
          </a:custGeom>
          <a:solidFill>
            <a:srgbClr val="23252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1655968" y="4387367"/>
            <a:ext cx="3968750" cy="1351915"/>
          </a:xfrm>
          <a:custGeom>
            <a:avLst/>
            <a:gdLst/>
            <a:ahLst/>
            <a:cxnLst/>
            <a:rect l="l" t="t" r="r" b="b"/>
            <a:pathLst>
              <a:path w="3968750" h="1351914">
                <a:moveTo>
                  <a:pt x="3927583" y="1351400"/>
                </a:moveTo>
                <a:lnTo>
                  <a:pt x="40766" y="1351400"/>
                </a:lnTo>
                <a:lnTo>
                  <a:pt x="34797" y="1350257"/>
                </a:lnTo>
                <a:lnTo>
                  <a:pt x="3428" y="1322317"/>
                </a:lnTo>
                <a:lnTo>
                  <a:pt x="0" y="1310506"/>
                </a:lnTo>
                <a:lnTo>
                  <a:pt x="0" y="40893"/>
                </a:lnTo>
                <a:lnTo>
                  <a:pt x="23367" y="5969"/>
                </a:lnTo>
                <a:lnTo>
                  <a:pt x="40893" y="0"/>
                </a:lnTo>
                <a:lnTo>
                  <a:pt x="3927710" y="0"/>
                </a:lnTo>
                <a:lnTo>
                  <a:pt x="3962508" y="23367"/>
                </a:lnTo>
                <a:lnTo>
                  <a:pt x="3968477" y="1310506"/>
                </a:lnTo>
                <a:lnTo>
                  <a:pt x="3967334" y="1316602"/>
                </a:lnTo>
                <a:lnTo>
                  <a:pt x="3939394" y="1347844"/>
                </a:lnTo>
                <a:lnTo>
                  <a:pt x="3927583" y="1351400"/>
                </a:lnTo>
                <a:close/>
              </a:path>
            </a:pathLst>
          </a:custGeom>
          <a:solidFill>
            <a:srgbClr val="23252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5814927" y="2845603"/>
            <a:ext cx="3968750" cy="1351915"/>
          </a:xfrm>
          <a:custGeom>
            <a:avLst/>
            <a:gdLst/>
            <a:ahLst/>
            <a:cxnLst/>
            <a:rect l="l" t="t" r="r" b="b"/>
            <a:pathLst>
              <a:path w="3968750" h="1351914">
                <a:moveTo>
                  <a:pt x="3927598" y="1351405"/>
                </a:moveTo>
                <a:lnTo>
                  <a:pt x="40893" y="1351405"/>
                </a:lnTo>
                <a:lnTo>
                  <a:pt x="34925" y="1350262"/>
                </a:lnTo>
                <a:lnTo>
                  <a:pt x="3555" y="1322322"/>
                </a:lnTo>
                <a:lnTo>
                  <a:pt x="0" y="1310511"/>
                </a:lnTo>
                <a:lnTo>
                  <a:pt x="0" y="40893"/>
                </a:lnTo>
                <a:lnTo>
                  <a:pt x="23367" y="5968"/>
                </a:lnTo>
                <a:lnTo>
                  <a:pt x="40893" y="0"/>
                </a:lnTo>
                <a:lnTo>
                  <a:pt x="3927726" y="0"/>
                </a:lnTo>
                <a:lnTo>
                  <a:pt x="3962523" y="23367"/>
                </a:lnTo>
                <a:lnTo>
                  <a:pt x="3968492" y="40893"/>
                </a:lnTo>
                <a:lnTo>
                  <a:pt x="3968492" y="1310511"/>
                </a:lnTo>
                <a:lnTo>
                  <a:pt x="3945124" y="1345436"/>
                </a:lnTo>
                <a:lnTo>
                  <a:pt x="3927598" y="1351405"/>
                </a:lnTo>
                <a:close/>
              </a:path>
            </a:pathLst>
          </a:custGeom>
          <a:solidFill>
            <a:srgbClr val="23252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5814926" y="4387367"/>
            <a:ext cx="3968750" cy="1351915"/>
          </a:xfrm>
          <a:custGeom>
            <a:avLst/>
            <a:gdLst/>
            <a:ahLst/>
            <a:cxnLst/>
            <a:rect l="l" t="t" r="r" b="b"/>
            <a:pathLst>
              <a:path w="3968750" h="1351914">
                <a:moveTo>
                  <a:pt x="3927583" y="1351400"/>
                </a:moveTo>
                <a:lnTo>
                  <a:pt x="40766" y="1351400"/>
                </a:lnTo>
                <a:lnTo>
                  <a:pt x="34797" y="1350257"/>
                </a:lnTo>
                <a:lnTo>
                  <a:pt x="3429" y="1322317"/>
                </a:lnTo>
                <a:lnTo>
                  <a:pt x="0" y="1310506"/>
                </a:lnTo>
                <a:lnTo>
                  <a:pt x="0" y="40893"/>
                </a:lnTo>
                <a:lnTo>
                  <a:pt x="23367" y="5969"/>
                </a:lnTo>
                <a:lnTo>
                  <a:pt x="40893" y="0"/>
                </a:lnTo>
                <a:lnTo>
                  <a:pt x="3927710" y="0"/>
                </a:lnTo>
                <a:lnTo>
                  <a:pt x="3962507" y="23367"/>
                </a:lnTo>
                <a:lnTo>
                  <a:pt x="3968477" y="40893"/>
                </a:lnTo>
                <a:lnTo>
                  <a:pt x="3968477" y="1310506"/>
                </a:lnTo>
                <a:lnTo>
                  <a:pt x="3945109" y="1345431"/>
                </a:lnTo>
                <a:lnTo>
                  <a:pt x="3927583" y="1351400"/>
                </a:lnTo>
                <a:close/>
              </a:path>
            </a:pathLst>
          </a:custGeom>
          <a:solidFill>
            <a:srgbClr val="23252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5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71500" y="1533525"/>
            <a:ext cx="4972050" cy="44005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886450" y="1533525"/>
            <a:ext cx="4972050" cy="44005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5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1430000" cy="6667500"/>
          </a:xfrm>
          <a:custGeom>
            <a:avLst/>
            <a:gdLst/>
            <a:ahLst/>
            <a:cxnLst/>
            <a:rect l="l" t="t" r="r" b="b"/>
            <a:pathLst>
              <a:path w="11430000" h="6667500">
                <a:moveTo>
                  <a:pt x="11429999" y="6667499"/>
                </a:moveTo>
                <a:lnTo>
                  <a:pt x="0" y="6667499"/>
                </a:lnTo>
                <a:lnTo>
                  <a:pt x="0" y="0"/>
                </a:lnTo>
                <a:lnTo>
                  <a:pt x="11429999" y="0"/>
                </a:lnTo>
                <a:lnTo>
                  <a:pt x="11429999" y="6667499"/>
                </a:lnTo>
                <a:close/>
              </a:path>
            </a:pathLst>
          </a:custGeom>
          <a:solidFill>
            <a:srgbClr val="11121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4877" y="61550"/>
            <a:ext cx="10960245" cy="9975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5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93940" y="1875634"/>
            <a:ext cx="10042118" cy="1753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886200" y="6200775"/>
            <a:ext cx="3657600" cy="333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71500" y="6200775"/>
            <a:ext cx="2628900" cy="333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229600" y="6200775"/>
            <a:ext cx="2628900" cy="333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1077" y="1461789"/>
            <a:ext cx="3746500" cy="506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150" spc="125" b="1">
                <a:solidFill>
                  <a:srgbClr val="FFFFFF"/>
                </a:solidFill>
                <a:latin typeface="Tahoma"/>
                <a:cs typeface="Tahoma"/>
              </a:rPr>
              <a:t>Nama</a:t>
            </a:r>
            <a:r>
              <a:rPr dirty="0" sz="3150" spc="-7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150" spc="140" b="1">
                <a:solidFill>
                  <a:srgbClr val="FFFFFF"/>
                </a:solidFill>
                <a:latin typeface="Tahoma"/>
                <a:cs typeface="Tahoma"/>
              </a:rPr>
              <a:t>Kelompok</a:t>
            </a:r>
            <a:r>
              <a:rPr dirty="0" sz="3150" spc="-7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150" spc="-320" b="1">
                <a:solidFill>
                  <a:srgbClr val="FFFFFF"/>
                </a:solidFill>
                <a:latin typeface="Tahoma"/>
                <a:cs typeface="Tahoma"/>
              </a:rPr>
              <a:t>:</a:t>
            </a:r>
            <a:endParaRPr sz="315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098827" y="3589134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199" y="76199"/>
                </a:moveTo>
                <a:lnTo>
                  <a:pt x="0" y="76199"/>
                </a:lnTo>
                <a:lnTo>
                  <a:pt x="0" y="0"/>
                </a:lnTo>
                <a:lnTo>
                  <a:pt x="76199" y="0"/>
                </a:lnTo>
                <a:lnTo>
                  <a:pt x="76199" y="761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3098827" y="3893934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199" y="76199"/>
                </a:moveTo>
                <a:lnTo>
                  <a:pt x="0" y="76199"/>
                </a:lnTo>
                <a:lnTo>
                  <a:pt x="0" y="0"/>
                </a:lnTo>
                <a:lnTo>
                  <a:pt x="76199" y="0"/>
                </a:lnTo>
                <a:lnTo>
                  <a:pt x="76199" y="761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098827" y="4198734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199" y="76199"/>
                </a:moveTo>
                <a:lnTo>
                  <a:pt x="0" y="76199"/>
                </a:lnTo>
                <a:lnTo>
                  <a:pt x="0" y="0"/>
                </a:lnTo>
                <a:lnTo>
                  <a:pt x="76199" y="0"/>
                </a:lnTo>
                <a:lnTo>
                  <a:pt x="76199" y="761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>
            <a:spLocks noGrp="1"/>
          </p:cNvSpPr>
          <p:nvPr>
            <p:ph type="subTitle" idx="4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 marR="5080">
              <a:lnSpc>
                <a:spcPct val="102600"/>
              </a:lnSpc>
              <a:spcBef>
                <a:spcPts val="40"/>
              </a:spcBef>
            </a:pPr>
            <a:r>
              <a:rPr dirty="0" spc="100"/>
              <a:t>D</a:t>
            </a:r>
            <a:r>
              <a:rPr dirty="0" spc="10"/>
              <a:t>e</a:t>
            </a:r>
            <a:r>
              <a:rPr dirty="0" spc="80"/>
              <a:t>n</a:t>
            </a:r>
            <a:r>
              <a:rPr dirty="0" spc="-20"/>
              <a:t>i</a:t>
            </a:r>
            <a:r>
              <a:rPr dirty="0" spc="-65"/>
              <a:t>s</a:t>
            </a:r>
            <a:r>
              <a:rPr dirty="0" spc="-175"/>
              <a:t> </a:t>
            </a:r>
            <a:r>
              <a:rPr dirty="0" spc="30"/>
              <a:t>K</a:t>
            </a:r>
            <a:r>
              <a:rPr dirty="0" spc="10"/>
              <a:t>e</a:t>
            </a:r>
            <a:r>
              <a:rPr dirty="0" spc="-105"/>
              <a:t>v</a:t>
            </a:r>
            <a:r>
              <a:rPr dirty="0" spc="-20"/>
              <a:t>i</a:t>
            </a:r>
            <a:r>
              <a:rPr dirty="0" spc="85"/>
              <a:t>n</a:t>
            </a:r>
            <a:r>
              <a:rPr dirty="0" spc="-180"/>
              <a:t> </a:t>
            </a:r>
            <a:r>
              <a:rPr dirty="0" spc="215"/>
              <a:t>P</a:t>
            </a:r>
            <a:r>
              <a:rPr dirty="0" spc="-60"/>
              <a:t>r</a:t>
            </a:r>
            <a:r>
              <a:rPr dirty="0" spc="-30"/>
              <a:t>a</a:t>
            </a:r>
            <a:r>
              <a:rPr dirty="0" spc="-105"/>
              <a:t>y</a:t>
            </a:r>
            <a:r>
              <a:rPr dirty="0" spc="30"/>
              <a:t>o</a:t>
            </a:r>
            <a:r>
              <a:rPr dirty="0" spc="114"/>
              <a:t>g</a:t>
            </a:r>
            <a:r>
              <a:rPr dirty="0" spc="-25"/>
              <a:t>a</a:t>
            </a:r>
            <a:r>
              <a:rPr dirty="0" spc="335"/>
              <a:t> </a:t>
            </a:r>
            <a:r>
              <a:rPr dirty="0" spc="-250"/>
              <a:t>(</a:t>
            </a:r>
            <a:r>
              <a:rPr dirty="0" spc="-140"/>
              <a:t>2</a:t>
            </a:r>
            <a:r>
              <a:rPr dirty="0" spc="-145"/>
              <a:t>3</a:t>
            </a:r>
            <a:r>
              <a:rPr dirty="0" spc="-545"/>
              <a:t>11</a:t>
            </a:r>
            <a:r>
              <a:rPr dirty="0" spc="45"/>
              <a:t>0</a:t>
            </a:r>
            <a:r>
              <a:rPr dirty="0" spc="-60"/>
              <a:t>9</a:t>
            </a:r>
            <a:r>
              <a:rPr dirty="0" spc="45"/>
              <a:t>00</a:t>
            </a:r>
            <a:r>
              <a:rPr dirty="0" spc="-140"/>
              <a:t>2</a:t>
            </a:r>
            <a:r>
              <a:rPr dirty="0" spc="-100"/>
              <a:t>7</a:t>
            </a:r>
            <a:r>
              <a:rPr dirty="0" spc="-210"/>
              <a:t>)  </a:t>
            </a:r>
            <a:r>
              <a:rPr dirty="0" spc="215"/>
              <a:t>P</a:t>
            </a:r>
            <a:r>
              <a:rPr dirty="0" spc="70"/>
              <a:t>u</a:t>
            </a:r>
            <a:r>
              <a:rPr dirty="0" spc="15"/>
              <a:t>t</a:t>
            </a:r>
            <a:r>
              <a:rPr dirty="0" spc="75"/>
              <a:t>u</a:t>
            </a:r>
            <a:r>
              <a:rPr dirty="0" spc="-180"/>
              <a:t> </a:t>
            </a:r>
            <a:r>
              <a:rPr dirty="0" spc="-140"/>
              <a:t>S</a:t>
            </a:r>
            <a:r>
              <a:rPr dirty="0" spc="-30"/>
              <a:t>a</a:t>
            </a:r>
            <a:r>
              <a:rPr dirty="0" spc="15"/>
              <a:t>t</a:t>
            </a:r>
            <a:r>
              <a:rPr dirty="0" spc="-60"/>
              <a:t>r</a:t>
            </a:r>
            <a:r>
              <a:rPr dirty="0" spc="-20"/>
              <a:t>i</a:t>
            </a:r>
            <a:r>
              <a:rPr dirty="0" spc="-25"/>
              <a:t>a</a:t>
            </a:r>
            <a:r>
              <a:rPr dirty="0" spc="-180"/>
              <a:t> </a:t>
            </a:r>
            <a:r>
              <a:rPr dirty="0" spc="229"/>
              <a:t>W</a:t>
            </a:r>
            <a:r>
              <a:rPr dirty="0" spc="-20"/>
              <a:t>i</a:t>
            </a:r>
            <a:r>
              <a:rPr dirty="0" spc="-60"/>
              <a:t>r</a:t>
            </a:r>
            <a:r>
              <a:rPr dirty="0" spc="-30"/>
              <a:t>a</a:t>
            </a:r>
            <a:r>
              <a:rPr dirty="0" spc="15"/>
              <a:t>t</a:t>
            </a:r>
            <a:r>
              <a:rPr dirty="0" spc="-30"/>
              <a:t>a</a:t>
            </a:r>
            <a:r>
              <a:rPr dirty="0" spc="165"/>
              <a:t>m</a:t>
            </a:r>
            <a:r>
              <a:rPr dirty="0" spc="-25"/>
              <a:t>a</a:t>
            </a:r>
            <a:r>
              <a:rPr dirty="0" spc="-180"/>
              <a:t> </a:t>
            </a:r>
            <a:r>
              <a:rPr dirty="0" spc="-250"/>
              <a:t>(</a:t>
            </a:r>
            <a:r>
              <a:rPr dirty="0" spc="-140"/>
              <a:t>2</a:t>
            </a:r>
            <a:r>
              <a:rPr dirty="0" spc="-145"/>
              <a:t>3</a:t>
            </a:r>
            <a:r>
              <a:rPr dirty="0" spc="-545"/>
              <a:t>11</a:t>
            </a:r>
            <a:r>
              <a:rPr dirty="0" spc="45"/>
              <a:t>0</a:t>
            </a:r>
            <a:r>
              <a:rPr dirty="0" spc="-60"/>
              <a:t>9</a:t>
            </a:r>
            <a:r>
              <a:rPr dirty="0" spc="45"/>
              <a:t>000</a:t>
            </a:r>
            <a:r>
              <a:rPr dirty="0" spc="-60"/>
              <a:t>9</a:t>
            </a:r>
            <a:r>
              <a:rPr dirty="0" spc="-210"/>
              <a:t>)  </a:t>
            </a:r>
            <a:r>
              <a:rPr dirty="0" spc="100"/>
              <a:t>D</a:t>
            </a:r>
            <a:r>
              <a:rPr dirty="0" spc="-30"/>
              <a:t>a</a:t>
            </a:r>
            <a:r>
              <a:rPr dirty="0" spc="-105"/>
              <a:t>v</a:t>
            </a:r>
            <a:r>
              <a:rPr dirty="0" spc="-20"/>
              <a:t>i</a:t>
            </a:r>
            <a:r>
              <a:rPr dirty="0" spc="105"/>
              <a:t>d</a:t>
            </a:r>
            <a:r>
              <a:rPr dirty="0" spc="335"/>
              <a:t> </a:t>
            </a:r>
            <a:r>
              <a:rPr dirty="0" spc="105"/>
              <a:t>F</a:t>
            </a:r>
            <a:r>
              <a:rPr dirty="0" spc="-30"/>
              <a:t>a</a:t>
            </a:r>
            <a:r>
              <a:rPr dirty="0" spc="80"/>
              <a:t>h</a:t>
            </a:r>
            <a:r>
              <a:rPr dirty="0" spc="-20"/>
              <a:t>li</a:t>
            </a:r>
            <a:r>
              <a:rPr dirty="0" spc="-30"/>
              <a:t>a</a:t>
            </a:r>
            <a:r>
              <a:rPr dirty="0" spc="85"/>
              <a:t>n</a:t>
            </a:r>
            <a:r>
              <a:rPr dirty="0" spc="-180"/>
              <a:t> </a:t>
            </a:r>
            <a:r>
              <a:rPr dirty="0" spc="100"/>
              <a:t>D</a:t>
            </a:r>
            <a:r>
              <a:rPr dirty="0" spc="-20"/>
              <a:t>i</a:t>
            </a:r>
            <a:r>
              <a:rPr dirty="0" spc="80"/>
              <a:t>n</a:t>
            </a:r>
            <a:r>
              <a:rPr dirty="0" spc="-30"/>
              <a:t>a</a:t>
            </a:r>
            <a:r>
              <a:rPr dirty="0" spc="15"/>
              <a:t>t</a:t>
            </a:r>
            <a:r>
              <a:rPr dirty="0" spc="-25"/>
              <a:t>a</a:t>
            </a:r>
            <a:r>
              <a:rPr dirty="0" spc="-180"/>
              <a:t> </a:t>
            </a:r>
            <a:r>
              <a:rPr dirty="0" spc="-250"/>
              <a:t>(</a:t>
            </a:r>
            <a:r>
              <a:rPr dirty="0" spc="-140"/>
              <a:t>2</a:t>
            </a:r>
            <a:r>
              <a:rPr dirty="0" spc="-145"/>
              <a:t>3</a:t>
            </a:r>
            <a:r>
              <a:rPr dirty="0" spc="-545"/>
              <a:t>11</a:t>
            </a:r>
            <a:r>
              <a:rPr dirty="0" spc="45"/>
              <a:t>0</a:t>
            </a:r>
            <a:r>
              <a:rPr dirty="0" spc="-60"/>
              <a:t>9</a:t>
            </a:r>
            <a:r>
              <a:rPr dirty="0" spc="45"/>
              <a:t>00</a:t>
            </a:r>
            <a:r>
              <a:rPr dirty="0" spc="-545"/>
              <a:t>1</a:t>
            </a:r>
            <a:r>
              <a:rPr dirty="0" spc="-60"/>
              <a:t>9</a:t>
            </a:r>
            <a:r>
              <a:rPr dirty="0" spc="-245"/>
              <a:t>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46293" y="257"/>
            <a:ext cx="4283706" cy="643865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93940" y="1875634"/>
            <a:ext cx="5575300" cy="175323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ts val="4570"/>
              </a:lnSpc>
              <a:spcBef>
                <a:spcPts val="90"/>
              </a:spcBef>
            </a:pPr>
            <a:r>
              <a:rPr dirty="0" sz="3700" spc="75"/>
              <a:t>Strategi</a:t>
            </a:r>
            <a:r>
              <a:rPr dirty="0" sz="3700" spc="-75"/>
              <a:t> </a:t>
            </a:r>
            <a:r>
              <a:rPr dirty="0" sz="3700" spc="105"/>
              <a:t>Pembelajaran </a:t>
            </a:r>
            <a:r>
              <a:rPr dirty="0" sz="3700" spc="-1070"/>
              <a:t> </a:t>
            </a:r>
            <a:r>
              <a:rPr dirty="0" sz="3700" spc="165"/>
              <a:t>untuk </a:t>
            </a:r>
            <a:r>
              <a:rPr dirty="0" sz="3700" spc="190"/>
              <a:t>Anak </a:t>
            </a:r>
            <a:r>
              <a:rPr dirty="0" sz="3700" spc="195"/>
              <a:t> </a:t>
            </a:r>
            <a:r>
              <a:rPr dirty="0" sz="3700" spc="155"/>
              <a:t>Berkebutuhan</a:t>
            </a:r>
            <a:r>
              <a:rPr dirty="0" sz="3700" spc="-114"/>
              <a:t> </a:t>
            </a:r>
            <a:r>
              <a:rPr dirty="0" sz="3700" spc="135"/>
              <a:t>Khusus</a:t>
            </a:r>
            <a:endParaRPr sz="3700"/>
          </a:p>
        </p:txBody>
      </p:sp>
      <p:sp>
        <p:nvSpPr>
          <p:cNvPr id="4" name="object 4"/>
          <p:cNvSpPr txBox="1"/>
          <p:nvPr/>
        </p:nvSpPr>
        <p:spPr>
          <a:xfrm>
            <a:off x="693940" y="3890900"/>
            <a:ext cx="5410200" cy="5778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90"/>
              </a:spcBef>
              <a:tabLst>
                <a:tab pos="800735" algn="l"/>
                <a:tab pos="2065655" algn="l"/>
                <a:tab pos="2675255" algn="l"/>
                <a:tab pos="3777615" algn="l"/>
                <a:tab pos="4537075" algn="l"/>
              </a:tabLst>
            </a:pPr>
            <a:r>
              <a:rPr dirty="0" sz="1450" spc="-204">
                <a:solidFill>
                  <a:srgbClr val="E2E6E8"/>
                </a:solidFill>
                <a:latin typeface="Verdana"/>
                <a:cs typeface="Verdana"/>
              </a:rPr>
              <a:t>S</a:t>
            </a:r>
            <a:r>
              <a:rPr dirty="0" sz="1450" spc="-80">
                <a:solidFill>
                  <a:srgbClr val="E2E6E8"/>
                </a:solidFill>
                <a:latin typeface="Verdana"/>
                <a:cs typeface="Verdana"/>
              </a:rPr>
              <a:t>t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r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80">
                <a:solidFill>
                  <a:srgbClr val="E2E6E8"/>
                </a:solidFill>
                <a:latin typeface="Verdana"/>
                <a:cs typeface="Verdana"/>
              </a:rPr>
              <a:t>t</a:t>
            </a:r>
            <a:r>
              <a:rPr dirty="0" sz="1450" spc="-135">
                <a:solidFill>
                  <a:srgbClr val="E2E6E8"/>
                </a:solidFill>
                <a:latin typeface="Verdana"/>
                <a:cs typeface="Verdana"/>
              </a:rPr>
              <a:t>e</a:t>
            </a:r>
            <a:r>
              <a:rPr dirty="0" sz="1450" spc="-165">
                <a:solidFill>
                  <a:srgbClr val="E2E6E8"/>
                </a:solidFill>
                <a:latin typeface="Verdana"/>
                <a:cs typeface="Verdana"/>
              </a:rPr>
              <a:t>g</a:t>
            </a:r>
            <a:r>
              <a:rPr dirty="0" sz="1450" spc="-35">
                <a:solidFill>
                  <a:srgbClr val="E2E6E8"/>
                </a:solidFill>
                <a:latin typeface="Verdana"/>
                <a:cs typeface="Verdana"/>
              </a:rPr>
              <a:t>i</a:t>
            </a:r>
            <a:r>
              <a:rPr dirty="0" sz="1450">
                <a:solidFill>
                  <a:srgbClr val="E2E6E8"/>
                </a:solidFill>
                <a:latin typeface="Verdana"/>
                <a:cs typeface="Verdana"/>
              </a:rPr>
              <a:t>	</a:t>
            </a:r>
            <a:r>
              <a:rPr dirty="0" sz="1450" spc="-90">
                <a:solidFill>
                  <a:srgbClr val="E2E6E8"/>
                </a:solidFill>
                <a:latin typeface="Verdana"/>
                <a:cs typeface="Verdana"/>
              </a:rPr>
              <a:t>p</a:t>
            </a:r>
            <a:r>
              <a:rPr dirty="0" sz="1450" spc="-135">
                <a:solidFill>
                  <a:srgbClr val="E2E6E8"/>
                </a:solidFill>
                <a:latin typeface="Verdana"/>
                <a:cs typeface="Verdana"/>
              </a:rPr>
              <a:t>e</a:t>
            </a:r>
            <a:r>
              <a:rPr dirty="0" sz="1450" spc="-190">
                <a:solidFill>
                  <a:srgbClr val="E2E6E8"/>
                </a:solidFill>
                <a:latin typeface="Verdana"/>
                <a:cs typeface="Verdana"/>
              </a:rPr>
              <a:t>m</a:t>
            </a:r>
            <a:r>
              <a:rPr dirty="0" sz="1450" spc="-90">
                <a:solidFill>
                  <a:srgbClr val="E2E6E8"/>
                </a:solidFill>
                <a:latin typeface="Verdana"/>
                <a:cs typeface="Verdana"/>
              </a:rPr>
              <a:t>b</a:t>
            </a:r>
            <a:r>
              <a:rPr dirty="0" sz="1450" spc="-135">
                <a:solidFill>
                  <a:srgbClr val="E2E6E8"/>
                </a:solidFill>
                <a:latin typeface="Verdana"/>
                <a:cs typeface="Verdana"/>
              </a:rPr>
              <a:t>e</a:t>
            </a:r>
            <a:r>
              <a:rPr dirty="0" sz="1450" spc="-25">
                <a:solidFill>
                  <a:srgbClr val="E2E6E8"/>
                </a:solidFill>
                <a:latin typeface="Verdana"/>
                <a:cs typeface="Verdana"/>
              </a:rPr>
              <a:t>l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40">
                <a:solidFill>
                  <a:srgbClr val="E2E6E8"/>
                </a:solidFill>
                <a:latin typeface="Verdana"/>
                <a:cs typeface="Verdana"/>
              </a:rPr>
              <a:t>j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r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n</a:t>
            </a:r>
            <a:r>
              <a:rPr dirty="0" sz="1450">
                <a:solidFill>
                  <a:srgbClr val="E2E6E8"/>
                </a:solidFill>
                <a:latin typeface="Verdana"/>
                <a:cs typeface="Verdana"/>
              </a:rPr>
              <a:t>	</a:t>
            </a:r>
            <a:r>
              <a:rPr dirty="0" sz="1450" spc="-120">
                <a:solidFill>
                  <a:srgbClr val="E2E6E8"/>
                </a:solidFill>
                <a:latin typeface="Verdana"/>
                <a:cs typeface="Verdana"/>
              </a:rPr>
              <a:t>h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r</a:t>
            </a:r>
            <a:r>
              <a:rPr dirty="0" sz="1450" spc="-120">
                <a:solidFill>
                  <a:srgbClr val="E2E6E8"/>
                </a:solidFill>
                <a:latin typeface="Verdana"/>
                <a:cs typeface="Verdana"/>
              </a:rPr>
              <a:t>u</a:t>
            </a:r>
            <a:r>
              <a:rPr dirty="0" sz="1450" spc="-135">
                <a:solidFill>
                  <a:srgbClr val="E2E6E8"/>
                </a:solidFill>
                <a:latin typeface="Verdana"/>
                <a:cs typeface="Verdana"/>
              </a:rPr>
              <a:t>s</a:t>
            </a:r>
            <a:r>
              <a:rPr dirty="0" sz="1450">
                <a:solidFill>
                  <a:srgbClr val="E2E6E8"/>
                </a:solidFill>
                <a:latin typeface="Verdana"/>
                <a:cs typeface="Verdana"/>
              </a:rPr>
              <a:t>	</a:t>
            </a:r>
            <a:r>
              <a:rPr dirty="0" sz="1450" spc="-90">
                <a:solidFill>
                  <a:srgbClr val="E2E6E8"/>
                </a:solidFill>
                <a:latin typeface="Verdana"/>
                <a:cs typeface="Verdana"/>
              </a:rPr>
              <a:t>d</a:t>
            </a:r>
            <a:r>
              <a:rPr dirty="0" sz="1450" spc="-40">
                <a:solidFill>
                  <a:srgbClr val="E2E6E8"/>
                </a:solidFill>
                <a:latin typeface="Verdana"/>
                <a:cs typeface="Verdana"/>
              </a:rPr>
              <a:t>i</a:t>
            </a:r>
            <a:r>
              <a:rPr dirty="0" sz="1450" spc="-140">
                <a:solidFill>
                  <a:srgbClr val="E2E6E8"/>
                </a:solidFill>
                <a:latin typeface="Verdana"/>
                <a:cs typeface="Verdana"/>
              </a:rPr>
              <a:t>s</a:t>
            </a:r>
            <a:r>
              <a:rPr dirty="0" sz="1450" spc="-135">
                <a:solidFill>
                  <a:srgbClr val="E2E6E8"/>
                </a:solidFill>
                <a:latin typeface="Verdana"/>
                <a:cs typeface="Verdana"/>
              </a:rPr>
              <a:t>e</a:t>
            </a:r>
            <a:r>
              <a:rPr dirty="0" sz="1450" spc="-140">
                <a:solidFill>
                  <a:srgbClr val="E2E6E8"/>
                </a:solidFill>
                <a:latin typeface="Verdana"/>
                <a:cs typeface="Verdana"/>
              </a:rPr>
              <a:t>s</a:t>
            </a:r>
            <a:r>
              <a:rPr dirty="0" sz="1450" spc="-120">
                <a:solidFill>
                  <a:srgbClr val="E2E6E8"/>
                </a:solidFill>
                <a:latin typeface="Verdana"/>
                <a:cs typeface="Verdana"/>
              </a:rPr>
              <a:t>u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40">
                <a:solidFill>
                  <a:srgbClr val="E2E6E8"/>
                </a:solidFill>
                <a:latin typeface="Verdana"/>
                <a:cs typeface="Verdana"/>
              </a:rPr>
              <a:t>i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k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n</a:t>
            </a:r>
            <a:r>
              <a:rPr dirty="0" sz="1450">
                <a:solidFill>
                  <a:srgbClr val="E2E6E8"/>
                </a:solidFill>
                <a:latin typeface="Verdana"/>
                <a:cs typeface="Verdana"/>
              </a:rPr>
              <a:t>	</a:t>
            </a:r>
            <a:r>
              <a:rPr dirty="0" sz="1450" spc="-90">
                <a:solidFill>
                  <a:srgbClr val="E2E6E8"/>
                </a:solidFill>
                <a:latin typeface="Verdana"/>
                <a:cs typeface="Verdana"/>
              </a:rPr>
              <a:t>d</a:t>
            </a:r>
            <a:r>
              <a:rPr dirty="0" sz="1450" spc="-135">
                <a:solidFill>
                  <a:srgbClr val="E2E6E8"/>
                </a:solidFill>
                <a:latin typeface="Verdana"/>
                <a:cs typeface="Verdana"/>
              </a:rPr>
              <a:t>e</a:t>
            </a:r>
            <a:r>
              <a:rPr dirty="0" sz="1450" spc="-114">
                <a:solidFill>
                  <a:srgbClr val="E2E6E8"/>
                </a:solidFill>
                <a:latin typeface="Verdana"/>
                <a:cs typeface="Verdana"/>
              </a:rPr>
              <a:t>n</a:t>
            </a:r>
            <a:r>
              <a:rPr dirty="0" sz="1450" spc="-165">
                <a:solidFill>
                  <a:srgbClr val="E2E6E8"/>
                </a:solidFill>
                <a:latin typeface="Verdana"/>
                <a:cs typeface="Verdana"/>
              </a:rPr>
              <a:t>g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n</a:t>
            </a:r>
            <a:r>
              <a:rPr dirty="0" sz="1450">
                <a:solidFill>
                  <a:srgbClr val="E2E6E8"/>
                </a:solidFill>
                <a:latin typeface="Verdana"/>
                <a:cs typeface="Verdana"/>
              </a:rPr>
              <a:t>	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k</a:t>
            </a:r>
            <a:r>
              <a:rPr dirty="0" sz="1450" spc="-135">
                <a:solidFill>
                  <a:srgbClr val="E2E6E8"/>
                </a:solidFill>
                <a:latin typeface="Verdana"/>
                <a:cs typeface="Verdana"/>
              </a:rPr>
              <a:t>e</a:t>
            </a:r>
            <a:r>
              <a:rPr dirty="0" sz="1450" spc="-90">
                <a:solidFill>
                  <a:srgbClr val="E2E6E8"/>
                </a:solidFill>
                <a:latin typeface="Verdana"/>
                <a:cs typeface="Verdana"/>
              </a:rPr>
              <a:t>b</a:t>
            </a:r>
            <a:r>
              <a:rPr dirty="0" sz="1450" spc="-120">
                <a:solidFill>
                  <a:srgbClr val="E2E6E8"/>
                </a:solidFill>
                <a:latin typeface="Verdana"/>
                <a:cs typeface="Verdana"/>
              </a:rPr>
              <a:t>u</a:t>
            </a:r>
            <a:r>
              <a:rPr dirty="0" sz="1450" spc="-80">
                <a:solidFill>
                  <a:srgbClr val="E2E6E8"/>
                </a:solidFill>
                <a:latin typeface="Verdana"/>
                <a:cs typeface="Verdana"/>
              </a:rPr>
              <a:t>t</a:t>
            </a:r>
            <a:r>
              <a:rPr dirty="0" sz="1450" spc="-120">
                <a:solidFill>
                  <a:srgbClr val="E2E6E8"/>
                </a:solidFill>
                <a:latin typeface="Verdana"/>
                <a:cs typeface="Verdana"/>
              </a:rPr>
              <a:t>uh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75">
                <a:solidFill>
                  <a:srgbClr val="E2E6E8"/>
                </a:solidFill>
                <a:latin typeface="Verdana"/>
                <a:cs typeface="Verdana"/>
              </a:rPr>
              <a:t>n  </a:t>
            </a:r>
            <a:r>
              <a:rPr dirty="0" sz="1450" spc="-140">
                <a:solidFill>
                  <a:srgbClr val="E2E6E8"/>
                </a:solidFill>
                <a:latin typeface="Verdana"/>
                <a:cs typeface="Verdana"/>
              </a:rPr>
              <a:t>masing-</a:t>
            </a:r>
            <a:r>
              <a:rPr dirty="0" sz="1450" spc="-22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masing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25">
                <a:solidFill>
                  <a:srgbClr val="E2E6E8"/>
                </a:solidFill>
                <a:latin typeface="Verdana"/>
                <a:cs typeface="Verdana"/>
              </a:rPr>
              <a:t>anak</a:t>
            </a:r>
            <a:endParaRPr sz="1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57"/>
            <a:ext cx="2866034" cy="6667242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3835363" y="2569612"/>
            <a:ext cx="28575" cy="3578860"/>
          </a:xfrm>
          <a:custGeom>
            <a:avLst/>
            <a:gdLst/>
            <a:ahLst/>
            <a:cxnLst/>
            <a:rect l="l" t="t" r="r" b="b"/>
            <a:pathLst>
              <a:path w="28575" h="3578860">
                <a:moveTo>
                  <a:pt x="28575" y="3578333"/>
                </a:moveTo>
                <a:lnTo>
                  <a:pt x="0" y="3578333"/>
                </a:lnTo>
                <a:lnTo>
                  <a:pt x="0" y="0"/>
                </a:lnTo>
                <a:lnTo>
                  <a:pt x="28575" y="0"/>
                </a:lnTo>
                <a:lnTo>
                  <a:pt x="28575" y="357833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4" name="object 4"/>
          <p:cNvGrpSpPr/>
          <p:nvPr/>
        </p:nvGrpSpPr>
        <p:grpSpPr>
          <a:xfrm>
            <a:off x="3632926" y="2722011"/>
            <a:ext cx="1085215" cy="418465"/>
            <a:chOff x="3632926" y="2722011"/>
            <a:chExt cx="1085215" cy="418465"/>
          </a:xfrm>
        </p:grpSpPr>
        <p:sp>
          <p:nvSpPr>
            <p:cNvPr id="5" name="object 5"/>
            <p:cNvSpPr/>
            <p:nvPr/>
          </p:nvSpPr>
          <p:spPr>
            <a:xfrm>
              <a:off x="4061168" y="2919495"/>
              <a:ext cx="657225" cy="19050"/>
            </a:xfrm>
            <a:custGeom>
              <a:avLst/>
              <a:gdLst/>
              <a:ahLst/>
              <a:cxnLst/>
              <a:rect l="l" t="t" r="r" b="b"/>
              <a:pathLst>
                <a:path w="657225" h="19050">
                  <a:moveTo>
                    <a:pt x="656713" y="19050"/>
                  </a:moveTo>
                  <a:lnTo>
                    <a:pt x="0" y="19050"/>
                  </a:lnTo>
                  <a:lnTo>
                    <a:pt x="0" y="0"/>
                  </a:lnTo>
                  <a:lnTo>
                    <a:pt x="656713" y="0"/>
                  </a:lnTo>
                  <a:lnTo>
                    <a:pt x="656713" y="190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3632926" y="2722011"/>
              <a:ext cx="428625" cy="418465"/>
            </a:xfrm>
            <a:custGeom>
              <a:avLst/>
              <a:gdLst/>
              <a:ahLst/>
              <a:cxnLst/>
              <a:rect l="l" t="t" r="r" b="b"/>
              <a:pathLst>
                <a:path w="428625" h="418464">
                  <a:moveTo>
                    <a:pt x="387347" y="418463"/>
                  </a:moveTo>
                  <a:lnTo>
                    <a:pt x="40893" y="418463"/>
                  </a:lnTo>
                  <a:lnTo>
                    <a:pt x="34924" y="417320"/>
                  </a:lnTo>
                  <a:lnTo>
                    <a:pt x="3555" y="389379"/>
                  </a:lnTo>
                  <a:lnTo>
                    <a:pt x="0" y="377696"/>
                  </a:lnTo>
                  <a:lnTo>
                    <a:pt x="0" y="40766"/>
                  </a:lnTo>
                  <a:lnTo>
                    <a:pt x="23367" y="5968"/>
                  </a:lnTo>
                  <a:lnTo>
                    <a:pt x="40893" y="0"/>
                  </a:lnTo>
                  <a:lnTo>
                    <a:pt x="387347" y="0"/>
                  </a:lnTo>
                  <a:lnTo>
                    <a:pt x="422272" y="23367"/>
                  </a:lnTo>
                  <a:lnTo>
                    <a:pt x="428241" y="377696"/>
                  </a:lnTo>
                  <a:lnTo>
                    <a:pt x="426971" y="383792"/>
                  </a:lnTo>
                  <a:lnTo>
                    <a:pt x="399158" y="414906"/>
                  </a:lnTo>
                  <a:lnTo>
                    <a:pt x="387347" y="418463"/>
                  </a:lnTo>
                  <a:close/>
                </a:path>
              </a:pathLst>
            </a:custGeom>
            <a:solidFill>
              <a:srgbClr val="232529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/>
          <p:cNvGrpSpPr/>
          <p:nvPr/>
        </p:nvGrpSpPr>
        <p:grpSpPr>
          <a:xfrm>
            <a:off x="3632926" y="3978162"/>
            <a:ext cx="1085215" cy="419100"/>
            <a:chOff x="3632926" y="3978162"/>
            <a:chExt cx="1085215" cy="419100"/>
          </a:xfrm>
        </p:grpSpPr>
        <p:sp>
          <p:nvSpPr>
            <p:cNvPr id="8" name="object 8"/>
            <p:cNvSpPr/>
            <p:nvPr/>
          </p:nvSpPr>
          <p:spPr>
            <a:xfrm>
              <a:off x="4061168" y="4175773"/>
              <a:ext cx="657225" cy="19050"/>
            </a:xfrm>
            <a:custGeom>
              <a:avLst/>
              <a:gdLst/>
              <a:ahLst/>
              <a:cxnLst/>
              <a:rect l="l" t="t" r="r" b="b"/>
              <a:pathLst>
                <a:path w="657225" h="19050">
                  <a:moveTo>
                    <a:pt x="656713" y="19050"/>
                  </a:moveTo>
                  <a:lnTo>
                    <a:pt x="0" y="19050"/>
                  </a:lnTo>
                  <a:lnTo>
                    <a:pt x="0" y="0"/>
                  </a:lnTo>
                  <a:lnTo>
                    <a:pt x="656713" y="0"/>
                  </a:lnTo>
                  <a:lnTo>
                    <a:pt x="656713" y="190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3632926" y="3978162"/>
              <a:ext cx="428625" cy="419100"/>
            </a:xfrm>
            <a:custGeom>
              <a:avLst/>
              <a:gdLst/>
              <a:ahLst/>
              <a:cxnLst/>
              <a:rect l="l" t="t" r="r" b="b"/>
              <a:pathLst>
                <a:path w="428625" h="419100">
                  <a:moveTo>
                    <a:pt x="387347" y="418716"/>
                  </a:moveTo>
                  <a:lnTo>
                    <a:pt x="40893" y="418716"/>
                  </a:lnTo>
                  <a:lnTo>
                    <a:pt x="34924" y="417573"/>
                  </a:lnTo>
                  <a:lnTo>
                    <a:pt x="3555" y="389634"/>
                  </a:lnTo>
                  <a:lnTo>
                    <a:pt x="0" y="40893"/>
                  </a:lnTo>
                  <a:lnTo>
                    <a:pt x="1143" y="34797"/>
                  </a:lnTo>
                  <a:lnTo>
                    <a:pt x="29082" y="3556"/>
                  </a:lnTo>
                  <a:lnTo>
                    <a:pt x="40893" y="0"/>
                  </a:lnTo>
                  <a:lnTo>
                    <a:pt x="387347" y="0"/>
                  </a:lnTo>
                  <a:lnTo>
                    <a:pt x="422272" y="23367"/>
                  </a:lnTo>
                  <a:lnTo>
                    <a:pt x="428241" y="40893"/>
                  </a:lnTo>
                  <a:lnTo>
                    <a:pt x="428241" y="377950"/>
                  </a:lnTo>
                  <a:lnTo>
                    <a:pt x="404873" y="412748"/>
                  </a:lnTo>
                  <a:lnTo>
                    <a:pt x="387347" y="418716"/>
                  </a:lnTo>
                  <a:close/>
                </a:path>
              </a:pathLst>
            </a:custGeom>
            <a:solidFill>
              <a:srgbClr val="232529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/>
          <p:cNvGrpSpPr/>
          <p:nvPr/>
        </p:nvGrpSpPr>
        <p:grpSpPr>
          <a:xfrm>
            <a:off x="3632926" y="5224914"/>
            <a:ext cx="1085215" cy="428625"/>
            <a:chOff x="3632926" y="5224914"/>
            <a:chExt cx="1085215" cy="428625"/>
          </a:xfrm>
        </p:grpSpPr>
        <p:sp>
          <p:nvSpPr>
            <p:cNvPr id="11" name="object 11"/>
            <p:cNvSpPr/>
            <p:nvPr/>
          </p:nvSpPr>
          <p:spPr>
            <a:xfrm>
              <a:off x="4061168" y="5431923"/>
              <a:ext cx="657225" cy="19050"/>
            </a:xfrm>
            <a:custGeom>
              <a:avLst/>
              <a:gdLst/>
              <a:ahLst/>
              <a:cxnLst/>
              <a:rect l="l" t="t" r="r" b="b"/>
              <a:pathLst>
                <a:path w="657225" h="19050">
                  <a:moveTo>
                    <a:pt x="656713" y="19049"/>
                  </a:moveTo>
                  <a:lnTo>
                    <a:pt x="0" y="19049"/>
                  </a:lnTo>
                  <a:lnTo>
                    <a:pt x="0" y="0"/>
                  </a:lnTo>
                  <a:lnTo>
                    <a:pt x="656713" y="0"/>
                  </a:lnTo>
                  <a:lnTo>
                    <a:pt x="656713" y="1904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3632926" y="5224914"/>
              <a:ext cx="428625" cy="428625"/>
            </a:xfrm>
            <a:custGeom>
              <a:avLst/>
              <a:gdLst/>
              <a:ahLst/>
              <a:cxnLst/>
              <a:rect l="l" t="t" r="r" b="b"/>
              <a:pathLst>
                <a:path w="428625" h="428625">
                  <a:moveTo>
                    <a:pt x="387347" y="428241"/>
                  </a:moveTo>
                  <a:lnTo>
                    <a:pt x="40893" y="428241"/>
                  </a:lnTo>
                  <a:lnTo>
                    <a:pt x="34924" y="427098"/>
                  </a:lnTo>
                  <a:lnTo>
                    <a:pt x="3555" y="399159"/>
                  </a:lnTo>
                  <a:lnTo>
                    <a:pt x="0" y="387348"/>
                  </a:lnTo>
                  <a:lnTo>
                    <a:pt x="0" y="40893"/>
                  </a:lnTo>
                  <a:lnTo>
                    <a:pt x="23367" y="5968"/>
                  </a:lnTo>
                  <a:lnTo>
                    <a:pt x="40893" y="0"/>
                  </a:lnTo>
                  <a:lnTo>
                    <a:pt x="387347" y="0"/>
                  </a:lnTo>
                  <a:lnTo>
                    <a:pt x="422272" y="23368"/>
                  </a:lnTo>
                  <a:lnTo>
                    <a:pt x="428241" y="40893"/>
                  </a:lnTo>
                  <a:lnTo>
                    <a:pt x="428241" y="387348"/>
                  </a:lnTo>
                  <a:lnTo>
                    <a:pt x="404873" y="422273"/>
                  </a:lnTo>
                  <a:lnTo>
                    <a:pt x="387347" y="428241"/>
                  </a:lnTo>
                  <a:close/>
                </a:path>
              </a:pathLst>
            </a:custGeom>
            <a:solidFill>
              <a:srgbClr val="232529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3553831" y="486146"/>
            <a:ext cx="5645150" cy="1753235"/>
          </a:xfrm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2700" marR="5080">
              <a:lnSpc>
                <a:spcPts val="4580"/>
              </a:lnSpc>
              <a:spcBef>
                <a:spcPts val="60"/>
              </a:spcBef>
            </a:pPr>
            <a:r>
              <a:rPr dirty="0" sz="3700" spc="170"/>
              <a:t>Macam-macam </a:t>
            </a:r>
            <a:r>
              <a:rPr dirty="0" sz="3700" spc="105"/>
              <a:t>Jenis </a:t>
            </a:r>
            <a:r>
              <a:rPr dirty="0" sz="3700" spc="110"/>
              <a:t> </a:t>
            </a:r>
            <a:r>
              <a:rPr dirty="0" sz="3700" spc="160"/>
              <a:t>Gangguan</a:t>
            </a:r>
            <a:r>
              <a:rPr dirty="0" sz="3700" spc="-65"/>
              <a:t> </a:t>
            </a:r>
            <a:r>
              <a:rPr dirty="0" sz="3700" spc="165"/>
              <a:t>untuk</a:t>
            </a:r>
            <a:r>
              <a:rPr dirty="0" sz="3700" spc="-60"/>
              <a:t> </a:t>
            </a:r>
            <a:r>
              <a:rPr dirty="0" sz="3700" spc="190"/>
              <a:t>Anak </a:t>
            </a:r>
            <a:r>
              <a:rPr dirty="0" sz="3700" spc="-1065"/>
              <a:t> </a:t>
            </a:r>
            <a:r>
              <a:rPr dirty="0" sz="3700" spc="155"/>
              <a:t>Berkebutuhan</a:t>
            </a:r>
            <a:r>
              <a:rPr dirty="0" sz="3700" spc="-90"/>
              <a:t> </a:t>
            </a:r>
            <a:r>
              <a:rPr dirty="0" sz="3700" spc="135"/>
              <a:t>Khusus</a:t>
            </a:r>
            <a:endParaRPr sz="3700"/>
          </a:p>
        </p:txBody>
      </p:sp>
      <p:sp>
        <p:nvSpPr>
          <p:cNvPr id="14" name="object 14"/>
          <p:cNvSpPr txBox="1"/>
          <p:nvPr/>
        </p:nvSpPr>
        <p:spPr>
          <a:xfrm>
            <a:off x="3752713" y="2727709"/>
            <a:ext cx="136525" cy="3651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200" spc="-530" b="1">
                <a:solidFill>
                  <a:srgbClr val="FFFFFF"/>
                </a:solidFill>
                <a:latin typeface="Tahoma"/>
                <a:cs typeface="Tahoma"/>
              </a:rPr>
              <a:t>1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872672" y="2731967"/>
            <a:ext cx="3533140" cy="672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50" spc="75" b="1">
                <a:solidFill>
                  <a:srgbClr val="FFFFFF"/>
                </a:solidFill>
                <a:latin typeface="Tahoma"/>
                <a:cs typeface="Tahoma"/>
              </a:rPr>
              <a:t>Gangguan</a:t>
            </a:r>
            <a:r>
              <a:rPr dirty="0" sz="1850" spc="-4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1850" spc="85" b="1">
                <a:solidFill>
                  <a:srgbClr val="FFFFFF"/>
                </a:solidFill>
                <a:latin typeface="Tahoma"/>
                <a:cs typeface="Tahoma"/>
              </a:rPr>
              <a:t>Perkembangan</a:t>
            </a:r>
            <a:endParaRPr sz="18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125"/>
              </a:spcBef>
            </a:pPr>
            <a:r>
              <a:rPr dirty="0" sz="1450" spc="-85">
                <a:solidFill>
                  <a:srgbClr val="E2E6E8"/>
                </a:solidFill>
                <a:latin typeface="Verdana"/>
                <a:cs typeface="Verdana"/>
              </a:rPr>
              <a:t>Meliputi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25">
                <a:solidFill>
                  <a:srgbClr val="E2E6E8"/>
                </a:solidFill>
                <a:latin typeface="Verdana"/>
                <a:cs typeface="Verdana"/>
              </a:rPr>
              <a:t>autism,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05">
                <a:solidFill>
                  <a:srgbClr val="E2E6E8"/>
                </a:solidFill>
                <a:latin typeface="Verdana"/>
                <a:cs typeface="Verdana"/>
              </a:rPr>
              <a:t>down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35">
                <a:solidFill>
                  <a:srgbClr val="E2E6E8"/>
                </a:solidFill>
                <a:latin typeface="Verdana"/>
                <a:cs typeface="Verdana"/>
              </a:rPr>
              <a:t>syndrome,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dan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80">
                <a:solidFill>
                  <a:srgbClr val="E2E6E8"/>
                </a:solidFill>
                <a:latin typeface="Verdana"/>
                <a:cs typeface="Verdana"/>
              </a:rPr>
              <a:t>ADHD.</a:t>
            </a:r>
            <a:endParaRPr sz="1450">
              <a:latin typeface="Verdana"/>
              <a:cs typeface="Verdan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752713" y="3699259"/>
            <a:ext cx="5737225" cy="221742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2445"/>
              </a:lnSpc>
              <a:spcBef>
                <a:spcPts val="125"/>
              </a:spcBef>
            </a:pPr>
            <a:r>
              <a:rPr dirty="0" sz="2200" spc="-90" b="1">
                <a:solidFill>
                  <a:srgbClr val="FFFFFF"/>
                </a:solidFill>
                <a:latin typeface="Tahoma"/>
                <a:cs typeface="Tahoma"/>
              </a:rPr>
              <a:t>2</a:t>
            </a:r>
            <a:endParaRPr sz="2200">
              <a:latin typeface="Tahoma"/>
              <a:cs typeface="Tahoma"/>
            </a:endParaRPr>
          </a:p>
          <a:p>
            <a:pPr marL="1132205">
              <a:lnSpc>
                <a:spcPts val="2025"/>
              </a:lnSpc>
            </a:pPr>
            <a:r>
              <a:rPr dirty="0" sz="1850" spc="75" b="1">
                <a:solidFill>
                  <a:srgbClr val="FFFFFF"/>
                </a:solidFill>
                <a:latin typeface="Tahoma"/>
                <a:cs typeface="Tahoma"/>
              </a:rPr>
              <a:t>Gangguan</a:t>
            </a:r>
            <a:r>
              <a:rPr dirty="0" sz="1850" spc="-4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1850" spc="50" b="1">
                <a:solidFill>
                  <a:srgbClr val="FFFFFF"/>
                </a:solidFill>
                <a:latin typeface="Tahoma"/>
                <a:cs typeface="Tahoma"/>
              </a:rPr>
              <a:t>Perilaku</a:t>
            </a:r>
            <a:endParaRPr sz="1850">
              <a:latin typeface="Tahoma"/>
              <a:cs typeface="Tahoma"/>
            </a:endParaRPr>
          </a:p>
          <a:p>
            <a:pPr marL="1132205">
              <a:lnSpc>
                <a:spcPct val="100000"/>
              </a:lnSpc>
              <a:spcBef>
                <a:spcPts val="1120"/>
              </a:spcBef>
            </a:pP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Termasuk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95">
                <a:solidFill>
                  <a:srgbClr val="E2E6E8"/>
                </a:solidFill>
                <a:latin typeface="Verdana"/>
                <a:cs typeface="Verdana"/>
              </a:rPr>
              <a:t>conduct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05">
                <a:solidFill>
                  <a:srgbClr val="E2E6E8"/>
                </a:solidFill>
                <a:latin typeface="Verdana"/>
                <a:cs typeface="Verdana"/>
              </a:rPr>
              <a:t>disorder,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85">
                <a:solidFill>
                  <a:srgbClr val="E2E6E8"/>
                </a:solidFill>
                <a:latin typeface="Verdana"/>
                <a:cs typeface="Verdana"/>
              </a:rPr>
              <a:t>oppositional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95">
                <a:solidFill>
                  <a:srgbClr val="E2E6E8"/>
                </a:solidFill>
                <a:latin typeface="Verdana"/>
                <a:cs typeface="Verdana"/>
              </a:rPr>
              <a:t>defiant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05">
                <a:solidFill>
                  <a:srgbClr val="E2E6E8"/>
                </a:solidFill>
                <a:latin typeface="Verdana"/>
                <a:cs typeface="Verdana"/>
              </a:rPr>
              <a:t>disorder.</a:t>
            </a:r>
            <a:endParaRPr sz="145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2000">
              <a:latin typeface="Verdana"/>
              <a:cs typeface="Verdana"/>
            </a:endParaRPr>
          </a:p>
          <a:p>
            <a:pPr marL="12700">
              <a:lnSpc>
                <a:spcPts val="2480"/>
              </a:lnSpc>
            </a:pPr>
            <a:r>
              <a:rPr dirty="0" sz="2200" spc="-85" b="1">
                <a:solidFill>
                  <a:srgbClr val="FFFFFF"/>
                </a:solidFill>
                <a:latin typeface="Tahoma"/>
                <a:cs typeface="Tahoma"/>
              </a:rPr>
              <a:t>3</a:t>
            </a:r>
            <a:endParaRPr sz="2200">
              <a:latin typeface="Tahoma"/>
              <a:cs typeface="Tahoma"/>
            </a:endParaRPr>
          </a:p>
          <a:p>
            <a:pPr marL="1132205">
              <a:lnSpc>
                <a:spcPts val="2060"/>
              </a:lnSpc>
            </a:pPr>
            <a:r>
              <a:rPr dirty="0" sz="1850" spc="75" b="1">
                <a:solidFill>
                  <a:srgbClr val="FFFFFF"/>
                </a:solidFill>
                <a:latin typeface="Tahoma"/>
                <a:cs typeface="Tahoma"/>
              </a:rPr>
              <a:t>Gangguan</a:t>
            </a:r>
            <a:r>
              <a:rPr dirty="0" sz="1850" spc="-4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1850" spc="65" b="1">
                <a:solidFill>
                  <a:srgbClr val="FFFFFF"/>
                </a:solidFill>
                <a:latin typeface="Tahoma"/>
                <a:cs typeface="Tahoma"/>
              </a:rPr>
              <a:t>Komunikasi</a:t>
            </a:r>
            <a:endParaRPr sz="1850">
              <a:latin typeface="Tahoma"/>
              <a:cs typeface="Tahoma"/>
            </a:endParaRPr>
          </a:p>
          <a:p>
            <a:pPr marL="1132205">
              <a:lnSpc>
                <a:spcPct val="100000"/>
              </a:lnSpc>
              <a:spcBef>
                <a:spcPts val="1120"/>
              </a:spcBef>
            </a:pPr>
            <a:r>
              <a:rPr dirty="0" sz="1450" spc="-90">
                <a:solidFill>
                  <a:srgbClr val="E2E6E8"/>
                </a:solidFill>
                <a:latin typeface="Verdana"/>
                <a:cs typeface="Verdana"/>
              </a:rPr>
              <a:t>Terdiri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90">
                <a:solidFill>
                  <a:srgbClr val="E2E6E8"/>
                </a:solidFill>
                <a:latin typeface="Verdana"/>
                <a:cs typeface="Verdana"/>
              </a:rPr>
              <a:t>dari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35">
                <a:solidFill>
                  <a:srgbClr val="E2E6E8"/>
                </a:solidFill>
                <a:latin typeface="Verdana"/>
                <a:cs typeface="Verdana"/>
              </a:rPr>
              <a:t>gangguan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bicara,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35">
                <a:solidFill>
                  <a:srgbClr val="E2E6E8"/>
                </a:solidFill>
                <a:latin typeface="Verdana"/>
                <a:cs typeface="Verdana"/>
              </a:rPr>
              <a:t>gangguan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25">
                <a:solidFill>
                  <a:srgbClr val="E2E6E8"/>
                </a:solidFill>
                <a:latin typeface="Verdana"/>
                <a:cs typeface="Verdana"/>
              </a:rPr>
              <a:t>bahasa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95">
                <a:solidFill>
                  <a:srgbClr val="E2E6E8"/>
                </a:solidFill>
                <a:latin typeface="Verdana"/>
                <a:cs typeface="Verdana"/>
              </a:rPr>
              <a:t>tulis.</a:t>
            </a:r>
            <a:endParaRPr sz="1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4" y="0"/>
            <a:ext cx="3347085" cy="2838450"/>
          </a:xfrm>
          <a:custGeom>
            <a:avLst/>
            <a:gdLst/>
            <a:ahLst/>
            <a:cxnLst/>
            <a:rect l="l" t="t" r="r" b="b"/>
            <a:pathLst>
              <a:path w="3347085" h="2838450">
                <a:moveTo>
                  <a:pt x="1628598" y="678686"/>
                </a:moveTo>
                <a:lnTo>
                  <a:pt x="1599420" y="678686"/>
                </a:lnTo>
                <a:lnTo>
                  <a:pt x="2218133" y="0"/>
                </a:lnTo>
                <a:lnTo>
                  <a:pt x="2247307" y="0"/>
                </a:lnTo>
                <a:lnTo>
                  <a:pt x="1628598" y="678686"/>
                </a:lnTo>
                <a:close/>
              </a:path>
              <a:path w="3347085" h="2838450">
                <a:moveTo>
                  <a:pt x="1706307" y="834635"/>
                </a:moveTo>
                <a:lnTo>
                  <a:pt x="1677148" y="834635"/>
                </a:lnTo>
                <a:lnTo>
                  <a:pt x="2438022" y="0"/>
                </a:lnTo>
                <a:lnTo>
                  <a:pt x="2467195" y="0"/>
                </a:lnTo>
                <a:lnTo>
                  <a:pt x="1706307" y="834635"/>
                </a:lnTo>
                <a:close/>
              </a:path>
              <a:path w="3347085" h="2838450">
                <a:moveTo>
                  <a:pt x="1784055" y="990564"/>
                </a:moveTo>
                <a:lnTo>
                  <a:pt x="1754876" y="990564"/>
                </a:lnTo>
                <a:lnTo>
                  <a:pt x="2657908" y="0"/>
                </a:lnTo>
                <a:lnTo>
                  <a:pt x="2687082" y="0"/>
                </a:lnTo>
                <a:lnTo>
                  <a:pt x="1784055" y="990564"/>
                </a:lnTo>
                <a:close/>
              </a:path>
              <a:path w="3347085" h="2838450">
                <a:moveTo>
                  <a:pt x="1861782" y="1146494"/>
                </a:moveTo>
                <a:lnTo>
                  <a:pt x="1832603" y="1146494"/>
                </a:lnTo>
                <a:lnTo>
                  <a:pt x="2877786" y="0"/>
                </a:lnTo>
                <a:lnTo>
                  <a:pt x="2906961" y="0"/>
                </a:lnTo>
                <a:lnTo>
                  <a:pt x="1861782" y="1146494"/>
                </a:lnTo>
                <a:close/>
              </a:path>
              <a:path w="3347085" h="2838450">
                <a:moveTo>
                  <a:pt x="1939510" y="1302422"/>
                </a:moveTo>
                <a:lnTo>
                  <a:pt x="1910331" y="1302422"/>
                </a:lnTo>
                <a:lnTo>
                  <a:pt x="3097664" y="0"/>
                </a:lnTo>
                <a:lnTo>
                  <a:pt x="3126838" y="0"/>
                </a:lnTo>
                <a:lnTo>
                  <a:pt x="1939510" y="1302422"/>
                </a:lnTo>
                <a:close/>
              </a:path>
              <a:path w="3347085" h="2838450">
                <a:moveTo>
                  <a:pt x="2017238" y="1458352"/>
                </a:moveTo>
                <a:lnTo>
                  <a:pt x="1988078" y="1458352"/>
                </a:lnTo>
                <a:lnTo>
                  <a:pt x="3317560" y="0"/>
                </a:lnTo>
                <a:lnTo>
                  <a:pt x="3346723" y="0"/>
                </a:lnTo>
                <a:lnTo>
                  <a:pt x="2017238" y="1458352"/>
                </a:lnTo>
                <a:close/>
              </a:path>
              <a:path w="3347085" h="2838450">
                <a:moveTo>
                  <a:pt x="16072" y="2059258"/>
                </a:moveTo>
                <a:lnTo>
                  <a:pt x="4260" y="2057930"/>
                </a:lnTo>
                <a:lnTo>
                  <a:pt x="0" y="2052579"/>
                </a:lnTo>
                <a:lnTo>
                  <a:pt x="201730" y="276715"/>
                </a:lnTo>
                <a:lnTo>
                  <a:pt x="202107" y="273544"/>
                </a:lnTo>
                <a:lnTo>
                  <a:pt x="203851" y="270709"/>
                </a:lnTo>
                <a:lnTo>
                  <a:pt x="209162" y="267182"/>
                </a:lnTo>
                <a:lnTo>
                  <a:pt x="212472" y="266687"/>
                </a:lnTo>
                <a:lnTo>
                  <a:pt x="297466" y="291935"/>
                </a:lnTo>
                <a:lnTo>
                  <a:pt x="221707" y="291935"/>
                </a:lnTo>
                <a:lnTo>
                  <a:pt x="21422" y="2055016"/>
                </a:lnTo>
                <a:lnTo>
                  <a:pt x="16072" y="2059258"/>
                </a:lnTo>
                <a:close/>
              </a:path>
              <a:path w="3347085" h="2838450">
                <a:moveTo>
                  <a:pt x="1603721" y="702467"/>
                </a:moveTo>
                <a:lnTo>
                  <a:pt x="221707" y="291935"/>
                </a:lnTo>
                <a:lnTo>
                  <a:pt x="297466" y="291935"/>
                </a:lnTo>
                <a:lnTo>
                  <a:pt x="1599420" y="678686"/>
                </a:lnTo>
                <a:lnTo>
                  <a:pt x="1628598" y="678686"/>
                </a:lnTo>
                <a:lnTo>
                  <a:pt x="1608001" y="701279"/>
                </a:lnTo>
                <a:lnTo>
                  <a:pt x="1603721" y="702467"/>
                </a:lnTo>
                <a:close/>
              </a:path>
              <a:path w="3347085" h="2838450">
                <a:moveTo>
                  <a:pt x="93799" y="2215187"/>
                </a:moveTo>
                <a:lnTo>
                  <a:pt x="81987" y="2213860"/>
                </a:lnTo>
                <a:lnTo>
                  <a:pt x="77727" y="2208508"/>
                </a:lnTo>
                <a:lnTo>
                  <a:pt x="279834" y="429472"/>
                </a:lnTo>
                <a:lnTo>
                  <a:pt x="281578" y="426639"/>
                </a:lnTo>
                <a:lnTo>
                  <a:pt x="286890" y="423111"/>
                </a:lnTo>
                <a:lnTo>
                  <a:pt x="290199" y="422615"/>
                </a:lnTo>
                <a:lnTo>
                  <a:pt x="375192" y="447864"/>
                </a:lnTo>
                <a:lnTo>
                  <a:pt x="299435" y="447864"/>
                </a:lnTo>
                <a:lnTo>
                  <a:pt x="99150" y="2210946"/>
                </a:lnTo>
                <a:lnTo>
                  <a:pt x="93799" y="2215187"/>
                </a:lnTo>
                <a:close/>
              </a:path>
              <a:path w="3347085" h="2838450">
                <a:moveTo>
                  <a:pt x="1681448" y="858397"/>
                </a:moveTo>
                <a:lnTo>
                  <a:pt x="299435" y="447864"/>
                </a:lnTo>
                <a:lnTo>
                  <a:pt x="375192" y="447864"/>
                </a:lnTo>
                <a:lnTo>
                  <a:pt x="1677148" y="834635"/>
                </a:lnTo>
                <a:lnTo>
                  <a:pt x="1706307" y="834635"/>
                </a:lnTo>
                <a:lnTo>
                  <a:pt x="1685729" y="857208"/>
                </a:lnTo>
                <a:lnTo>
                  <a:pt x="1681448" y="858397"/>
                </a:lnTo>
                <a:close/>
              </a:path>
              <a:path w="3347085" h="2838450">
                <a:moveTo>
                  <a:pt x="171527" y="2371136"/>
                </a:moveTo>
                <a:lnTo>
                  <a:pt x="159715" y="2369788"/>
                </a:lnTo>
                <a:lnTo>
                  <a:pt x="155455" y="2364438"/>
                </a:lnTo>
                <a:lnTo>
                  <a:pt x="357562" y="585422"/>
                </a:lnTo>
                <a:lnTo>
                  <a:pt x="359306" y="582568"/>
                </a:lnTo>
                <a:lnTo>
                  <a:pt x="364618" y="579040"/>
                </a:lnTo>
                <a:lnTo>
                  <a:pt x="367927" y="578564"/>
                </a:lnTo>
                <a:lnTo>
                  <a:pt x="452904" y="603794"/>
                </a:lnTo>
                <a:lnTo>
                  <a:pt x="377162" y="603794"/>
                </a:lnTo>
                <a:lnTo>
                  <a:pt x="176878" y="2366875"/>
                </a:lnTo>
                <a:lnTo>
                  <a:pt x="171527" y="2371136"/>
                </a:lnTo>
                <a:close/>
              </a:path>
              <a:path w="3347085" h="2838450">
                <a:moveTo>
                  <a:pt x="1759176" y="1014326"/>
                </a:moveTo>
                <a:lnTo>
                  <a:pt x="377162" y="603794"/>
                </a:lnTo>
                <a:lnTo>
                  <a:pt x="452904" y="603794"/>
                </a:lnTo>
                <a:lnTo>
                  <a:pt x="1754876" y="990564"/>
                </a:lnTo>
                <a:lnTo>
                  <a:pt x="1784055" y="990564"/>
                </a:lnTo>
                <a:lnTo>
                  <a:pt x="1763477" y="1013137"/>
                </a:lnTo>
                <a:lnTo>
                  <a:pt x="1759176" y="1014326"/>
                </a:lnTo>
                <a:close/>
              </a:path>
              <a:path w="3347085" h="2838450">
                <a:moveTo>
                  <a:pt x="249274" y="2527065"/>
                </a:moveTo>
                <a:lnTo>
                  <a:pt x="237443" y="2525717"/>
                </a:lnTo>
                <a:lnTo>
                  <a:pt x="233182" y="2520366"/>
                </a:lnTo>
                <a:lnTo>
                  <a:pt x="435289" y="741351"/>
                </a:lnTo>
                <a:lnTo>
                  <a:pt x="437033" y="738497"/>
                </a:lnTo>
                <a:lnTo>
                  <a:pt x="439689" y="736733"/>
                </a:lnTo>
                <a:lnTo>
                  <a:pt x="442365" y="734989"/>
                </a:lnTo>
                <a:lnTo>
                  <a:pt x="445654" y="734494"/>
                </a:lnTo>
                <a:lnTo>
                  <a:pt x="530583" y="759722"/>
                </a:lnTo>
                <a:lnTo>
                  <a:pt x="454909" y="759722"/>
                </a:lnTo>
                <a:lnTo>
                  <a:pt x="254606" y="2522804"/>
                </a:lnTo>
                <a:lnTo>
                  <a:pt x="249274" y="2527065"/>
                </a:lnTo>
                <a:close/>
              </a:path>
              <a:path w="3347085" h="2838450">
                <a:moveTo>
                  <a:pt x="1836904" y="1170255"/>
                </a:moveTo>
                <a:lnTo>
                  <a:pt x="454909" y="759722"/>
                </a:lnTo>
                <a:lnTo>
                  <a:pt x="530583" y="759722"/>
                </a:lnTo>
                <a:lnTo>
                  <a:pt x="1832603" y="1146494"/>
                </a:lnTo>
                <a:lnTo>
                  <a:pt x="1861782" y="1146494"/>
                </a:lnTo>
                <a:lnTo>
                  <a:pt x="1841204" y="1169067"/>
                </a:lnTo>
                <a:lnTo>
                  <a:pt x="1836904" y="1170255"/>
                </a:lnTo>
                <a:close/>
              </a:path>
              <a:path w="3347085" h="2838450">
                <a:moveTo>
                  <a:pt x="327002" y="2682994"/>
                </a:moveTo>
                <a:lnTo>
                  <a:pt x="315171" y="2681647"/>
                </a:lnTo>
                <a:lnTo>
                  <a:pt x="310929" y="2676296"/>
                </a:lnTo>
                <a:lnTo>
                  <a:pt x="512660" y="900451"/>
                </a:lnTo>
                <a:lnTo>
                  <a:pt x="513037" y="897280"/>
                </a:lnTo>
                <a:lnTo>
                  <a:pt x="514781" y="894427"/>
                </a:lnTo>
                <a:lnTo>
                  <a:pt x="520092" y="890919"/>
                </a:lnTo>
                <a:lnTo>
                  <a:pt x="523382" y="890423"/>
                </a:lnTo>
                <a:lnTo>
                  <a:pt x="608311" y="915652"/>
                </a:lnTo>
                <a:lnTo>
                  <a:pt x="532637" y="915652"/>
                </a:lnTo>
                <a:lnTo>
                  <a:pt x="332334" y="2678733"/>
                </a:lnTo>
                <a:lnTo>
                  <a:pt x="327002" y="2682994"/>
                </a:lnTo>
                <a:close/>
              </a:path>
              <a:path w="3347085" h="2838450">
                <a:moveTo>
                  <a:pt x="1914651" y="1326184"/>
                </a:moveTo>
                <a:lnTo>
                  <a:pt x="532637" y="915652"/>
                </a:lnTo>
                <a:lnTo>
                  <a:pt x="608311" y="915652"/>
                </a:lnTo>
                <a:lnTo>
                  <a:pt x="1910331" y="1302422"/>
                </a:lnTo>
                <a:lnTo>
                  <a:pt x="1939510" y="1302422"/>
                </a:lnTo>
                <a:lnTo>
                  <a:pt x="1918932" y="1324995"/>
                </a:lnTo>
                <a:lnTo>
                  <a:pt x="1914651" y="1326184"/>
                </a:lnTo>
                <a:close/>
              </a:path>
              <a:path w="3347085" h="2838450">
                <a:moveTo>
                  <a:pt x="406029" y="2837888"/>
                </a:moveTo>
                <a:lnTo>
                  <a:pt x="395647" y="2837888"/>
                </a:lnTo>
                <a:lnTo>
                  <a:pt x="392899" y="2837576"/>
                </a:lnTo>
                <a:lnTo>
                  <a:pt x="388657" y="2832224"/>
                </a:lnTo>
                <a:lnTo>
                  <a:pt x="590765" y="1053209"/>
                </a:lnTo>
                <a:lnTo>
                  <a:pt x="592509" y="1050355"/>
                </a:lnTo>
                <a:lnTo>
                  <a:pt x="597820" y="1046847"/>
                </a:lnTo>
                <a:lnTo>
                  <a:pt x="601130" y="1046352"/>
                </a:lnTo>
                <a:lnTo>
                  <a:pt x="686059" y="1071580"/>
                </a:lnTo>
                <a:lnTo>
                  <a:pt x="610365" y="1071580"/>
                </a:lnTo>
                <a:lnTo>
                  <a:pt x="410735" y="2828756"/>
                </a:lnTo>
                <a:lnTo>
                  <a:pt x="410081" y="2834663"/>
                </a:lnTo>
                <a:lnTo>
                  <a:pt x="406029" y="2837888"/>
                </a:lnTo>
                <a:close/>
              </a:path>
              <a:path w="3347085" h="2838450">
                <a:moveTo>
                  <a:pt x="1992379" y="1482114"/>
                </a:moveTo>
                <a:lnTo>
                  <a:pt x="610365" y="1071580"/>
                </a:lnTo>
                <a:lnTo>
                  <a:pt x="686059" y="1071580"/>
                </a:lnTo>
                <a:lnTo>
                  <a:pt x="1988078" y="1458352"/>
                </a:lnTo>
                <a:lnTo>
                  <a:pt x="2017238" y="1458352"/>
                </a:lnTo>
                <a:lnTo>
                  <a:pt x="1996660" y="1480925"/>
                </a:lnTo>
                <a:lnTo>
                  <a:pt x="1992379" y="148211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5061585" marR="5080" indent="-4460240">
              <a:lnSpc>
                <a:spcPct val="125000"/>
              </a:lnSpc>
              <a:spcBef>
                <a:spcPts val="100"/>
              </a:spcBef>
            </a:pPr>
            <a:r>
              <a:rPr dirty="0" spc="50"/>
              <a:t>PERSPEKTIF</a:t>
            </a:r>
            <a:r>
              <a:rPr dirty="0" spc="-30"/>
              <a:t> </a:t>
            </a:r>
            <a:r>
              <a:rPr dirty="0" spc="110"/>
              <a:t>ORANG</a:t>
            </a:r>
            <a:r>
              <a:rPr dirty="0" spc="-30"/>
              <a:t> </a:t>
            </a:r>
            <a:r>
              <a:rPr dirty="0" spc="110"/>
              <a:t>TUA</a:t>
            </a:r>
            <a:r>
              <a:rPr dirty="0" spc="-30"/>
              <a:t> </a:t>
            </a:r>
            <a:r>
              <a:rPr dirty="0" spc="125"/>
              <a:t>TERHADAP</a:t>
            </a:r>
            <a:r>
              <a:rPr dirty="0" spc="-30"/>
              <a:t> </a:t>
            </a:r>
            <a:r>
              <a:rPr dirty="0" spc="150"/>
              <a:t>ANAK</a:t>
            </a:r>
            <a:r>
              <a:rPr dirty="0" spc="-30"/>
              <a:t> </a:t>
            </a:r>
            <a:r>
              <a:rPr dirty="0" spc="120"/>
              <a:t>BERKEBUTUHAN </a:t>
            </a:r>
            <a:r>
              <a:rPr dirty="0" spc="-730"/>
              <a:t> </a:t>
            </a:r>
            <a:r>
              <a:rPr dirty="0" spc="75"/>
              <a:t>KHUSUS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81998" y="1130720"/>
            <a:ext cx="10815955" cy="5532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639445">
              <a:lnSpc>
                <a:spcPct val="100000"/>
              </a:lnSpc>
              <a:spcBef>
                <a:spcPts val="100"/>
              </a:spcBef>
            </a:pPr>
            <a:r>
              <a:rPr dirty="0" sz="2550" spc="-114" b="1">
                <a:solidFill>
                  <a:srgbClr val="FFFFFF"/>
                </a:solidFill>
                <a:latin typeface="Tahoma"/>
                <a:cs typeface="Tahoma"/>
              </a:rPr>
              <a:t>DI</a:t>
            </a:r>
            <a:r>
              <a:rPr dirty="0" sz="2550" spc="-5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550" spc="114" b="1">
                <a:solidFill>
                  <a:srgbClr val="FFFFFF"/>
                </a:solidFill>
                <a:latin typeface="Tahoma"/>
                <a:cs typeface="Tahoma"/>
              </a:rPr>
              <a:t>SEKOLAH</a:t>
            </a:r>
            <a:r>
              <a:rPr dirty="0" sz="2550" spc="-4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2550" spc="-35" b="1">
                <a:solidFill>
                  <a:srgbClr val="FFFFFF"/>
                </a:solidFill>
                <a:latin typeface="Tahoma"/>
                <a:cs typeface="Tahoma"/>
              </a:rPr>
              <a:t>INKLUSIF</a:t>
            </a:r>
            <a:endParaRPr sz="2550">
              <a:latin typeface="Tahoma"/>
              <a:cs typeface="Tahoma"/>
            </a:endParaRPr>
          </a:p>
          <a:p>
            <a:pPr marL="12700" marR="5080">
              <a:lnSpc>
                <a:spcPct val="125000"/>
              </a:lnSpc>
              <a:spcBef>
                <a:spcPts val="1440"/>
              </a:spcBef>
            </a:pP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Perspektif adalah </a:t>
            </a:r>
            <a:r>
              <a:rPr dirty="0" sz="1850" spc="5">
                <a:solidFill>
                  <a:srgbClr val="FFFFFF"/>
                </a:solidFill>
                <a:latin typeface="Verdana"/>
                <a:cs typeface="Verdana"/>
              </a:rPr>
              <a:t>cara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berpikir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dan </a:t>
            </a: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sikap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tertentu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tentang </a:t>
            </a:r>
            <a:r>
              <a:rPr dirty="0" sz="1850" spc="-20">
                <a:solidFill>
                  <a:srgbClr val="FFFFFF"/>
                </a:solidFill>
                <a:latin typeface="Verdana"/>
                <a:cs typeface="Verdana"/>
              </a:rPr>
              <a:t>sesuatu, </a:t>
            </a:r>
            <a:r>
              <a:rPr dirty="0" sz="1850" spc="80">
                <a:solidFill>
                  <a:srgbClr val="FFFFFF"/>
                </a:solidFill>
                <a:latin typeface="Verdana"/>
                <a:cs typeface="Verdana"/>
              </a:rPr>
              <a:t>kemampuan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untuk </a:t>
            </a:r>
            <a:r>
              <a:rPr dirty="0" sz="1850" spc="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berpikir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tentang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masalah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dan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keputusan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75">
                <a:solidFill>
                  <a:srgbClr val="FFFFFF"/>
                </a:solidFill>
                <a:latin typeface="Verdana"/>
                <a:cs typeface="Verdana"/>
              </a:rPr>
              <a:t>dengan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">
                <a:solidFill>
                  <a:srgbClr val="FFFFFF"/>
                </a:solidFill>
                <a:latin typeface="Verdana"/>
                <a:cs typeface="Verdana"/>
              </a:rPr>
              <a:t>cara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yang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0">
                <a:solidFill>
                  <a:srgbClr val="FFFFFF"/>
                </a:solidFill>
                <a:latin typeface="Verdana"/>
                <a:cs typeface="Verdana"/>
              </a:rPr>
              <a:t>masuk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>
                <a:solidFill>
                  <a:srgbClr val="FFFFFF"/>
                </a:solidFill>
                <a:latin typeface="Verdana"/>
                <a:cs typeface="Verdana"/>
              </a:rPr>
              <a:t>akal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tanpa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membesar- </a:t>
            </a:r>
            <a:r>
              <a:rPr dirty="0" sz="1850" spc="-6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besarkan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minat 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mereka,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dalam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penelitian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ini </a:t>
            </a:r>
            <a:r>
              <a:rPr dirty="0" sz="1850">
                <a:solidFill>
                  <a:srgbClr val="FFFFFF"/>
                </a:solidFill>
                <a:latin typeface="Verdana"/>
                <a:cs typeface="Verdana"/>
              </a:rPr>
              <a:t>yaitu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tentang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Anak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Berkebutuhan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Khusus </a:t>
            </a:r>
            <a:r>
              <a:rPr dirty="0" sz="1850" spc="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40">
                <a:solidFill>
                  <a:srgbClr val="FFFFFF"/>
                </a:solidFill>
                <a:latin typeface="Verdana"/>
                <a:cs typeface="Verdana"/>
              </a:rPr>
              <a:t>(ABK)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di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sekolah </a:t>
            </a:r>
            <a:r>
              <a:rPr dirty="0" sz="1850" spc="-20">
                <a:solidFill>
                  <a:srgbClr val="FFFFFF"/>
                </a:solidFill>
                <a:latin typeface="Verdana"/>
                <a:cs typeface="Verdana"/>
              </a:rPr>
              <a:t>inklusif.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Tujuan </a:t>
            </a: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dari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penelitian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ini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adalah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untuk mengetahui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perspektif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orang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tua </a:t>
            </a:r>
            <a:r>
              <a:rPr dirty="0" sz="1850" spc="40">
                <a:solidFill>
                  <a:srgbClr val="FFFFFF"/>
                </a:solidFill>
                <a:latin typeface="Verdana"/>
                <a:cs typeface="Verdana"/>
              </a:rPr>
              <a:t>terhadap </a:t>
            </a:r>
            <a:r>
              <a:rPr dirty="0" sz="1850" spc="90">
                <a:solidFill>
                  <a:srgbClr val="FFFFFF"/>
                </a:solidFill>
                <a:latin typeface="Verdana"/>
                <a:cs typeface="Verdana"/>
              </a:rPr>
              <a:t>ABK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di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sekolah </a:t>
            </a:r>
            <a:r>
              <a:rPr dirty="0" sz="1850" spc="-20">
                <a:solidFill>
                  <a:srgbClr val="FFFFFF"/>
                </a:solidFill>
                <a:latin typeface="Verdana"/>
                <a:cs typeface="Verdana"/>
              </a:rPr>
              <a:t>inklusif. </a:t>
            </a:r>
            <a:r>
              <a:rPr dirty="0" sz="1850" spc="80">
                <a:solidFill>
                  <a:srgbClr val="FFFFFF"/>
                </a:solidFill>
                <a:latin typeface="Verdana"/>
                <a:cs typeface="Verdana"/>
              </a:rPr>
              <a:t>Metode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penelitian yang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digunakan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adalah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 melalui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tinjauan </a:t>
            </a:r>
            <a:r>
              <a:rPr dirty="0" sz="1850" spc="5">
                <a:solidFill>
                  <a:srgbClr val="FFFFFF"/>
                </a:solidFill>
                <a:latin typeface="Verdana"/>
                <a:cs typeface="Verdana"/>
              </a:rPr>
              <a:t>literatur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sistematis </a:t>
            </a:r>
            <a:r>
              <a:rPr dirty="0" sz="1850" spc="75">
                <a:solidFill>
                  <a:srgbClr val="FFFFFF"/>
                </a:solidFill>
                <a:latin typeface="Verdana"/>
                <a:cs typeface="Verdana"/>
              </a:rPr>
              <a:t>dengan menggunakan </a:t>
            </a:r>
            <a:r>
              <a:rPr dirty="0" sz="1850">
                <a:solidFill>
                  <a:srgbClr val="FFFFFF"/>
                </a:solidFill>
                <a:latin typeface="Verdana"/>
                <a:cs typeface="Verdana"/>
              </a:rPr>
              <a:t>artikel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yang </a:t>
            </a:r>
            <a:r>
              <a:rPr dirty="0" sz="1850" spc="40">
                <a:solidFill>
                  <a:srgbClr val="FFFFFF"/>
                </a:solidFill>
                <a:latin typeface="Verdana"/>
                <a:cs typeface="Verdana"/>
              </a:rPr>
              <a:t>diperoleh </a:t>
            </a:r>
            <a:r>
              <a:rPr dirty="0" sz="1850">
                <a:solidFill>
                  <a:srgbClr val="FFFFFF"/>
                </a:solidFill>
                <a:latin typeface="Verdana"/>
                <a:cs typeface="Verdana"/>
              </a:rPr>
              <a:t>secara </a:t>
            </a:r>
            <a:r>
              <a:rPr dirty="0" sz="1850" spc="-6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0">
                <a:solidFill>
                  <a:srgbClr val="FFFFFF"/>
                </a:solidFill>
                <a:latin typeface="Verdana"/>
                <a:cs typeface="Verdana"/>
              </a:rPr>
              <a:t>online </a:t>
            </a: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dari </a:t>
            </a:r>
            <a:r>
              <a:rPr dirty="0" sz="1850" spc="-110">
                <a:solidFill>
                  <a:srgbClr val="FFFFFF"/>
                </a:solidFill>
                <a:latin typeface="Verdana"/>
                <a:cs typeface="Verdana"/>
              </a:rPr>
              <a:t>2 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database, </a:t>
            </a:r>
            <a:r>
              <a:rPr dirty="0" sz="1850">
                <a:solidFill>
                  <a:srgbClr val="FFFFFF"/>
                </a:solidFill>
                <a:latin typeface="Verdana"/>
                <a:cs typeface="Verdana"/>
              </a:rPr>
              <a:t>yaitu </a:t>
            </a:r>
            <a:r>
              <a:rPr dirty="0" sz="1850" spc="-15">
                <a:solidFill>
                  <a:srgbClr val="FFFFFF"/>
                </a:solidFill>
                <a:latin typeface="Verdana"/>
                <a:cs typeface="Verdana"/>
              </a:rPr>
              <a:t>Scopus,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dan </a:t>
            </a:r>
            <a:r>
              <a:rPr dirty="0" sz="1850" spc="-30">
                <a:solidFill>
                  <a:srgbClr val="FFFFFF"/>
                </a:solidFill>
                <a:latin typeface="Verdana"/>
                <a:cs typeface="Verdana"/>
              </a:rPr>
              <a:t>Taylor </a:t>
            </a:r>
            <a:r>
              <a:rPr dirty="0" sz="1850" spc="-90">
                <a:solidFill>
                  <a:srgbClr val="FFFFFF"/>
                </a:solidFill>
                <a:latin typeface="Verdana"/>
                <a:cs typeface="Verdana"/>
              </a:rPr>
              <a:t>&amp;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Francis </a:t>
            </a:r>
            <a:r>
              <a:rPr dirty="0" sz="1850" spc="5">
                <a:solidFill>
                  <a:srgbClr val="FFFFFF"/>
                </a:solidFill>
                <a:latin typeface="Verdana"/>
                <a:cs typeface="Verdana"/>
              </a:rPr>
              <a:t>Online.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Terdapat </a:t>
            </a:r>
            <a:r>
              <a:rPr dirty="0" sz="1850" spc="-35">
                <a:solidFill>
                  <a:srgbClr val="FFFFFF"/>
                </a:solidFill>
                <a:latin typeface="Verdana"/>
                <a:cs typeface="Verdana"/>
              </a:rPr>
              <a:t>9 </a:t>
            </a:r>
            <a:r>
              <a:rPr dirty="0" sz="1850">
                <a:solidFill>
                  <a:srgbClr val="FFFFFF"/>
                </a:solidFill>
                <a:latin typeface="Verdana"/>
                <a:cs typeface="Verdana"/>
              </a:rPr>
              <a:t>artikel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yang </a:t>
            </a:r>
            <a:r>
              <a:rPr dirty="0" sz="1850" spc="-6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85">
                <a:solidFill>
                  <a:srgbClr val="FFFFFF"/>
                </a:solidFill>
                <a:latin typeface="Verdana"/>
                <a:cs typeface="Verdana"/>
              </a:rPr>
              <a:t>memenuhi </a:t>
            </a:r>
            <a:r>
              <a:rPr dirty="0" sz="1850" spc="-5">
                <a:solidFill>
                  <a:srgbClr val="FFFFFF"/>
                </a:solidFill>
                <a:latin typeface="Verdana"/>
                <a:cs typeface="Verdana"/>
              </a:rPr>
              <a:t>kriteria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dan </a:t>
            </a:r>
            <a:r>
              <a:rPr dirty="0" sz="1850" spc="5">
                <a:solidFill>
                  <a:srgbClr val="FFFFFF"/>
                </a:solidFill>
                <a:latin typeface="Verdana"/>
                <a:cs typeface="Verdana"/>
              </a:rPr>
              <a:t>hasil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studi </a:t>
            </a:r>
            <a:r>
              <a:rPr dirty="0" sz="1850" spc="5">
                <a:solidFill>
                  <a:srgbClr val="FFFFFF"/>
                </a:solidFill>
                <a:latin typeface="Verdana"/>
                <a:cs typeface="Verdana"/>
              </a:rPr>
              <a:t>literatur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sistematis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ini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menunjukkan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bahwa </a:t>
            </a:r>
            <a:r>
              <a:rPr dirty="0" sz="1850">
                <a:solidFill>
                  <a:srgbClr val="FFFFFF"/>
                </a:solidFill>
                <a:latin typeface="Verdana"/>
                <a:cs typeface="Verdana"/>
              </a:rPr>
              <a:t>secara </a:t>
            </a:r>
            <a:r>
              <a:rPr dirty="0" sz="1850" spc="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35">
                <a:solidFill>
                  <a:srgbClr val="FFFFFF"/>
                </a:solidFill>
                <a:latin typeface="Verdana"/>
                <a:cs typeface="Verdana"/>
              </a:rPr>
              <a:t>umum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orang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tua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0">
                <a:solidFill>
                  <a:srgbClr val="FFFFFF"/>
                </a:solidFill>
                <a:latin typeface="Verdana"/>
                <a:cs typeface="Verdana"/>
              </a:rPr>
              <a:t>memiliki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perspektif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positif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dan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95">
                <a:solidFill>
                  <a:srgbClr val="FFFFFF"/>
                </a:solidFill>
                <a:latin typeface="Verdana"/>
                <a:cs typeface="Verdana"/>
              </a:rPr>
              <a:t>mendukung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keberadaan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sekolah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20">
                <a:solidFill>
                  <a:srgbClr val="FFFFFF"/>
                </a:solidFill>
                <a:latin typeface="Verdana"/>
                <a:cs typeface="Verdana"/>
              </a:rPr>
              <a:t>inklusif. </a:t>
            </a:r>
            <a:r>
              <a:rPr dirty="0" sz="1850" spc="-6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Meskipun </a:t>
            </a: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demikian,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orang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tua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juga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memperhatikan </a:t>
            </a:r>
            <a:r>
              <a:rPr dirty="0" sz="1850" spc="40">
                <a:solidFill>
                  <a:srgbClr val="FFFFFF"/>
                </a:solidFill>
                <a:latin typeface="Verdana"/>
                <a:cs typeface="Verdana"/>
              </a:rPr>
              <a:t>beberapa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hal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dalam </a:t>
            </a:r>
            <a:r>
              <a:rPr dirty="0" sz="1850" spc="5">
                <a:solidFill>
                  <a:srgbClr val="FFFFFF"/>
                </a:solidFill>
                <a:latin typeface="Verdana"/>
                <a:cs typeface="Verdana"/>
              </a:rPr>
              <a:t>proses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penerapan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pendidikan </a:t>
            </a: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inklusif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yang </a:t>
            </a:r>
            <a:r>
              <a:rPr dirty="0" sz="1850" spc="50">
                <a:solidFill>
                  <a:srgbClr val="FFFFFF"/>
                </a:solidFill>
                <a:latin typeface="Verdana"/>
                <a:cs typeface="Verdana"/>
              </a:rPr>
              <a:t>dikelompokkan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ke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dalam </a:t>
            </a:r>
            <a:r>
              <a:rPr dirty="0" sz="1850" spc="70">
                <a:solidFill>
                  <a:srgbClr val="FFFFFF"/>
                </a:solidFill>
                <a:latin typeface="Verdana"/>
                <a:cs typeface="Verdana"/>
              </a:rPr>
              <a:t>empat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tema </a:t>
            </a:r>
            <a:r>
              <a:rPr dirty="0" sz="1850">
                <a:solidFill>
                  <a:srgbClr val="FFFFFF"/>
                </a:solidFill>
                <a:latin typeface="Verdana"/>
                <a:cs typeface="Verdana"/>
              </a:rPr>
              <a:t>utama, yaitu </a:t>
            </a:r>
            <a:r>
              <a:rPr dirty="0" sz="1850" spc="-6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20">
                <a:solidFill>
                  <a:srgbClr val="FFFFFF"/>
                </a:solidFill>
                <a:latin typeface="Verdana"/>
                <a:cs typeface="Verdana"/>
              </a:rPr>
              <a:t>sekolah,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komunitas,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pemerintah,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dan 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keluarga.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Tema-tema ini </a:t>
            </a:r>
            <a:r>
              <a:rPr dirty="0" sz="1850" spc="40">
                <a:solidFill>
                  <a:srgbClr val="FFFFFF"/>
                </a:solidFill>
                <a:latin typeface="Verdana"/>
                <a:cs typeface="Verdana"/>
              </a:rPr>
              <a:t>mewakili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keprihatinan, </a:t>
            </a: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keprihatinan,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pengalaman,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dan </a:t>
            </a:r>
            <a:r>
              <a:rPr dirty="0" sz="1850" spc="-5">
                <a:solidFill>
                  <a:srgbClr val="FFFFFF"/>
                </a:solidFill>
                <a:latin typeface="Verdana"/>
                <a:cs typeface="Verdana"/>
              </a:rPr>
              <a:t>saran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orang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tua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selama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berselisih </a:t>
            </a:r>
            <a:r>
              <a:rPr dirty="0" sz="1850" spc="75">
                <a:solidFill>
                  <a:srgbClr val="FFFFFF"/>
                </a:solidFill>
                <a:latin typeface="Verdana"/>
                <a:cs typeface="Verdana"/>
              </a:rPr>
              <a:t>dengan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Anak </a:t>
            </a:r>
            <a:r>
              <a:rPr dirty="0" sz="1850" spc="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Berkebutuhan</a:t>
            </a:r>
            <a:r>
              <a:rPr dirty="0" sz="18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Khusus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di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sekolah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20">
                <a:solidFill>
                  <a:srgbClr val="FFFFFF"/>
                </a:solidFill>
                <a:latin typeface="Verdana"/>
                <a:cs typeface="Verdana"/>
              </a:rPr>
              <a:t>inklusif.</a:t>
            </a:r>
            <a:endParaRPr sz="18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1998" y="192465"/>
            <a:ext cx="10859770" cy="647001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850" spc="5">
                <a:solidFill>
                  <a:srgbClr val="FFFFFF"/>
                </a:solidFill>
                <a:latin typeface="Verdana"/>
                <a:cs typeface="Verdana"/>
              </a:rPr>
              <a:t>Metode:</a:t>
            </a:r>
            <a:endParaRPr sz="185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250">
              <a:latin typeface="Verdana"/>
              <a:cs typeface="Verdana"/>
            </a:endParaRPr>
          </a:p>
          <a:p>
            <a:pPr marL="12700" marR="46355" indent="62230">
              <a:lnSpc>
                <a:spcPct val="125000"/>
              </a:lnSpc>
            </a:pP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Penelitian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ini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75">
                <a:solidFill>
                  <a:srgbClr val="FFFFFF"/>
                </a:solidFill>
                <a:latin typeface="Verdana"/>
                <a:cs typeface="Verdana"/>
              </a:rPr>
              <a:t>menggunakan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0">
                <a:solidFill>
                  <a:srgbClr val="FFFFFF"/>
                </a:solidFill>
                <a:latin typeface="Verdana"/>
                <a:cs typeface="Verdana"/>
              </a:rPr>
              <a:t>pendekatan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kualitatif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75">
                <a:solidFill>
                  <a:srgbClr val="FFFFFF"/>
                </a:solidFill>
                <a:latin typeface="Verdana"/>
                <a:cs typeface="Verdana"/>
              </a:rPr>
              <a:t>dengan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teknik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0">
                <a:solidFill>
                  <a:srgbClr val="FFFFFF"/>
                </a:solidFill>
                <a:latin typeface="Verdana"/>
                <a:cs typeface="Verdana"/>
              </a:rPr>
              <a:t>wawancara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mendalam. </a:t>
            </a:r>
            <a:r>
              <a:rPr dirty="0" sz="1850" spc="-6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Partisipan penelitian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terdiri </a:t>
            </a: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dari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sejumlah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orang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tua yang </a:t>
            </a:r>
            <a:r>
              <a:rPr dirty="0" sz="1850" spc="50">
                <a:solidFill>
                  <a:srgbClr val="FFFFFF"/>
                </a:solidFill>
                <a:latin typeface="Verdana"/>
                <a:cs typeface="Verdana"/>
              </a:rPr>
              <a:t>memiliki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anak </a:t>
            </a:r>
            <a:r>
              <a:rPr dirty="0" sz="1850" spc="75">
                <a:solidFill>
                  <a:srgbClr val="FFFFFF"/>
                </a:solidFill>
                <a:latin typeface="Verdana"/>
                <a:cs typeface="Verdana"/>
              </a:rPr>
              <a:t>dengan </a:t>
            </a:r>
            <a:r>
              <a:rPr dirty="0" sz="1850" spc="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kebutuhan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khusus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yang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0">
                <a:solidFill>
                  <a:srgbClr val="FFFFFF"/>
                </a:solidFill>
                <a:latin typeface="Verdana"/>
                <a:cs typeface="Verdana"/>
              </a:rPr>
              <a:t>sedang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atau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pernah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mengikuti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pendidikan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di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sekolah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20">
                <a:solidFill>
                  <a:srgbClr val="FFFFFF"/>
                </a:solidFill>
                <a:latin typeface="Verdana"/>
                <a:cs typeface="Verdana"/>
              </a:rPr>
              <a:t>inklusif.</a:t>
            </a:r>
            <a:endParaRPr sz="1850">
              <a:latin typeface="Verdana"/>
              <a:cs typeface="Verdana"/>
            </a:endParaRPr>
          </a:p>
          <a:p>
            <a:pPr marL="12700" marR="613410">
              <a:lnSpc>
                <a:spcPct val="125000"/>
              </a:lnSpc>
            </a:pP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Wawancara</a:t>
            </a:r>
            <a:r>
              <a:rPr dirty="0" sz="18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dilakukan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>
                <a:solidFill>
                  <a:srgbClr val="FFFFFF"/>
                </a:solidFill>
                <a:latin typeface="Verdana"/>
                <a:cs typeface="Verdana"/>
              </a:rPr>
              <a:t>secara</a:t>
            </a:r>
            <a:r>
              <a:rPr dirty="0" sz="18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individual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untuk</a:t>
            </a:r>
            <a:r>
              <a:rPr dirty="0" sz="18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mendapatkan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75">
                <a:solidFill>
                  <a:srgbClr val="FFFFFF"/>
                </a:solidFill>
                <a:latin typeface="Verdana"/>
                <a:cs typeface="Verdana"/>
              </a:rPr>
              <a:t>pemahaman</a:t>
            </a:r>
            <a:r>
              <a:rPr dirty="0" sz="18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yang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lebih </a:t>
            </a:r>
            <a:r>
              <a:rPr dirty="0" sz="1850" spc="-6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70">
                <a:solidFill>
                  <a:srgbClr val="FFFFFF"/>
                </a:solidFill>
                <a:latin typeface="Verdana"/>
                <a:cs typeface="Verdana"/>
              </a:rPr>
              <a:t>mendalam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tentang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pengalaman,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pandangan,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dan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harapan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orang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tua </a:t>
            </a:r>
            <a:r>
              <a:rPr dirty="0" sz="1850" spc="40">
                <a:solidFill>
                  <a:srgbClr val="FFFFFF"/>
                </a:solidFill>
                <a:latin typeface="Verdana"/>
                <a:cs typeface="Verdana"/>
              </a:rPr>
              <a:t>terhadap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pendidikan</a:t>
            </a:r>
            <a:r>
              <a:rPr dirty="0" sz="18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anak-anak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mereka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di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sekolah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20">
                <a:solidFill>
                  <a:srgbClr val="FFFFFF"/>
                </a:solidFill>
                <a:latin typeface="Verdana"/>
                <a:cs typeface="Verdana"/>
              </a:rPr>
              <a:t>inklusif.</a:t>
            </a:r>
            <a:endParaRPr sz="18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875"/>
              </a:spcBef>
            </a:pPr>
            <a:r>
              <a:rPr dirty="0" sz="1850" spc="-65">
                <a:solidFill>
                  <a:srgbClr val="FFFFFF"/>
                </a:solidFill>
                <a:latin typeface="Verdana"/>
                <a:cs typeface="Verdana"/>
              </a:rPr>
              <a:t>Hasil:</a:t>
            </a:r>
            <a:endParaRPr sz="185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250">
              <a:latin typeface="Verdana"/>
              <a:cs typeface="Verdana"/>
            </a:endParaRPr>
          </a:p>
          <a:p>
            <a:pPr marL="12700" marR="5080" indent="62230">
              <a:lnSpc>
                <a:spcPct val="125000"/>
              </a:lnSpc>
            </a:pP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Hasil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penelitian </a:t>
            </a:r>
            <a:r>
              <a:rPr dirty="0" sz="1850" spc="50">
                <a:solidFill>
                  <a:srgbClr val="FFFFFF"/>
                </a:solidFill>
                <a:latin typeface="Verdana"/>
                <a:cs typeface="Verdana"/>
              </a:rPr>
              <a:t>menunjukkan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bahwa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orang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tua </a:t>
            </a:r>
            <a:r>
              <a:rPr dirty="0" sz="1850" spc="50">
                <a:solidFill>
                  <a:srgbClr val="FFFFFF"/>
                </a:solidFill>
                <a:latin typeface="Verdana"/>
                <a:cs typeface="Verdana"/>
              </a:rPr>
              <a:t>memiliki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beragam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perspektif </a:t>
            </a:r>
            <a:r>
              <a:rPr dirty="0" sz="1850" spc="40">
                <a:solidFill>
                  <a:srgbClr val="FFFFFF"/>
                </a:solidFill>
                <a:latin typeface="Verdana"/>
                <a:cs typeface="Verdana"/>
              </a:rPr>
              <a:t>terhadap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pendidikan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anak-anak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75">
                <a:solidFill>
                  <a:srgbClr val="FFFFFF"/>
                </a:solidFill>
                <a:latin typeface="Verdana"/>
                <a:cs typeface="Verdana"/>
              </a:rPr>
              <a:t>dengan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kebutuhan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khusus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di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sekolah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20">
                <a:solidFill>
                  <a:srgbClr val="FFFFFF"/>
                </a:solidFill>
                <a:latin typeface="Verdana"/>
                <a:cs typeface="Verdana"/>
              </a:rPr>
              <a:t>inklusif.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Beberapa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orang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tua </a:t>
            </a:r>
            <a:r>
              <a:rPr dirty="0" sz="1850" spc="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merasa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sangat </a:t>
            </a:r>
            <a:r>
              <a:rPr dirty="0" sz="1850" spc="95">
                <a:solidFill>
                  <a:srgbClr val="FFFFFF"/>
                </a:solidFill>
                <a:latin typeface="Verdana"/>
                <a:cs typeface="Verdana"/>
              </a:rPr>
              <a:t>mendukung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konsep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inklusi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dan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melihatnya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sebagai </a:t>
            </a:r>
            <a:r>
              <a:rPr dirty="0" sz="1850" spc="40">
                <a:solidFill>
                  <a:srgbClr val="FFFFFF"/>
                </a:solidFill>
                <a:latin typeface="Verdana"/>
                <a:cs typeface="Verdana"/>
              </a:rPr>
              <a:t>kesempatan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bagi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anak-anak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mereka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untuk 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belajar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dalam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lingkungan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yang </a:t>
            </a: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inklusif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dan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mendapatkan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pengalaman </a:t>
            </a:r>
            <a:r>
              <a:rPr dirty="0" sz="1850" spc="-15">
                <a:solidFill>
                  <a:srgbClr val="FFFFFF"/>
                </a:solidFill>
                <a:latin typeface="Verdana"/>
                <a:cs typeface="Verdana"/>
              </a:rPr>
              <a:t>sosial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yang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lebih </a:t>
            </a:r>
            <a:r>
              <a:rPr dirty="0" sz="1850" spc="-55">
                <a:solidFill>
                  <a:srgbClr val="FFFFFF"/>
                </a:solidFill>
                <a:latin typeface="Verdana"/>
                <a:cs typeface="Verdana"/>
              </a:rPr>
              <a:t>luas.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Namun,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ada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juga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orang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tua yang </a:t>
            </a:r>
            <a:r>
              <a:rPr dirty="0" sz="1850" spc="70">
                <a:solidFill>
                  <a:srgbClr val="FFFFFF"/>
                </a:solidFill>
                <a:latin typeface="Verdana"/>
                <a:cs typeface="Verdana"/>
              </a:rPr>
              <a:t>menghadapi </a:t>
            </a:r>
            <a:r>
              <a:rPr dirty="0" sz="1850" spc="7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0">
                <a:solidFill>
                  <a:srgbClr val="FFFFFF"/>
                </a:solidFill>
                <a:latin typeface="Verdana"/>
                <a:cs typeface="Verdana"/>
              </a:rPr>
              <a:t>tantangan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dalam</a:t>
            </a:r>
            <a:r>
              <a:rPr dirty="0" sz="185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70">
                <a:solidFill>
                  <a:srgbClr val="FFFFFF"/>
                </a:solidFill>
                <a:latin typeface="Verdana"/>
                <a:cs typeface="Verdana"/>
              </a:rPr>
              <a:t>menghadapi</a:t>
            </a:r>
            <a:r>
              <a:rPr dirty="0" sz="185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sistem</a:t>
            </a:r>
            <a:r>
              <a:rPr dirty="0" sz="185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pendidikan</a:t>
            </a:r>
            <a:r>
              <a:rPr dirty="0" sz="185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20">
                <a:solidFill>
                  <a:srgbClr val="FFFFFF"/>
                </a:solidFill>
                <a:latin typeface="Verdana"/>
                <a:cs typeface="Verdana"/>
              </a:rPr>
              <a:t>inklusif,</a:t>
            </a:r>
            <a:r>
              <a:rPr dirty="0" sz="185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termasuk</a:t>
            </a:r>
            <a:r>
              <a:rPr dirty="0" sz="185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kurangnya</a:t>
            </a:r>
            <a:r>
              <a:rPr dirty="0" sz="185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75">
                <a:solidFill>
                  <a:srgbClr val="FFFFFF"/>
                </a:solidFill>
                <a:latin typeface="Verdana"/>
                <a:cs typeface="Verdana"/>
              </a:rPr>
              <a:t>dukungan </a:t>
            </a:r>
            <a:r>
              <a:rPr dirty="0" sz="1850" spc="-6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yang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memadai, ketidakpastian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tentang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kemajuan akademis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anak-anak 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mereka,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dan </a:t>
            </a:r>
            <a:r>
              <a:rPr dirty="0" sz="1850" spc="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14">
                <a:solidFill>
                  <a:srgbClr val="FFFFFF"/>
                </a:solidFill>
                <a:latin typeface="Verdana"/>
                <a:cs typeface="Verdana"/>
              </a:rPr>
              <a:t>p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850" spc="-45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850" spc="-55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aa</a:t>
            </a:r>
            <a:r>
              <a:rPr dirty="0" sz="1850" spc="10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850" spc="-45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850" spc="-55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850" spc="-55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850" spc="-5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14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850" spc="190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dirty="0" sz="1850" spc="185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1850" spc="8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1850" spc="95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t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850" spc="-50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55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850" spc="95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dirty="0" sz="1850" spc="-275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endParaRPr sz="18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34116"/>
            <a:ext cx="11429999" cy="6533383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78581" y="92861"/>
            <a:ext cx="10809605" cy="6569709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850" spc="-40">
                <a:solidFill>
                  <a:srgbClr val="FFFFFF"/>
                </a:solidFill>
                <a:latin typeface="Verdana"/>
                <a:cs typeface="Verdana"/>
              </a:rPr>
              <a:t>Diskusi:</a:t>
            </a:r>
            <a:endParaRPr sz="185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250">
              <a:latin typeface="Verdana"/>
              <a:cs typeface="Verdana"/>
            </a:endParaRPr>
          </a:p>
          <a:p>
            <a:pPr marL="12700" marR="53975">
              <a:lnSpc>
                <a:spcPct val="125000"/>
              </a:lnSpc>
            </a:pP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Diskusi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dalam </a:t>
            </a:r>
            <a:r>
              <a:rPr dirty="0" sz="1850">
                <a:solidFill>
                  <a:srgbClr val="FFFFFF"/>
                </a:solidFill>
                <a:latin typeface="Verdana"/>
                <a:cs typeface="Verdana"/>
              </a:rPr>
              <a:t>artikel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ini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menyoroti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pentingnya </a:t>
            </a:r>
            <a:r>
              <a:rPr dirty="0" sz="1850" spc="80">
                <a:solidFill>
                  <a:srgbClr val="FFFFFF"/>
                </a:solidFill>
                <a:latin typeface="Verdana"/>
                <a:cs typeface="Verdana"/>
              </a:rPr>
              <a:t>memahami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dan </a:t>
            </a:r>
            <a:r>
              <a:rPr dirty="0" sz="1850" spc="95">
                <a:solidFill>
                  <a:srgbClr val="FFFFFF"/>
                </a:solidFill>
                <a:latin typeface="Verdana"/>
                <a:cs typeface="Verdana"/>
              </a:rPr>
              <a:t>mendukung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perspektif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orang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tua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dalam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konteks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pendidikan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20">
                <a:solidFill>
                  <a:srgbClr val="FFFFFF"/>
                </a:solidFill>
                <a:latin typeface="Verdana"/>
                <a:cs typeface="Verdana"/>
              </a:rPr>
              <a:t>inklusif.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0">
                <a:solidFill>
                  <a:srgbClr val="FFFFFF"/>
                </a:solidFill>
                <a:latin typeface="Verdana"/>
                <a:cs typeface="Verdana"/>
              </a:rPr>
              <a:t>Para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70">
                <a:solidFill>
                  <a:srgbClr val="FFFFFF"/>
                </a:solidFill>
                <a:latin typeface="Verdana"/>
                <a:cs typeface="Verdana"/>
              </a:rPr>
              <a:t>pengambil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kebijakan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pendidikan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perlu </a:t>
            </a:r>
            <a:r>
              <a:rPr dirty="0" sz="1850" spc="-6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memperhatikan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masukan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dan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pengalaman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orang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tua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untuk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meningkatkan </a:t>
            </a:r>
            <a:r>
              <a:rPr dirty="0" sz="1850" spc="-5">
                <a:solidFill>
                  <a:srgbClr val="FFFFFF"/>
                </a:solidFill>
                <a:latin typeface="Verdana"/>
                <a:cs typeface="Verdana"/>
              </a:rPr>
              <a:t>efektivitas </a:t>
            </a:r>
            <a:r>
              <a:rPr dirty="0" sz="18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dan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keberlanjutan sistem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pendidikan </a:t>
            </a:r>
            <a:r>
              <a:rPr dirty="0" sz="1850" spc="-20">
                <a:solidFill>
                  <a:srgbClr val="FFFFFF"/>
                </a:solidFill>
                <a:latin typeface="Verdana"/>
                <a:cs typeface="Verdana"/>
              </a:rPr>
              <a:t>inklusif. </a:t>
            </a:r>
            <a:r>
              <a:rPr dirty="0" sz="1850" spc="-5">
                <a:solidFill>
                  <a:srgbClr val="FFFFFF"/>
                </a:solidFill>
                <a:latin typeface="Verdana"/>
                <a:cs typeface="Verdana"/>
              </a:rPr>
              <a:t>Selain </a:t>
            </a:r>
            <a:r>
              <a:rPr dirty="0" sz="1850" spc="-45">
                <a:solidFill>
                  <a:srgbClr val="FFFFFF"/>
                </a:solidFill>
                <a:latin typeface="Verdana"/>
                <a:cs typeface="Verdana"/>
              </a:rPr>
              <a:t>itu, </a:t>
            </a:r>
            <a:r>
              <a:rPr dirty="0" sz="1850" spc="40">
                <a:solidFill>
                  <a:srgbClr val="FFFFFF"/>
                </a:solidFill>
                <a:latin typeface="Verdana"/>
                <a:cs typeface="Verdana"/>
              </a:rPr>
              <a:t>diperlukan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upaya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lebih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lanjut </a:t>
            </a: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untuk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meningkatkan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0">
                <a:solidFill>
                  <a:srgbClr val="FFFFFF"/>
                </a:solidFill>
                <a:latin typeface="Verdana"/>
                <a:cs typeface="Verdana"/>
              </a:rPr>
              <a:t>komunikasi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dan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kolaborasi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antara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sekolah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dan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orang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45">
                <a:solidFill>
                  <a:srgbClr val="FFFFFF"/>
                </a:solidFill>
                <a:latin typeface="Verdana"/>
                <a:cs typeface="Verdana"/>
              </a:rPr>
              <a:t>tua,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0">
                <a:solidFill>
                  <a:srgbClr val="FFFFFF"/>
                </a:solidFill>
                <a:latin typeface="Verdana"/>
                <a:cs typeface="Verdana"/>
              </a:rPr>
              <a:t>sehingga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dapat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menciptakan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lingkungan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pendidikan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yang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lebih </a:t>
            </a: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inklusif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dan </a:t>
            </a:r>
            <a:r>
              <a:rPr dirty="0" sz="1850" spc="95">
                <a:solidFill>
                  <a:srgbClr val="FFFFFF"/>
                </a:solidFill>
                <a:latin typeface="Verdana"/>
                <a:cs typeface="Verdana"/>
              </a:rPr>
              <a:t>mendukung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bagi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0">
                <a:solidFill>
                  <a:srgbClr val="FFFFFF"/>
                </a:solidFill>
                <a:latin typeface="Verdana"/>
                <a:cs typeface="Verdana"/>
              </a:rPr>
              <a:t>semua</a:t>
            </a:r>
            <a:r>
              <a:rPr dirty="0" sz="18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35">
                <a:solidFill>
                  <a:srgbClr val="FFFFFF"/>
                </a:solidFill>
                <a:latin typeface="Verdana"/>
                <a:cs typeface="Verdana"/>
              </a:rPr>
              <a:t>anak.</a:t>
            </a:r>
            <a:endParaRPr sz="185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150">
              <a:latin typeface="Verdana"/>
              <a:cs typeface="Verdana"/>
            </a:endParaRPr>
          </a:p>
          <a:p>
            <a:pPr marL="13970">
              <a:lnSpc>
                <a:spcPct val="100000"/>
              </a:lnSpc>
            </a:pPr>
            <a:r>
              <a:rPr dirty="0" sz="1850">
                <a:solidFill>
                  <a:srgbClr val="FFFFFF"/>
                </a:solidFill>
                <a:latin typeface="Verdana"/>
                <a:cs typeface="Verdana"/>
              </a:rPr>
              <a:t>Kesimpulan:</a:t>
            </a:r>
            <a:endParaRPr sz="185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250">
              <a:latin typeface="Verdana"/>
              <a:cs typeface="Verdana"/>
            </a:endParaRPr>
          </a:p>
          <a:p>
            <a:pPr marL="13970" marR="5080" indent="62230">
              <a:lnSpc>
                <a:spcPct val="125000"/>
              </a:lnSpc>
            </a:pP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Dalam </a:t>
            </a: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kesimpulan, </a:t>
            </a:r>
            <a:r>
              <a:rPr dirty="0" sz="1850">
                <a:solidFill>
                  <a:srgbClr val="FFFFFF"/>
                </a:solidFill>
                <a:latin typeface="Verdana"/>
                <a:cs typeface="Verdana"/>
              </a:rPr>
              <a:t>artikel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ini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menekankan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pentingnya </a:t>
            </a:r>
            <a:r>
              <a:rPr dirty="0" sz="1850" spc="80">
                <a:solidFill>
                  <a:srgbClr val="FFFFFF"/>
                </a:solidFill>
                <a:latin typeface="Verdana"/>
                <a:cs typeface="Verdana"/>
              </a:rPr>
              <a:t>memahami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dan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menghargai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perspektif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orang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tua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dalam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konteks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pendidikan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20">
                <a:solidFill>
                  <a:srgbClr val="FFFFFF"/>
                </a:solidFill>
                <a:latin typeface="Verdana"/>
                <a:cs typeface="Verdana"/>
              </a:rPr>
              <a:t>inklusif.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Orang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tua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0">
                <a:solidFill>
                  <a:srgbClr val="FFFFFF"/>
                </a:solidFill>
                <a:latin typeface="Verdana"/>
                <a:cs typeface="Verdana"/>
              </a:rPr>
              <a:t>memiliki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pengalaman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 dan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75">
                <a:solidFill>
                  <a:srgbClr val="FFFFFF"/>
                </a:solidFill>
                <a:latin typeface="Verdana"/>
                <a:cs typeface="Verdana"/>
              </a:rPr>
              <a:t>pemahaman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yang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0">
                <a:solidFill>
                  <a:srgbClr val="FFFFFF"/>
                </a:solidFill>
                <a:latin typeface="Verdana"/>
                <a:cs typeface="Verdana"/>
              </a:rPr>
              <a:t>unik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tentang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kebutuhan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anak-anak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mereka,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dan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keterlibatan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">
                <a:solidFill>
                  <a:srgbClr val="FFFFFF"/>
                </a:solidFill>
                <a:latin typeface="Verdana"/>
                <a:cs typeface="Verdana"/>
              </a:rPr>
              <a:t>aktif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mereka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dalam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95">
                <a:solidFill>
                  <a:srgbClr val="FFFFFF"/>
                </a:solidFill>
                <a:latin typeface="Verdana"/>
                <a:cs typeface="Verdana"/>
              </a:rPr>
              <a:t>mendukung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pendidikan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anak-anak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75">
                <a:solidFill>
                  <a:srgbClr val="FFFFFF"/>
                </a:solidFill>
                <a:latin typeface="Verdana"/>
                <a:cs typeface="Verdana"/>
              </a:rPr>
              <a:t>dengan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kebutuhan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khusus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di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sekolah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inklusif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sangatlah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penting.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0">
                <a:solidFill>
                  <a:srgbClr val="FFFFFF"/>
                </a:solidFill>
                <a:latin typeface="Verdana"/>
                <a:cs typeface="Verdana"/>
              </a:rPr>
              <a:t>Para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70">
                <a:solidFill>
                  <a:srgbClr val="FFFFFF"/>
                </a:solidFill>
                <a:latin typeface="Verdana"/>
                <a:cs typeface="Verdana"/>
              </a:rPr>
              <a:t>pengambil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kebijakan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dan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">
                <a:solidFill>
                  <a:srgbClr val="FFFFFF"/>
                </a:solidFill>
                <a:latin typeface="Verdana"/>
                <a:cs typeface="Verdana"/>
              </a:rPr>
              <a:t>praktisi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pendidikan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perlu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terus </a:t>
            </a: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>
                <a:solidFill>
                  <a:srgbClr val="FFFFFF"/>
                </a:solidFill>
                <a:latin typeface="Verdana"/>
                <a:cs typeface="Verdana"/>
              </a:rPr>
              <a:t>bekerja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sama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75">
                <a:solidFill>
                  <a:srgbClr val="FFFFFF"/>
                </a:solidFill>
                <a:latin typeface="Verdana"/>
                <a:cs typeface="Verdana"/>
              </a:rPr>
              <a:t>dengan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orang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tua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untuk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menciptakan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lingkungan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pendidikan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yang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20">
                <a:solidFill>
                  <a:srgbClr val="FFFFFF"/>
                </a:solidFill>
                <a:latin typeface="Verdana"/>
                <a:cs typeface="Verdana"/>
              </a:rPr>
              <a:t>inklusif, </a:t>
            </a:r>
            <a:r>
              <a:rPr dirty="0" sz="1850" spc="-6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45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850" spc="185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850" spc="95">
                <a:solidFill>
                  <a:srgbClr val="FFFFFF"/>
                </a:solidFill>
                <a:latin typeface="Verdana"/>
                <a:cs typeface="Verdana"/>
              </a:rPr>
              <a:t>h</a:t>
            </a:r>
            <a:r>
              <a:rPr dirty="0" sz="1850" spc="-275">
                <a:solidFill>
                  <a:srgbClr val="FFFFFF"/>
                </a:solidFill>
                <a:latin typeface="Verdana"/>
                <a:cs typeface="Verdana"/>
              </a:rPr>
              <a:t>,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14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850" spc="100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85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850" spc="95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850" spc="114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1850" spc="8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1850" spc="8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1850" spc="95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850" spc="135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14">
                <a:solidFill>
                  <a:srgbClr val="FFFFFF"/>
                </a:solidFill>
                <a:latin typeface="Verdana"/>
                <a:cs typeface="Verdana"/>
              </a:rPr>
              <a:t>b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850" spc="130">
                <a:solidFill>
                  <a:srgbClr val="FFFFFF"/>
                </a:solidFill>
                <a:latin typeface="Verdana"/>
                <a:cs typeface="Verdana"/>
              </a:rPr>
              <a:t>g</a:t>
            </a:r>
            <a:r>
              <a:rPr dirty="0" sz="1850" spc="-5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55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dirty="0" sz="1850" spc="185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1850" spc="85">
                <a:solidFill>
                  <a:srgbClr val="FFFFFF"/>
                </a:solidFill>
                <a:latin typeface="Verdana"/>
                <a:cs typeface="Verdana"/>
              </a:rPr>
              <a:t>u</a:t>
            </a:r>
            <a:r>
              <a:rPr dirty="0" sz="1850" spc="-5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850" spc="95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k</a:t>
            </a:r>
            <a:r>
              <a:rPr dirty="0" sz="1850" spc="-275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endParaRPr sz="18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1998" y="335653"/>
            <a:ext cx="1332865" cy="311785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850" spc="-35">
                <a:latin typeface="Verdana"/>
                <a:cs typeface="Verdana"/>
              </a:rPr>
              <a:t>H</a:t>
            </a:r>
            <a:r>
              <a:rPr dirty="0" sz="1850" spc="-105">
                <a:latin typeface="Verdana"/>
                <a:cs typeface="Verdana"/>
              </a:rPr>
              <a:t>a</a:t>
            </a:r>
            <a:r>
              <a:rPr dirty="0" sz="1850" spc="-90">
                <a:latin typeface="Verdana"/>
                <a:cs typeface="Verdana"/>
              </a:rPr>
              <a:t>l</a:t>
            </a:r>
            <a:r>
              <a:rPr dirty="0" sz="1850" spc="-114">
                <a:latin typeface="Verdana"/>
                <a:cs typeface="Verdana"/>
              </a:rPr>
              <a:t> </a:t>
            </a:r>
            <a:r>
              <a:rPr dirty="0" sz="1850">
                <a:latin typeface="Verdana"/>
                <a:cs typeface="Verdana"/>
              </a:rPr>
              <a:t>P</a:t>
            </a:r>
            <a:r>
              <a:rPr dirty="0" sz="1850" spc="-65">
                <a:latin typeface="Verdana"/>
                <a:cs typeface="Verdana"/>
              </a:rPr>
              <a:t>o</a:t>
            </a:r>
            <a:r>
              <a:rPr dirty="0" sz="1850" spc="-140">
                <a:latin typeface="Verdana"/>
                <a:cs typeface="Verdana"/>
              </a:rPr>
              <a:t>s</a:t>
            </a:r>
            <a:r>
              <a:rPr dirty="0" sz="1850" spc="-95">
                <a:latin typeface="Verdana"/>
                <a:cs typeface="Verdana"/>
              </a:rPr>
              <a:t>i</a:t>
            </a:r>
            <a:r>
              <a:rPr dirty="0" sz="1850" spc="-55">
                <a:latin typeface="Verdana"/>
                <a:cs typeface="Verdana"/>
              </a:rPr>
              <a:t>t</a:t>
            </a:r>
            <a:r>
              <a:rPr dirty="0" sz="1850" spc="-95">
                <a:latin typeface="Verdana"/>
                <a:cs typeface="Verdana"/>
              </a:rPr>
              <a:t>i</a:t>
            </a:r>
            <a:r>
              <a:rPr dirty="0" sz="1850" spc="-95">
                <a:latin typeface="Verdana"/>
                <a:cs typeface="Verdana"/>
              </a:rPr>
              <a:t>f</a:t>
            </a:r>
            <a:r>
              <a:rPr dirty="0" sz="1850" spc="-290">
                <a:latin typeface="Verdana"/>
                <a:cs typeface="Verdana"/>
              </a:rPr>
              <a:t>:</a:t>
            </a:r>
            <a:endParaRPr sz="185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7707" y="974286"/>
            <a:ext cx="10514330" cy="53117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22250" marR="255904" indent="-160655">
              <a:lnSpc>
                <a:spcPct val="125000"/>
              </a:lnSpc>
              <a:spcBef>
                <a:spcPts val="95"/>
              </a:spcBef>
              <a:buFont typeface="Verdana"/>
              <a:buAutoNum type="arabicPeriod"/>
              <a:tabLst>
                <a:tab pos="222885" algn="l"/>
              </a:tabLst>
            </a:pPr>
            <a:r>
              <a:rPr dirty="0" sz="1850" spc="-65" b="1">
                <a:solidFill>
                  <a:srgbClr val="FFFFFF"/>
                </a:solidFill>
                <a:latin typeface="Verdana"/>
                <a:cs typeface="Verdana"/>
              </a:rPr>
              <a:t>Kesempatan </a:t>
            </a:r>
            <a:r>
              <a:rPr dirty="0" sz="1850" spc="-45" b="1">
                <a:solidFill>
                  <a:srgbClr val="FFFFFF"/>
                </a:solidFill>
                <a:latin typeface="Verdana"/>
                <a:cs typeface="Verdana"/>
              </a:rPr>
              <a:t>untuk </a:t>
            </a:r>
            <a:r>
              <a:rPr dirty="0" sz="1850" spc="-100" b="1">
                <a:solidFill>
                  <a:srgbClr val="FFFFFF"/>
                </a:solidFill>
                <a:latin typeface="Verdana"/>
                <a:cs typeface="Verdana"/>
              </a:rPr>
              <a:t>Belajar </a:t>
            </a:r>
            <a:r>
              <a:rPr dirty="0" sz="1850" spc="-60" b="1">
                <a:solidFill>
                  <a:srgbClr val="FFFFFF"/>
                </a:solidFill>
                <a:latin typeface="Verdana"/>
                <a:cs typeface="Verdana"/>
              </a:rPr>
              <a:t>dalam </a:t>
            </a:r>
            <a:r>
              <a:rPr dirty="0" sz="1850" spc="-45" b="1">
                <a:solidFill>
                  <a:srgbClr val="FFFFFF"/>
                </a:solidFill>
                <a:latin typeface="Verdana"/>
                <a:cs typeface="Verdana"/>
              </a:rPr>
              <a:t>Lingkungan </a:t>
            </a:r>
            <a:r>
              <a:rPr dirty="0" sz="1850" spc="-140" b="1">
                <a:solidFill>
                  <a:srgbClr val="FFFFFF"/>
                </a:solidFill>
                <a:latin typeface="Verdana"/>
                <a:cs typeface="Verdana"/>
              </a:rPr>
              <a:t>Inklusif: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Orang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tua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sering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melihat </a:t>
            </a:r>
            <a:r>
              <a:rPr dirty="0" sz="1850" spc="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pendidikan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inklusif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sebagai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kesempatan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bagi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anak-anak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mereka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untuk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belajar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dan </a:t>
            </a:r>
            <a:r>
              <a:rPr dirty="0" sz="1850" spc="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berinteraksi </a:t>
            </a:r>
            <a:r>
              <a:rPr dirty="0" sz="1850" spc="75">
                <a:solidFill>
                  <a:srgbClr val="FFFFFF"/>
                </a:solidFill>
                <a:latin typeface="Verdana"/>
                <a:cs typeface="Verdana"/>
              </a:rPr>
              <a:t>dengan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teman </a:t>
            </a:r>
            <a:r>
              <a:rPr dirty="0" sz="1850" spc="-5">
                <a:solidFill>
                  <a:srgbClr val="FFFFFF"/>
                </a:solidFill>
                <a:latin typeface="Verdana"/>
                <a:cs typeface="Verdana"/>
              </a:rPr>
              <a:t>sebaya </a:t>
            </a: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dari 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latar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belakang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yang </a:t>
            </a: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beragam. </a:t>
            </a:r>
            <a:r>
              <a:rPr dirty="0" sz="1850" spc="40">
                <a:solidFill>
                  <a:srgbClr val="FFFFFF"/>
                </a:solidFill>
                <a:latin typeface="Verdana"/>
                <a:cs typeface="Verdana"/>
              </a:rPr>
              <a:t>Mereka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90">
                <a:solidFill>
                  <a:srgbClr val="FFFFFF"/>
                </a:solidFill>
                <a:latin typeface="Verdana"/>
                <a:cs typeface="Verdana"/>
              </a:rPr>
              <a:t>menganggap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lingkungan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inklusif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dapat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memberikan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pengalaman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15">
                <a:solidFill>
                  <a:srgbClr val="FFFFFF"/>
                </a:solidFill>
                <a:latin typeface="Verdana"/>
                <a:cs typeface="Verdana"/>
              </a:rPr>
              <a:t>sosial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yang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lebih </a:t>
            </a:r>
            <a:r>
              <a:rPr dirty="0" sz="1850" spc="-6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">
                <a:solidFill>
                  <a:srgbClr val="FFFFFF"/>
                </a:solidFill>
                <a:latin typeface="Verdana"/>
                <a:cs typeface="Verdana"/>
              </a:rPr>
              <a:t>luas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dan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0">
                <a:solidFill>
                  <a:srgbClr val="FFFFFF"/>
                </a:solidFill>
                <a:latin typeface="Verdana"/>
                <a:cs typeface="Verdana"/>
              </a:rPr>
              <a:t>mempersiapkan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anak-anak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untuk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80">
                <a:solidFill>
                  <a:srgbClr val="FFFFFF"/>
                </a:solidFill>
                <a:latin typeface="Verdana"/>
                <a:cs typeface="Verdana"/>
              </a:rPr>
              <a:t>hidup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dalam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>
                <a:solidFill>
                  <a:srgbClr val="FFFFFF"/>
                </a:solidFill>
                <a:latin typeface="Verdana"/>
                <a:cs typeface="Verdana"/>
              </a:rPr>
              <a:t>masyarakat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yang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20">
                <a:solidFill>
                  <a:srgbClr val="FFFFFF"/>
                </a:solidFill>
                <a:latin typeface="Verdana"/>
                <a:cs typeface="Verdana"/>
              </a:rPr>
              <a:t>inklusif.</a:t>
            </a:r>
            <a:endParaRPr sz="1850">
              <a:latin typeface="Verdana"/>
              <a:cs typeface="Verdana"/>
            </a:endParaRPr>
          </a:p>
          <a:p>
            <a:pPr marL="222250" marR="14604" indent="-210185">
              <a:lnSpc>
                <a:spcPct val="125000"/>
              </a:lnSpc>
              <a:buFont typeface="Verdana"/>
              <a:buAutoNum type="arabicPeriod"/>
              <a:tabLst>
                <a:tab pos="222885" algn="l"/>
              </a:tabLst>
            </a:pPr>
            <a:r>
              <a:rPr dirty="0" sz="1850" spc="-40" b="1">
                <a:solidFill>
                  <a:srgbClr val="FFFFFF"/>
                </a:solidFill>
                <a:latin typeface="Verdana"/>
                <a:cs typeface="Verdana"/>
              </a:rPr>
              <a:t>Dukungan </a:t>
            </a:r>
            <a:r>
              <a:rPr dirty="0" sz="1850" spc="-50" b="1">
                <a:solidFill>
                  <a:srgbClr val="FFFFFF"/>
                </a:solidFill>
                <a:latin typeface="Verdana"/>
                <a:cs typeface="Verdana"/>
              </a:rPr>
              <a:t>dan </a:t>
            </a:r>
            <a:r>
              <a:rPr dirty="0" sz="1850" spc="-65" b="1">
                <a:solidFill>
                  <a:srgbClr val="FFFFFF"/>
                </a:solidFill>
                <a:latin typeface="Verdana"/>
                <a:cs typeface="Verdana"/>
              </a:rPr>
              <a:t>Sumber </a:t>
            </a:r>
            <a:r>
              <a:rPr dirty="0" sz="1850" spc="-80" b="1">
                <a:solidFill>
                  <a:srgbClr val="FFFFFF"/>
                </a:solidFill>
                <a:latin typeface="Verdana"/>
                <a:cs typeface="Verdana"/>
              </a:rPr>
              <a:t>Daya </a:t>
            </a:r>
            <a:r>
              <a:rPr dirty="0" sz="1850" spc="-65" b="1">
                <a:solidFill>
                  <a:srgbClr val="FFFFFF"/>
                </a:solidFill>
                <a:latin typeface="Verdana"/>
                <a:cs typeface="Verdana"/>
              </a:rPr>
              <a:t>yang </a:t>
            </a:r>
            <a:r>
              <a:rPr dirty="0" sz="1850" spc="-114" b="1">
                <a:solidFill>
                  <a:srgbClr val="FFFFFF"/>
                </a:solidFill>
                <a:latin typeface="Verdana"/>
                <a:cs typeface="Verdana"/>
              </a:rPr>
              <a:t>Tersedia: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Beberapa orang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tua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mengapresiasi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80">
                <a:solidFill>
                  <a:srgbClr val="FFFFFF"/>
                </a:solidFill>
                <a:latin typeface="Verdana"/>
                <a:cs typeface="Verdana"/>
              </a:rPr>
              <a:t>dukungan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dan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sumber </a:t>
            </a:r>
            <a:r>
              <a:rPr dirty="0" sz="1850" spc="5">
                <a:solidFill>
                  <a:srgbClr val="FFFFFF"/>
                </a:solidFill>
                <a:latin typeface="Verdana"/>
                <a:cs typeface="Verdana"/>
              </a:rPr>
              <a:t>daya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yang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tersedia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di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sekolah </a:t>
            </a:r>
            <a:r>
              <a:rPr dirty="0" sz="1850" spc="-20">
                <a:solidFill>
                  <a:srgbClr val="FFFFFF"/>
                </a:solidFill>
                <a:latin typeface="Verdana"/>
                <a:cs typeface="Verdana"/>
              </a:rPr>
              <a:t>inklusif,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seperti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guru </a:t>
            </a:r>
            <a:r>
              <a:rPr dirty="0" sz="1850" spc="-15">
                <a:solidFill>
                  <a:srgbClr val="FFFFFF"/>
                </a:solidFill>
                <a:latin typeface="Verdana"/>
                <a:cs typeface="Verdana"/>
              </a:rPr>
              <a:t>khusus, 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15">
                <a:solidFill>
                  <a:srgbClr val="FFFFFF"/>
                </a:solidFill>
                <a:latin typeface="Verdana"/>
                <a:cs typeface="Verdana"/>
              </a:rPr>
              <a:t>konselor,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atau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30">
                <a:solidFill>
                  <a:srgbClr val="FFFFFF"/>
                </a:solidFill>
                <a:latin typeface="Verdana"/>
                <a:cs typeface="Verdana"/>
              </a:rPr>
              <a:t>terapis,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yang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90">
                <a:solidFill>
                  <a:srgbClr val="FFFFFF"/>
                </a:solidFill>
                <a:latin typeface="Verdana"/>
                <a:cs typeface="Verdana"/>
              </a:rPr>
              <a:t>membantu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anak-anak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mereka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0">
                <a:solidFill>
                  <a:srgbClr val="FFFFFF"/>
                </a:solidFill>
                <a:latin typeface="Verdana"/>
                <a:cs typeface="Verdana"/>
              </a:rPr>
              <a:t>meraih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potensi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0">
                <a:solidFill>
                  <a:srgbClr val="FFFFFF"/>
                </a:solidFill>
                <a:latin typeface="Verdana"/>
                <a:cs typeface="Verdana"/>
              </a:rPr>
              <a:t>maksimal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mereka.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0">
                <a:solidFill>
                  <a:srgbClr val="FFFFFF"/>
                </a:solidFill>
                <a:latin typeface="Verdana"/>
                <a:cs typeface="Verdana"/>
              </a:rPr>
              <a:t>Mereka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melihat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bahwa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anak-anak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mereka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mendapatkan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bantuan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yang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lebih </a:t>
            </a:r>
            <a:r>
              <a:rPr dirty="0" sz="1850" spc="-6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individualized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dan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">
                <a:solidFill>
                  <a:srgbClr val="FFFFFF"/>
                </a:solidFill>
                <a:latin typeface="Verdana"/>
                <a:cs typeface="Verdana"/>
              </a:rPr>
              <a:t>spesifik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>
                <a:solidFill>
                  <a:srgbClr val="FFFFFF"/>
                </a:solidFill>
                <a:latin typeface="Verdana"/>
                <a:cs typeface="Verdana"/>
              </a:rPr>
              <a:t>sesuai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75">
                <a:solidFill>
                  <a:srgbClr val="FFFFFF"/>
                </a:solidFill>
                <a:latin typeface="Verdana"/>
                <a:cs typeface="Verdana"/>
              </a:rPr>
              <a:t>dengan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kebutuhan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mereka.</a:t>
            </a:r>
            <a:endParaRPr sz="1850">
              <a:latin typeface="Verdana"/>
              <a:cs typeface="Verdana"/>
            </a:endParaRPr>
          </a:p>
          <a:p>
            <a:pPr marL="222250" marR="5080" indent="-209550">
              <a:lnSpc>
                <a:spcPct val="125000"/>
              </a:lnSpc>
              <a:buFont typeface="Verdana"/>
              <a:buAutoNum type="arabicPeriod"/>
              <a:tabLst>
                <a:tab pos="222885" algn="l"/>
              </a:tabLst>
            </a:pPr>
            <a:r>
              <a:rPr dirty="0" sz="1850" spc="-65" b="1">
                <a:solidFill>
                  <a:srgbClr val="FFFFFF"/>
                </a:solidFill>
                <a:latin typeface="Verdana"/>
                <a:cs typeface="Verdana"/>
              </a:rPr>
              <a:t>Penerimaan </a:t>
            </a:r>
            <a:r>
              <a:rPr dirty="0" sz="1850" spc="-50" b="1">
                <a:solidFill>
                  <a:srgbClr val="FFFFFF"/>
                </a:solidFill>
                <a:latin typeface="Verdana"/>
                <a:cs typeface="Verdana"/>
              </a:rPr>
              <a:t>dan </a:t>
            </a:r>
            <a:r>
              <a:rPr dirty="0" sz="1850" spc="-55" b="1">
                <a:solidFill>
                  <a:srgbClr val="FFFFFF"/>
                </a:solidFill>
                <a:latin typeface="Verdana"/>
                <a:cs typeface="Verdana"/>
              </a:rPr>
              <a:t>Penghargaan </a:t>
            </a:r>
            <a:r>
              <a:rPr dirty="0" sz="1850" spc="-65" b="1">
                <a:solidFill>
                  <a:srgbClr val="FFFFFF"/>
                </a:solidFill>
                <a:latin typeface="Verdana"/>
                <a:cs typeface="Verdana"/>
              </a:rPr>
              <a:t>terhadap </a:t>
            </a:r>
            <a:r>
              <a:rPr dirty="0" sz="1850" spc="-85" b="1">
                <a:solidFill>
                  <a:srgbClr val="FFFFFF"/>
                </a:solidFill>
                <a:latin typeface="Verdana"/>
                <a:cs typeface="Verdana"/>
              </a:rPr>
              <a:t>Keanekaragaman: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Banyak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orang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tua </a:t>
            </a:r>
            <a:r>
              <a:rPr dirty="0" sz="1850" spc="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merasa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bahwa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sekolah </a:t>
            </a: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inklusif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menciptakan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lingkungan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yang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lebih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menerima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dan </a:t>
            </a:r>
            <a:r>
              <a:rPr dirty="0" sz="1850" spc="7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menghargai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keanekaragaman,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baik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dalam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hal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80">
                <a:solidFill>
                  <a:srgbClr val="FFFFFF"/>
                </a:solidFill>
                <a:latin typeface="Verdana"/>
                <a:cs typeface="Verdana"/>
              </a:rPr>
              <a:t>kemampuan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15">
                <a:solidFill>
                  <a:srgbClr val="FFFFFF"/>
                </a:solidFill>
                <a:latin typeface="Verdana"/>
                <a:cs typeface="Verdana"/>
              </a:rPr>
              <a:t>fisik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95">
                <a:solidFill>
                  <a:srgbClr val="FFFFFF"/>
                </a:solidFill>
                <a:latin typeface="Verdana"/>
                <a:cs typeface="Verdana"/>
              </a:rPr>
              <a:t>maupun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kebutuhan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pendidikan.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0">
                <a:solidFill>
                  <a:srgbClr val="FFFFFF"/>
                </a:solidFill>
                <a:latin typeface="Verdana"/>
                <a:cs typeface="Verdana"/>
              </a:rPr>
              <a:t>Mereka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melihat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bahwa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anak-anak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mereka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dihargai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sebagai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individu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yang </a:t>
            </a:r>
            <a:r>
              <a:rPr dirty="0" sz="1850" spc="-6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0">
                <a:solidFill>
                  <a:srgbClr val="FFFFFF"/>
                </a:solidFill>
                <a:latin typeface="Verdana"/>
                <a:cs typeface="Verdana"/>
              </a:rPr>
              <a:t>unik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dan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didorong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untuk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berpartisipasi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>
                <a:solidFill>
                  <a:srgbClr val="FFFFFF"/>
                </a:solidFill>
                <a:latin typeface="Verdana"/>
                <a:cs typeface="Verdana"/>
              </a:rPr>
              <a:t>secara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">
                <a:solidFill>
                  <a:srgbClr val="FFFFFF"/>
                </a:solidFill>
                <a:latin typeface="Verdana"/>
                <a:cs typeface="Verdana"/>
              </a:rPr>
              <a:t>aktif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dalam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kehidupan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20">
                <a:solidFill>
                  <a:srgbClr val="FFFFFF"/>
                </a:solidFill>
                <a:latin typeface="Verdana"/>
                <a:cs typeface="Verdana"/>
              </a:rPr>
              <a:t>sekolah.</a:t>
            </a:r>
            <a:endParaRPr sz="18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1998" y="271006"/>
            <a:ext cx="1466215" cy="311785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850" spc="-35">
                <a:latin typeface="Verdana"/>
                <a:cs typeface="Verdana"/>
              </a:rPr>
              <a:t>H</a:t>
            </a:r>
            <a:r>
              <a:rPr dirty="0" sz="1850" spc="-105">
                <a:latin typeface="Verdana"/>
                <a:cs typeface="Verdana"/>
              </a:rPr>
              <a:t>a</a:t>
            </a:r>
            <a:r>
              <a:rPr dirty="0" sz="1850" spc="-90">
                <a:latin typeface="Verdana"/>
                <a:cs typeface="Verdana"/>
              </a:rPr>
              <a:t>l</a:t>
            </a:r>
            <a:r>
              <a:rPr dirty="0" sz="1850" spc="-114">
                <a:latin typeface="Verdana"/>
                <a:cs typeface="Verdana"/>
              </a:rPr>
              <a:t> </a:t>
            </a:r>
            <a:r>
              <a:rPr dirty="0" sz="1850" spc="-55">
                <a:latin typeface="Verdana"/>
                <a:cs typeface="Verdana"/>
              </a:rPr>
              <a:t>N</a:t>
            </a:r>
            <a:r>
              <a:rPr dirty="0" sz="1850" spc="-70">
                <a:latin typeface="Verdana"/>
                <a:cs typeface="Verdana"/>
              </a:rPr>
              <a:t>e</a:t>
            </a:r>
            <a:r>
              <a:rPr dirty="0" sz="1850">
                <a:latin typeface="Verdana"/>
                <a:cs typeface="Verdana"/>
              </a:rPr>
              <a:t>g</a:t>
            </a:r>
            <a:r>
              <a:rPr dirty="0" sz="1850" spc="-105">
                <a:latin typeface="Verdana"/>
                <a:cs typeface="Verdana"/>
              </a:rPr>
              <a:t>a</a:t>
            </a:r>
            <a:r>
              <a:rPr dirty="0" sz="1850" spc="-55">
                <a:latin typeface="Verdana"/>
                <a:cs typeface="Verdana"/>
              </a:rPr>
              <a:t>t</a:t>
            </a:r>
            <a:r>
              <a:rPr dirty="0" sz="1850" spc="-95">
                <a:latin typeface="Verdana"/>
                <a:cs typeface="Verdana"/>
              </a:rPr>
              <a:t>i</a:t>
            </a:r>
            <a:r>
              <a:rPr dirty="0" sz="1850" spc="-95">
                <a:latin typeface="Verdana"/>
                <a:cs typeface="Verdana"/>
              </a:rPr>
              <a:t>f</a:t>
            </a:r>
            <a:r>
              <a:rPr dirty="0" sz="1850" spc="-290">
                <a:latin typeface="Verdana"/>
                <a:cs typeface="Verdana"/>
              </a:rPr>
              <a:t>:</a:t>
            </a:r>
            <a:endParaRPr sz="185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7707" y="909638"/>
            <a:ext cx="10619740" cy="53117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22250" marR="5080" indent="-160655">
              <a:lnSpc>
                <a:spcPct val="125000"/>
              </a:lnSpc>
              <a:spcBef>
                <a:spcPts val="95"/>
              </a:spcBef>
              <a:buFont typeface="Verdana"/>
              <a:buAutoNum type="arabicPeriod"/>
              <a:tabLst>
                <a:tab pos="222885" algn="l"/>
              </a:tabLst>
            </a:pPr>
            <a:r>
              <a:rPr dirty="0" sz="1850" spc="-75" b="1">
                <a:solidFill>
                  <a:srgbClr val="FFFFFF"/>
                </a:solidFill>
                <a:latin typeface="Verdana"/>
                <a:cs typeface="Verdana"/>
              </a:rPr>
              <a:t>Kurangnya</a:t>
            </a:r>
            <a:r>
              <a:rPr dirty="0" sz="1850" spc="-110" b="1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40" b="1">
                <a:solidFill>
                  <a:srgbClr val="FFFFFF"/>
                </a:solidFill>
                <a:latin typeface="Verdana"/>
                <a:cs typeface="Verdana"/>
              </a:rPr>
              <a:t>Dukungan</a:t>
            </a:r>
            <a:r>
              <a:rPr dirty="0" sz="1850" spc="-105" b="1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50" b="1">
                <a:solidFill>
                  <a:srgbClr val="FFFFFF"/>
                </a:solidFill>
                <a:latin typeface="Verdana"/>
                <a:cs typeface="Verdana"/>
              </a:rPr>
              <a:t>dan</a:t>
            </a:r>
            <a:r>
              <a:rPr dirty="0" sz="1850" spc="-110" b="1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65" b="1">
                <a:solidFill>
                  <a:srgbClr val="FFFFFF"/>
                </a:solidFill>
                <a:latin typeface="Verdana"/>
                <a:cs typeface="Verdana"/>
              </a:rPr>
              <a:t>Sumber</a:t>
            </a:r>
            <a:r>
              <a:rPr dirty="0" sz="1850" spc="-105" b="1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125" b="1">
                <a:solidFill>
                  <a:srgbClr val="FFFFFF"/>
                </a:solidFill>
                <a:latin typeface="Verdana"/>
                <a:cs typeface="Verdana"/>
              </a:rPr>
              <a:t>Daya:</a:t>
            </a:r>
            <a:r>
              <a:rPr dirty="0" sz="1850" spc="-140" b="1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Salah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satu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keluhan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35">
                <a:solidFill>
                  <a:srgbClr val="FFFFFF"/>
                </a:solidFill>
                <a:latin typeface="Verdana"/>
                <a:cs typeface="Verdana"/>
              </a:rPr>
              <a:t>umum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orang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tua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adalah </a:t>
            </a:r>
            <a:r>
              <a:rPr dirty="0" sz="1850" spc="-6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kurangnya </a:t>
            </a:r>
            <a:r>
              <a:rPr dirty="0" sz="1850" spc="80">
                <a:solidFill>
                  <a:srgbClr val="FFFFFF"/>
                </a:solidFill>
                <a:latin typeface="Verdana"/>
                <a:cs typeface="Verdana"/>
              </a:rPr>
              <a:t>dukungan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dan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sumber </a:t>
            </a:r>
            <a:r>
              <a:rPr dirty="0" sz="1850" spc="5">
                <a:solidFill>
                  <a:srgbClr val="FFFFFF"/>
                </a:solidFill>
                <a:latin typeface="Verdana"/>
                <a:cs typeface="Verdana"/>
              </a:rPr>
              <a:t>daya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yang </a:t>
            </a:r>
            <a:r>
              <a:rPr dirty="0" sz="1850" spc="70">
                <a:solidFill>
                  <a:srgbClr val="FFFFFF"/>
                </a:solidFill>
                <a:latin typeface="Verdana"/>
                <a:cs typeface="Verdana"/>
              </a:rPr>
              <a:t>memadai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di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sekolah </a:t>
            </a:r>
            <a:r>
              <a:rPr dirty="0" sz="1850" spc="-20">
                <a:solidFill>
                  <a:srgbClr val="FFFFFF"/>
                </a:solidFill>
                <a:latin typeface="Verdana"/>
                <a:cs typeface="Verdana"/>
              </a:rPr>
              <a:t>inklusif. </a:t>
            </a:r>
            <a:r>
              <a:rPr dirty="0" sz="1850" spc="40">
                <a:solidFill>
                  <a:srgbClr val="FFFFFF"/>
                </a:solidFill>
                <a:latin typeface="Verdana"/>
                <a:cs typeface="Verdana"/>
              </a:rPr>
              <a:t>Mereka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85">
                <a:solidFill>
                  <a:srgbClr val="FFFFFF"/>
                </a:solidFill>
                <a:latin typeface="Verdana"/>
                <a:cs typeface="Verdana"/>
              </a:rPr>
              <a:t>mungkin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merasa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bahwa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guru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dan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15">
                <a:solidFill>
                  <a:srgbClr val="FFFFFF"/>
                </a:solidFill>
                <a:latin typeface="Verdana"/>
                <a:cs typeface="Verdana"/>
              </a:rPr>
              <a:t>staf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tidak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dilengkapi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75">
                <a:solidFill>
                  <a:srgbClr val="FFFFFF"/>
                </a:solidFill>
                <a:latin typeface="Verdana"/>
                <a:cs typeface="Verdana"/>
              </a:rPr>
              <a:t>dengan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pelatihan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yang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80">
                <a:solidFill>
                  <a:srgbClr val="FFFFFF"/>
                </a:solidFill>
                <a:latin typeface="Verdana"/>
                <a:cs typeface="Verdana"/>
              </a:rPr>
              <a:t>cukup </a:t>
            </a:r>
            <a:r>
              <a:rPr dirty="0" sz="1850" spc="8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atau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tidak </a:t>
            </a:r>
            <a:r>
              <a:rPr dirty="0" sz="1850" spc="50">
                <a:solidFill>
                  <a:srgbClr val="FFFFFF"/>
                </a:solidFill>
                <a:latin typeface="Verdana"/>
                <a:cs typeface="Verdana"/>
              </a:rPr>
              <a:t>memiliki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pengetahuan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yang </a:t>
            </a:r>
            <a:r>
              <a:rPr dirty="0" sz="1850" spc="80">
                <a:solidFill>
                  <a:srgbClr val="FFFFFF"/>
                </a:solidFill>
                <a:latin typeface="Verdana"/>
                <a:cs typeface="Verdana"/>
              </a:rPr>
              <a:t>cukup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untuk </a:t>
            </a:r>
            <a:r>
              <a:rPr dirty="0" sz="1850" spc="95">
                <a:solidFill>
                  <a:srgbClr val="FFFFFF"/>
                </a:solidFill>
                <a:latin typeface="Verdana"/>
                <a:cs typeface="Verdana"/>
              </a:rPr>
              <a:t>mendukung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anak-anak </a:t>
            </a:r>
            <a:r>
              <a:rPr dirty="0" sz="1850" spc="75">
                <a:solidFill>
                  <a:srgbClr val="FFFFFF"/>
                </a:solidFill>
                <a:latin typeface="Verdana"/>
                <a:cs typeface="Verdana"/>
              </a:rPr>
              <a:t>dengan </a:t>
            </a:r>
            <a:r>
              <a:rPr dirty="0" sz="1850" spc="-6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kebutuhan</a:t>
            </a:r>
            <a:r>
              <a:rPr dirty="0" sz="18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khusus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75">
                <a:solidFill>
                  <a:srgbClr val="FFFFFF"/>
                </a:solidFill>
                <a:latin typeface="Verdana"/>
                <a:cs typeface="Verdana"/>
              </a:rPr>
              <a:t>dengan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30">
                <a:solidFill>
                  <a:srgbClr val="FFFFFF"/>
                </a:solidFill>
                <a:latin typeface="Verdana"/>
                <a:cs typeface="Verdana"/>
              </a:rPr>
              <a:t>baik.</a:t>
            </a:r>
            <a:endParaRPr sz="1850">
              <a:latin typeface="Verdana"/>
              <a:cs typeface="Verdana"/>
            </a:endParaRPr>
          </a:p>
          <a:p>
            <a:pPr marL="222250" marR="60960" indent="-210185">
              <a:lnSpc>
                <a:spcPct val="125000"/>
              </a:lnSpc>
              <a:buFont typeface="Verdana"/>
              <a:buAutoNum type="arabicPeriod"/>
              <a:tabLst>
                <a:tab pos="222885" algn="l"/>
              </a:tabLst>
            </a:pPr>
            <a:r>
              <a:rPr dirty="0" sz="1850" spc="-70" b="1">
                <a:solidFill>
                  <a:srgbClr val="FFFFFF"/>
                </a:solidFill>
                <a:latin typeface="Verdana"/>
                <a:cs typeface="Verdana"/>
              </a:rPr>
              <a:t>Ketidakpastian </a:t>
            </a:r>
            <a:r>
              <a:rPr dirty="0" sz="1850" spc="-50" b="1">
                <a:solidFill>
                  <a:srgbClr val="FFFFFF"/>
                </a:solidFill>
                <a:latin typeface="Verdana"/>
                <a:cs typeface="Verdana"/>
              </a:rPr>
              <a:t>tentang </a:t>
            </a:r>
            <a:r>
              <a:rPr dirty="0" sz="1850" spc="-75" b="1">
                <a:solidFill>
                  <a:srgbClr val="FFFFFF"/>
                </a:solidFill>
                <a:latin typeface="Verdana"/>
                <a:cs typeface="Verdana"/>
              </a:rPr>
              <a:t>Kemajuan </a:t>
            </a:r>
            <a:r>
              <a:rPr dirty="0" sz="1850" spc="-85" b="1">
                <a:solidFill>
                  <a:srgbClr val="FFFFFF"/>
                </a:solidFill>
                <a:latin typeface="Verdana"/>
                <a:cs typeface="Verdana"/>
              </a:rPr>
              <a:t>Akademis: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Beberapa orang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tua </a:t>
            </a:r>
            <a:r>
              <a:rPr dirty="0" sz="1850" spc="85">
                <a:solidFill>
                  <a:srgbClr val="FFFFFF"/>
                </a:solidFill>
                <a:latin typeface="Verdana"/>
                <a:cs typeface="Verdana"/>
              </a:rPr>
              <a:t>mungkin </a:t>
            </a: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merasa </a:t>
            </a:r>
            <a:r>
              <a:rPr dirty="0" sz="1850" spc="-6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0">
                <a:solidFill>
                  <a:srgbClr val="FFFFFF"/>
                </a:solidFill>
                <a:latin typeface="Verdana"/>
                <a:cs typeface="Verdana"/>
              </a:rPr>
              <a:t>cemas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atau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tidak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">
                <a:solidFill>
                  <a:srgbClr val="FFFFFF"/>
                </a:solidFill>
                <a:latin typeface="Verdana"/>
                <a:cs typeface="Verdana"/>
              </a:rPr>
              <a:t>yakin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tentang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kemajuan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akademis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anak-anak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mereka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di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lingkungan </a:t>
            </a:r>
            <a:r>
              <a:rPr dirty="0" sz="1850" spc="-6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20">
                <a:solidFill>
                  <a:srgbClr val="FFFFFF"/>
                </a:solidFill>
                <a:latin typeface="Verdana"/>
                <a:cs typeface="Verdana"/>
              </a:rPr>
              <a:t>inklusif.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0">
                <a:solidFill>
                  <a:srgbClr val="FFFFFF"/>
                </a:solidFill>
                <a:latin typeface="Verdana"/>
                <a:cs typeface="Verdana"/>
              </a:rPr>
              <a:t>Mereka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85">
                <a:solidFill>
                  <a:srgbClr val="FFFFFF"/>
                </a:solidFill>
                <a:latin typeface="Verdana"/>
                <a:cs typeface="Verdana"/>
              </a:rPr>
              <a:t>mungkin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khawatir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bahwa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0">
                <a:solidFill>
                  <a:srgbClr val="FFFFFF"/>
                </a:solidFill>
                <a:latin typeface="Verdana"/>
                <a:cs typeface="Verdana"/>
              </a:rPr>
              <a:t>kurikulum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atau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0">
                <a:solidFill>
                  <a:srgbClr val="FFFFFF"/>
                </a:solidFill>
                <a:latin typeface="Verdana"/>
                <a:cs typeface="Verdana"/>
              </a:rPr>
              <a:t>pendekatan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pembelajaran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tidak </a:t>
            </a:r>
            <a:r>
              <a:rPr dirty="0" sz="1850">
                <a:solidFill>
                  <a:srgbClr val="FFFFFF"/>
                </a:solidFill>
                <a:latin typeface="Verdana"/>
                <a:cs typeface="Verdana"/>
              </a:rPr>
              <a:t>sesuai </a:t>
            </a:r>
            <a:r>
              <a:rPr dirty="0" sz="1850" spc="75">
                <a:solidFill>
                  <a:srgbClr val="FFFFFF"/>
                </a:solidFill>
                <a:latin typeface="Verdana"/>
                <a:cs typeface="Verdana"/>
              </a:rPr>
              <a:t>dengan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kebutuhan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anak 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mereka, </a:t>
            </a:r>
            <a:r>
              <a:rPr dirty="0" sz="1850" spc="50">
                <a:solidFill>
                  <a:srgbClr val="FFFFFF"/>
                </a:solidFill>
                <a:latin typeface="Verdana"/>
                <a:cs typeface="Verdana"/>
              </a:rPr>
              <a:t>sehingga </a:t>
            </a:r>
            <a:r>
              <a:rPr dirty="0" sz="1850" spc="70">
                <a:solidFill>
                  <a:srgbClr val="FFFFFF"/>
                </a:solidFill>
                <a:latin typeface="Verdana"/>
                <a:cs typeface="Verdana"/>
              </a:rPr>
              <a:t>memengaruhi </a:t>
            </a:r>
            <a:r>
              <a:rPr dirty="0" sz="1850">
                <a:solidFill>
                  <a:srgbClr val="FFFFFF"/>
                </a:solidFill>
                <a:latin typeface="Verdana"/>
                <a:cs typeface="Verdana"/>
              </a:rPr>
              <a:t>prestasi </a:t>
            </a:r>
            <a:r>
              <a:rPr dirty="0" sz="1850" spc="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akademis</a:t>
            </a:r>
            <a:r>
              <a:rPr dirty="0" sz="18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mereka.</a:t>
            </a:r>
            <a:endParaRPr sz="1850">
              <a:latin typeface="Verdana"/>
              <a:cs typeface="Verdana"/>
            </a:endParaRPr>
          </a:p>
          <a:p>
            <a:pPr marL="222250" marR="608330" indent="-209550">
              <a:lnSpc>
                <a:spcPct val="125000"/>
              </a:lnSpc>
              <a:buFont typeface="Verdana"/>
              <a:buAutoNum type="arabicPeriod"/>
              <a:tabLst>
                <a:tab pos="222885" algn="l"/>
              </a:tabLst>
            </a:pPr>
            <a:r>
              <a:rPr dirty="0" sz="1850" spc="-85" b="1">
                <a:solidFill>
                  <a:srgbClr val="FFFFFF"/>
                </a:solidFill>
                <a:latin typeface="Verdana"/>
                <a:cs typeface="Verdana"/>
              </a:rPr>
              <a:t>Perasaan </a:t>
            </a:r>
            <a:r>
              <a:rPr dirty="0" sz="1850" spc="-110" b="1">
                <a:solidFill>
                  <a:srgbClr val="FFFFFF"/>
                </a:solidFill>
                <a:latin typeface="Verdana"/>
                <a:cs typeface="Verdana"/>
              </a:rPr>
              <a:t>Terisolasi </a:t>
            </a:r>
            <a:r>
              <a:rPr dirty="0" sz="1850" spc="-75" b="1">
                <a:solidFill>
                  <a:srgbClr val="FFFFFF"/>
                </a:solidFill>
                <a:latin typeface="Verdana"/>
                <a:cs typeface="Verdana"/>
              </a:rPr>
              <a:t>atau </a:t>
            </a:r>
            <a:r>
              <a:rPr dirty="0" sz="1850" spc="-80" b="1">
                <a:solidFill>
                  <a:srgbClr val="FFFFFF"/>
                </a:solidFill>
                <a:latin typeface="Verdana"/>
                <a:cs typeface="Verdana"/>
              </a:rPr>
              <a:t>Tidak Dipahami: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Sebagian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orang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tua </a:t>
            </a:r>
            <a:r>
              <a:rPr dirty="0" sz="1850" spc="85">
                <a:solidFill>
                  <a:srgbClr val="FFFFFF"/>
                </a:solidFill>
                <a:latin typeface="Verdana"/>
                <a:cs typeface="Verdana"/>
              </a:rPr>
              <a:t>mungkin </a:t>
            </a: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merasa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10">
                <a:solidFill>
                  <a:srgbClr val="FFFFFF"/>
                </a:solidFill>
                <a:latin typeface="Verdana"/>
                <a:cs typeface="Verdana"/>
              </a:rPr>
              <a:t>terisolasi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atau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tidak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dipahami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dalam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komunitas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sekolah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20">
                <a:solidFill>
                  <a:srgbClr val="FFFFFF"/>
                </a:solidFill>
                <a:latin typeface="Verdana"/>
                <a:cs typeface="Verdana"/>
              </a:rPr>
              <a:t>inklusif.</a:t>
            </a:r>
            <a:r>
              <a:rPr dirty="0" sz="18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0">
                <a:solidFill>
                  <a:srgbClr val="FFFFFF"/>
                </a:solidFill>
                <a:latin typeface="Verdana"/>
                <a:cs typeface="Verdana"/>
              </a:rPr>
              <a:t>Mereka</a:t>
            </a:r>
            <a:r>
              <a:rPr dirty="0" sz="18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85">
                <a:solidFill>
                  <a:srgbClr val="FFFFFF"/>
                </a:solidFill>
                <a:latin typeface="Verdana"/>
                <a:cs typeface="Verdana"/>
              </a:rPr>
              <a:t>mungkin </a:t>
            </a:r>
            <a:r>
              <a:rPr dirty="0" sz="1850" spc="-63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mengalami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kesulitan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dalam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berkomunikasi </a:t>
            </a:r>
            <a:r>
              <a:rPr dirty="0" sz="1850" spc="75">
                <a:solidFill>
                  <a:srgbClr val="FFFFFF"/>
                </a:solidFill>
                <a:latin typeface="Verdana"/>
                <a:cs typeface="Verdana"/>
              </a:rPr>
              <a:t>dengan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guru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atau </a:t>
            </a:r>
            <a:r>
              <a:rPr dirty="0" sz="1850" spc="-65">
                <a:solidFill>
                  <a:srgbClr val="FFFFFF"/>
                </a:solidFill>
                <a:latin typeface="Verdana"/>
                <a:cs typeface="Verdana"/>
              </a:rPr>
              <a:t>staf, </a:t>
            </a:r>
            <a:r>
              <a:rPr dirty="0" sz="1850" spc="25">
                <a:solidFill>
                  <a:srgbClr val="FFFFFF"/>
                </a:solidFill>
                <a:latin typeface="Verdana"/>
                <a:cs typeface="Verdana"/>
              </a:rPr>
              <a:t>atau </a:t>
            </a: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merasa </a:t>
            </a:r>
            <a:r>
              <a:rPr dirty="0" sz="1850" spc="-6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bahwa </a:t>
            </a:r>
            <a:r>
              <a:rPr dirty="0" sz="1850" spc="60">
                <a:solidFill>
                  <a:srgbClr val="FFFFFF"/>
                </a:solidFill>
                <a:latin typeface="Verdana"/>
                <a:cs typeface="Verdana"/>
              </a:rPr>
              <a:t>kebutuhan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dan </a:t>
            </a:r>
            <a:r>
              <a:rPr dirty="0" sz="1850" spc="20">
                <a:solidFill>
                  <a:srgbClr val="FFFFFF"/>
                </a:solidFill>
                <a:latin typeface="Verdana"/>
                <a:cs typeface="Verdana"/>
              </a:rPr>
              <a:t>perspektif </a:t>
            </a:r>
            <a:r>
              <a:rPr dirty="0" sz="1850" spc="35">
                <a:solidFill>
                  <a:srgbClr val="FFFFFF"/>
                </a:solidFill>
                <a:latin typeface="Verdana"/>
                <a:cs typeface="Verdana"/>
              </a:rPr>
              <a:t>mereka </a:t>
            </a:r>
            <a:r>
              <a:rPr dirty="0" sz="1850" spc="30">
                <a:solidFill>
                  <a:srgbClr val="FFFFFF"/>
                </a:solidFill>
                <a:latin typeface="Verdana"/>
                <a:cs typeface="Verdana"/>
              </a:rPr>
              <a:t>tidak </a:t>
            </a:r>
            <a:r>
              <a:rPr dirty="0" sz="1850" spc="15">
                <a:solidFill>
                  <a:srgbClr val="FFFFFF"/>
                </a:solidFill>
                <a:latin typeface="Verdana"/>
                <a:cs typeface="Verdana"/>
              </a:rPr>
              <a:t>diprioritaskan </a:t>
            </a:r>
            <a:r>
              <a:rPr dirty="0" sz="1850" spc="55">
                <a:solidFill>
                  <a:srgbClr val="FFFFFF"/>
                </a:solidFill>
                <a:latin typeface="Verdana"/>
                <a:cs typeface="Verdana"/>
              </a:rPr>
              <a:t>dalam </a:t>
            </a:r>
            <a:r>
              <a:rPr dirty="0" sz="1850" spc="5">
                <a:solidFill>
                  <a:srgbClr val="FFFFFF"/>
                </a:solidFill>
                <a:latin typeface="Verdana"/>
                <a:cs typeface="Verdana"/>
              </a:rPr>
              <a:t>proses </a:t>
            </a:r>
            <a:r>
              <a:rPr dirty="0" sz="1850" spc="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65">
                <a:solidFill>
                  <a:srgbClr val="FFFFFF"/>
                </a:solidFill>
                <a:latin typeface="Verdana"/>
                <a:cs typeface="Verdana"/>
              </a:rPr>
              <a:t>pengambilan</a:t>
            </a:r>
            <a:r>
              <a:rPr dirty="0" sz="18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45">
                <a:solidFill>
                  <a:srgbClr val="FFFFFF"/>
                </a:solidFill>
                <a:latin typeface="Verdana"/>
                <a:cs typeface="Verdana"/>
              </a:rPr>
              <a:t>keputusan</a:t>
            </a:r>
            <a:r>
              <a:rPr dirty="0" sz="18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20">
                <a:solidFill>
                  <a:srgbClr val="FFFFFF"/>
                </a:solidFill>
                <a:latin typeface="Verdana"/>
                <a:cs typeface="Verdana"/>
              </a:rPr>
              <a:t>sekolah.</a:t>
            </a:r>
            <a:endParaRPr sz="18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57"/>
            <a:ext cx="4294184" cy="643865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983762" y="1852166"/>
            <a:ext cx="4330700" cy="2113915"/>
          </a:xfrm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ts val="5550"/>
              </a:lnSpc>
            </a:pPr>
            <a:r>
              <a:rPr dirty="0" sz="4450" spc="225"/>
              <a:t>Anak </a:t>
            </a:r>
            <a:r>
              <a:rPr dirty="0" sz="4450" spc="229"/>
              <a:t> </a:t>
            </a:r>
            <a:r>
              <a:rPr dirty="0" sz="4450" spc="345"/>
              <a:t>B</a:t>
            </a:r>
            <a:r>
              <a:rPr dirty="0" sz="4450" spc="160"/>
              <a:t>e</a:t>
            </a:r>
            <a:r>
              <a:rPr dirty="0" sz="4450" spc="-20"/>
              <a:t>r</a:t>
            </a:r>
            <a:r>
              <a:rPr dirty="0" sz="4450" spc="250"/>
              <a:t>k</a:t>
            </a:r>
            <a:r>
              <a:rPr dirty="0" sz="4450" spc="160"/>
              <a:t>e</a:t>
            </a:r>
            <a:r>
              <a:rPr dirty="0" sz="4450" spc="250"/>
              <a:t>b</a:t>
            </a:r>
            <a:r>
              <a:rPr dirty="0" sz="4450" spc="200"/>
              <a:t>u</a:t>
            </a:r>
            <a:r>
              <a:rPr dirty="0" sz="4450" spc="80"/>
              <a:t>t</a:t>
            </a:r>
            <a:r>
              <a:rPr dirty="0" sz="4450" spc="200"/>
              <a:t>u</a:t>
            </a:r>
            <a:r>
              <a:rPr dirty="0" sz="4450" spc="220"/>
              <a:t>h</a:t>
            </a:r>
            <a:r>
              <a:rPr dirty="0" sz="4450" spc="75"/>
              <a:t>a</a:t>
            </a:r>
            <a:r>
              <a:rPr dirty="0" sz="4450" spc="145"/>
              <a:t>n  </a:t>
            </a:r>
            <a:r>
              <a:rPr dirty="0" sz="4450" spc="160"/>
              <a:t>Khusus</a:t>
            </a:r>
            <a:endParaRPr sz="4450"/>
          </a:p>
        </p:txBody>
      </p:sp>
      <p:sp>
        <p:nvSpPr>
          <p:cNvPr id="4" name="object 4"/>
          <p:cNvSpPr txBox="1"/>
          <p:nvPr/>
        </p:nvSpPr>
        <p:spPr>
          <a:xfrm>
            <a:off x="4983762" y="4077016"/>
            <a:ext cx="3736975" cy="2514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Pengenalan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25">
                <a:solidFill>
                  <a:srgbClr val="E2E6E8"/>
                </a:solidFill>
                <a:latin typeface="Verdana"/>
                <a:cs typeface="Verdana"/>
              </a:rPr>
              <a:t>akan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14">
                <a:solidFill>
                  <a:srgbClr val="E2E6E8"/>
                </a:solidFill>
                <a:latin typeface="Verdana"/>
                <a:cs typeface="Verdana"/>
              </a:rPr>
              <a:t>kebutuhan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khusus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pada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25">
                <a:solidFill>
                  <a:srgbClr val="E2E6E8"/>
                </a:solidFill>
                <a:latin typeface="Verdana"/>
                <a:cs typeface="Verdana"/>
              </a:rPr>
              <a:t>anak</a:t>
            </a:r>
            <a:endParaRPr sz="1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38515" y="666968"/>
            <a:ext cx="7971155" cy="1753235"/>
          </a:xfrm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2700" marR="5080">
              <a:lnSpc>
                <a:spcPts val="4580"/>
              </a:lnSpc>
              <a:spcBef>
                <a:spcPts val="60"/>
              </a:spcBef>
            </a:pPr>
            <a:r>
              <a:rPr dirty="0" sz="3700" spc="30">
                <a:latin typeface="Verdana"/>
                <a:cs typeface="Verdana"/>
              </a:rPr>
              <a:t>M</a:t>
            </a:r>
            <a:r>
              <a:rPr dirty="0" sz="3700" spc="-190">
                <a:latin typeface="Verdana"/>
                <a:cs typeface="Verdana"/>
              </a:rPr>
              <a:t>a</a:t>
            </a:r>
            <a:r>
              <a:rPr dirty="0" sz="3700" spc="5">
                <a:latin typeface="Verdana"/>
                <a:cs typeface="Verdana"/>
              </a:rPr>
              <a:t>c</a:t>
            </a:r>
            <a:r>
              <a:rPr dirty="0" sz="3700" spc="-190">
                <a:latin typeface="Verdana"/>
                <a:cs typeface="Verdana"/>
              </a:rPr>
              <a:t>a</a:t>
            </a:r>
            <a:r>
              <a:rPr dirty="0" sz="3700" spc="-30">
                <a:latin typeface="Verdana"/>
                <a:cs typeface="Verdana"/>
              </a:rPr>
              <a:t>m</a:t>
            </a:r>
            <a:r>
              <a:rPr dirty="0" sz="3700" spc="-350">
                <a:latin typeface="Verdana"/>
                <a:cs typeface="Verdana"/>
              </a:rPr>
              <a:t>-</a:t>
            </a:r>
            <a:r>
              <a:rPr dirty="0" sz="3700" spc="-30">
                <a:latin typeface="Verdana"/>
                <a:cs typeface="Verdana"/>
              </a:rPr>
              <a:t>m</a:t>
            </a:r>
            <a:r>
              <a:rPr dirty="0" sz="3700" spc="-190">
                <a:latin typeface="Verdana"/>
                <a:cs typeface="Verdana"/>
              </a:rPr>
              <a:t>a</a:t>
            </a:r>
            <a:r>
              <a:rPr dirty="0" sz="3700" spc="5">
                <a:latin typeface="Verdana"/>
                <a:cs typeface="Verdana"/>
              </a:rPr>
              <a:t>c</a:t>
            </a:r>
            <a:r>
              <a:rPr dirty="0" sz="3700" spc="-190">
                <a:latin typeface="Verdana"/>
                <a:cs typeface="Verdana"/>
              </a:rPr>
              <a:t>a</a:t>
            </a:r>
            <a:r>
              <a:rPr dirty="0" sz="3700" spc="-25">
                <a:latin typeface="Verdana"/>
                <a:cs typeface="Verdana"/>
              </a:rPr>
              <a:t>m</a:t>
            </a:r>
            <a:r>
              <a:rPr dirty="0" sz="3700" spc="-220">
                <a:latin typeface="Verdana"/>
                <a:cs typeface="Verdana"/>
              </a:rPr>
              <a:t> </a:t>
            </a:r>
            <a:r>
              <a:rPr dirty="0" sz="3700" spc="-55">
                <a:latin typeface="Verdana"/>
                <a:cs typeface="Verdana"/>
              </a:rPr>
              <a:t>J</a:t>
            </a:r>
            <a:r>
              <a:rPr dirty="0" sz="3700" spc="-125">
                <a:latin typeface="Verdana"/>
                <a:cs typeface="Verdana"/>
              </a:rPr>
              <a:t>e</a:t>
            </a:r>
            <a:r>
              <a:rPr dirty="0" sz="3700" spc="-80">
                <a:latin typeface="Verdana"/>
                <a:cs typeface="Verdana"/>
              </a:rPr>
              <a:t>n</a:t>
            </a:r>
            <a:r>
              <a:rPr dirty="0" sz="3700" spc="-155">
                <a:latin typeface="Verdana"/>
                <a:cs typeface="Verdana"/>
              </a:rPr>
              <a:t>i</a:t>
            </a:r>
            <a:r>
              <a:rPr dirty="0" sz="3700" spc="-229">
                <a:latin typeface="Verdana"/>
                <a:cs typeface="Verdana"/>
              </a:rPr>
              <a:t>s</a:t>
            </a:r>
            <a:r>
              <a:rPr dirty="0" sz="3700" spc="-220">
                <a:latin typeface="Verdana"/>
                <a:cs typeface="Verdana"/>
              </a:rPr>
              <a:t> </a:t>
            </a:r>
            <a:r>
              <a:rPr dirty="0" sz="3700" spc="-150">
                <a:latin typeface="Verdana"/>
                <a:cs typeface="Verdana"/>
              </a:rPr>
              <a:t>G</a:t>
            </a:r>
            <a:r>
              <a:rPr dirty="0" sz="3700" spc="-190">
                <a:latin typeface="Verdana"/>
                <a:cs typeface="Verdana"/>
              </a:rPr>
              <a:t>a</a:t>
            </a:r>
            <a:r>
              <a:rPr dirty="0" sz="3700" spc="-80">
                <a:latin typeface="Verdana"/>
                <a:cs typeface="Verdana"/>
              </a:rPr>
              <a:t>n</a:t>
            </a:r>
            <a:r>
              <a:rPr dirty="0" sz="3700">
                <a:latin typeface="Verdana"/>
                <a:cs typeface="Verdana"/>
              </a:rPr>
              <a:t>gg</a:t>
            </a:r>
            <a:r>
              <a:rPr dirty="0" sz="3700" spc="-95">
                <a:latin typeface="Verdana"/>
                <a:cs typeface="Verdana"/>
              </a:rPr>
              <a:t>u</a:t>
            </a:r>
            <a:r>
              <a:rPr dirty="0" sz="3700" spc="-190">
                <a:latin typeface="Verdana"/>
                <a:cs typeface="Verdana"/>
              </a:rPr>
              <a:t>a</a:t>
            </a:r>
            <a:r>
              <a:rPr dirty="0" sz="3700" spc="-50">
                <a:latin typeface="Verdana"/>
                <a:cs typeface="Verdana"/>
              </a:rPr>
              <a:t>n  </a:t>
            </a:r>
            <a:r>
              <a:rPr dirty="0" sz="3700" spc="-35">
                <a:latin typeface="Verdana"/>
                <a:cs typeface="Verdana"/>
              </a:rPr>
              <a:t>p</a:t>
            </a:r>
            <a:r>
              <a:rPr dirty="0" sz="3700" spc="-190">
                <a:latin typeface="Verdana"/>
                <a:cs typeface="Verdana"/>
              </a:rPr>
              <a:t>a</a:t>
            </a:r>
            <a:r>
              <a:rPr dirty="0" sz="3700" spc="-30">
                <a:latin typeface="Verdana"/>
                <a:cs typeface="Verdana"/>
              </a:rPr>
              <a:t>d</a:t>
            </a:r>
            <a:r>
              <a:rPr dirty="0" sz="3700" spc="-185">
                <a:latin typeface="Verdana"/>
                <a:cs typeface="Verdana"/>
              </a:rPr>
              <a:t>a</a:t>
            </a:r>
            <a:r>
              <a:rPr dirty="0" sz="3700" spc="-220">
                <a:latin typeface="Verdana"/>
                <a:cs typeface="Verdana"/>
              </a:rPr>
              <a:t> </a:t>
            </a:r>
            <a:r>
              <a:rPr dirty="0" sz="3700" spc="-5">
                <a:latin typeface="Verdana"/>
                <a:cs typeface="Verdana"/>
              </a:rPr>
              <a:t>P</a:t>
            </a:r>
            <a:r>
              <a:rPr dirty="0" sz="3700" spc="-125">
                <a:latin typeface="Verdana"/>
                <a:cs typeface="Verdana"/>
              </a:rPr>
              <a:t>e</a:t>
            </a:r>
            <a:r>
              <a:rPr dirty="0" sz="3700" spc="-235">
                <a:latin typeface="Verdana"/>
                <a:cs typeface="Verdana"/>
              </a:rPr>
              <a:t>s</a:t>
            </a:r>
            <a:r>
              <a:rPr dirty="0" sz="3700" spc="-125">
                <a:latin typeface="Verdana"/>
                <a:cs typeface="Verdana"/>
              </a:rPr>
              <a:t>e</a:t>
            </a:r>
            <a:r>
              <a:rPr dirty="0" sz="3700" spc="-250">
                <a:latin typeface="Verdana"/>
                <a:cs typeface="Verdana"/>
              </a:rPr>
              <a:t>r</a:t>
            </a:r>
            <a:r>
              <a:rPr dirty="0" sz="3700" spc="-80">
                <a:latin typeface="Verdana"/>
                <a:cs typeface="Verdana"/>
              </a:rPr>
              <a:t>t</a:t>
            </a:r>
            <a:r>
              <a:rPr dirty="0" sz="3700" spc="-185">
                <a:latin typeface="Verdana"/>
                <a:cs typeface="Verdana"/>
              </a:rPr>
              <a:t>a</a:t>
            </a:r>
            <a:r>
              <a:rPr dirty="0" sz="3700" spc="-220">
                <a:latin typeface="Verdana"/>
                <a:cs typeface="Verdana"/>
              </a:rPr>
              <a:t> </a:t>
            </a:r>
            <a:r>
              <a:rPr dirty="0" sz="3700" spc="-15">
                <a:latin typeface="Verdana"/>
                <a:cs typeface="Verdana"/>
              </a:rPr>
              <a:t>D</a:t>
            </a:r>
            <a:r>
              <a:rPr dirty="0" sz="3700" spc="-155">
                <a:latin typeface="Verdana"/>
                <a:cs typeface="Verdana"/>
              </a:rPr>
              <a:t>i</a:t>
            </a:r>
            <a:r>
              <a:rPr dirty="0" sz="3700" spc="-30">
                <a:latin typeface="Verdana"/>
                <a:cs typeface="Verdana"/>
              </a:rPr>
              <a:t>d</a:t>
            </a:r>
            <a:r>
              <a:rPr dirty="0" sz="3700" spc="-155">
                <a:latin typeface="Verdana"/>
                <a:cs typeface="Verdana"/>
              </a:rPr>
              <a:t>i</a:t>
            </a:r>
            <a:r>
              <a:rPr dirty="0" sz="3700" spc="-25">
                <a:latin typeface="Verdana"/>
                <a:cs typeface="Verdana"/>
              </a:rPr>
              <a:t>k  </a:t>
            </a:r>
            <a:r>
              <a:rPr dirty="0" sz="3700" spc="10">
                <a:latin typeface="Verdana"/>
                <a:cs typeface="Verdana"/>
              </a:rPr>
              <a:t>B</a:t>
            </a:r>
            <a:r>
              <a:rPr dirty="0" sz="3700" spc="-125">
                <a:latin typeface="Verdana"/>
                <a:cs typeface="Verdana"/>
              </a:rPr>
              <a:t>e</a:t>
            </a:r>
            <a:r>
              <a:rPr dirty="0" sz="3700" spc="-250">
                <a:latin typeface="Verdana"/>
                <a:cs typeface="Verdana"/>
              </a:rPr>
              <a:t>r</a:t>
            </a:r>
            <a:r>
              <a:rPr dirty="0" sz="3700" spc="-40">
                <a:latin typeface="Verdana"/>
                <a:cs typeface="Verdana"/>
              </a:rPr>
              <a:t>k</a:t>
            </a:r>
            <a:r>
              <a:rPr dirty="0" sz="3700" spc="-125">
                <a:latin typeface="Verdana"/>
                <a:cs typeface="Verdana"/>
              </a:rPr>
              <a:t>e</a:t>
            </a:r>
            <a:r>
              <a:rPr dirty="0" sz="3700" spc="-35">
                <a:latin typeface="Verdana"/>
                <a:cs typeface="Verdana"/>
              </a:rPr>
              <a:t>b</a:t>
            </a:r>
            <a:r>
              <a:rPr dirty="0" sz="3700" spc="-95">
                <a:latin typeface="Verdana"/>
                <a:cs typeface="Verdana"/>
              </a:rPr>
              <a:t>u</a:t>
            </a:r>
            <a:r>
              <a:rPr dirty="0" sz="3700" spc="-80">
                <a:latin typeface="Verdana"/>
                <a:cs typeface="Verdana"/>
              </a:rPr>
              <a:t>t</a:t>
            </a:r>
            <a:r>
              <a:rPr dirty="0" sz="3700" spc="-95">
                <a:latin typeface="Verdana"/>
                <a:cs typeface="Verdana"/>
              </a:rPr>
              <a:t>u</a:t>
            </a:r>
            <a:r>
              <a:rPr dirty="0" sz="3700" spc="-80">
                <a:latin typeface="Verdana"/>
                <a:cs typeface="Verdana"/>
              </a:rPr>
              <a:t>h</a:t>
            </a:r>
            <a:r>
              <a:rPr dirty="0" sz="3700" spc="-190">
                <a:latin typeface="Verdana"/>
                <a:cs typeface="Verdana"/>
              </a:rPr>
              <a:t>a</a:t>
            </a:r>
            <a:r>
              <a:rPr dirty="0" sz="3700" spc="-75">
                <a:latin typeface="Verdana"/>
                <a:cs typeface="Verdana"/>
              </a:rPr>
              <a:t>n</a:t>
            </a:r>
            <a:r>
              <a:rPr dirty="0" sz="3700" spc="-220">
                <a:latin typeface="Verdana"/>
                <a:cs typeface="Verdana"/>
              </a:rPr>
              <a:t> </a:t>
            </a:r>
            <a:r>
              <a:rPr dirty="0" sz="3700" spc="-114">
                <a:latin typeface="Verdana"/>
                <a:cs typeface="Verdana"/>
              </a:rPr>
              <a:t>K</a:t>
            </a:r>
            <a:r>
              <a:rPr dirty="0" sz="3700" spc="-80">
                <a:latin typeface="Verdana"/>
                <a:cs typeface="Verdana"/>
              </a:rPr>
              <a:t>h</a:t>
            </a:r>
            <a:r>
              <a:rPr dirty="0" sz="3700" spc="-95">
                <a:latin typeface="Verdana"/>
                <a:cs typeface="Verdana"/>
              </a:rPr>
              <a:t>u</a:t>
            </a:r>
            <a:r>
              <a:rPr dirty="0" sz="3700" spc="-235">
                <a:latin typeface="Verdana"/>
                <a:cs typeface="Verdana"/>
              </a:rPr>
              <a:t>s</a:t>
            </a:r>
            <a:r>
              <a:rPr dirty="0" sz="3700" spc="-95">
                <a:latin typeface="Verdana"/>
                <a:cs typeface="Verdana"/>
              </a:rPr>
              <a:t>u</a:t>
            </a:r>
            <a:r>
              <a:rPr dirty="0" sz="3700" spc="-229">
                <a:latin typeface="Verdana"/>
                <a:cs typeface="Verdana"/>
              </a:rPr>
              <a:t>s</a:t>
            </a:r>
            <a:endParaRPr sz="37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26920" y="3007973"/>
            <a:ext cx="2922905" cy="94741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50" spc="-55" b="1">
                <a:solidFill>
                  <a:srgbClr val="FFFFFF"/>
                </a:solidFill>
                <a:latin typeface="Verdana"/>
                <a:cs typeface="Verdana"/>
              </a:rPr>
              <a:t>Autisme</a:t>
            </a:r>
            <a:endParaRPr sz="1850">
              <a:latin typeface="Verdana"/>
              <a:cs typeface="Verdana"/>
            </a:endParaRPr>
          </a:p>
          <a:p>
            <a:pPr marL="12700" marR="5080">
              <a:lnSpc>
                <a:spcPct val="125000"/>
              </a:lnSpc>
              <a:spcBef>
                <a:spcPts val="680"/>
              </a:spcBef>
            </a:pPr>
            <a:r>
              <a:rPr dirty="0" sz="1450" spc="-145">
                <a:solidFill>
                  <a:srgbClr val="E2E6E8"/>
                </a:solidFill>
                <a:latin typeface="Verdana"/>
                <a:cs typeface="Verdana"/>
              </a:rPr>
              <a:t>Gangguan 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perkembangan </a:t>
            </a:r>
            <a:r>
              <a:rPr dirty="0" sz="1450" spc="-95">
                <a:solidFill>
                  <a:srgbClr val="E2E6E8"/>
                </a:solidFill>
                <a:latin typeface="Verdana"/>
                <a:cs typeface="Verdana"/>
              </a:rPr>
              <a:t>sosial 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dan </a:t>
            </a:r>
            <a:r>
              <a:rPr dirty="0" sz="1450" spc="-49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14">
                <a:solidFill>
                  <a:srgbClr val="E2E6E8"/>
                </a:solidFill>
                <a:latin typeface="Verdana"/>
                <a:cs typeface="Verdana"/>
              </a:rPr>
              <a:t>komunikasi.</a:t>
            </a:r>
            <a:endParaRPr sz="145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26920" y="4549727"/>
            <a:ext cx="3108960" cy="672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50" spc="-25" b="1">
                <a:solidFill>
                  <a:srgbClr val="FFFFFF"/>
                </a:solidFill>
                <a:latin typeface="Verdana"/>
                <a:cs typeface="Verdana"/>
              </a:rPr>
              <a:t>ADHD</a:t>
            </a:r>
            <a:endParaRPr sz="18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125"/>
              </a:spcBef>
            </a:pP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G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14">
                <a:solidFill>
                  <a:srgbClr val="E2E6E8"/>
                </a:solidFill>
                <a:latin typeface="Verdana"/>
                <a:cs typeface="Verdana"/>
              </a:rPr>
              <a:t>n</a:t>
            </a:r>
            <a:r>
              <a:rPr dirty="0" sz="1450" spc="-165">
                <a:solidFill>
                  <a:srgbClr val="E2E6E8"/>
                </a:solidFill>
                <a:latin typeface="Verdana"/>
                <a:cs typeface="Verdana"/>
              </a:rPr>
              <a:t>gg</a:t>
            </a:r>
            <a:r>
              <a:rPr dirty="0" sz="1450" spc="-120">
                <a:solidFill>
                  <a:srgbClr val="E2E6E8"/>
                </a:solidFill>
                <a:latin typeface="Verdana"/>
                <a:cs typeface="Verdana"/>
              </a:rPr>
              <a:t>u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n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90">
                <a:solidFill>
                  <a:srgbClr val="E2E6E8"/>
                </a:solidFill>
                <a:latin typeface="Verdana"/>
                <a:cs typeface="Verdana"/>
              </a:rPr>
              <a:t>p</a:t>
            </a:r>
            <a:r>
              <a:rPr dirty="0" sz="1450" spc="-135">
                <a:solidFill>
                  <a:srgbClr val="E2E6E8"/>
                </a:solidFill>
                <a:latin typeface="Verdana"/>
                <a:cs typeface="Verdana"/>
              </a:rPr>
              <a:t>e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r</a:t>
            </a:r>
            <a:r>
              <a:rPr dirty="0" sz="1450" spc="-120">
                <a:solidFill>
                  <a:srgbClr val="E2E6E8"/>
                </a:solidFill>
                <a:latin typeface="Verdana"/>
                <a:cs typeface="Verdana"/>
              </a:rPr>
              <a:t>h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80">
                <a:solidFill>
                  <a:srgbClr val="E2E6E8"/>
                </a:solidFill>
                <a:latin typeface="Verdana"/>
                <a:cs typeface="Verdana"/>
              </a:rPr>
              <a:t>t</a:t>
            </a:r>
            <a:r>
              <a:rPr dirty="0" sz="1450" spc="-40">
                <a:solidFill>
                  <a:srgbClr val="E2E6E8"/>
                </a:solidFill>
                <a:latin typeface="Verdana"/>
                <a:cs typeface="Verdana"/>
              </a:rPr>
              <a:t>i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n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90">
                <a:solidFill>
                  <a:srgbClr val="E2E6E8"/>
                </a:solidFill>
                <a:latin typeface="Verdana"/>
                <a:cs typeface="Verdana"/>
              </a:rPr>
              <a:t>d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n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20">
                <a:solidFill>
                  <a:srgbClr val="E2E6E8"/>
                </a:solidFill>
                <a:latin typeface="Verdana"/>
                <a:cs typeface="Verdana"/>
              </a:rPr>
              <a:t>h</a:t>
            </a:r>
            <a:r>
              <a:rPr dirty="0" sz="1450" spc="-40">
                <a:solidFill>
                  <a:srgbClr val="E2E6E8"/>
                </a:solidFill>
                <a:latin typeface="Verdana"/>
                <a:cs typeface="Verdana"/>
              </a:rPr>
              <a:t>i</a:t>
            </a:r>
            <a:r>
              <a:rPr dirty="0" sz="1450" spc="-90">
                <a:solidFill>
                  <a:srgbClr val="E2E6E8"/>
                </a:solidFill>
                <a:latin typeface="Verdana"/>
                <a:cs typeface="Verdana"/>
              </a:rPr>
              <a:t>p</a:t>
            </a:r>
            <a:r>
              <a:rPr dirty="0" sz="1450" spc="-135">
                <a:solidFill>
                  <a:srgbClr val="E2E6E8"/>
                </a:solidFill>
                <a:latin typeface="Verdana"/>
                <a:cs typeface="Verdana"/>
              </a:rPr>
              <a:t>e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r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k</a:t>
            </a:r>
            <a:r>
              <a:rPr dirty="0" sz="1450" spc="-80">
                <a:solidFill>
                  <a:srgbClr val="E2E6E8"/>
                </a:solidFill>
                <a:latin typeface="Verdana"/>
                <a:cs typeface="Verdana"/>
              </a:rPr>
              <a:t>t</a:t>
            </a:r>
            <a:r>
              <a:rPr dirty="0" sz="1450" spc="-40">
                <a:solidFill>
                  <a:srgbClr val="E2E6E8"/>
                </a:solidFill>
                <a:latin typeface="Verdana"/>
                <a:cs typeface="Verdana"/>
              </a:rPr>
              <a:t>i</a:t>
            </a:r>
            <a:r>
              <a:rPr dirty="0" sz="1450" spc="-85">
                <a:solidFill>
                  <a:srgbClr val="E2E6E8"/>
                </a:solidFill>
                <a:latin typeface="Verdana"/>
                <a:cs typeface="Verdana"/>
              </a:rPr>
              <a:t>f</a:t>
            </a:r>
            <a:r>
              <a:rPr dirty="0" sz="1450" spc="-40">
                <a:solidFill>
                  <a:srgbClr val="E2E6E8"/>
                </a:solidFill>
                <a:latin typeface="Verdana"/>
                <a:cs typeface="Verdana"/>
              </a:rPr>
              <a:t>i</a:t>
            </a:r>
            <a:r>
              <a:rPr dirty="0" sz="1450" spc="-80">
                <a:solidFill>
                  <a:srgbClr val="E2E6E8"/>
                </a:solidFill>
                <a:latin typeface="Verdana"/>
                <a:cs typeface="Verdana"/>
              </a:rPr>
              <a:t>t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40">
                <a:solidFill>
                  <a:srgbClr val="E2E6E8"/>
                </a:solidFill>
                <a:latin typeface="Verdana"/>
                <a:cs typeface="Verdana"/>
              </a:rPr>
              <a:t>s</a:t>
            </a:r>
            <a:r>
              <a:rPr dirty="0" sz="1450" spc="-160">
                <a:solidFill>
                  <a:srgbClr val="E2E6E8"/>
                </a:solidFill>
                <a:latin typeface="Verdana"/>
                <a:cs typeface="Verdana"/>
              </a:rPr>
              <a:t>.</a:t>
            </a:r>
            <a:endParaRPr sz="145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89602" y="4549727"/>
            <a:ext cx="3328035" cy="9423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50" spc="-10" b="1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1850" spc="-65" b="1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dirty="0" sz="1850" spc="-80" b="1">
                <a:solidFill>
                  <a:srgbClr val="FFFFFF"/>
                </a:solidFill>
                <a:latin typeface="Verdana"/>
                <a:cs typeface="Verdana"/>
              </a:rPr>
              <a:t>w</a:t>
            </a:r>
            <a:r>
              <a:rPr dirty="0" sz="1850" spc="-40" b="1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850" spc="-110" b="1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850" spc="-140" b="1">
                <a:solidFill>
                  <a:srgbClr val="FFFFFF"/>
                </a:solidFill>
                <a:latin typeface="Verdana"/>
                <a:cs typeface="Verdana"/>
              </a:rPr>
              <a:t>S</a:t>
            </a:r>
            <a:r>
              <a:rPr dirty="0" sz="1850" spc="-105" b="1">
                <a:solidFill>
                  <a:srgbClr val="FFFFFF"/>
                </a:solidFill>
                <a:latin typeface="Verdana"/>
                <a:cs typeface="Verdana"/>
              </a:rPr>
              <a:t>y</a:t>
            </a:r>
            <a:r>
              <a:rPr dirty="0" sz="1850" spc="-45" b="1">
                <a:solidFill>
                  <a:srgbClr val="FFFFFF"/>
                </a:solidFill>
                <a:latin typeface="Verdana"/>
                <a:cs typeface="Verdana"/>
              </a:rPr>
              <a:t>n</a:t>
            </a:r>
            <a:r>
              <a:rPr dirty="0" sz="1850" spc="-20" b="1">
                <a:solidFill>
                  <a:srgbClr val="FFFFFF"/>
                </a:solidFill>
                <a:latin typeface="Verdana"/>
                <a:cs typeface="Verdana"/>
              </a:rPr>
              <a:t>d</a:t>
            </a:r>
            <a:r>
              <a:rPr dirty="0" sz="1850" spc="-125" b="1">
                <a:solidFill>
                  <a:srgbClr val="FFFFFF"/>
                </a:solidFill>
                <a:latin typeface="Verdana"/>
                <a:cs typeface="Verdana"/>
              </a:rPr>
              <a:t>r</a:t>
            </a:r>
            <a:r>
              <a:rPr dirty="0" sz="1850" spc="-65" b="1">
                <a:solidFill>
                  <a:srgbClr val="FFFFFF"/>
                </a:solidFill>
                <a:latin typeface="Verdana"/>
                <a:cs typeface="Verdana"/>
              </a:rPr>
              <a:t>o</a:t>
            </a:r>
            <a:r>
              <a:rPr dirty="0" sz="1850" spc="-20" b="1">
                <a:solidFill>
                  <a:srgbClr val="FFFFFF"/>
                </a:solidFill>
                <a:latin typeface="Verdana"/>
                <a:cs typeface="Verdana"/>
              </a:rPr>
              <a:t>m</a:t>
            </a:r>
            <a:r>
              <a:rPr dirty="0" sz="1850" spc="-60" b="1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endParaRPr sz="1850">
              <a:latin typeface="Verdana"/>
              <a:cs typeface="Verdana"/>
            </a:endParaRPr>
          </a:p>
          <a:p>
            <a:pPr marL="12700" marR="5080">
              <a:lnSpc>
                <a:spcPct val="120700"/>
              </a:lnSpc>
              <a:spcBef>
                <a:spcPts val="790"/>
              </a:spcBef>
            </a:pPr>
            <a:r>
              <a:rPr dirty="0" sz="1450" spc="-120">
                <a:solidFill>
                  <a:srgbClr val="E2E6E8"/>
                </a:solidFill>
                <a:latin typeface="Verdana"/>
                <a:cs typeface="Verdana"/>
              </a:rPr>
              <a:t>Keterbelakangan 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perkembangan </a:t>
            </a:r>
            <a:r>
              <a:rPr dirty="0" sz="1450" spc="-85">
                <a:solidFill>
                  <a:srgbClr val="E2E6E8"/>
                </a:solidFill>
                <a:latin typeface="Verdana"/>
                <a:cs typeface="Verdana"/>
              </a:rPr>
              <a:t>fisik 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dan </a:t>
            </a:r>
            <a:r>
              <a:rPr dirty="0" sz="1450" spc="-49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20">
                <a:solidFill>
                  <a:srgbClr val="E2E6E8"/>
                </a:solidFill>
                <a:latin typeface="Verdana"/>
                <a:cs typeface="Verdana"/>
              </a:rPr>
              <a:t>mental.</a:t>
            </a:r>
            <a:endParaRPr sz="145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89602" y="3007973"/>
            <a:ext cx="3434715" cy="94741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50" spc="-75" b="1">
                <a:solidFill>
                  <a:srgbClr val="FFFFFF"/>
                </a:solidFill>
                <a:latin typeface="Verdana"/>
                <a:cs typeface="Verdana"/>
              </a:rPr>
              <a:t>Disleksia</a:t>
            </a:r>
            <a:endParaRPr sz="1850">
              <a:latin typeface="Verdana"/>
              <a:cs typeface="Verdana"/>
            </a:endParaRPr>
          </a:p>
          <a:p>
            <a:pPr marL="12700" marR="5080">
              <a:lnSpc>
                <a:spcPct val="125000"/>
              </a:lnSpc>
              <a:spcBef>
                <a:spcPts val="680"/>
              </a:spcBef>
            </a:pP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G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14">
                <a:solidFill>
                  <a:srgbClr val="E2E6E8"/>
                </a:solidFill>
                <a:latin typeface="Verdana"/>
                <a:cs typeface="Verdana"/>
              </a:rPr>
              <a:t>n</a:t>
            </a:r>
            <a:r>
              <a:rPr dirty="0" sz="1450" spc="-165">
                <a:solidFill>
                  <a:srgbClr val="E2E6E8"/>
                </a:solidFill>
                <a:latin typeface="Verdana"/>
                <a:cs typeface="Verdana"/>
              </a:rPr>
              <a:t>gg</a:t>
            </a:r>
            <a:r>
              <a:rPr dirty="0" sz="1450" spc="-120">
                <a:solidFill>
                  <a:srgbClr val="E2E6E8"/>
                </a:solidFill>
                <a:latin typeface="Verdana"/>
                <a:cs typeface="Verdana"/>
              </a:rPr>
              <a:t>u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n</a:t>
            </a:r>
            <a:r>
              <a:rPr dirty="0" sz="1450" spc="-16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90">
                <a:solidFill>
                  <a:srgbClr val="E2E6E8"/>
                </a:solidFill>
                <a:latin typeface="Verdana"/>
                <a:cs typeface="Verdana"/>
              </a:rPr>
              <a:t>d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25">
                <a:solidFill>
                  <a:srgbClr val="E2E6E8"/>
                </a:solidFill>
                <a:latin typeface="Verdana"/>
                <a:cs typeface="Verdana"/>
              </a:rPr>
              <a:t>l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85">
                <a:solidFill>
                  <a:srgbClr val="E2E6E8"/>
                </a:solidFill>
                <a:latin typeface="Verdana"/>
                <a:cs typeface="Verdana"/>
              </a:rPr>
              <a:t>m</a:t>
            </a:r>
            <a:r>
              <a:rPr dirty="0" sz="1450" spc="-16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90">
                <a:solidFill>
                  <a:srgbClr val="E2E6E8"/>
                </a:solidFill>
                <a:latin typeface="Verdana"/>
                <a:cs typeface="Verdana"/>
              </a:rPr>
              <a:t>m</a:t>
            </a:r>
            <a:r>
              <a:rPr dirty="0" sz="1450" spc="-135">
                <a:solidFill>
                  <a:srgbClr val="E2E6E8"/>
                </a:solidFill>
                <a:latin typeface="Verdana"/>
                <a:cs typeface="Verdana"/>
              </a:rPr>
              <a:t>e</a:t>
            </a:r>
            <a:r>
              <a:rPr dirty="0" sz="1450" spc="-190">
                <a:solidFill>
                  <a:srgbClr val="E2E6E8"/>
                </a:solidFill>
                <a:latin typeface="Verdana"/>
                <a:cs typeface="Verdana"/>
              </a:rPr>
              <a:t>m</a:t>
            </a:r>
            <a:r>
              <a:rPr dirty="0" sz="1450" spc="-90">
                <a:solidFill>
                  <a:srgbClr val="E2E6E8"/>
                </a:solidFill>
                <a:latin typeface="Verdana"/>
                <a:cs typeface="Verdana"/>
              </a:rPr>
              <a:t>b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85">
                <a:solidFill>
                  <a:srgbClr val="E2E6E8"/>
                </a:solidFill>
                <a:latin typeface="Verdana"/>
                <a:cs typeface="Verdana"/>
              </a:rPr>
              <a:t>c</a:t>
            </a:r>
            <a:r>
              <a:rPr dirty="0" sz="1450" spc="-125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6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90">
                <a:solidFill>
                  <a:srgbClr val="E2E6E8"/>
                </a:solidFill>
                <a:latin typeface="Verdana"/>
                <a:cs typeface="Verdana"/>
              </a:rPr>
              <a:t>d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n</a:t>
            </a:r>
            <a:r>
              <a:rPr dirty="0" sz="1450" spc="-16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90">
                <a:solidFill>
                  <a:srgbClr val="E2E6E8"/>
                </a:solidFill>
                <a:latin typeface="Verdana"/>
                <a:cs typeface="Verdana"/>
              </a:rPr>
              <a:t>m</a:t>
            </a:r>
            <a:r>
              <a:rPr dirty="0" sz="1450" spc="-135">
                <a:solidFill>
                  <a:srgbClr val="E2E6E8"/>
                </a:solidFill>
                <a:latin typeface="Verdana"/>
                <a:cs typeface="Verdana"/>
              </a:rPr>
              <a:t>e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r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14">
                <a:solidFill>
                  <a:srgbClr val="E2E6E8"/>
                </a:solidFill>
                <a:latin typeface="Verdana"/>
                <a:cs typeface="Verdana"/>
              </a:rPr>
              <a:t>n</a:t>
            </a:r>
            <a:r>
              <a:rPr dirty="0" sz="1450" spc="-165">
                <a:solidFill>
                  <a:srgbClr val="E2E6E8"/>
                </a:solidFill>
                <a:latin typeface="Verdana"/>
                <a:cs typeface="Verdana"/>
              </a:rPr>
              <a:t>g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k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40">
                <a:solidFill>
                  <a:srgbClr val="E2E6E8"/>
                </a:solidFill>
                <a:latin typeface="Verdana"/>
                <a:cs typeface="Verdana"/>
              </a:rPr>
              <a:t>i  </a:t>
            </a:r>
            <a:r>
              <a:rPr dirty="0" sz="1450" spc="-120">
                <a:solidFill>
                  <a:srgbClr val="E2E6E8"/>
                </a:solidFill>
                <a:latin typeface="Verdana"/>
                <a:cs typeface="Verdana"/>
              </a:rPr>
              <a:t>huruf.</a:t>
            </a:r>
            <a:endParaRPr sz="1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94040" y="3150146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504" y="57098"/>
                </a:moveTo>
                <a:lnTo>
                  <a:pt x="27946" y="57098"/>
                </a:lnTo>
                <a:lnTo>
                  <a:pt x="20954" y="56387"/>
                </a:lnTo>
                <a:lnTo>
                  <a:pt x="10921" y="51434"/>
                </a:lnTo>
                <a:lnTo>
                  <a:pt x="3556" y="43052"/>
                </a:lnTo>
                <a:lnTo>
                  <a:pt x="0" y="32385"/>
                </a:lnTo>
                <a:lnTo>
                  <a:pt x="761" y="21081"/>
                </a:lnTo>
                <a:lnTo>
                  <a:pt x="5714" y="11048"/>
                </a:lnTo>
                <a:lnTo>
                  <a:pt x="14096" y="3683"/>
                </a:lnTo>
                <a:lnTo>
                  <a:pt x="21082" y="761"/>
                </a:lnTo>
                <a:lnTo>
                  <a:pt x="24764" y="0"/>
                </a:lnTo>
                <a:lnTo>
                  <a:pt x="28574" y="0"/>
                </a:lnTo>
                <a:lnTo>
                  <a:pt x="57099" y="27838"/>
                </a:lnTo>
                <a:lnTo>
                  <a:pt x="57099" y="29074"/>
                </a:lnTo>
                <a:lnTo>
                  <a:pt x="32504" y="57098"/>
                </a:lnTo>
                <a:close/>
              </a:path>
            </a:pathLst>
          </a:custGeom>
          <a:solidFill>
            <a:srgbClr val="E2E6E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694040" y="3530831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503" y="57099"/>
                </a:moveTo>
                <a:lnTo>
                  <a:pt x="27949" y="57099"/>
                </a:lnTo>
                <a:lnTo>
                  <a:pt x="20954" y="56387"/>
                </a:lnTo>
                <a:lnTo>
                  <a:pt x="10921" y="51434"/>
                </a:lnTo>
                <a:lnTo>
                  <a:pt x="3556" y="43052"/>
                </a:lnTo>
                <a:lnTo>
                  <a:pt x="0" y="32385"/>
                </a:lnTo>
                <a:lnTo>
                  <a:pt x="761" y="21081"/>
                </a:lnTo>
                <a:lnTo>
                  <a:pt x="5714" y="11048"/>
                </a:lnTo>
                <a:lnTo>
                  <a:pt x="14096" y="3683"/>
                </a:lnTo>
                <a:lnTo>
                  <a:pt x="21082" y="761"/>
                </a:lnTo>
                <a:lnTo>
                  <a:pt x="24764" y="0"/>
                </a:lnTo>
                <a:lnTo>
                  <a:pt x="28575" y="0"/>
                </a:lnTo>
                <a:lnTo>
                  <a:pt x="57099" y="27838"/>
                </a:lnTo>
                <a:lnTo>
                  <a:pt x="57099" y="29074"/>
                </a:lnTo>
                <a:lnTo>
                  <a:pt x="32503" y="57099"/>
                </a:lnTo>
                <a:close/>
              </a:path>
            </a:pathLst>
          </a:custGeom>
          <a:solidFill>
            <a:srgbClr val="E2E6E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694040" y="4206544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259" y="56899"/>
                </a:moveTo>
                <a:lnTo>
                  <a:pt x="21083" y="56137"/>
                </a:lnTo>
                <a:lnTo>
                  <a:pt x="11049" y="51183"/>
                </a:lnTo>
                <a:lnTo>
                  <a:pt x="3683" y="42801"/>
                </a:lnTo>
                <a:lnTo>
                  <a:pt x="0" y="32387"/>
                </a:lnTo>
                <a:lnTo>
                  <a:pt x="761" y="21082"/>
                </a:lnTo>
                <a:lnTo>
                  <a:pt x="5715" y="11049"/>
                </a:lnTo>
                <a:lnTo>
                  <a:pt x="14097" y="3556"/>
                </a:lnTo>
                <a:lnTo>
                  <a:pt x="24766" y="0"/>
                </a:lnTo>
                <a:lnTo>
                  <a:pt x="35942" y="761"/>
                </a:lnTo>
                <a:lnTo>
                  <a:pt x="45976" y="5715"/>
                </a:lnTo>
                <a:lnTo>
                  <a:pt x="53342" y="14097"/>
                </a:lnTo>
                <a:lnTo>
                  <a:pt x="56899" y="24766"/>
                </a:lnTo>
                <a:lnTo>
                  <a:pt x="57102" y="27816"/>
                </a:lnTo>
                <a:lnTo>
                  <a:pt x="57102" y="29066"/>
                </a:lnTo>
                <a:lnTo>
                  <a:pt x="56391" y="35943"/>
                </a:lnTo>
                <a:lnTo>
                  <a:pt x="51437" y="45976"/>
                </a:lnTo>
                <a:lnTo>
                  <a:pt x="42928" y="53342"/>
                </a:lnTo>
                <a:lnTo>
                  <a:pt x="32259" y="56899"/>
                </a:lnTo>
                <a:close/>
              </a:path>
            </a:pathLst>
          </a:custGeom>
          <a:solidFill>
            <a:srgbClr val="E2E6E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638515" y="2031375"/>
            <a:ext cx="6569709" cy="59118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700" spc="160"/>
              <a:t>Gangguan</a:t>
            </a:r>
            <a:r>
              <a:rPr dirty="0" sz="3700" spc="-85"/>
              <a:t> </a:t>
            </a:r>
            <a:r>
              <a:rPr dirty="0" sz="3700" spc="175"/>
              <a:t>Perkembangan</a:t>
            </a:r>
            <a:endParaRPr sz="3700"/>
          </a:p>
        </p:txBody>
      </p:sp>
      <p:sp>
        <p:nvSpPr>
          <p:cNvPr id="6" name="object 6"/>
          <p:cNvSpPr txBox="1"/>
          <p:nvPr/>
        </p:nvSpPr>
        <p:spPr>
          <a:xfrm>
            <a:off x="1939781" y="3018069"/>
            <a:ext cx="7818755" cy="12420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450" spc="-145">
                <a:solidFill>
                  <a:srgbClr val="E2E6E8"/>
                </a:solidFill>
                <a:latin typeface="Verdana"/>
                <a:cs typeface="Verdana"/>
              </a:rPr>
              <a:t>Gangguan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00">
                <a:solidFill>
                  <a:srgbClr val="E2E6E8"/>
                </a:solidFill>
                <a:latin typeface="Verdana"/>
                <a:cs typeface="Verdana"/>
              </a:rPr>
              <a:t>bicara</a:t>
            </a:r>
            <a:r>
              <a:rPr dirty="0" sz="1450" spc="-204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dan</a:t>
            </a:r>
            <a:r>
              <a:rPr dirty="0" sz="1450" spc="-204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50">
                <a:solidFill>
                  <a:srgbClr val="E2E6E8"/>
                </a:solidFill>
                <a:latin typeface="Verdana"/>
                <a:cs typeface="Verdana"/>
              </a:rPr>
              <a:t>bahasa:</a:t>
            </a:r>
            <a:r>
              <a:rPr dirty="0" sz="1450" spc="-204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00">
                <a:solidFill>
                  <a:srgbClr val="E2E6E8"/>
                </a:solidFill>
                <a:latin typeface="Verdana"/>
                <a:cs typeface="Verdana"/>
              </a:rPr>
              <a:t>kesulitan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dalam</a:t>
            </a:r>
            <a:r>
              <a:rPr dirty="0" sz="1450" spc="-204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05">
                <a:solidFill>
                  <a:srgbClr val="E2E6E8"/>
                </a:solidFill>
                <a:latin typeface="Verdana"/>
                <a:cs typeface="Verdana"/>
              </a:rPr>
              <a:t>berbicara</a:t>
            </a:r>
            <a:r>
              <a:rPr dirty="0" sz="1450" spc="-204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dan</a:t>
            </a:r>
            <a:r>
              <a:rPr dirty="0" sz="1450" spc="-204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25">
                <a:solidFill>
                  <a:srgbClr val="E2E6E8"/>
                </a:solidFill>
                <a:latin typeface="Verdana"/>
                <a:cs typeface="Verdana"/>
              </a:rPr>
              <a:t>mengekspresikan</a:t>
            </a:r>
            <a:r>
              <a:rPr dirty="0" sz="1450" spc="-204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90">
                <a:solidFill>
                  <a:srgbClr val="E2E6E8"/>
                </a:solidFill>
                <a:latin typeface="Verdana"/>
                <a:cs typeface="Verdana"/>
              </a:rPr>
              <a:t>diri.</a:t>
            </a:r>
            <a:endParaRPr sz="1450">
              <a:latin typeface="Verdana"/>
              <a:cs typeface="Verdana"/>
            </a:endParaRPr>
          </a:p>
          <a:p>
            <a:pPr marL="12700" marR="5080">
              <a:lnSpc>
                <a:spcPct val="129299"/>
              </a:lnSpc>
              <a:spcBef>
                <a:spcPts val="675"/>
              </a:spcBef>
            </a:pPr>
            <a:r>
              <a:rPr dirty="0" sz="1450" spc="-114">
                <a:solidFill>
                  <a:srgbClr val="E2E6E8"/>
                </a:solidFill>
                <a:latin typeface="Verdana"/>
                <a:cs typeface="Verdana"/>
              </a:rPr>
              <a:t>Keterlambatan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perkembangan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00">
                <a:solidFill>
                  <a:srgbClr val="E2E6E8"/>
                </a:solidFill>
                <a:latin typeface="Verdana"/>
                <a:cs typeface="Verdana"/>
              </a:rPr>
              <a:t>motorik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40">
                <a:solidFill>
                  <a:srgbClr val="E2E6E8"/>
                </a:solidFill>
                <a:latin typeface="Verdana"/>
                <a:cs typeface="Verdana"/>
              </a:rPr>
              <a:t>halus:</a:t>
            </a:r>
            <a:r>
              <a:rPr dirty="0" sz="1450" spc="-204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00">
                <a:solidFill>
                  <a:srgbClr val="E2E6E8"/>
                </a:solidFill>
                <a:latin typeface="Verdana"/>
                <a:cs typeface="Verdana"/>
              </a:rPr>
              <a:t>kesulitan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dalam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35">
                <a:solidFill>
                  <a:srgbClr val="E2E6E8"/>
                </a:solidFill>
                <a:latin typeface="Verdana"/>
                <a:cs typeface="Verdana"/>
              </a:rPr>
              <a:t>menggunakan</a:t>
            </a:r>
            <a:r>
              <a:rPr dirty="0" sz="1450" spc="-204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20">
                <a:solidFill>
                  <a:srgbClr val="E2E6E8"/>
                </a:solidFill>
                <a:latin typeface="Verdana"/>
                <a:cs typeface="Verdana"/>
              </a:rPr>
              <a:t>tangan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dan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05">
                <a:solidFill>
                  <a:srgbClr val="E2E6E8"/>
                </a:solidFill>
                <a:latin typeface="Verdana"/>
                <a:cs typeface="Verdana"/>
              </a:rPr>
              <a:t>jari</a:t>
            </a:r>
            <a:r>
              <a:rPr dirty="0" sz="1450" spc="-204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untuk </a:t>
            </a:r>
            <a:r>
              <a:rPr dirty="0" sz="1450" spc="-49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14">
                <a:solidFill>
                  <a:srgbClr val="E2E6E8"/>
                </a:solidFill>
                <a:latin typeface="Verdana"/>
                <a:cs typeface="Verdana"/>
              </a:rPr>
              <a:t>kegiatan</a:t>
            </a:r>
            <a:r>
              <a:rPr dirty="0" sz="1450" spc="-22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14">
                <a:solidFill>
                  <a:srgbClr val="E2E6E8"/>
                </a:solidFill>
                <a:latin typeface="Verdana"/>
                <a:cs typeface="Verdana"/>
              </a:rPr>
              <a:t>halus.</a:t>
            </a:r>
            <a:endParaRPr sz="14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dirty="0" sz="1450" spc="-145">
                <a:solidFill>
                  <a:srgbClr val="E2E6E8"/>
                </a:solidFill>
                <a:latin typeface="Verdana"/>
                <a:cs typeface="Verdana"/>
              </a:rPr>
              <a:t>Gangguan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40">
                <a:solidFill>
                  <a:srgbClr val="E2E6E8"/>
                </a:solidFill>
                <a:latin typeface="Verdana"/>
                <a:cs typeface="Verdana"/>
              </a:rPr>
              <a:t>autisme: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00">
                <a:solidFill>
                  <a:srgbClr val="E2E6E8"/>
                </a:solidFill>
                <a:latin typeface="Verdana"/>
                <a:cs typeface="Verdana"/>
              </a:rPr>
              <a:t>kesulitan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dalam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05">
                <a:solidFill>
                  <a:srgbClr val="E2E6E8"/>
                </a:solidFill>
                <a:latin typeface="Verdana"/>
                <a:cs typeface="Verdana"/>
              </a:rPr>
              <a:t>berinteraksi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95">
                <a:solidFill>
                  <a:srgbClr val="E2E6E8"/>
                </a:solidFill>
                <a:latin typeface="Verdana"/>
                <a:cs typeface="Verdana"/>
              </a:rPr>
              <a:t>sosial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dan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14">
                <a:solidFill>
                  <a:srgbClr val="E2E6E8"/>
                </a:solidFill>
                <a:latin typeface="Verdana"/>
                <a:cs typeface="Verdana"/>
              </a:rPr>
              <a:t>berkomunikasi.</a:t>
            </a:r>
            <a:endParaRPr sz="1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57"/>
            <a:ext cx="11429999" cy="2350465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638515" y="3249556"/>
            <a:ext cx="4789805" cy="59118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700" spc="160" b="1">
                <a:solidFill>
                  <a:srgbClr val="FFFFFF"/>
                </a:solidFill>
                <a:latin typeface="Tahoma"/>
                <a:cs typeface="Tahoma"/>
              </a:rPr>
              <a:t>Gangguan</a:t>
            </a:r>
            <a:r>
              <a:rPr dirty="0" sz="3700" spc="-8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700" spc="105" b="1">
                <a:solidFill>
                  <a:srgbClr val="FFFFFF"/>
                </a:solidFill>
                <a:latin typeface="Tahoma"/>
                <a:cs typeface="Tahoma"/>
              </a:rPr>
              <a:t>Perilaku</a:t>
            </a:r>
            <a:endParaRPr sz="37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38506" y="5183999"/>
            <a:ext cx="166370" cy="2514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450" spc="-60">
                <a:solidFill>
                  <a:srgbClr val="E2E6E8"/>
                </a:solidFill>
                <a:latin typeface="Tahoma"/>
                <a:cs typeface="Tahoma"/>
              </a:rPr>
              <a:t>3</a:t>
            </a:r>
            <a:r>
              <a:rPr dirty="0" sz="1450" spc="-70">
                <a:solidFill>
                  <a:srgbClr val="E2E6E8"/>
                </a:solidFill>
                <a:latin typeface="Tahoma"/>
                <a:cs typeface="Tahoma"/>
              </a:rPr>
              <a:t>.</a:t>
            </a:r>
            <a:endParaRPr sz="145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38506" y="4155299"/>
            <a:ext cx="8073390" cy="125158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313690" indent="-301625">
              <a:lnSpc>
                <a:spcPct val="100000"/>
              </a:lnSpc>
              <a:spcBef>
                <a:spcPts val="130"/>
              </a:spcBef>
              <a:buFont typeface="Tahoma"/>
              <a:buAutoNum type="arabicPeriod"/>
              <a:tabLst>
                <a:tab pos="313690" algn="l"/>
                <a:tab pos="314325" algn="l"/>
              </a:tabLst>
            </a:pPr>
            <a:r>
              <a:rPr dirty="0" sz="1450" spc="-95" b="1">
                <a:solidFill>
                  <a:srgbClr val="E2E6E8"/>
                </a:solidFill>
                <a:latin typeface="Tahoma"/>
                <a:cs typeface="Tahoma"/>
              </a:rPr>
              <a:t>Kesusahan</a:t>
            </a:r>
            <a:r>
              <a:rPr dirty="0" sz="1450" spc="-125" b="1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90" b="1">
                <a:solidFill>
                  <a:srgbClr val="E2E6E8"/>
                </a:solidFill>
                <a:latin typeface="Tahoma"/>
                <a:cs typeface="Tahoma"/>
              </a:rPr>
              <a:t>Mengendalikan</a:t>
            </a:r>
            <a:r>
              <a:rPr dirty="0" sz="1450" spc="-120" b="1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85" b="1">
                <a:solidFill>
                  <a:srgbClr val="E2E6E8"/>
                </a:solidFill>
                <a:latin typeface="Tahoma"/>
                <a:cs typeface="Tahoma"/>
              </a:rPr>
              <a:t>Emosi:</a:t>
            </a:r>
            <a:r>
              <a:rPr dirty="0" sz="1450" spc="-125" b="1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15">
                <a:solidFill>
                  <a:srgbClr val="E2E6E8"/>
                </a:solidFill>
                <a:latin typeface="Tahoma"/>
                <a:cs typeface="Tahoma"/>
              </a:rPr>
              <a:t>Menunjukkan</a:t>
            </a:r>
            <a:r>
              <a:rPr dirty="0" sz="1450" spc="-150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10">
                <a:solidFill>
                  <a:srgbClr val="E2E6E8"/>
                </a:solidFill>
                <a:latin typeface="Tahoma"/>
                <a:cs typeface="Tahoma"/>
              </a:rPr>
              <a:t>reaksi</a:t>
            </a:r>
            <a:r>
              <a:rPr dirty="0" sz="1450" spc="-150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>
                <a:solidFill>
                  <a:srgbClr val="E2E6E8"/>
                </a:solidFill>
                <a:latin typeface="Tahoma"/>
                <a:cs typeface="Tahoma"/>
              </a:rPr>
              <a:t>emosional</a:t>
            </a:r>
            <a:r>
              <a:rPr dirty="0" sz="1450" spc="-155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30">
                <a:solidFill>
                  <a:srgbClr val="E2E6E8"/>
                </a:solidFill>
                <a:latin typeface="Tahoma"/>
                <a:cs typeface="Tahoma"/>
              </a:rPr>
              <a:t>yang</a:t>
            </a:r>
            <a:r>
              <a:rPr dirty="0" sz="1450" spc="-150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15">
                <a:solidFill>
                  <a:srgbClr val="E2E6E8"/>
                </a:solidFill>
                <a:latin typeface="Tahoma"/>
                <a:cs typeface="Tahoma"/>
              </a:rPr>
              <a:t>tajam</a:t>
            </a:r>
            <a:r>
              <a:rPr dirty="0" sz="1450" spc="-155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>
                <a:solidFill>
                  <a:srgbClr val="E2E6E8"/>
                </a:solidFill>
                <a:latin typeface="Tahoma"/>
                <a:cs typeface="Tahoma"/>
              </a:rPr>
              <a:t>dan</a:t>
            </a:r>
            <a:r>
              <a:rPr dirty="0" sz="1450" spc="-150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5">
                <a:solidFill>
                  <a:srgbClr val="E2E6E8"/>
                </a:solidFill>
                <a:latin typeface="Tahoma"/>
                <a:cs typeface="Tahoma"/>
              </a:rPr>
              <a:t>sulit</a:t>
            </a:r>
            <a:r>
              <a:rPr dirty="0" sz="1450" spc="-150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5">
                <a:solidFill>
                  <a:srgbClr val="E2E6E8"/>
                </a:solidFill>
                <a:latin typeface="Tahoma"/>
                <a:cs typeface="Tahoma"/>
              </a:rPr>
              <a:t>dilawan.</a:t>
            </a:r>
            <a:endParaRPr sz="1450">
              <a:latin typeface="Tahoma"/>
              <a:cs typeface="Tahoma"/>
            </a:endParaRPr>
          </a:p>
          <a:p>
            <a:pPr marL="313690" marR="5080" indent="-301625">
              <a:lnSpc>
                <a:spcPct val="133600"/>
              </a:lnSpc>
              <a:spcBef>
                <a:spcPts val="525"/>
              </a:spcBef>
              <a:buFont typeface="Tahoma"/>
              <a:buAutoNum type="arabicPeriod"/>
              <a:tabLst>
                <a:tab pos="313690" algn="l"/>
                <a:tab pos="314325" algn="l"/>
              </a:tabLst>
            </a:pPr>
            <a:r>
              <a:rPr dirty="0" sz="1450" spc="-105" b="1">
                <a:solidFill>
                  <a:srgbClr val="E2E6E8"/>
                </a:solidFill>
                <a:latin typeface="Tahoma"/>
                <a:cs typeface="Tahoma"/>
              </a:rPr>
              <a:t>Gangguan</a:t>
            </a:r>
            <a:r>
              <a:rPr dirty="0" sz="1450" spc="-125" b="1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90" b="1">
                <a:solidFill>
                  <a:srgbClr val="E2E6E8"/>
                </a:solidFill>
                <a:latin typeface="Tahoma"/>
                <a:cs typeface="Tahoma"/>
              </a:rPr>
              <a:t>Pemusatan</a:t>
            </a:r>
            <a:r>
              <a:rPr dirty="0" sz="1450" spc="-120" b="1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75" b="1">
                <a:solidFill>
                  <a:srgbClr val="E2E6E8"/>
                </a:solidFill>
                <a:latin typeface="Tahoma"/>
                <a:cs typeface="Tahoma"/>
              </a:rPr>
              <a:t>Perhatian</a:t>
            </a:r>
            <a:r>
              <a:rPr dirty="0" sz="1450" spc="-120" b="1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80" b="1">
                <a:solidFill>
                  <a:srgbClr val="E2E6E8"/>
                </a:solidFill>
                <a:latin typeface="Tahoma"/>
                <a:cs typeface="Tahoma"/>
              </a:rPr>
              <a:t>dan</a:t>
            </a:r>
            <a:r>
              <a:rPr dirty="0" sz="1450" spc="-120" b="1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70" b="1">
                <a:solidFill>
                  <a:srgbClr val="E2E6E8"/>
                </a:solidFill>
                <a:latin typeface="Tahoma"/>
                <a:cs typeface="Tahoma"/>
              </a:rPr>
              <a:t>Hiperaktivitas:</a:t>
            </a:r>
            <a:r>
              <a:rPr dirty="0" sz="1450" spc="-125" b="1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10">
                <a:solidFill>
                  <a:srgbClr val="E2E6E8"/>
                </a:solidFill>
                <a:latin typeface="Tahoma"/>
                <a:cs typeface="Tahoma"/>
              </a:rPr>
              <a:t>Sulit</a:t>
            </a:r>
            <a:r>
              <a:rPr dirty="0" sz="1450" spc="-150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10">
                <a:solidFill>
                  <a:srgbClr val="E2E6E8"/>
                </a:solidFill>
                <a:latin typeface="Tahoma"/>
                <a:cs typeface="Tahoma"/>
              </a:rPr>
              <a:t>fokus</a:t>
            </a:r>
            <a:r>
              <a:rPr dirty="0" sz="1450" spc="-150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>
                <a:solidFill>
                  <a:srgbClr val="E2E6E8"/>
                </a:solidFill>
                <a:latin typeface="Tahoma"/>
                <a:cs typeface="Tahoma"/>
              </a:rPr>
              <a:t>dan</a:t>
            </a:r>
            <a:r>
              <a:rPr dirty="0" sz="1450" spc="-150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15">
                <a:solidFill>
                  <a:srgbClr val="E2E6E8"/>
                </a:solidFill>
                <a:latin typeface="Tahoma"/>
                <a:cs typeface="Tahoma"/>
              </a:rPr>
              <a:t>cenderung</a:t>
            </a:r>
            <a:r>
              <a:rPr dirty="0" sz="1450" spc="-155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5">
                <a:solidFill>
                  <a:srgbClr val="E2E6E8"/>
                </a:solidFill>
                <a:latin typeface="Tahoma"/>
                <a:cs typeface="Tahoma"/>
              </a:rPr>
              <a:t>hiperaktif</a:t>
            </a:r>
            <a:r>
              <a:rPr dirty="0" sz="1450" spc="-150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5">
                <a:solidFill>
                  <a:srgbClr val="E2E6E8"/>
                </a:solidFill>
                <a:latin typeface="Tahoma"/>
                <a:cs typeface="Tahoma"/>
              </a:rPr>
              <a:t>dalam </a:t>
            </a:r>
            <a:r>
              <a:rPr dirty="0" sz="1450" spc="-434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15">
                <a:solidFill>
                  <a:srgbClr val="E2E6E8"/>
                </a:solidFill>
                <a:latin typeface="Tahoma"/>
                <a:cs typeface="Tahoma"/>
              </a:rPr>
              <a:t>aktivitasnya.</a:t>
            </a:r>
            <a:endParaRPr sz="1450">
              <a:latin typeface="Tahoma"/>
              <a:cs typeface="Tahoma"/>
            </a:endParaRPr>
          </a:p>
          <a:p>
            <a:pPr marL="313690">
              <a:lnSpc>
                <a:spcPct val="100000"/>
              </a:lnSpc>
              <a:spcBef>
                <a:spcPts val="960"/>
              </a:spcBef>
            </a:pPr>
            <a:r>
              <a:rPr dirty="0" sz="1450" spc="-65" b="1">
                <a:solidFill>
                  <a:srgbClr val="E2E6E8"/>
                </a:solidFill>
                <a:latin typeface="Tahoma"/>
                <a:cs typeface="Tahoma"/>
              </a:rPr>
              <a:t>Perilaku</a:t>
            </a:r>
            <a:r>
              <a:rPr dirty="0" sz="1450" spc="-125" b="1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85" b="1">
                <a:solidFill>
                  <a:srgbClr val="E2E6E8"/>
                </a:solidFill>
                <a:latin typeface="Tahoma"/>
                <a:cs typeface="Tahoma"/>
              </a:rPr>
              <a:t>Agresif:</a:t>
            </a:r>
            <a:r>
              <a:rPr dirty="0" sz="1450" spc="-125" b="1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15">
                <a:solidFill>
                  <a:srgbClr val="E2E6E8"/>
                </a:solidFill>
                <a:latin typeface="Tahoma"/>
                <a:cs typeface="Tahoma"/>
              </a:rPr>
              <a:t>Mungkin</a:t>
            </a:r>
            <a:r>
              <a:rPr dirty="0" sz="1450" spc="-155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15">
                <a:solidFill>
                  <a:srgbClr val="E2E6E8"/>
                </a:solidFill>
                <a:latin typeface="Tahoma"/>
                <a:cs typeface="Tahoma"/>
              </a:rPr>
              <a:t>cenderung</a:t>
            </a:r>
            <a:r>
              <a:rPr dirty="0" sz="1450" spc="-150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>
                <a:solidFill>
                  <a:srgbClr val="E2E6E8"/>
                </a:solidFill>
                <a:latin typeface="Tahoma"/>
                <a:cs typeface="Tahoma"/>
              </a:rPr>
              <a:t>bertindak</a:t>
            </a:r>
            <a:r>
              <a:rPr dirty="0" sz="1450" spc="-155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25">
                <a:solidFill>
                  <a:srgbClr val="E2E6E8"/>
                </a:solidFill>
                <a:latin typeface="Tahoma"/>
                <a:cs typeface="Tahoma"/>
              </a:rPr>
              <a:t>agresif</a:t>
            </a:r>
            <a:r>
              <a:rPr dirty="0" sz="1450" spc="-155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10">
                <a:solidFill>
                  <a:srgbClr val="E2E6E8"/>
                </a:solidFill>
                <a:latin typeface="Tahoma"/>
                <a:cs typeface="Tahoma"/>
              </a:rPr>
              <a:t>terhadap</a:t>
            </a:r>
            <a:r>
              <a:rPr dirty="0" sz="1450" spc="-155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20">
                <a:solidFill>
                  <a:srgbClr val="E2E6E8"/>
                </a:solidFill>
                <a:latin typeface="Tahoma"/>
                <a:cs typeface="Tahoma"/>
              </a:rPr>
              <a:t>orang</a:t>
            </a:r>
            <a:r>
              <a:rPr dirty="0" sz="1450" spc="-150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10">
                <a:solidFill>
                  <a:srgbClr val="E2E6E8"/>
                </a:solidFill>
                <a:latin typeface="Tahoma"/>
                <a:cs typeface="Tahoma"/>
              </a:rPr>
              <a:t>lain</a:t>
            </a:r>
            <a:r>
              <a:rPr dirty="0" sz="1450" spc="-155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10">
                <a:solidFill>
                  <a:srgbClr val="E2E6E8"/>
                </a:solidFill>
                <a:latin typeface="Tahoma"/>
                <a:cs typeface="Tahoma"/>
              </a:rPr>
              <a:t>atau</a:t>
            </a:r>
            <a:r>
              <a:rPr dirty="0" sz="1450" spc="-155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15">
                <a:solidFill>
                  <a:srgbClr val="E2E6E8"/>
                </a:solidFill>
                <a:latin typeface="Tahoma"/>
                <a:cs typeface="Tahoma"/>
              </a:rPr>
              <a:t>diri</a:t>
            </a:r>
            <a:r>
              <a:rPr dirty="0" sz="1450" spc="-155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10">
                <a:solidFill>
                  <a:srgbClr val="E2E6E8"/>
                </a:solidFill>
                <a:latin typeface="Tahoma"/>
                <a:cs typeface="Tahoma"/>
              </a:rPr>
              <a:t>sendiri.</a:t>
            </a:r>
            <a:endParaRPr sz="14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46293" y="257"/>
            <a:ext cx="4283706" cy="6438652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751846" y="2798016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385" y="57022"/>
                </a:moveTo>
                <a:lnTo>
                  <a:pt x="21208" y="56260"/>
                </a:lnTo>
                <a:lnTo>
                  <a:pt x="11176" y="51307"/>
                </a:lnTo>
                <a:lnTo>
                  <a:pt x="3809" y="42798"/>
                </a:lnTo>
                <a:lnTo>
                  <a:pt x="0" y="32384"/>
                </a:lnTo>
                <a:lnTo>
                  <a:pt x="761" y="21081"/>
                </a:lnTo>
                <a:lnTo>
                  <a:pt x="5714" y="11048"/>
                </a:lnTo>
                <a:lnTo>
                  <a:pt x="14096" y="3682"/>
                </a:lnTo>
                <a:lnTo>
                  <a:pt x="24764" y="0"/>
                </a:lnTo>
                <a:lnTo>
                  <a:pt x="35941" y="761"/>
                </a:lnTo>
                <a:lnTo>
                  <a:pt x="45973" y="5714"/>
                </a:lnTo>
                <a:lnTo>
                  <a:pt x="53340" y="14223"/>
                </a:lnTo>
                <a:lnTo>
                  <a:pt x="57022" y="24891"/>
                </a:lnTo>
                <a:lnTo>
                  <a:pt x="57099" y="29066"/>
                </a:lnTo>
                <a:lnTo>
                  <a:pt x="56388" y="35940"/>
                </a:lnTo>
                <a:lnTo>
                  <a:pt x="51435" y="45973"/>
                </a:lnTo>
                <a:lnTo>
                  <a:pt x="43053" y="53339"/>
                </a:lnTo>
                <a:lnTo>
                  <a:pt x="32385" y="57022"/>
                </a:lnTo>
                <a:close/>
              </a:path>
            </a:pathLst>
          </a:custGeom>
          <a:solidFill>
            <a:srgbClr val="E2E6E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51846" y="3483254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386" y="57026"/>
                </a:moveTo>
                <a:lnTo>
                  <a:pt x="21210" y="56264"/>
                </a:lnTo>
                <a:lnTo>
                  <a:pt x="11176" y="51310"/>
                </a:lnTo>
                <a:lnTo>
                  <a:pt x="3810" y="42928"/>
                </a:lnTo>
                <a:lnTo>
                  <a:pt x="0" y="32386"/>
                </a:lnTo>
                <a:lnTo>
                  <a:pt x="762" y="21082"/>
                </a:lnTo>
                <a:lnTo>
                  <a:pt x="5715" y="11049"/>
                </a:lnTo>
                <a:lnTo>
                  <a:pt x="14097" y="3683"/>
                </a:lnTo>
                <a:lnTo>
                  <a:pt x="24766" y="0"/>
                </a:lnTo>
                <a:lnTo>
                  <a:pt x="35942" y="761"/>
                </a:lnTo>
                <a:lnTo>
                  <a:pt x="45976" y="5715"/>
                </a:lnTo>
                <a:lnTo>
                  <a:pt x="53342" y="14097"/>
                </a:lnTo>
                <a:lnTo>
                  <a:pt x="57026" y="24766"/>
                </a:lnTo>
                <a:lnTo>
                  <a:pt x="57102" y="29068"/>
                </a:lnTo>
                <a:lnTo>
                  <a:pt x="56391" y="35943"/>
                </a:lnTo>
                <a:lnTo>
                  <a:pt x="32386" y="57026"/>
                </a:lnTo>
                <a:close/>
              </a:path>
            </a:pathLst>
          </a:custGeom>
          <a:solidFill>
            <a:srgbClr val="E2E6E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51846" y="4158957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386" y="57026"/>
                </a:moveTo>
                <a:lnTo>
                  <a:pt x="21210" y="56264"/>
                </a:lnTo>
                <a:lnTo>
                  <a:pt x="11176" y="51310"/>
                </a:lnTo>
                <a:lnTo>
                  <a:pt x="3810" y="42928"/>
                </a:lnTo>
                <a:lnTo>
                  <a:pt x="0" y="32386"/>
                </a:lnTo>
                <a:lnTo>
                  <a:pt x="762" y="21082"/>
                </a:lnTo>
                <a:lnTo>
                  <a:pt x="5715" y="11049"/>
                </a:lnTo>
                <a:lnTo>
                  <a:pt x="14097" y="3683"/>
                </a:lnTo>
                <a:lnTo>
                  <a:pt x="24766" y="0"/>
                </a:lnTo>
                <a:lnTo>
                  <a:pt x="35942" y="761"/>
                </a:lnTo>
                <a:lnTo>
                  <a:pt x="45976" y="5715"/>
                </a:lnTo>
                <a:lnTo>
                  <a:pt x="53342" y="14097"/>
                </a:lnTo>
                <a:lnTo>
                  <a:pt x="57026" y="24766"/>
                </a:lnTo>
                <a:lnTo>
                  <a:pt x="57102" y="29076"/>
                </a:lnTo>
                <a:lnTo>
                  <a:pt x="56391" y="36069"/>
                </a:lnTo>
                <a:lnTo>
                  <a:pt x="51437" y="46103"/>
                </a:lnTo>
                <a:lnTo>
                  <a:pt x="43055" y="53469"/>
                </a:lnTo>
                <a:lnTo>
                  <a:pt x="32386" y="57026"/>
                </a:lnTo>
                <a:close/>
              </a:path>
            </a:pathLst>
          </a:custGeom>
          <a:solidFill>
            <a:srgbClr val="E2E6E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93940" y="1774410"/>
            <a:ext cx="5671185" cy="59118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700" spc="160"/>
              <a:t>Gangguan</a:t>
            </a:r>
            <a:r>
              <a:rPr dirty="0" sz="3700" spc="-85"/>
              <a:t> </a:t>
            </a:r>
            <a:r>
              <a:rPr dirty="0" sz="3700" spc="135"/>
              <a:t>Komunikasi</a:t>
            </a:r>
            <a:endParaRPr sz="3700"/>
          </a:p>
        </p:txBody>
      </p:sp>
      <p:sp>
        <p:nvSpPr>
          <p:cNvPr id="7" name="object 7"/>
          <p:cNvSpPr txBox="1"/>
          <p:nvPr/>
        </p:nvSpPr>
        <p:spPr>
          <a:xfrm>
            <a:off x="995216" y="2596580"/>
            <a:ext cx="5387975" cy="18732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33600"/>
              </a:lnSpc>
              <a:spcBef>
                <a:spcPts val="90"/>
              </a:spcBef>
            </a:pPr>
            <a:r>
              <a:rPr dirty="0" sz="1450" spc="-105" b="1">
                <a:solidFill>
                  <a:srgbClr val="E2E6E8"/>
                </a:solidFill>
                <a:latin typeface="Tahoma"/>
                <a:cs typeface="Tahoma"/>
              </a:rPr>
              <a:t>Gangguan</a:t>
            </a:r>
            <a:r>
              <a:rPr dirty="0" sz="1450" spc="-120" b="1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75" b="1">
                <a:solidFill>
                  <a:srgbClr val="E2E6E8"/>
                </a:solidFill>
                <a:latin typeface="Tahoma"/>
                <a:cs typeface="Tahoma"/>
              </a:rPr>
              <a:t>bicara:</a:t>
            </a:r>
            <a:r>
              <a:rPr dirty="0" sz="1450" spc="-120" b="1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105">
                <a:solidFill>
                  <a:srgbClr val="E2E6E8"/>
                </a:solidFill>
                <a:latin typeface="Verdana"/>
                <a:cs typeface="Verdana"/>
              </a:rPr>
              <a:t>Kesulitan</a:t>
            </a:r>
            <a:r>
              <a:rPr dirty="0" sz="1450" spc="-204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dalam</a:t>
            </a:r>
            <a:r>
              <a:rPr dirty="0" sz="1450" spc="-20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25">
                <a:solidFill>
                  <a:srgbClr val="E2E6E8"/>
                </a:solidFill>
                <a:latin typeface="Verdana"/>
                <a:cs typeface="Verdana"/>
              </a:rPr>
              <a:t>mengucapkan</a:t>
            </a:r>
            <a:r>
              <a:rPr dirty="0" sz="1450" spc="-204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25">
                <a:solidFill>
                  <a:srgbClr val="E2E6E8"/>
                </a:solidFill>
                <a:latin typeface="Verdana"/>
                <a:cs typeface="Verdana"/>
              </a:rPr>
              <a:t>kata-kata</a:t>
            </a:r>
            <a:r>
              <a:rPr dirty="0" sz="1450" spc="-204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25">
                <a:solidFill>
                  <a:srgbClr val="E2E6E8"/>
                </a:solidFill>
                <a:latin typeface="Verdana"/>
                <a:cs typeface="Verdana"/>
              </a:rPr>
              <a:t>dengan </a:t>
            </a:r>
            <a:r>
              <a:rPr dirty="0" sz="1450" spc="-49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14">
                <a:solidFill>
                  <a:srgbClr val="E2E6E8"/>
                </a:solidFill>
                <a:latin typeface="Verdana"/>
                <a:cs typeface="Verdana"/>
              </a:rPr>
              <a:t>jelas</a:t>
            </a:r>
            <a:endParaRPr sz="1450">
              <a:latin typeface="Verdana"/>
              <a:cs typeface="Verdana"/>
            </a:endParaRPr>
          </a:p>
          <a:p>
            <a:pPr marL="12700" marR="1189990">
              <a:lnSpc>
                <a:spcPct val="129299"/>
              </a:lnSpc>
              <a:spcBef>
                <a:spcPts val="675"/>
              </a:spcBef>
            </a:pPr>
            <a:r>
              <a:rPr dirty="0" sz="1450" spc="-105" b="1">
                <a:solidFill>
                  <a:srgbClr val="E2E6E8"/>
                </a:solidFill>
                <a:latin typeface="Tahoma"/>
                <a:cs typeface="Tahoma"/>
              </a:rPr>
              <a:t>Gangguan</a:t>
            </a:r>
            <a:r>
              <a:rPr dirty="0" sz="1450" spc="-130" b="1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90" b="1">
                <a:solidFill>
                  <a:srgbClr val="E2E6E8"/>
                </a:solidFill>
                <a:latin typeface="Tahoma"/>
                <a:cs typeface="Tahoma"/>
              </a:rPr>
              <a:t>bahasa:</a:t>
            </a:r>
            <a:r>
              <a:rPr dirty="0" sz="1450" spc="-130" b="1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105">
                <a:solidFill>
                  <a:srgbClr val="E2E6E8"/>
                </a:solidFill>
                <a:latin typeface="Verdana"/>
                <a:cs typeface="Verdana"/>
              </a:rPr>
              <a:t>Kesulitan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dalam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40">
                <a:solidFill>
                  <a:srgbClr val="E2E6E8"/>
                </a:solidFill>
                <a:latin typeface="Verdana"/>
                <a:cs typeface="Verdana"/>
              </a:rPr>
              <a:t>memahami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14">
                <a:solidFill>
                  <a:srgbClr val="E2E6E8"/>
                </a:solidFill>
                <a:latin typeface="Verdana"/>
                <a:cs typeface="Verdana"/>
              </a:rPr>
              <a:t>atau </a:t>
            </a:r>
            <a:r>
              <a:rPr dirty="0" sz="1450" spc="-49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90">
                <a:solidFill>
                  <a:srgbClr val="E2E6E8"/>
                </a:solidFill>
                <a:latin typeface="Verdana"/>
                <a:cs typeface="Verdana"/>
              </a:rPr>
              <a:t>m</a:t>
            </a:r>
            <a:r>
              <a:rPr dirty="0" sz="1450" spc="-135">
                <a:solidFill>
                  <a:srgbClr val="E2E6E8"/>
                </a:solidFill>
                <a:latin typeface="Verdana"/>
                <a:cs typeface="Verdana"/>
              </a:rPr>
              <a:t>e</a:t>
            </a:r>
            <a:r>
              <a:rPr dirty="0" sz="1450" spc="-114">
                <a:solidFill>
                  <a:srgbClr val="E2E6E8"/>
                </a:solidFill>
                <a:latin typeface="Verdana"/>
                <a:cs typeface="Verdana"/>
              </a:rPr>
              <a:t>n</a:t>
            </a:r>
            <a:r>
              <a:rPr dirty="0" sz="1450" spc="-165">
                <a:solidFill>
                  <a:srgbClr val="E2E6E8"/>
                </a:solidFill>
                <a:latin typeface="Verdana"/>
                <a:cs typeface="Verdana"/>
              </a:rPr>
              <a:t>g</a:t>
            </a:r>
            <a:r>
              <a:rPr dirty="0" sz="1450" spc="-120">
                <a:solidFill>
                  <a:srgbClr val="E2E6E8"/>
                </a:solidFill>
                <a:latin typeface="Verdana"/>
                <a:cs typeface="Verdana"/>
              </a:rPr>
              <a:t>u</a:t>
            </a:r>
            <a:r>
              <a:rPr dirty="0" sz="1450" spc="-114">
                <a:solidFill>
                  <a:srgbClr val="E2E6E8"/>
                </a:solidFill>
                <a:latin typeface="Verdana"/>
                <a:cs typeface="Verdana"/>
              </a:rPr>
              <a:t>n</a:t>
            </a:r>
            <a:r>
              <a:rPr dirty="0" sz="1450" spc="-165">
                <a:solidFill>
                  <a:srgbClr val="E2E6E8"/>
                </a:solidFill>
                <a:latin typeface="Verdana"/>
                <a:cs typeface="Verdana"/>
              </a:rPr>
              <a:t>g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k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90">
                <a:solidFill>
                  <a:srgbClr val="E2E6E8"/>
                </a:solidFill>
                <a:latin typeface="Verdana"/>
                <a:cs typeface="Verdana"/>
              </a:rPr>
              <a:t>p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k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n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90">
                <a:solidFill>
                  <a:srgbClr val="E2E6E8"/>
                </a:solidFill>
                <a:latin typeface="Verdana"/>
                <a:cs typeface="Verdana"/>
              </a:rPr>
              <a:t>m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k</a:t>
            </a:r>
            <a:r>
              <a:rPr dirty="0" sz="1450" spc="-114">
                <a:solidFill>
                  <a:srgbClr val="E2E6E8"/>
                </a:solidFill>
                <a:latin typeface="Verdana"/>
                <a:cs typeface="Verdana"/>
              </a:rPr>
              <a:t>n</a:t>
            </a:r>
            <a:r>
              <a:rPr dirty="0" sz="1450" spc="-125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k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80">
                <a:solidFill>
                  <a:srgbClr val="E2E6E8"/>
                </a:solidFill>
                <a:latin typeface="Verdana"/>
                <a:cs typeface="Verdana"/>
              </a:rPr>
              <a:t>t</a:t>
            </a:r>
            <a:r>
              <a:rPr dirty="0" sz="1450" spc="-125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endParaRPr sz="1450">
              <a:latin typeface="Verdana"/>
              <a:cs typeface="Verdana"/>
            </a:endParaRPr>
          </a:p>
          <a:p>
            <a:pPr marL="12700" marR="20955">
              <a:lnSpc>
                <a:spcPts val="2400"/>
              </a:lnSpc>
              <a:spcBef>
                <a:spcPts val="35"/>
              </a:spcBef>
            </a:pPr>
            <a:r>
              <a:rPr dirty="0" sz="1450" spc="-140" b="1">
                <a:solidFill>
                  <a:srgbClr val="E2E6E8"/>
                </a:solidFill>
                <a:latin typeface="Tahoma"/>
                <a:cs typeface="Tahoma"/>
              </a:rPr>
              <a:t>G</a:t>
            </a:r>
            <a:r>
              <a:rPr dirty="0" sz="1450" spc="-95" b="1">
                <a:solidFill>
                  <a:srgbClr val="E2E6E8"/>
                </a:solidFill>
                <a:latin typeface="Tahoma"/>
                <a:cs typeface="Tahoma"/>
              </a:rPr>
              <a:t>a</a:t>
            </a:r>
            <a:r>
              <a:rPr dirty="0" sz="1450" spc="-90" b="1">
                <a:solidFill>
                  <a:srgbClr val="E2E6E8"/>
                </a:solidFill>
                <a:latin typeface="Tahoma"/>
                <a:cs typeface="Tahoma"/>
              </a:rPr>
              <a:t>n</a:t>
            </a:r>
            <a:r>
              <a:rPr dirty="0" sz="1450" spc="-130" b="1">
                <a:solidFill>
                  <a:srgbClr val="E2E6E8"/>
                </a:solidFill>
                <a:latin typeface="Tahoma"/>
                <a:cs typeface="Tahoma"/>
              </a:rPr>
              <a:t>gg</a:t>
            </a:r>
            <a:r>
              <a:rPr dirty="0" sz="1450" spc="-95" b="1">
                <a:solidFill>
                  <a:srgbClr val="E2E6E8"/>
                </a:solidFill>
                <a:latin typeface="Tahoma"/>
                <a:cs typeface="Tahoma"/>
              </a:rPr>
              <a:t>u</a:t>
            </a:r>
            <a:r>
              <a:rPr dirty="0" sz="1450" spc="-95" b="1">
                <a:solidFill>
                  <a:srgbClr val="E2E6E8"/>
                </a:solidFill>
                <a:latin typeface="Tahoma"/>
                <a:cs typeface="Tahoma"/>
              </a:rPr>
              <a:t>a</a:t>
            </a:r>
            <a:r>
              <a:rPr dirty="0" sz="1450" spc="-85" b="1">
                <a:solidFill>
                  <a:srgbClr val="E2E6E8"/>
                </a:solidFill>
                <a:latin typeface="Tahoma"/>
                <a:cs typeface="Tahoma"/>
              </a:rPr>
              <a:t>n</a:t>
            </a:r>
            <a:r>
              <a:rPr dirty="0" sz="1450" spc="-130" b="1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70" b="1">
                <a:solidFill>
                  <a:srgbClr val="E2E6E8"/>
                </a:solidFill>
                <a:latin typeface="Tahoma"/>
                <a:cs typeface="Tahoma"/>
              </a:rPr>
              <a:t>k</a:t>
            </a:r>
            <a:r>
              <a:rPr dirty="0" sz="1450" spc="-80" b="1">
                <a:solidFill>
                  <a:srgbClr val="E2E6E8"/>
                </a:solidFill>
                <a:latin typeface="Tahoma"/>
                <a:cs typeface="Tahoma"/>
              </a:rPr>
              <a:t>o</a:t>
            </a:r>
            <a:r>
              <a:rPr dirty="0" sz="1450" spc="-120" b="1">
                <a:solidFill>
                  <a:srgbClr val="E2E6E8"/>
                </a:solidFill>
                <a:latin typeface="Tahoma"/>
                <a:cs typeface="Tahoma"/>
              </a:rPr>
              <a:t>m</a:t>
            </a:r>
            <a:r>
              <a:rPr dirty="0" sz="1450" spc="-95" b="1">
                <a:solidFill>
                  <a:srgbClr val="E2E6E8"/>
                </a:solidFill>
                <a:latin typeface="Tahoma"/>
                <a:cs typeface="Tahoma"/>
              </a:rPr>
              <a:t>u</a:t>
            </a:r>
            <a:r>
              <a:rPr dirty="0" sz="1450" spc="-90" b="1">
                <a:solidFill>
                  <a:srgbClr val="E2E6E8"/>
                </a:solidFill>
                <a:latin typeface="Tahoma"/>
                <a:cs typeface="Tahoma"/>
              </a:rPr>
              <a:t>n</a:t>
            </a:r>
            <a:r>
              <a:rPr dirty="0" sz="1450" spc="-35" b="1">
                <a:solidFill>
                  <a:srgbClr val="E2E6E8"/>
                </a:solidFill>
                <a:latin typeface="Tahoma"/>
                <a:cs typeface="Tahoma"/>
              </a:rPr>
              <a:t>i</a:t>
            </a:r>
            <a:r>
              <a:rPr dirty="0" sz="1450" spc="-70" b="1">
                <a:solidFill>
                  <a:srgbClr val="E2E6E8"/>
                </a:solidFill>
                <a:latin typeface="Tahoma"/>
                <a:cs typeface="Tahoma"/>
              </a:rPr>
              <a:t>k</a:t>
            </a:r>
            <a:r>
              <a:rPr dirty="0" sz="1450" spc="-95" b="1">
                <a:solidFill>
                  <a:srgbClr val="E2E6E8"/>
                </a:solidFill>
                <a:latin typeface="Tahoma"/>
                <a:cs typeface="Tahoma"/>
              </a:rPr>
              <a:t>a</a:t>
            </a:r>
            <a:r>
              <a:rPr dirty="0" sz="1450" spc="-95" b="1">
                <a:solidFill>
                  <a:srgbClr val="E2E6E8"/>
                </a:solidFill>
                <a:latin typeface="Tahoma"/>
                <a:cs typeface="Tahoma"/>
              </a:rPr>
              <a:t>s</a:t>
            </a:r>
            <a:r>
              <a:rPr dirty="0" sz="1450" spc="-30" b="1">
                <a:solidFill>
                  <a:srgbClr val="E2E6E8"/>
                </a:solidFill>
                <a:latin typeface="Tahoma"/>
                <a:cs typeface="Tahoma"/>
              </a:rPr>
              <a:t>i</a:t>
            </a:r>
            <a:r>
              <a:rPr dirty="0" sz="1450" spc="-130" b="1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90" b="1">
                <a:solidFill>
                  <a:srgbClr val="E2E6E8"/>
                </a:solidFill>
                <a:latin typeface="Tahoma"/>
                <a:cs typeface="Tahoma"/>
              </a:rPr>
              <a:t>n</a:t>
            </a:r>
            <a:r>
              <a:rPr dirty="0" sz="1450" spc="-80" b="1">
                <a:solidFill>
                  <a:srgbClr val="E2E6E8"/>
                </a:solidFill>
                <a:latin typeface="Tahoma"/>
                <a:cs typeface="Tahoma"/>
              </a:rPr>
              <a:t>o</a:t>
            </a:r>
            <a:r>
              <a:rPr dirty="0" sz="1450" spc="-90" b="1">
                <a:solidFill>
                  <a:srgbClr val="E2E6E8"/>
                </a:solidFill>
                <a:latin typeface="Tahoma"/>
                <a:cs typeface="Tahoma"/>
              </a:rPr>
              <a:t>n</a:t>
            </a:r>
            <a:r>
              <a:rPr dirty="0" sz="1450" spc="-140" b="1">
                <a:solidFill>
                  <a:srgbClr val="E2E6E8"/>
                </a:solidFill>
                <a:latin typeface="Tahoma"/>
                <a:cs typeface="Tahoma"/>
              </a:rPr>
              <a:t>-</a:t>
            </a:r>
            <a:r>
              <a:rPr dirty="0" sz="1450" spc="-70" b="1">
                <a:solidFill>
                  <a:srgbClr val="E2E6E8"/>
                </a:solidFill>
                <a:latin typeface="Tahoma"/>
                <a:cs typeface="Tahoma"/>
              </a:rPr>
              <a:t>v</a:t>
            </a:r>
            <a:r>
              <a:rPr dirty="0" sz="1450" spc="-100" b="1">
                <a:solidFill>
                  <a:srgbClr val="E2E6E8"/>
                </a:solidFill>
                <a:latin typeface="Tahoma"/>
                <a:cs typeface="Tahoma"/>
              </a:rPr>
              <a:t>e</a:t>
            </a:r>
            <a:r>
              <a:rPr dirty="0" sz="1450" spc="-45" b="1">
                <a:solidFill>
                  <a:srgbClr val="E2E6E8"/>
                </a:solidFill>
                <a:latin typeface="Tahoma"/>
                <a:cs typeface="Tahoma"/>
              </a:rPr>
              <a:t>r</a:t>
            </a:r>
            <a:r>
              <a:rPr dirty="0" sz="1450" spc="-75" b="1">
                <a:solidFill>
                  <a:srgbClr val="E2E6E8"/>
                </a:solidFill>
                <a:latin typeface="Tahoma"/>
                <a:cs typeface="Tahoma"/>
              </a:rPr>
              <a:t>b</a:t>
            </a:r>
            <a:r>
              <a:rPr dirty="0" sz="1450" spc="-95" b="1">
                <a:solidFill>
                  <a:srgbClr val="E2E6E8"/>
                </a:solidFill>
                <a:latin typeface="Tahoma"/>
                <a:cs typeface="Tahoma"/>
              </a:rPr>
              <a:t>a</a:t>
            </a:r>
            <a:r>
              <a:rPr dirty="0" sz="1450" spc="-20" b="1">
                <a:solidFill>
                  <a:srgbClr val="E2E6E8"/>
                </a:solidFill>
                <a:latin typeface="Tahoma"/>
                <a:cs typeface="Tahoma"/>
              </a:rPr>
              <a:t>l</a:t>
            </a:r>
            <a:r>
              <a:rPr dirty="0" sz="1450" spc="-85" b="1">
                <a:solidFill>
                  <a:srgbClr val="E2E6E8"/>
                </a:solidFill>
                <a:latin typeface="Tahoma"/>
                <a:cs typeface="Tahoma"/>
              </a:rPr>
              <a:t>:</a:t>
            </a:r>
            <a:r>
              <a:rPr dirty="0" sz="1450" spc="-130" b="1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155">
                <a:solidFill>
                  <a:srgbClr val="E2E6E8"/>
                </a:solidFill>
                <a:latin typeface="Verdana"/>
                <a:cs typeface="Verdana"/>
              </a:rPr>
              <a:t>K</a:t>
            </a:r>
            <a:r>
              <a:rPr dirty="0" sz="1450" spc="-135">
                <a:solidFill>
                  <a:srgbClr val="E2E6E8"/>
                </a:solidFill>
                <a:latin typeface="Verdana"/>
                <a:cs typeface="Verdana"/>
              </a:rPr>
              <a:t>e</a:t>
            </a:r>
            <a:r>
              <a:rPr dirty="0" sz="1450" spc="-140">
                <a:solidFill>
                  <a:srgbClr val="E2E6E8"/>
                </a:solidFill>
                <a:latin typeface="Verdana"/>
                <a:cs typeface="Verdana"/>
              </a:rPr>
              <a:t>s</a:t>
            </a:r>
            <a:r>
              <a:rPr dirty="0" sz="1450" spc="-120">
                <a:solidFill>
                  <a:srgbClr val="E2E6E8"/>
                </a:solidFill>
                <a:latin typeface="Verdana"/>
                <a:cs typeface="Verdana"/>
              </a:rPr>
              <a:t>u</a:t>
            </a:r>
            <a:r>
              <a:rPr dirty="0" sz="1450" spc="-25">
                <a:solidFill>
                  <a:srgbClr val="E2E6E8"/>
                </a:solidFill>
                <a:latin typeface="Verdana"/>
                <a:cs typeface="Verdana"/>
              </a:rPr>
              <a:t>l</a:t>
            </a:r>
            <a:r>
              <a:rPr dirty="0" sz="1450" spc="-40">
                <a:solidFill>
                  <a:srgbClr val="E2E6E8"/>
                </a:solidFill>
                <a:latin typeface="Verdana"/>
                <a:cs typeface="Verdana"/>
              </a:rPr>
              <a:t>i</a:t>
            </a:r>
            <a:r>
              <a:rPr dirty="0" sz="1450" spc="-80">
                <a:solidFill>
                  <a:srgbClr val="E2E6E8"/>
                </a:solidFill>
                <a:latin typeface="Verdana"/>
                <a:cs typeface="Verdana"/>
              </a:rPr>
              <a:t>t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n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90">
                <a:solidFill>
                  <a:srgbClr val="E2E6E8"/>
                </a:solidFill>
                <a:latin typeface="Verdana"/>
                <a:cs typeface="Verdana"/>
              </a:rPr>
              <a:t>d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25">
                <a:solidFill>
                  <a:srgbClr val="E2E6E8"/>
                </a:solidFill>
                <a:latin typeface="Verdana"/>
                <a:cs typeface="Verdana"/>
              </a:rPr>
              <a:t>l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85">
                <a:solidFill>
                  <a:srgbClr val="E2E6E8"/>
                </a:solidFill>
                <a:latin typeface="Verdana"/>
                <a:cs typeface="Verdana"/>
              </a:rPr>
              <a:t>m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90">
                <a:solidFill>
                  <a:srgbClr val="E2E6E8"/>
                </a:solidFill>
                <a:latin typeface="Verdana"/>
                <a:cs typeface="Verdana"/>
              </a:rPr>
              <a:t>m</a:t>
            </a:r>
            <a:r>
              <a:rPr dirty="0" sz="1450" spc="-135">
                <a:solidFill>
                  <a:srgbClr val="E2E6E8"/>
                </a:solidFill>
                <a:latin typeface="Verdana"/>
                <a:cs typeface="Verdana"/>
              </a:rPr>
              <a:t>e</a:t>
            </a:r>
            <a:r>
              <a:rPr dirty="0" sz="1450" spc="-114">
                <a:solidFill>
                  <a:srgbClr val="E2E6E8"/>
                </a:solidFill>
                <a:latin typeface="Verdana"/>
                <a:cs typeface="Verdana"/>
              </a:rPr>
              <a:t>n</a:t>
            </a:r>
            <a:r>
              <a:rPr dirty="0" sz="1450" spc="-165">
                <a:solidFill>
                  <a:srgbClr val="E2E6E8"/>
                </a:solidFill>
                <a:latin typeface="Verdana"/>
                <a:cs typeface="Verdana"/>
              </a:rPr>
              <a:t>gg</a:t>
            </a:r>
            <a:r>
              <a:rPr dirty="0" sz="1450" spc="-120">
                <a:solidFill>
                  <a:srgbClr val="E2E6E8"/>
                </a:solidFill>
                <a:latin typeface="Verdana"/>
                <a:cs typeface="Verdana"/>
              </a:rPr>
              <a:t>u</a:t>
            </a:r>
            <a:r>
              <a:rPr dirty="0" sz="1450" spc="-114">
                <a:solidFill>
                  <a:srgbClr val="E2E6E8"/>
                </a:solidFill>
                <a:latin typeface="Verdana"/>
                <a:cs typeface="Verdana"/>
              </a:rPr>
              <a:t>n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k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75">
                <a:solidFill>
                  <a:srgbClr val="E2E6E8"/>
                </a:solidFill>
                <a:latin typeface="Verdana"/>
                <a:cs typeface="Verdana"/>
              </a:rPr>
              <a:t>n  </a:t>
            </a:r>
            <a:r>
              <a:rPr dirty="0" sz="1450" spc="-90">
                <a:solidFill>
                  <a:srgbClr val="E2E6E8"/>
                </a:solidFill>
                <a:latin typeface="Verdana"/>
                <a:cs typeface="Verdana"/>
              </a:rPr>
              <a:t>b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20">
                <a:solidFill>
                  <a:srgbClr val="E2E6E8"/>
                </a:solidFill>
                <a:latin typeface="Verdana"/>
                <a:cs typeface="Verdana"/>
              </a:rPr>
              <a:t>h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40">
                <a:solidFill>
                  <a:srgbClr val="E2E6E8"/>
                </a:solidFill>
                <a:latin typeface="Verdana"/>
                <a:cs typeface="Verdana"/>
              </a:rPr>
              <a:t>s</a:t>
            </a:r>
            <a:r>
              <a:rPr dirty="0" sz="1450" spc="-125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80">
                <a:solidFill>
                  <a:srgbClr val="E2E6E8"/>
                </a:solidFill>
                <a:latin typeface="Verdana"/>
                <a:cs typeface="Verdana"/>
              </a:rPr>
              <a:t>t</a:t>
            </a:r>
            <a:r>
              <a:rPr dirty="0" sz="1450" spc="-120">
                <a:solidFill>
                  <a:srgbClr val="E2E6E8"/>
                </a:solidFill>
                <a:latin typeface="Verdana"/>
                <a:cs typeface="Verdana"/>
              </a:rPr>
              <a:t>u</a:t>
            </a:r>
            <a:r>
              <a:rPr dirty="0" sz="1450" spc="-90">
                <a:solidFill>
                  <a:srgbClr val="E2E6E8"/>
                </a:solidFill>
                <a:latin typeface="Verdana"/>
                <a:cs typeface="Verdana"/>
              </a:rPr>
              <a:t>b</a:t>
            </a:r>
            <a:r>
              <a:rPr dirty="0" sz="1450" spc="-120">
                <a:solidFill>
                  <a:srgbClr val="E2E6E8"/>
                </a:solidFill>
                <a:latin typeface="Verdana"/>
                <a:cs typeface="Verdana"/>
              </a:rPr>
              <a:t>u</a:t>
            </a:r>
            <a:r>
              <a:rPr dirty="0" sz="1450" spc="-114">
                <a:solidFill>
                  <a:srgbClr val="E2E6E8"/>
                </a:solidFill>
                <a:latin typeface="Verdana"/>
                <a:cs typeface="Verdana"/>
              </a:rPr>
              <a:t>h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80">
                <a:solidFill>
                  <a:srgbClr val="E2E6E8"/>
                </a:solidFill>
                <a:latin typeface="Verdana"/>
                <a:cs typeface="Verdana"/>
              </a:rPr>
              <a:t>t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14">
                <a:solidFill>
                  <a:srgbClr val="E2E6E8"/>
                </a:solidFill>
                <a:latin typeface="Verdana"/>
                <a:cs typeface="Verdana"/>
              </a:rPr>
              <a:t>u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35">
                <a:solidFill>
                  <a:srgbClr val="E2E6E8"/>
                </a:solidFill>
                <a:latin typeface="Verdana"/>
                <a:cs typeface="Verdana"/>
              </a:rPr>
              <a:t>e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k</a:t>
            </a:r>
            <a:r>
              <a:rPr dirty="0" sz="1450" spc="-140">
                <a:solidFill>
                  <a:srgbClr val="E2E6E8"/>
                </a:solidFill>
                <a:latin typeface="Verdana"/>
                <a:cs typeface="Verdana"/>
              </a:rPr>
              <a:t>s</a:t>
            </a:r>
            <a:r>
              <a:rPr dirty="0" sz="1450" spc="-90">
                <a:solidFill>
                  <a:srgbClr val="E2E6E8"/>
                </a:solidFill>
                <a:latin typeface="Verdana"/>
                <a:cs typeface="Verdana"/>
              </a:rPr>
              <a:t>p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r</a:t>
            </a:r>
            <a:r>
              <a:rPr dirty="0" sz="1450" spc="-135">
                <a:solidFill>
                  <a:srgbClr val="E2E6E8"/>
                </a:solidFill>
                <a:latin typeface="Verdana"/>
                <a:cs typeface="Verdana"/>
              </a:rPr>
              <a:t>e</a:t>
            </a:r>
            <a:r>
              <a:rPr dirty="0" sz="1450" spc="-140">
                <a:solidFill>
                  <a:srgbClr val="E2E6E8"/>
                </a:solidFill>
                <a:latin typeface="Verdana"/>
                <a:cs typeface="Verdana"/>
              </a:rPr>
              <a:t>s</a:t>
            </a:r>
            <a:r>
              <a:rPr dirty="0" sz="1450" spc="-35">
                <a:solidFill>
                  <a:srgbClr val="E2E6E8"/>
                </a:solidFill>
                <a:latin typeface="Verdana"/>
                <a:cs typeface="Verdana"/>
              </a:rPr>
              <a:t>i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w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40">
                <a:solidFill>
                  <a:srgbClr val="E2E6E8"/>
                </a:solidFill>
                <a:latin typeface="Verdana"/>
                <a:cs typeface="Verdana"/>
              </a:rPr>
              <a:t>j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14">
                <a:solidFill>
                  <a:srgbClr val="E2E6E8"/>
                </a:solidFill>
                <a:latin typeface="Verdana"/>
                <a:cs typeface="Verdana"/>
              </a:rPr>
              <a:t>h</a:t>
            </a:r>
            <a:endParaRPr sz="1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57"/>
            <a:ext cx="11429999" cy="2350465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694040" y="4434954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259" y="57026"/>
                </a:moveTo>
                <a:lnTo>
                  <a:pt x="21083" y="56264"/>
                </a:lnTo>
                <a:lnTo>
                  <a:pt x="11049" y="51310"/>
                </a:lnTo>
                <a:lnTo>
                  <a:pt x="3683" y="42928"/>
                </a:lnTo>
                <a:lnTo>
                  <a:pt x="0" y="32387"/>
                </a:lnTo>
                <a:lnTo>
                  <a:pt x="761" y="21082"/>
                </a:lnTo>
                <a:lnTo>
                  <a:pt x="5715" y="11049"/>
                </a:lnTo>
                <a:lnTo>
                  <a:pt x="14097" y="3556"/>
                </a:lnTo>
                <a:lnTo>
                  <a:pt x="24766" y="0"/>
                </a:lnTo>
                <a:lnTo>
                  <a:pt x="35942" y="761"/>
                </a:lnTo>
                <a:lnTo>
                  <a:pt x="45976" y="5715"/>
                </a:lnTo>
                <a:lnTo>
                  <a:pt x="53342" y="14097"/>
                </a:lnTo>
                <a:lnTo>
                  <a:pt x="56899" y="24766"/>
                </a:lnTo>
                <a:lnTo>
                  <a:pt x="57102" y="27816"/>
                </a:lnTo>
                <a:lnTo>
                  <a:pt x="57102" y="29074"/>
                </a:lnTo>
                <a:lnTo>
                  <a:pt x="56391" y="36069"/>
                </a:lnTo>
                <a:lnTo>
                  <a:pt x="51437" y="46103"/>
                </a:lnTo>
                <a:lnTo>
                  <a:pt x="42928" y="53469"/>
                </a:lnTo>
                <a:lnTo>
                  <a:pt x="32259" y="57026"/>
                </a:lnTo>
                <a:close/>
              </a:path>
            </a:pathLst>
          </a:custGeom>
          <a:solidFill>
            <a:srgbClr val="E2E6E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694040" y="4806115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503" y="57099"/>
                </a:moveTo>
                <a:lnTo>
                  <a:pt x="27948" y="57099"/>
                </a:lnTo>
                <a:lnTo>
                  <a:pt x="20954" y="56387"/>
                </a:lnTo>
                <a:lnTo>
                  <a:pt x="10921" y="51434"/>
                </a:lnTo>
                <a:lnTo>
                  <a:pt x="3556" y="42926"/>
                </a:lnTo>
                <a:lnTo>
                  <a:pt x="0" y="32385"/>
                </a:lnTo>
                <a:lnTo>
                  <a:pt x="761" y="21081"/>
                </a:lnTo>
                <a:lnTo>
                  <a:pt x="5714" y="11048"/>
                </a:lnTo>
                <a:lnTo>
                  <a:pt x="14096" y="3683"/>
                </a:lnTo>
                <a:lnTo>
                  <a:pt x="21082" y="761"/>
                </a:lnTo>
                <a:lnTo>
                  <a:pt x="24764" y="0"/>
                </a:lnTo>
                <a:lnTo>
                  <a:pt x="28575" y="0"/>
                </a:lnTo>
                <a:lnTo>
                  <a:pt x="57099" y="27838"/>
                </a:lnTo>
                <a:lnTo>
                  <a:pt x="57099" y="29074"/>
                </a:lnTo>
                <a:lnTo>
                  <a:pt x="32503" y="57099"/>
                </a:lnTo>
                <a:close/>
              </a:path>
            </a:pathLst>
          </a:custGeom>
          <a:solidFill>
            <a:srgbClr val="E2E6E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694040" y="5186800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259" y="57025"/>
                </a:moveTo>
                <a:lnTo>
                  <a:pt x="21083" y="56263"/>
                </a:lnTo>
                <a:lnTo>
                  <a:pt x="11049" y="51310"/>
                </a:lnTo>
                <a:lnTo>
                  <a:pt x="3683" y="42928"/>
                </a:lnTo>
                <a:lnTo>
                  <a:pt x="0" y="32387"/>
                </a:lnTo>
                <a:lnTo>
                  <a:pt x="761" y="21083"/>
                </a:lnTo>
                <a:lnTo>
                  <a:pt x="5715" y="11049"/>
                </a:lnTo>
                <a:lnTo>
                  <a:pt x="14097" y="3683"/>
                </a:lnTo>
                <a:lnTo>
                  <a:pt x="24766" y="0"/>
                </a:lnTo>
                <a:lnTo>
                  <a:pt x="35942" y="761"/>
                </a:lnTo>
                <a:lnTo>
                  <a:pt x="45976" y="5715"/>
                </a:lnTo>
                <a:lnTo>
                  <a:pt x="53342" y="14097"/>
                </a:lnTo>
                <a:lnTo>
                  <a:pt x="56899" y="24766"/>
                </a:lnTo>
                <a:lnTo>
                  <a:pt x="57102" y="27816"/>
                </a:lnTo>
                <a:lnTo>
                  <a:pt x="57102" y="29066"/>
                </a:lnTo>
                <a:lnTo>
                  <a:pt x="56391" y="35943"/>
                </a:lnTo>
                <a:lnTo>
                  <a:pt x="51437" y="45976"/>
                </a:lnTo>
                <a:lnTo>
                  <a:pt x="42928" y="53343"/>
                </a:lnTo>
                <a:lnTo>
                  <a:pt x="32259" y="57025"/>
                </a:lnTo>
                <a:close/>
              </a:path>
            </a:pathLst>
          </a:custGeom>
          <a:solidFill>
            <a:srgbClr val="E2E6E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1638515" y="3401841"/>
            <a:ext cx="4464685" cy="59118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700" spc="160" b="1">
                <a:solidFill>
                  <a:srgbClr val="FFFFFF"/>
                </a:solidFill>
                <a:latin typeface="Tahoma"/>
                <a:cs typeface="Tahoma"/>
              </a:rPr>
              <a:t>Gangguan</a:t>
            </a:r>
            <a:r>
              <a:rPr dirty="0" sz="3700" spc="-65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700" spc="45" b="1">
                <a:solidFill>
                  <a:srgbClr val="FFFFFF"/>
                </a:solidFill>
                <a:latin typeface="Tahoma"/>
                <a:cs typeface="Tahoma"/>
              </a:rPr>
              <a:t>Belajar</a:t>
            </a:r>
            <a:endParaRPr sz="37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39781" y="4304468"/>
            <a:ext cx="6289040" cy="99441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450" spc="-80" b="1">
                <a:solidFill>
                  <a:srgbClr val="E2E6E8"/>
                </a:solidFill>
                <a:latin typeface="Tahoma"/>
                <a:cs typeface="Tahoma"/>
              </a:rPr>
              <a:t>Disleksia:</a:t>
            </a:r>
            <a:r>
              <a:rPr dirty="0" sz="1450" spc="-130" b="1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105">
                <a:solidFill>
                  <a:srgbClr val="E2E6E8"/>
                </a:solidFill>
                <a:latin typeface="Verdana"/>
                <a:cs typeface="Verdana"/>
              </a:rPr>
              <a:t>Kesulitan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35">
                <a:solidFill>
                  <a:srgbClr val="E2E6E8"/>
                </a:solidFill>
                <a:latin typeface="Verdana"/>
                <a:cs typeface="Verdana"/>
              </a:rPr>
              <a:t>membaca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dan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45">
                <a:solidFill>
                  <a:srgbClr val="E2E6E8"/>
                </a:solidFill>
                <a:latin typeface="Verdana"/>
                <a:cs typeface="Verdana"/>
              </a:rPr>
              <a:t>mengeja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kata-kata.</a:t>
            </a:r>
            <a:endParaRPr sz="14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185"/>
              </a:spcBef>
            </a:pPr>
            <a:r>
              <a:rPr dirty="0" sz="1450" spc="-85" b="1">
                <a:solidFill>
                  <a:srgbClr val="E2E6E8"/>
                </a:solidFill>
                <a:latin typeface="Tahoma"/>
                <a:cs typeface="Tahoma"/>
              </a:rPr>
              <a:t>Disgrafia:</a:t>
            </a:r>
            <a:r>
              <a:rPr dirty="0" sz="1450" spc="-130" b="1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120">
                <a:solidFill>
                  <a:srgbClr val="E2E6E8"/>
                </a:solidFill>
                <a:latin typeface="Verdana"/>
                <a:cs typeface="Verdana"/>
              </a:rPr>
              <a:t>Masalah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dalam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menulis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dan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35">
                <a:solidFill>
                  <a:srgbClr val="E2E6E8"/>
                </a:solidFill>
                <a:latin typeface="Verdana"/>
                <a:cs typeface="Verdana"/>
              </a:rPr>
              <a:t>kemampuan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00">
                <a:solidFill>
                  <a:srgbClr val="E2E6E8"/>
                </a:solidFill>
                <a:latin typeface="Verdana"/>
                <a:cs typeface="Verdana"/>
              </a:rPr>
              <a:t>motorik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14">
                <a:solidFill>
                  <a:srgbClr val="E2E6E8"/>
                </a:solidFill>
                <a:latin typeface="Verdana"/>
                <a:cs typeface="Verdana"/>
              </a:rPr>
              <a:t>halus.</a:t>
            </a:r>
            <a:endParaRPr sz="14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185"/>
              </a:spcBef>
            </a:pPr>
            <a:r>
              <a:rPr dirty="0" sz="1450" spc="-75" b="1">
                <a:solidFill>
                  <a:srgbClr val="E2E6E8"/>
                </a:solidFill>
                <a:latin typeface="Tahoma"/>
                <a:cs typeface="Tahoma"/>
              </a:rPr>
              <a:t>Diskalkulia:</a:t>
            </a:r>
            <a:r>
              <a:rPr dirty="0" sz="1450" spc="-125" b="1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Kesusahan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dalam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40">
                <a:solidFill>
                  <a:srgbClr val="E2E6E8"/>
                </a:solidFill>
                <a:latin typeface="Verdana"/>
                <a:cs typeface="Verdana"/>
              </a:rPr>
              <a:t>memahami</a:t>
            </a:r>
            <a:r>
              <a:rPr dirty="0" sz="1450" spc="-204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35">
                <a:solidFill>
                  <a:srgbClr val="E2E6E8"/>
                </a:solidFill>
                <a:latin typeface="Verdana"/>
                <a:cs typeface="Verdana"/>
              </a:rPr>
              <a:t>angka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dan</a:t>
            </a:r>
            <a:r>
              <a:rPr dirty="0" sz="1450" spc="-21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perhitungan</a:t>
            </a:r>
            <a:r>
              <a:rPr dirty="0" sz="1450" spc="-204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25">
                <a:solidFill>
                  <a:srgbClr val="E2E6E8"/>
                </a:solidFill>
                <a:latin typeface="Verdana"/>
                <a:cs typeface="Verdana"/>
              </a:rPr>
              <a:t>matematika.</a:t>
            </a:r>
            <a:endParaRPr sz="1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55968" y="3129495"/>
            <a:ext cx="361950" cy="291465"/>
          </a:xfrm>
          <a:custGeom>
            <a:avLst/>
            <a:gdLst/>
            <a:ahLst/>
            <a:cxnLst/>
            <a:rect l="l" t="t" r="r" b="b"/>
            <a:pathLst>
              <a:path w="361950" h="291464">
                <a:moveTo>
                  <a:pt x="357504" y="291465"/>
                </a:moveTo>
                <a:lnTo>
                  <a:pt x="353314" y="291465"/>
                </a:lnTo>
                <a:lnTo>
                  <a:pt x="351281" y="290829"/>
                </a:lnTo>
                <a:lnTo>
                  <a:pt x="349630" y="289560"/>
                </a:lnTo>
                <a:lnTo>
                  <a:pt x="0" y="13589"/>
                </a:lnTo>
                <a:lnTo>
                  <a:pt x="0" y="12065"/>
                </a:lnTo>
                <a:lnTo>
                  <a:pt x="4874" y="0"/>
                </a:lnTo>
                <a:lnTo>
                  <a:pt x="7111" y="0"/>
                </a:lnTo>
                <a:lnTo>
                  <a:pt x="14731" y="1905"/>
                </a:lnTo>
                <a:lnTo>
                  <a:pt x="361696" y="275844"/>
                </a:lnTo>
                <a:lnTo>
                  <a:pt x="361696" y="288798"/>
                </a:lnTo>
                <a:lnTo>
                  <a:pt x="359917" y="290576"/>
                </a:lnTo>
                <a:lnTo>
                  <a:pt x="357504" y="291465"/>
                </a:lnTo>
                <a:close/>
              </a:path>
              <a:path w="361950" h="291464">
                <a:moveTo>
                  <a:pt x="345947" y="228726"/>
                </a:moveTo>
                <a:lnTo>
                  <a:pt x="327787" y="214376"/>
                </a:lnTo>
                <a:lnTo>
                  <a:pt x="327761" y="54609"/>
                </a:lnTo>
                <a:lnTo>
                  <a:pt x="326360" y="47593"/>
                </a:lnTo>
                <a:lnTo>
                  <a:pt x="322468" y="41783"/>
                </a:lnTo>
                <a:lnTo>
                  <a:pt x="316696" y="37877"/>
                </a:lnTo>
                <a:lnTo>
                  <a:pt x="309625" y="36449"/>
                </a:lnTo>
                <a:lnTo>
                  <a:pt x="102488" y="36449"/>
                </a:lnTo>
                <a:lnTo>
                  <a:pt x="79501" y="18161"/>
                </a:lnTo>
                <a:lnTo>
                  <a:pt x="309499" y="18161"/>
                </a:lnTo>
                <a:lnTo>
                  <a:pt x="323659" y="21034"/>
                </a:lnTo>
                <a:lnTo>
                  <a:pt x="335248" y="28860"/>
                </a:lnTo>
                <a:lnTo>
                  <a:pt x="343074" y="40449"/>
                </a:lnTo>
                <a:lnTo>
                  <a:pt x="345947" y="54609"/>
                </a:lnTo>
                <a:lnTo>
                  <a:pt x="345947" y="228726"/>
                </a:lnTo>
                <a:close/>
              </a:path>
              <a:path w="361950" h="291464">
                <a:moveTo>
                  <a:pt x="284860" y="273303"/>
                </a:moveTo>
                <a:lnTo>
                  <a:pt x="54610" y="273303"/>
                </a:lnTo>
                <a:lnTo>
                  <a:pt x="40449" y="270430"/>
                </a:lnTo>
                <a:lnTo>
                  <a:pt x="28860" y="262604"/>
                </a:lnTo>
                <a:lnTo>
                  <a:pt x="21034" y="251015"/>
                </a:lnTo>
                <a:lnTo>
                  <a:pt x="18160" y="236855"/>
                </a:lnTo>
                <a:lnTo>
                  <a:pt x="18160" y="62738"/>
                </a:lnTo>
                <a:lnTo>
                  <a:pt x="36448" y="77088"/>
                </a:lnTo>
                <a:lnTo>
                  <a:pt x="36448" y="236855"/>
                </a:lnTo>
                <a:lnTo>
                  <a:pt x="37875" y="243998"/>
                </a:lnTo>
                <a:lnTo>
                  <a:pt x="41767" y="249809"/>
                </a:lnTo>
                <a:lnTo>
                  <a:pt x="47539" y="253714"/>
                </a:lnTo>
                <a:lnTo>
                  <a:pt x="54610" y="255143"/>
                </a:lnTo>
                <a:lnTo>
                  <a:pt x="261746" y="255143"/>
                </a:lnTo>
                <a:lnTo>
                  <a:pt x="284860" y="273303"/>
                </a:lnTo>
                <a:close/>
              </a:path>
              <a:path w="361950" h="291464">
                <a:moveTo>
                  <a:pt x="209422" y="120903"/>
                </a:moveTo>
                <a:lnTo>
                  <a:pt x="191261" y="106553"/>
                </a:lnTo>
                <a:lnTo>
                  <a:pt x="191261" y="95123"/>
                </a:lnTo>
                <a:lnTo>
                  <a:pt x="195452" y="91059"/>
                </a:lnTo>
                <a:lnTo>
                  <a:pt x="200405" y="91059"/>
                </a:lnTo>
                <a:lnTo>
                  <a:pt x="236854" y="91185"/>
                </a:lnTo>
                <a:lnTo>
                  <a:pt x="258085" y="95486"/>
                </a:lnTo>
                <a:lnTo>
                  <a:pt x="275447" y="107203"/>
                </a:lnTo>
                <a:lnTo>
                  <a:pt x="276893" y="109347"/>
                </a:lnTo>
                <a:lnTo>
                  <a:pt x="209422" y="109347"/>
                </a:lnTo>
                <a:lnTo>
                  <a:pt x="209422" y="120903"/>
                </a:lnTo>
                <a:close/>
              </a:path>
              <a:path w="361950" h="291464">
                <a:moveTo>
                  <a:pt x="281305" y="177672"/>
                </a:moveTo>
                <a:lnTo>
                  <a:pt x="270890" y="160527"/>
                </a:lnTo>
                <a:lnTo>
                  <a:pt x="273176" y="145796"/>
                </a:lnTo>
                <a:lnTo>
                  <a:pt x="270303" y="131635"/>
                </a:lnTo>
                <a:lnTo>
                  <a:pt x="262477" y="120046"/>
                </a:lnTo>
                <a:lnTo>
                  <a:pt x="250888" y="112220"/>
                </a:lnTo>
                <a:lnTo>
                  <a:pt x="236728" y="109347"/>
                </a:lnTo>
                <a:lnTo>
                  <a:pt x="276893" y="109347"/>
                </a:lnTo>
                <a:lnTo>
                  <a:pt x="287164" y="124565"/>
                </a:lnTo>
                <a:lnTo>
                  <a:pt x="291464" y="145796"/>
                </a:lnTo>
                <a:lnTo>
                  <a:pt x="291464" y="157734"/>
                </a:lnTo>
                <a:lnTo>
                  <a:pt x="281305" y="177672"/>
                </a:lnTo>
                <a:close/>
              </a:path>
              <a:path w="361950" h="291464">
                <a:moveTo>
                  <a:pt x="87883" y="199770"/>
                </a:moveTo>
                <a:lnTo>
                  <a:pt x="73405" y="197103"/>
                </a:lnTo>
                <a:lnTo>
                  <a:pt x="73786" y="187197"/>
                </a:lnTo>
                <a:lnTo>
                  <a:pt x="102742" y="129413"/>
                </a:lnTo>
                <a:lnTo>
                  <a:pt x="117347" y="140970"/>
                </a:lnTo>
                <a:lnTo>
                  <a:pt x="110362" y="154812"/>
                </a:lnTo>
                <a:lnTo>
                  <a:pt x="134873" y="154812"/>
                </a:lnTo>
                <a:lnTo>
                  <a:pt x="156004" y="172974"/>
                </a:lnTo>
                <a:lnTo>
                  <a:pt x="101218" y="172974"/>
                </a:lnTo>
                <a:lnTo>
                  <a:pt x="87883" y="199770"/>
                </a:lnTo>
                <a:close/>
              </a:path>
              <a:path w="361950" h="291464">
                <a:moveTo>
                  <a:pt x="174497" y="200406"/>
                </a:moveTo>
                <a:lnTo>
                  <a:pt x="169672" y="200406"/>
                </a:lnTo>
                <a:lnTo>
                  <a:pt x="166496" y="198501"/>
                </a:lnTo>
                <a:lnTo>
                  <a:pt x="164782" y="195198"/>
                </a:lnTo>
                <a:lnTo>
                  <a:pt x="153670" y="172974"/>
                </a:lnTo>
                <a:lnTo>
                  <a:pt x="156004" y="172974"/>
                </a:lnTo>
                <a:lnTo>
                  <a:pt x="181864" y="195198"/>
                </a:lnTo>
                <a:lnTo>
                  <a:pt x="177164" y="199517"/>
                </a:lnTo>
                <a:lnTo>
                  <a:pt x="175894" y="200151"/>
                </a:lnTo>
                <a:lnTo>
                  <a:pt x="174497" y="20040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3759241" y="3093043"/>
            <a:ext cx="361950" cy="361950"/>
          </a:xfrm>
          <a:custGeom>
            <a:avLst/>
            <a:gdLst/>
            <a:ahLst/>
            <a:cxnLst/>
            <a:rect l="l" t="t" r="r" b="b"/>
            <a:pathLst>
              <a:path w="361950" h="361950">
                <a:moveTo>
                  <a:pt x="136650" y="265173"/>
                </a:moveTo>
                <a:lnTo>
                  <a:pt x="113917" y="265173"/>
                </a:lnTo>
                <a:lnTo>
                  <a:pt x="113917" y="74802"/>
                </a:lnTo>
                <a:lnTo>
                  <a:pt x="117220" y="70357"/>
                </a:lnTo>
                <a:lnTo>
                  <a:pt x="121918" y="68833"/>
                </a:lnTo>
                <a:lnTo>
                  <a:pt x="343278" y="761"/>
                </a:lnTo>
                <a:lnTo>
                  <a:pt x="344802" y="253"/>
                </a:lnTo>
                <a:lnTo>
                  <a:pt x="346451" y="0"/>
                </a:lnTo>
                <a:lnTo>
                  <a:pt x="357121" y="0"/>
                </a:lnTo>
                <a:lnTo>
                  <a:pt x="361565" y="10032"/>
                </a:lnTo>
                <a:lnTo>
                  <a:pt x="361565" y="25018"/>
                </a:lnTo>
                <a:lnTo>
                  <a:pt x="341627" y="25018"/>
                </a:lnTo>
                <a:lnTo>
                  <a:pt x="136650" y="88137"/>
                </a:lnTo>
                <a:lnTo>
                  <a:pt x="136650" y="151509"/>
                </a:lnTo>
                <a:lnTo>
                  <a:pt x="214186" y="151509"/>
                </a:lnTo>
                <a:lnTo>
                  <a:pt x="136650" y="175385"/>
                </a:lnTo>
                <a:lnTo>
                  <a:pt x="136650" y="265173"/>
                </a:lnTo>
                <a:close/>
              </a:path>
              <a:path w="361950" h="361950">
                <a:moveTo>
                  <a:pt x="214186" y="151509"/>
                </a:moveTo>
                <a:lnTo>
                  <a:pt x="136650" y="151509"/>
                </a:lnTo>
                <a:lnTo>
                  <a:pt x="341627" y="88390"/>
                </a:lnTo>
                <a:lnTo>
                  <a:pt x="341627" y="25018"/>
                </a:lnTo>
                <a:lnTo>
                  <a:pt x="361565" y="25018"/>
                </a:lnTo>
                <a:lnTo>
                  <a:pt x="361565" y="112266"/>
                </a:lnTo>
                <a:lnTo>
                  <a:pt x="341627" y="112266"/>
                </a:lnTo>
                <a:lnTo>
                  <a:pt x="214186" y="151509"/>
                </a:lnTo>
                <a:close/>
              </a:path>
              <a:path w="361950" h="361950">
                <a:moveTo>
                  <a:pt x="361565" y="219580"/>
                </a:moveTo>
                <a:lnTo>
                  <a:pt x="341627" y="219580"/>
                </a:lnTo>
                <a:lnTo>
                  <a:pt x="341627" y="112266"/>
                </a:lnTo>
                <a:lnTo>
                  <a:pt x="361565" y="112266"/>
                </a:lnTo>
                <a:lnTo>
                  <a:pt x="361565" y="219580"/>
                </a:lnTo>
                <a:close/>
              </a:path>
              <a:path w="361950" h="361950">
                <a:moveTo>
                  <a:pt x="296034" y="318893"/>
                </a:moveTo>
                <a:lnTo>
                  <a:pt x="269446" y="314415"/>
                </a:lnTo>
                <a:lnTo>
                  <a:pt x="247727" y="302209"/>
                </a:lnTo>
                <a:lnTo>
                  <a:pt x="233080" y="284122"/>
                </a:lnTo>
                <a:lnTo>
                  <a:pt x="227708" y="261998"/>
                </a:lnTo>
                <a:lnTo>
                  <a:pt x="233080" y="239874"/>
                </a:lnTo>
                <a:lnTo>
                  <a:pt x="247727" y="221787"/>
                </a:lnTo>
                <a:lnTo>
                  <a:pt x="269446" y="209581"/>
                </a:lnTo>
                <a:lnTo>
                  <a:pt x="296034" y="205102"/>
                </a:lnTo>
                <a:lnTo>
                  <a:pt x="308855" y="206097"/>
                </a:lnTo>
                <a:lnTo>
                  <a:pt x="320878" y="208960"/>
                </a:lnTo>
                <a:lnTo>
                  <a:pt x="331877" y="213514"/>
                </a:lnTo>
                <a:lnTo>
                  <a:pt x="341627" y="219580"/>
                </a:lnTo>
                <a:lnTo>
                  <a:pt x="361565" y="219580"/>
                </a:lnTo>
                <a:lnTo>
                  <a:pt x="361565" y="227835"/>
                </a:lnTo>
                <a:lnTo>
                  <a:pt x="296161" y="227835"/>
                </a:lnTo>
                <a:lnTo>
                  <a:pt x="276661" y="231048"/>
                </a:lnTo>
                <a:lnTo>
                  <a:pt x="262363" y="239249"/>
                </a:lnTo>
                <a:lnTo>
                  <a:pt x="253567" y="250284"/>
                </a:lnTo>
                <a:lnTo>
                  <a:pt x="250568" y="261998"/>
                </a:lnTo>
                <a:lnTo>
                  <a:pt x="253567" y="273712"/>
                </a:lnTo>
                <a:lnTo>
                  <a:pt x="262363" y="284747"/>
                </a:lnTo>
                <a:lnTo>
                  <a:pt x="276661" y="292948"/>
                </a:lnTo>
                <a:lnTo>
                  <a:pt x="296161" y="296161"/>
                </a:lnTo>
                <a:lnTo>
                  <a:pt x="350246" y="296161"/>
                </a:lnTo>
                <a:lnTo>
                  <a:pt x="337277" y="307384"/>
                </a:lnTo>
                <a:lnTo>
                  <a:pt x="318168" y="315847"/>
                </a:lnTo>
                <a:lnTo>
                  <a:pt x="296034" y="318893"/>
                </a:lnTo>
                <a:close/>
              </a:path>
              <a:path w="361950" h="361950">
                <a:moveTo>
                  <a:pt x="350246" y="296161"/>
                </a:moveTo>
                <a:lnTo>
                  <a:pt x="296161" y="296161"/>
                </a:lnTo>
                <a:lnTo>
                  <a:pt x="315661" y="292948"/>
                </a:lnTo>
                <a:lnTo>
                  <a:pt x="329959" y="284747"/>
                </a:lnTo>
                <a:lnTo>
                  <a:pt x="338755" y="273712"/>
                </a:lnTo>
                <a:lnTo>
                  <a:pt x="341754" y="261998"/>
                </a:lnTo>
                <a:lnTo>
                  <a:pt x="338737" y="250284"/>
                </a:lnTo>
                <a:lnTo>
                  <a:pt x="329911" y="239249"/>
                </a:lnTo>
                <a:lnTo>
                  <a:pt x="315608" y="231048"/>
                </a:lnTo>
                <a:lnTo>
                  <a:pt x="296161" y="227835"/>
                </a:lnTo>
                <a:lnTo>
                  <a:pt x="361565" y="227835"/>
                </a:lnTo>
                <a:lnTo>
                  <a:pt x="361565" y="278254"/>
                </a:lnTo>
                <a:lnTo>
                  <a:pt x="352148" y="294516"/>
                </a:lnTo>
                <a:lnTo>
                  <a:pt x="350246" y="296161"/>
                </a:lnTo>
                <a:close/>
              </a:path>
              <a:path w="361950" h="361950">
                <a:moveTo>
                  <a:pt x="89661" y="361565"/>
                </a:moveTo>
                <a:lnTo>
                  <a:pt x="46989" y="361565"/>
                </a:lnTo>
                <a:lnTo>
                  <a:pt x="28128" y="353505"/>
                </a:lnTo>
                <a:lnTo>
                  <a:pt x="13255" y="341182"/>
                </a:lnTo>
                <a:lnTo>
                  <a:pt x="3502" y="325525"/>
                </a:lnTo>
                <a:lnTo>
                  <a:pt x="0" y="307463"/>
                </a:lnTo>
                <a:lnTo>
                  <a:pt x="5371" y="285342"/>
                </a:lnTo>
                <a:lnTo>
                  <a:pt x="20018" y="267268"/>
                </a:lnTo>
                <a:lnTo>
                  <a:pt x="41737" y="255100"/>
                </a:lnTo>
                <a:lnTo>
                  <a:pt x="68325" y="250695"/>
                </a:lnTo>
                <a:lnTo>
                  <a:pt x="81146" y="251689"/>
                </a:lnTo>
                <a:lnTo>
                  <a:pt x="93169" y="254553"/>
                </a:lnTo>
                <a:lnTo>
                  <a:pt x="104168" y="259107"/>
                </a:lnTo>
                <a:lnTo>
                  <a:pt x="113917" y="265173"/>
                </a:lnTo>
                <a:lnTo>
                  <a:pt x="136650" y="265173"/>
                </a:lnTo>
                <a:lnTo>
                  <a:pt x="136650" y="273301"/>
                </a:lnTo>
                <a:lnTo>
                  <a:pt x="68325" y="273301"/>
                </a:lnTo>
                <a:lnTo>
                  <a:pt x="48825" y="276513"/>
                </a:lnTo>
                <a:lnTo>
                  <a:pt x="34527" y="284715"/>
                </a:lnTo>
                <a:lnTo>
                  <a:pt x="25731" y="295750"/>
                </a:lnTo>
                <a:lnTo>
                  <a:pt x="22732" y="307463"/>
                </a:lnTo>
                <a:lnTo>
                  <a:pt x="25748" y="319177"/>
                </a:lnTo>
                <a:lnTo>
                  <a:pt x="34575" y="330212"/>
                </a:lnTo>
                <a:lnTo>
                  <a:pt x="48878" y="338414"/>
                </a:lnTo>
                <a:lnTo>
                  <a:pt x="68325" y="341626"/>
                </a:lnTo>
                <a:lnTo>
                  <a:pt x="122858" y="341626"/>
                </a:lnTo>
                <a:lnTo>
                  <a:pt x="108522" y="353505"/>
                </a:lnTo>
                <a:lnTo>
                  <a:pt x="89661" y="361565"/>
                </a:lnTo>
                <a:close/>
              </a:path>
              <a:path w="361950" h="361950">
                <a:moveTo>
                  <a:pt x="122858" y="341626"/>
                </a:moveTo>
                <a:lnTo>
                  <a:pt x="68325" y="341626"/>
                </a:lnTo>
                <a:lnTo>
                  <a:pt x="87772" y="338414"/>
                </a:lnTo>
                <a:lnTo>
                  <a:pt x="102075" y="330212"/>
                </a:lnTo>
                <a:lnTo>
                  <a:pt x="110901" y="319177"/>
                </a:lnTo>
                <a:lnTo>
                  <a:pt x="113917" y="307463"/>
                </a:lnTo>
                <a:lnTo>
                  <a:pt x="110901" y="295750"/>
                </a:lnTo>
                <a:lnTo>
                  <a:pt x="102075" y="284715"/>
                </a:lnTo>
                <a:lnTo>
                  <a:pt x="87772" y="276513"/>
                </a:lnTo>
                <a:lnTo>
                  <a:pt x="68325" y="273301"/>
                </a:lnTo>
                <a:lnTo>
                  <a:pt x="136650" y="273301"/>
                </a:lnTo>
                <a:lnTo>
                  <a:pt x="136650" y="307463"/>
                </a:lnTo>
                <a:lnTo>
                  <a:pt x="133148" y="325525"/>
                </a:lnTo>
                <a:lnTo>
                  <a:pt x="123395" y="341182"/>
                </a:lnTo>
                <a:lnTo>
                  <a:pt x="122858" y="34162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5908156" y="3093081"/>
            <a:ext cx="273685" cy="361950"/>
          </a:xfrm>
          <a:custGeom>
            <a:avLst/>
            <a:gdLst/>
            <a:ahLst/>
            <a:cxnLst/>
            <a:rect l="l" t="t" r="r" b="b"/>
            <a:pathLst>
              <a:path w="273685" h="361950">
                <a:moveTo>
                  <a:pt x="62662" y="273303"/>
                </a:moveTo>
                <a:lnTo>
                  <a:pt x="56566" y="273303"/>
                </a:lnTo>
                <a:lnTo>
                  <a:pt x="56057" y="273176"/>
                </a:lnTo>
                <a:lnTo>
                  <a:pt x="55549" y="273176"/>
                </a:lnTo>
                <a:lnTo>
                  <a:pt x="68268" y="66929"/>
                </a:lnTo>
                <a:lnTo>
                  <a:pt x="71551" y="60324"/>
                </a:lnTo>
                <a:lnTo>
                  <a:pt x="128575" y="3301"/>
                </a:lnTo>
                <a:lnTo>
                  <a:pt x="137464" y="0"/>
                </a:lnTo>
                <a:lnTo>
                  <a:pt x="141274" y="0"/>
                </a:lnTo>
                <a:lnTo>
                  <a:pt x="168763" y="27431"/>
                </a:lnTo>
                <a:lnTo>
                  <a:pt x="136576" y="27431"/>
                </a:lnTo>
                <a:lnTo>
                  <a:pt x="90475" y="73532"/>
                </a:lnTo>
                <a:lnTo>
                  <a:pt x="68249" y="263270"/>
                </a:lnTo>
                <a:lnTo>
                  <a:pt x="67487" y="268985"/>
                </a:lnTo>
                <a:lnTo>
                  <a:pt x="62662" y="273303"/>
                </a:lnTo>
                <a:close/>
              </a:path>
              <a:path w="273685" h="361950">
                <a:moveTo>
                  <a:pt x="217729" y="273176"/>
                </a:moveTo>
                <a:lnTo>
                  <a:pt x="205790" y="269493"/>
                </a:lnTo>
                <a:lnTo>
                  <a:pt x="182677" y="73532"/>
                </a:lnTo>
                <a:lnTo>
                  <a:pt x="136576" y="27431"/>
                </a:lnTo>
                <a:lnTo>
                  <a:pt x="168763" y="27431"/>
                </a:lnTo>
                <a:lnTo>
                  <a:pt x="203377" y="61976"/>
                </a:lnTo>
                <a:lnTo>
                  <a:pt x="204647" y="64388"/>
                </a:lnTo>
                <a:lnTo>
                  <a:pt x="204916" y="67055"/>
                </a:lnTo>
                <a:lnTo>
                  <a:pt x="227635" y="260477"/>
                </a:lnTo>
                <a:lnTo>
                  <a:pt x="228397" y="266826"/>
                </a:lnTo>
                <a:lnTo>
                  <a:pt x="223951" y="272414"/>
                </a:lnTo>
                <a:lnTo>
                  <a:pt x="217729" y="273176"/>
                </a:lnTo>
                <a:close/>
              </a:path>
              <a:path w="273685" h="361950">
                <a:moveTo>
                  <a:pt x="165785" y="227837"/>
                </a:moveTo>
                <a:lnTo>
                  <a:pt x="107620" y="227837"/>
                </a:lnTo>
                <a:lnTo>
                  <a:pt x="102539" y="222630"/>
                </a:lnTo>
                <a:lnTo>
                  <a:pt x="102539" y="216407"/>
                </a:lnTo>
                <a:lnTo>
                  <a:pt x="107620" y="204977"/>
                </a:lnTo>
                <a:lnTo>
                  <a:pt x="165785" y="204977"/>
                </a:lnTo>
                <a:lnTo>
                  <a:pt x="170866" y="210185"/>
                </a:lnTo>
                <a:lnTo>
                  <a:pt x="170866" y="216407"/>
                </a:lnTo>
                <a:lnTo>
                  <a:pt x="165785" y="227837"/>
                </a:lnTo>
                <a:close/>
              </a:path>
              <a:path w="273685" h="361950">
                <a:moveTo>
                  <a:pt x="257225" y="361695"/>
                </a:moveTo>
                <a:lnTo>
                  <a:pt x="16052" y="361695"/>
                </a:lnTo>
                <a:lnTo>
                  <a:pt x="9514" y="357348"/>
                </a:lnTo>
                <a:lnTo>
                  <a:pt x="4416" y="351393"/>
                </a:lnTo>
                <a:lnTo>
                  <a:pt x="1104" y="344175"/>
                </a:lnTo>
                <a:lnTo>
                  <a:pt x="0" y="336565"/>
                </a:lnTo>
                <a:lnTo>
                  <a:pt x="0" y="324234"/>
                </a:lnTo>
                <a:lnTo>
                  <a:pt x="2154" y="313523"/>
                </a:lnTo>
                <a:lnTo>
                  <a:pt x="8242" y="304482"/>
                </a:lnTo>
                <a:lnTo>
                  <a:pt x="17283" y="298394"/>
                </a:lnTo>
                <a:lnTo>
                  <a:pt x="28372" y="296163"/>
                </a:lnTo>
                <a:lnTo>
                  <a:pt x="244906" y="296163"/>
                </a:lnTo>
                <a:lnTo>
                  <a:pt x="255995" y="298394"/>
                </a:lnTo>
                <a:lnTo>
                  <a:pt x="265036" y="304482"/>
                </a:lnTo>
                <a:lnTo>
                  <a:pt x="271124" y="313523"/>
                </a:lnTo>
                <a:lnTo>
                  <a:pt x="272205" y="318896"/>
                </a:lnTo>
                <a:lnTo>
                  <a:pt x="25324" y="318896"/>
                </a:lnTo>
                <a:lnTo>
                  <a:pt x="22783" y="321437"/>
                </a:lnTo>
                <a:lnTo>
                  <a:pt x="22785" y="336044"/>
                </a:lnTo>
                <a:lnTo>
                  <a:pt x="25324" y="341756"/>
                </a:lnTo>
                <a:lnTo>
                  <a:pt x="272525" y="341756"/>
                </a:lnTo>
                <a:lnTo>
                  <a:pt x="272174" y="344175"/>
                </a:lnTo>
                <a:lnTo>
                  <a:pt x="268862" y="351393"/>
                </a:lnTo>
                <a:lnTo>
                  <a:pt x="263764" y="357348"/>
                </a:lnTo>
                <a:lnTo>
                  <a:pt x="257225" y="361695"/>
                </a:lnTo>
                <a:close/>
              </a:path>
              <a:path w="273685" h="361950">
                <a:moveTo>
                  <a:pt x="272525" y="341756"/>
                </a:moveTo>
                <a:lnTo>
                  <a:pt x="247954" y="341756"/>
                </a:lnTo>
                <a:lnTo>
                  <a:pt x="250495" y="339216"/>
                </a:lnTo>
                <a:lnTo>
                  <a:pt x="250494" y="324609"/>
                </a:lnTo>
                <a:lnTo>
                  <a:pt x="247954" y="318896"/>
                </a:lnTo>
                <a:lnTo>
                  <a:pt x="272205" y="318896"/>
                </a:lnTo>
                <a:lnTo>
                  <a:pt x="273279" y="324234"/>
                </a:lnTo>
                <a:lnTo>
                  <a:pt x="273279" y="336565"/>
                </a:lnTo>
                <a:lnTo>
                  <a:pt x="272525" y="34175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965785" y="3093043"/>
            <a:ext cx="361950" cy="361950"/>
          </a:xfrm>
          <a:custGeom>
            <a:avLst/>
            <a:gdLst/>
            <a:ahLst/>
            <a:cxnLst/>
            <a:rect l="l" t="t" r="r" b="b"/>
            <a:pathLst>
              <a:path w="361950" h="361950">
                <a:moveTo>
                  <a:pt x="125348" y="45592"/>
                </a:moveTo>
                <a:lnTo>
                  <a:pt x="102488" y="45592"/>
                </a:lnTo>
                <a:lnTo>
                  <a:pt x="102488" y="5079"/>
                </a:lnTo>
                <a:lnTo>
                  <a:pt x="120141" y="0"/>
                </a:lnTo>
                <a:lnTo>
                  <a:pt x="125348" y="11429"/>
                </a:lnTo>
                <a:lnTo>
                  <a:pt x="125348" y="45592"/>
                </a:lnTo>
                <a:close/>
              </a:path>
              <a:path w="361950" h="361950">
                <a:moveTo>
                  <a:pt x="193674" y="45592"/>
                </a:moveTo>
                <a:lnTo>
                  <a:pt x="170814" y="45592"/>
                </a:lnTo>
                <a:lnTo>
                  <a:pt x="170814" y="5079"/>
                </a:lnTo>
                <a:lnTo>
                  <a:pt x="182244" y="0"/>
                </a:lnTo>
                <a:lnTo>
                  <a:pt x="188594" y="0"/>
                </a:lnTo>
                <a:lnTo>
                  <a:pt x="193550" y="5079"/>
                </a:lnTo>
                <a:lnTo>
                  <a:pt x="193674" y="45592"/>
                </a:lnTo>
                <a:close/>
              </a:path>
              <a:path w="361950" h="361950">
                <a:moveTo>
                  <a:pt x="120141" y="361568"/>
                </a:moveTo>
                <a:lnTo>
                  <a:pt x="106552" y="361568"/>
                </a:lnTo>
                <a:lnTo>
                  <a:pt x="104139" y="359536"/>
                </a:lnTo>
                <a:lnTo>
                  <a:pt x="102615" y="356488"/>
                </a:lnTo>
                <a:lnTo>
                  <a:pt x="102615" y="319277"/>
                </a:lnTo>
                <a:lnTo>
                  <a:pt x="91185" y="319277"/>
                </a:lnTo>
                <a:lnTo>
                  <a:pt x="73453" y="315689"/>
                </a:lnTo>
                <a:lnTo>
                  <a:pt x="58959" y="305911"/>
                </a:lnTo>
                <a:lnTo>
                  <a:pt x="49179" y="291417"/>
                </a:lnTo>
                <a:lnTo>
                  <a:pt x="45592" y="273684"/>
                </a:lnTo>
                <a:lnTo>
                  <a:pt x="45592" y="262254"/>
                </a:lnTo>
                <a:lnTo>
                  <a:pt x="5079" y="262254"/>
                </a:lnTo>
                <a:lnTo>
                  <a:pt x="0" y="250825"/>
                </a:lnTo>
                <a:lnTo>
                  <a:pt x="0" y="244474"/>
                </a:lnTo>
                <a:lnTo>
                  <a:pt x="5206" y="239394"/>
                </a:lnTo>
                <a:lnTo>
                  <a:pt x="45592" y="239394"/>
                </a:lnTo>
                <a:lnTo>
                  <a:pt x="45592" y="193801"/>
                </a:lnTo>
                <a:lnTo>
                  <a:pt x="5079" y="193801"/>
                </a:lnTo>
                <a:lnTo>
                  <a:pt x="0" y="182372"/>
                </a:lnTo>
                <a:lnTo>
                  <a:pt x="0" y="176021"/>
                </a:lnTo>
                <a:lnTo>
                  <a:pt x="5206" y="170941"/>
                </a:lnTo>
                <a:lnTo>
                  <a:pt x="45592" y="170941"/>
                </a:lnTo>
                <a:lnTo>
                  <a:pt x="45592" y="125348"/>
                </a:lnTo>
                <a:lnTo>
                  <a:pt x="5079" y="125348"/>
                </a:lnTo>
                <a:lnTo>
                  <a:pt x="0" y="113919"/>
                </a:lnTo>
                <a:lnTo>
                  <a:pt x="0" y="107568"/>
                </a:lnTo>
                <a:lnTo>
                  <a:pt x="5206" y="102488"/>
                </a:lnTo>
                <a:lnTo>
                  <a:pt x="45592" y="102488"/>
                </a:lnTo>
                <a:lnTo>
                  <a:pt x="45592" y="91058"/>
                </a:lnTo>
                <a:lnTo>
                  <a:pt x="49177" y="73399"/>
                </a:lnTo>
                <a:lnTo>
                  <a:pt x="58943" y="58943"/>
                </a:lnTo>
                <a:lnTo>
                  <a:pt x="73399" y="49178"/>
                </a:lnTo>
                <a:lnTo>
                  <a:pt x="91058" y="45592"/>
                </a:lnTo>
                <a:lnTo>
                  <a:pt x="239013" y="45592"/>
                </a:lnTo>
                <a:lnTo>
                  <a:pt x="239013" y="5079"/>
                </a:lnTo>
                <a:lnTo>
                  <a:pt x="250443" y="0"/>
                </a:lnTo>
                <a:lnTo>
                  <a:pt x="256793" y="0"/>
                </a:lnTo>
                <a:lnTo>
                  <a:pt x="261749" y="5079"/>
                </a:lnTo>
                <a:lnTo>
                  <a:pt x="261873" y="45465"/>
                </a:lnTo>
                <a:lnTo>
                  <a:pt x="273303" y="45465"/>
                </a:lnTo>
                <a:lnTo>
                  <a:pt x="291036" y="49053"/>
                </a:lnTo>
                <a:lnTo>
                  <a:pt x="305529" y="58832"/>
                </a:lnTo>
                <a:lnTo>
                  <a:pt x="311935" y="68325"/>
                </a:lnTo>
                <a:lnTo>
                  <a:pt x="91185" y="68325"/>
                </a:lnTo>
                <a:lnTo>
                  <a:pt x="82329" y="70109"/>
                </a:lnTo>
                <a:lnTo>
                  <a:pt x="75104" y="74977"/>
                </a:lnTo>
                <a:lnTo>
                  <a:pt x="70236" y="82202"/>
                </a:lnTo>
                <a:lnTo>
                  <a:pt x="68452" y="91058"/>
                </a:lnTo>
                <a:lnTo>
                  <a:pt x="68528" y="273684"/>
                </a:lnTo>
                <a:lnTo>
                  <a:pt x="70236" y="282160"/>
                </a:lnTo>
                <a:lnTo>
                  <a:pt x="75104" y="289385"/>
                </a:lnTo>
                <a:lnTo>
                  <a:pt x="82329" y="294252"/>
                </a:lnTo>
                <a:lnTo>
                  <a:pt x="91185" y="296036"/>
                </a:lnTo>
                <a:lnTo>
                  <a:pt x="311935" y="296036"/>
                </a:lnTo>
                <a:lnTo>
                  <a:pt x="305529" y="305530"/>
                </a:lnTo>
                <a:lnTo>
                  <a:pt x="291036" y="315308"/>
                </a:lnTo>
                <a:lnTo>
                  <a:pt x="273303" y="318896"/>
                </a:lnTo>
                <a:lnTo>
                  <a:pt x="125221" y="318896"/>
                </a:lnTo>
                <a:lnTo>
                  <a:pt x="125221" y="359282"/>
                </a:lnTo>
                <a:lnTo>
                  <a:pt x="120141" y="361568"/>
                </a:lnTo>
                <a:close/>
              </a:path>
              <a:path w="361950" h="361950">
                <a:moveTo>
                  <a:pt x="311935" y="296036"/>
                </a:moveTo>
                <a:lnTo>
                  <a:pt x="273303" y="296036"/>
                </a:lnTo>
                <a:lnTo>
                  <a:pt x="282159" y="294252"/>
                </a:lnTo>
                <a:lnTo>
                  <a:pt x="289384" y="289385"/>
                </a:lnTo>
                <a:lnTo>
                  <a:pt x="294252" y="282160"/>
                </a:lnTo>
                <a:lnTo>
                  <a:pt x="295959" y="273684"/>
                </a:lnTo>
                <a:lnTo>
                  <a:pt x="296036" y="91058"/>
                </a:lnTo>
                <a:lnTo>
                  <a:pt x="294252" y="82202"/>
                </a:lnTo>
                <a:lnTo>
                  <a:pt x="289384" y="74977"/>
                </a:lnTo>
                <a:lnTo>
                  <a:pt x="282159" y="70109"/>
                </a:lnTo>
                <a:lnTo>
                  <a:pt x="273303" y="68325"/>
                </a:lnTo>
                <a:lnTo>
                  <a:pt x="311935" y="68325"/>
                </a:lnTo>
                <a:lnTo>
                  <a:pt x="315308" y="73326"/>
                </a:lnTo>
                <a:lnTo>
                  <a:pt x="318896" y="91058"/>
                </a:lnTo>
                <a:lnTo>
                  <a:pt x="318896" y="102488"/>
                </a:lnTo>
                <a:lnTo>
                  <a:pt x="359282" y="102488"/>
                </a:lnTo>
                <a:lnTo>
                  <a:pt x="361568" y="107568"/>
                </a:lnTo>
                <a:lnTo>
                  <a:pt x="361568" y="121284"/>
                </a:lnTo>
                <a:lnTo>
                  <a:pt x="359536" y="123697"/>
                </a:lnTo>
                <a:lnTo>
                  <a:pt x="356488" y="125221"/>
                </a:lnTo>
                <a:lnTo>
                  <a:pt x="318896" y="125221"/>
                </a:lnTo>
                <a:lnTo>
                  <a:pt x="318896" y="170814"/>
                </a:lnTo>
                <a:lnTo>
                  <a:pt x="359282" y="170814"/>
                </a:lnTo>
                <a:lnTo>
                  <a:pt x="361568" y="175894"/>
                </a:lnTo>
                <a:lnTo>
                  <a:pt x="361568" y="189737"/>
                </a:lnTo>
                <a:lnTo>
                  <a:pt x="359536" y="192150"/>
                </a:lnTo>
                <a:lnTo>
                  <a:pt x="356488" y="193674"/>
                </a:lnTo>
                <a:lnTo>
                  <a:pt x="318896" y="193674"/>
                </a:lnTo>
                <a:lnTo>
                  <a:pt x="318896" y="239267"/>
                </a:lnTo>
                <a:lnTo>
                  <a:pt x="359282" y="239267"/>
                </a:lnTo>
                <a:lnTo>
                  <a:pt x="361568" y="244347"/>
                </a:lnTo>
                <a:lnTo>
                  <a:pt x="361568" y="257936"/>
                </a:lnTo>
                <a:lnTo>
                  <a:pt x="359536" y="260349"/>
                </a:lnTo>
                <a:lnTo>
                  <a:pt x="356488" y="261873"/>
                </a:lnTo>
                <a:lnTo>
                  <a:pt x="318896" y="261873"/>
                </a:lnTo>
                <a:lnTo>
                  <a:pt x="318819" y="273684"/>
                </a:lnTo>
                <a:lnTo>
                  <a:pt x="315308" y="291036"/>
                </a:lnTo>
                <a:lnTo>
                  <a:pt x="311935" y="296036"/>
                </a:lnTo>
                <a:close/>
              </a:path>
              <a:path w="361950" h="361950">
                <a:moveTo>
                  <a:pt x="250570" y="273303"/>
                </a:moveTo>
                <a:lnTo>
                  <a:pt x="113918" y="273303"/>
                </a:lnTo>
                <a:lnTo>
                  <a:pt x="105062" y="271519"/>
                </a:lnTo>
                <a:lnTo>
                  <a:pt x="97837" y="266652"/>
                </a:lnTo>
                <a:lnTo>
                  <a:pt x="92969" y="259427"/>
                </a:lnTo>
                <a:lnTo>
                  <a:pt x="91237" y="250825"/>
                </a:lnTo>
                <a:lnTo>
                  <a:pt x="91185" y="113791"/>
                </a:lnTo>
                <a:lnTo>
                  <a:pt x="92969" y="104935"/>
                </a:lnTo>
                <a:lnTo>
                  <a:pt x="97837" y="97710"/>
                </a:lnTo>
                <a:lnTo>
                  <a:pt x="105062" y="92842"/>
                </a:lnTo>
                <a:lnTo>
                  <a:pt x="113918" y="91058"/>
                </a:lnTo>
                <a:lnTo>
                  <a:pt x="250570" y="91185"/>
                </a:lnTo>
                <a:lnTo>
                  <a:pt x="259426" y="92969"/>
                </a:lnTo>
                <a:lnTo>
                  <a:pt x="266651" y="97837"/>
                </a:lnTo>
                <a:lnTo>
                  <a:pt x="271519" y="105062"/>
                </a:lnTo>
                <a:lnTo>
                  <a:pt x="273303" y="113918"/>
                </a:lnTo>
                <a:lnTo>
                  <a:pt x="113918" y="113918"/>
                </a:lnTo>
                <a:lnTo>
                  <a:pt x="113918" y="250570"/>
                </a:lnTo>
                <a:lnTo>
                  <a:pt x="273303" y="250570"/>
                </a:lnTo>
                <a:lnTo>
                  <a:pt x="271519" y="259427"/>
                </a:lnTo>
                <a:lnTo>
                  <a:pt x="266651" y="266652"/>
                </a:lnTo>
                <a:lnTo>
                  <a:pt x="259426" y="271519"/>
                </a:lnTo>
                <a:lnTo>
                  <a:pt x="250570" y="273303"/>
                </a:lnTo>
                <a:close/>
              </a:path>
              <a:path w="361950" h="361950">
                <a:moveTo>
                  <a:pt x="273303" y="250570"/>
                </a:moveTo>
                <a:lnTo>
                  <a:pt x="250570" y="250570"/>
                </a:lnTo>
                <a:lnTo>
                  <a:pt x="250570" y="113918"/>
                </a:lnTo>
                <a:lnTo>
                  <a:pt x="273303" y="113918"/>
                </a:lnTo>
                <a:lnTo>
                  <a:pt x="273303" y="250570"/>
                </a:lnTo>
                <a:close/>
              </a:path>
              <a:path w="361950" h="361950">
                <a:moveTo>
                  <a:pt x="188467" y="361568"/>
                </a:moveTo>
                <a:lnTo>
                  <a:pt x="174751" y="361568"/>
                </a:lnTo>
                <a:lnTo>
                  <a:pt x="172338" y="359536"/>
                </a:lnTo>
                <a:lnTo>
                  <a:pt x="170814" y="356488"/>
                </a:lnTo>
                <a:lnTo>
                  <a:pt x="170814" y="318896"/>
                </a:lnTo>
                <a:lnTo>
                  <a:pt x="193547" y="318896"/>
                </a:lnTo>
                <a:lnTo>
                  <a:pt x="193547" y="359282"/>
                </a:lnTo>
                <a:lnTo>
                  <a:pt x="188467" y="361568"/>
                </a:lnTo>
                <a:close/>
              </a:path>
              <a:path w="361950" h="361950">
                <a:moveTo>
                  <a:pt x="256793" y="361568"/>
                </a:moveTo>
                <a:lnTo>
                  <a:pt x="243077" y="361568"/>
                </a:lnTo>
                <a:lnTo>
                  <a:pt x="240664" y="359536"/>
                </a:lnTo>
                <a:lnTo>
                  <a:pt x="239140" y="356488"/>
                </a:lnTo>
                <a:lnTo>
                  <a:pt x="239140" y="318896"/>
                </a:lnTo>
                <a:lnTo>
                  <a:pt x="261873" y="318896"/>
                </a:lnTo>
                <a:lnTo>
                  <a:pt x="261873" y="359282"/>
                </a:lnTo>
                <a:lnTo>
                  <a:pt x="256793" y="3615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1638515" y="1504464"/>
            <a:ext cx="1997710" cy="59118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700" spc="75" b="1">
                <a:solidFill>
                  <a:srgbClr val="FFFFFF"/>
                </a:solidFill>
                <a:latin typeface="Tahoma"/>
                <a:cs typeface="Tahoma"/>
              </a:rPr>
              <a:t>Strategi</a:t>
            </a:r>
            <a:endParaRPr sz="37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10648" y="2085489"/>
            <a:ext cx="1313180" cy="59118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700" spc="300" b="1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3700" spc="185" b="1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dirty="0" sz="3700" spc="65" b="1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dirty="0" sz="3700" spc="215" b="1">
                <a:solidFill>
                  <a:srgbClr val="FFFFFF"/>
                </a:solidFill>
                <a:latin typeface="Tahoma"/>
                <a:cs typeface="Tahoma"/>
              </a:rPr>
              <a:t>k</a:t>
            </a:r>
            <a:endParaRPr sz="3700">
              <a:latin typeface="Tahoma"/>
              <a:cs typeface="Tahoma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182180" y="1504464"/>
            <a:ext cx="3611879" cy="1172210"/>
          </a:xfrm>
          <a:prstGeom prst="rect"/>
        </p:spPr>
        <p:txBody>
          <a:bodyPr wrap="square" lIns="0" tIns="8255" rIns="0" bIns="0" rtlCol="0" vert="horz">
            <a:spAutoFit/>
          </a:bodyPr>
          <a:lstStyle/>
          <a:p>
            <a:pPr marL="12700" marR="5080" indent="142240">
              <a:lnSpc>
                <a:spcPts val="4580"/>
              </a:lnSpc>
              <a:spcBef>
                <a:spcPts val="65"/>
              </a:spcBef>
            </a:pPr>
            <a:r>
              <a:rPr dirty="0" sz="3700" spc="275"/>
              <a:t>P</a:t>
            </a:r>
            <a:r>
              <a:rPr dirty="0" sz="3700" spc="135"/>
              <a:t>e</a:t>
            </a:r>
            <a:r>
              <a:rPr dirty="0" sz="3700" spc="355"/>
              <a:t>m</a:t>
            </a:r>
            <a:r>
              <a:rPr dirty="0" sz="3700" spc="215"/>
              <a:t>b</a:t>
            </a:r>
            <a:r>
              <a:rPr dirty="0" sz="3700" spc="135"/>
              <a:t>e</a:t>
            </a:r>
            <a:r>
              <a:rPr dirty="0" sz="3700" spc="-10"/>
              <a:t>l</a:t>
            </a:r>
            <a:r>
              <a:rPr dirty="0" sz="3700" spc="65"/>
              <a:t>a</a:t>
            </a:r>
            <a:r>
              <a:rPr dirty="0" sz="3700" spc="-210"/>
              <a:t>j</a:t>
            </a:r>
            <a:r>
              <a:rPr dirty="0" sz="3700" spc="65"/>
              <a:t>a</a:t>
            </a:r>
            <a:r>
              <a:rPr dirty="0" sz="3700" spc="-15"/>
              <a:t>r</a:t>
            </a:r>
            <a:r>
              <a:rPr dirty="0" sz="3700" spc="65"/>
              <a:t>a</a:t>
            </a:r>
            <a:r>
              <a:rPr dirty="0" sz="3700" spc="120"/>
              <a:t>n  </a:t>
            </a:r>
            <a:r>
              <a:rPr dirty="0" sz="3700" spc="290"/>
              <a:t>B</a:t>
            </a:r>
            <a:r>
              <a:rPr dirty="0" sz="3700" spc="135"/>
              <a:t>e</a:t>
            </a:r>
            <a:r>
              <a:rPr dirty="0" sz="3700" spc="-15"/>
              <a:t>r</a:t>
            </a:r>
            <a:r>
              <a:rPr dirty="0" sz="3700" spc="210"/>
              <a:t>k</a:t>
            </a:r>
            <a:r>
              <a:rPr dirty="0" sz="3700" spc="135"/>
              <a:t>e</a:t>
            </a:r>
            <a:r>
              <a:rPr dirty="0" sz="3700" spc="215"/>
              <a:t>b</a:t>
            </a:r>
            <a:r>
              <a:rPr dirty="0" sz="3700" spc="170"/>
              <a:t>u</a:t>
            </a:r>
            <a:r>
              <a:rPr dirty="0" sz="3700" spc="70"/>
              <a:t>t</a:t>
            </a:r>
            <a:r>
              <a:rPr dirty="0" sz="3700" spc="170"/>
              <a:t>u</a:t>
            </a:r>
            <a:r>
              <a:rPr dirty="0" sz="3700" spc="185"/>
              <a:t>h</a:t>
            </a:r>
            <a:r>
              <a:rPr dirty="0" sz="3700" spc="65"/>
              <a:t>a</a:t>
            </a:r>
            <a:r>
              <a:rPr dirty="0" sz="3700" spc="190"/>
              <a:t>n</a:t>
            </a:r>
            <a:endParaRPr sz="3700"/>
          </a:p>
        </p:txBody>
      </p:sp>
      <p:sp>
        <p:nvSpPr>
          <p:cNvPr id="9" name="object 9"/>
          <p:cNvSpPr txBox="1"/>
          <p:nvPr/>
        </p:nvSpPr>
        <p:spPr>
          <a:xfrm>
            <a:off x="1638515" y="2085489"/>
            <a:ext cx="1846580" cy="2758440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2700" marR="5080">
              <a:lnSpc>
                <a:spcPts val="4580"/>
              </a:lnSpc>
              <a:spcBef>
                <a:spcPts val="145"/>
              </a:spcBef>
            </a:pPr>
            <a:r>
              <a:rPr dirty="0" sz="3700" spc="165" b="1">
                <a:solidFill>
                  <a:srgbClr val="FFFFFF"/>
                </a:solidFill>
                <a:latin typeface="Tahoma"/>
                <a:cs typeface="Tahoma"/>
              </a:rPr>
              <a:t>untuk </a:t>
            </a:r>
            <a:r>
              <a:rPr dirty="0" sz="3700" spc="170" b="1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dirty="0" sz="3700" spc="160" b="1">
                <a:solidFill>
                  <a:srgbClr val="FFFFFF"/>
                </a:solidFill>
                <a:latin typeface="Tahoma"/>
                <a:cs typeface="Tahoma"/>
              </a:rPr>
              <a:t>K</a:t>
            </a:r>
            <a:r>
              <a:rPr dirty="0" sz="3700" spc="185" b="1">
                <a:solidFill>
                  <a:srgbClr val="FFFFFF"/>
                </a:solidFill>
                <a:latin typeface="Tahoma"/>
                <a:cs typeface="Tahoma"/>
              </a:rPr>
              <a:t>h</a:t>
            </a:r>
            <a:r>
              <a:rPr dirty="0" sz="3700" spc="170" b="1">
                <a:solidFill>
                  <a:srgbClr val="FFFFFF"/>
                </a:solidFill>
                <a:latin typeface="Tahoma"/>
                <a:cs typeface="Tahoma"/>
              </a:rPr>
              <a:t>u</a:t>
            </a:r>
            <a:r>
              <a:rPr dirty="0" sz="3700" spc="60" b="1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dirty="0" sz="3700" spc="170" b="1">
                <a:solidFill>
                  <a:srgbClr val="FFFFFF"/>
                </a:solidFill>
                <a:latin typeface="Tahoma"/>
                <a:cs typeface="Tahoma"/>
              </a:rPr>
              <a:t>u</a:t>
            </a:r>
            <a:r>
              <a:rPr dirty="0" sz="3700" spc="65" b="1">
                <a:solidFill>
                  <a:srgbClr val="FFFFFF"/>
                </a:solidFill>
                <a:latin typeface="Tahoma"/>
                <a:cs typeface="Tahoma"/>
              </a:rPr>
              <a:t>s</a:t>
            </a:r>
            <a:endParaRPr sz="37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855"/>
              </a:spcBef>
            </a:pPr>
            <a:r>
              <a:rPr dirty="0" sz="1850" spc="45" b="1">
                <a:solidFill>
                  <a:srgbClr val="FFFFFF"/>
                </a:solidFill>
                <a:latin typeface="Tahoma"/>
                <a:cs typeface="Tahoma"/>
              </a:rPr>
              <a:t>Visual</a:t>
            </a:r>
            <a:endParaRPr sz="1850">
              <a:latin typeface="Tahoma"/>
              <a:cs typeface="Tahoma"/>
            </a:endParaRPr>
          </a:p>
          <a:p>
            <a:pPr marL="12700" marR="421640">
              <a:lnSpc>
                <a:spcPct val="125000"/>
              </a:lnSpc>
              <a:spcBef>
                <a:spcPts val="700"/>
              </a:spcBef>
            </a:pPr>
            <a:r>
              <a:rPr dirty="0" sz="1450" spc="-125">
                <a:solidFill>
                  <a:srgbClr val="E2E6E8"/>
                </a:solidFill>
                <a:latin typeface="Verdana"/>
                <a:cs typeface="Verdana"/>
              </a:rPr>
              <a:t>Memanfaatkan </a:t>
            </a:r>
            <a:r>
              <a:rPr dirty="0" sz="1450" spc="-12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65">
                <a:solidFill>
                  <a:srgbClr val="E2E6E8"/>
                </a:solidFill>
                <a:latin typeface="Verdana"/>
                <a:cs typeface="Verdana"/>
              </a:rPr>
              <a:t>g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90">
                <a:solidFill>
                  <a:srgbClr val="E2E6E8"/>
                </a:solidFill>
                <a:latin typeface="Verdana"/>
                <a:cs typeface="Verdana"/>
              </a:rPr>
              <a:t>m</a:t>
            </a:r>
            <a:r>
              <a:rPr dirty="0" sz="1450" spc="-90">
                <a:solidFill>
                  <a:srgbClr val="E2E6E8"/>
                </a:solidFill>
                <a:latin typeface="Verdana"/>
                <a:cs typeface="Verdana"/>
              </a:rPr>
              <a:t>b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r</a:t>
            </a:r>
            <a:r>
              <a:rPr dirty="0" sz="1450" spc="-160">
                <a:solidFill>
                  <a:srgbClr val="E2E6E8"/>
                </a:solidFill>
                <a:latin typeface="Verdana"/>
                <a:cs typeface="Verdana"/>
              </a:rPr>
              <a:t>,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85">
                <a:solidFill>
                  <a:srgbClr val="E2E6E8"/>
                </a:solidFill>
                <a:latin typeface="Verdana"/>
                <a:cs typeface="Verdana"/>
              </a:rPr>
              <a:t>f</a:t>
            </a:r>
            <a:r>
              <a:rPr dirty="0" sz="1450" spc="-85">
                <a:solidFill>
                  <a:srgbClr val="E2E6E8"/>
                </a:solidFill>
                <a:latin typeface="Verdana"/>
                <a:cs typeface="Verdana"/>
              </a:rPr>
              <a:t>o</a:t>
            </a:r>
            <a:r>
              <a:rPr dirty="0" sz="1450" spc="-80">
                <a:solidFill>
                  <a:srgbClr val="E2E6E8"/>
                </a:solidFill>
                <a:latin typeface="Verdana"/>
                <a:cs typeface="Verdana"/>
              </a:rPr>
              <a:t>t</a:t>
            </a:r>
            <a:r>
              <a:rPr dirty="0" sz="1450" spc="-85">
                <a:solidFill>
                  <a:srgbClr val="E2E6E8"/>
                </a:solidFill>
                <a:latin typeface="Verdana"/>
                <a:cs typeface="Verdana"/>
              </a:rPr>
              <a:t>o</a:t>
            </a:r>
            <a:r>
              <a:rPr dirty="0" sz="1450" spc="-160">
                <a:solidFill>
                  <a:srgbClr val="E2E6E8"/>
                </a:solidFill>
                <a:latin typeface="Verdana"/>
                <a:cs typeface="Verdana"/>
              </a:rPr>
              <a:t>,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90">
                <a:solidFill>
                  <a:srgbClr val="E2E6E8"/>
                </a:solidFill>
                <a:latin typeface="Verdana"/>
                <a:cs typeface="Verdana"/>
              </a:rPr>
              <a:t>d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75">
                <a:solidFill>
                  <a:srgbClr val="E2E6E8"/>
                </a:solidFill>
                <a:latin typeface="Verdana"/>
                <a:cs typeface="Verdana"/>
              </a:rPr>
              <a:t>n  </a:t>
            </a:r>
            <a:r>
              <a:rPr dirty="0" sz="1450" spc="-105">
                <a:solidFill>
                  <a:srgbClr val="E2E6E8"/>
                </a:solidFill>
                <a:latin typeface="Verdana"/>
                <a:cs typeface="Verdana"/>
              </a:rPr>
              <a:t>video</a:t>
            </a:r>
            <a:endParaRPr sz="145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743274" y="3617059"/>
            <a:ext cx="1631314" cy="94741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50" spc="80" b="1">
                <a:solidFill>
                  <a:srgbClr val="FFFFFF"/>
                </a:solidFill>
                <a:latin typeface="Tahoma"/>
                <a:cs typeface="Tahoma"/>
              </a:rPr>
              <a:t>Audio</a:t>
            </a:r>
            <a:endParaRPr sz="1850">
              <a:latin typeface="Tahoma"/>
              <a:cs typeface="Tahoma"/>
            </a:endParaRPr>
          </a:p>
          <a:p>
            <a:pPr marL="12700" marR="5080">
              <a:lnSpc>
                <a:spcPct val="125000"/>
              </a:lnSpc>
              <a:spcBef>
                <a:spcPts val="680"/>
              </a:spcBef>
            </a:pPr>
            <a:r>
              <a:rPr dirty="0" sz="1450" spc="-150">
                <a:solidFill>
                  <a:srgbClr val="E2E6E8"/>
                </a:solidFill>
                <a:latin typeface="Verdana"/>
                <a:cs typeface="Verdana"/>
              </a:rPr>
              <a:t>M</a:t>
            </a:r>
            <a:r>
              <a:rPr dirty="0" sz="1450" spc="-135">
                <a:solidFill>
                  <a:srgbClr val="E2E6E8"/>
                </a:solidFill>
                <a:latin typeface="Verdana"/>
                <a:cs typeface="Verdana"/>
              </a:rPr>
              <a:t>e</a:t>
            </a:r>
            <a:r>
              <a:rPr dirty="0" sz="1450" spc="-190">
                <a:solidFill>
                  <a:srgbClr val="E2E6E8"/>
                </a:solidFill>
                <a:latin typeface="Verdana"/>
                <a:cs typeface="Verdana"/>
              </a:rPr>
              <a:t>m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k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35">
                <a:solidFill>
                  <a:srgbClr val="E2E6E8"/>
                </a:solidFill>
                <a:latin typeface="Verdana"/>
                <a:cs typeface="Verdana"/>
              </a:rPr>
              <a:t>i</a:t>
            </a:r>
            <a:r>
              <a:rPr dirty="0" sz="1450" spc="-7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90">
                <a:solidFill>
                  <a:srgbClr val="E2E6E8"/>
                </a:solidFill>
                <a:latin typeface="Verdana"/>
                <a:cs typeface="Verdana"/>
              </a:rPr>
              <a:t>m</a:t>
            </a:r>
            <a:r>
              <a:rPr dirty="0" sz="1450" spc="-120">
                <a:solidFill>
                  <a:srgbClr val="E2E6E8"/>
                </a:solidFill>
                <a:latin typeface="Verdana"/>
                <a:cs typeface="Verdana"/>
              </a:rPr>
              <a:t>u</a:t>
            </a:r>
            <a:r>
              <a:rPr dirty="0" sz="1450" spc="-140">
                <a:solidFill>
                  <a:srgbClr val="E2E6E8"/>
                </a:solidFill>
                <a:latin typeface="Verdana"/>
                <a:cs typeface="Verdana"/>
              </a:rPr>
              <a:t>s</a:t>
            </a:r>
            <a:r>
              <a:rPr dirty="0" sz="1450" spc="-40">
                <a:solidFill>
                  <a:srgbClr val="E2E6E8"/>
                </a:solidFill>
                <a:latin typeface="Verdana"/>
                <a:cs typeface="Verdana"/>
              </a:rPr>
              <a:t>i</a:t>
            </a:r>
            <a:r>
              <a:rPr dirty="0" sz="1450" spc="-125">
                <a:solidFill>
                  <a:srgbClr val="E2E6E8"/>
                </a:solidFill>
                <a:latin typeface="Verdana"/>
                <a:cs typeface="Verdana"/>
              </a:rPr>
              <a:t>k</a:t>
            </a:r>
            <a:r>
              <a:rPr dirty="0" sz="1450" spc="-7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90">
                <a:solidFill>
                  <a:srgbClr val="E2E6E8"/>
                </a:solidFill>
                <a:latin typeface="Verdana"/>
                <a:cs typeface="Verdana"/>
              </a:rPr>
              <a:t>d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75">
                <a:solidFill>
                  <a:srgbClr val="E2E6E8"/>
                </a:solidFill>
                <a:latin typeface="Verdana"/>
                <a:cs typeface="Verdana"/>
              </a:rPr>
              <a:t>n  </a:t>
            </a:r>
            <a:r>
              <a:rPr dirty="0" sz="1450" spc="-125">
                <a:solidFill>
                  <a:srgbClr val="E2E6E8"/>
                </a:solidFill>
                <a:latin typeface="Verdana"/>
                <a:cs typeface="Verdana"/>
              </a:rPr>
              <a:t>suara</a:t>
            </a:r>
            <a:endParaRPr sz="145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848175" y="3617059"/>
            <a:ext cx="1641475" cy="94741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50" spc="45" b="1">
                <a:solidFill>
                  <a:srgbClr val="FFFFFF"/>
                </a:solidFill>
                <a:latin typeface="Tahoma"/>
                <a:cs typeface="Tahoma"/>
              </a:rPr>
              <a:t>Gerak</a:t>
            </a:r>
            <a:endParaRPr sz="1850">
              <a:latin typeface="Tahoma"/>
              <a:cs typeface="Tahoma"/>
            </a:endParaRPr>
          </a:p>
          <a:p>
            <a:pPr marL="12700" marR="5080">
              <a:lnSpc>
                <a:spcPct val="125000"/>
              </a:lnSpc>
              <a:spcBef>
                <a:spcPts val="680"/>
              </a:spcBef>
            </a:pPr>
            <a:r>
              <a:rPr dirty="0" sz="1450" spc="-150">
                <a:solidFill>
                  <a:srgbClr val="E2E6E8"/>
                </a:solidFill>
                <a:latin typeface="Verdana"/>
                <a:cs typeface="Verdana"/>
              </a:rPr>
              <a:t>M</a:t>
            </a:r>
            <a:r>
              <a:rPr dirty="0" sz="1450" spc="-135">
                <a:solidFill>
                  <a:srgbClr val="E2E6E8"/>
                </a:solidFill>
                <a:latin typeface="Verdana"/>
                <a:cs typeface="Verdana"/>
              </a:rPr>
              <a:t>e</a:t>
            </a:r>
            <a:r>
              <a:rPr dirty="0" sz="1450" spc="-25">
                <a:solidFill>
                  <a:srgbClr val="E2E6E8"/>
                </a:solidFill>
                <a:latin typeface="Verdana"/>
                <a:cs typeface="Verdana"/>
              </a:rPr>
              <a:t>l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25">
                <a:solidFill>
                  <a:srgbClr val="E2E6E8"/>
                </a:solidFill>
                <a:latin typeface="Verdana"/>
                <a:cs typeface="Verdana"/>
              </a:rPr>
              <a:t>l</a:t>
            </a:r>
            <a:r>
              <a:rPr dirty="0" sz="1450" spc="-120">
                <a:solidFill>
                  <a:srgbClr val="E2E6E8"/>
                </a:solidFill>
                <a:latin typeface="Verdana"/>
                <a:cs typeface="Verdana"/>
              </a:rPr>
              <a:t>u</a:t>
            </a:r>
            <a:r>
              <a:rPr dirty="0" sz="1450" spc="-35">
                <a:solidFill>
                  <a:srgbClr val="E2E6E8"/>
                </a:solidFill>
                <a:latin typeface="Verdana"/>
                <a:cs typeface="Verdana"/>
              </a:rPr>
              <a:t>i</a:t>
            </a:r>
            <a:r>
              <a:rPr dirty="0" sz="1450" spc="-10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65">
                <a:solidFill>
                  <a:srgbClr val="E2E6E8"/>
                </a:solidFill>
                <a:latin typeface="Verdana"/>
                <a:cs typeface="Verdana"/>
              </a:rPr>
              <a:t>g</a:t>
            </a:r>
            <a:r>
              <a:rPr dirty="0" sz="1450" spc="-135">
                <a:solidFill>
                  <a:srgbClr val="E2E6E8"/>
                </a:solidFill>
                <a:latin typeface="Verdana"/>
                <a:cs typeface="Verdana"/>
              </a:rPr>
              <a:t>e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r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k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n</a:t>
            </a:r>
            <a:r>
              <a:rPr dirty="0" sz="1450" spc="-10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90">
                <a:solidFill>
                  <a:srgbClr val="E2E6E8"/>
                </a:solidFill>
                <a:latin typeface="Verdana"/>
                <a:cs typeface="Verdana"/>
              </a:rPr>
              <a:t>d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75">
                <a:solidFill>
                  <a:srgbClr val="E2E6E8"/>
                </a:solidFill>
                <a:latin typeface="Verdana"/>
                <a:cs typeface="Verdana"/>
              </a:rPr>
              <a:t>n  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olahraga</a:t>
            </a:r>
            <a:endParaRPr sz="1450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953085" y="3617059"/>
            <a:ext cx="1652270" cy="12268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50" spc="55" b="1">
                <a:solidFill>
                  <a:srgbClr val="FFFFFF"/>
                </a:solidFill>
                <a:latin typeface="Tahoma"/>
                <a:cs typeface="Tahoma"/>
              </a:rPr>
              <a:t>Teknologi</a:t>
            </a:r>
            <a:endParaRPr sz="1850">
              <a:latin typeface="Tahoma"/>
              <a:cs typeface="Tahoma"/>
            </a:endParaRPr>
          </a:p>
          <a:p>
            <a:pPr marL="12700" marR="5080">
              <a:lnSpc>
                <a:spcPct val="125000"/>
              </a:lnSpc>
              <a:spcBef>
                <a:spcPts val="705"/>
              </a:spcBef>
            </a:pPr>
            <a:r>
              <a:rPr dirty="0" sz="1450" spc="-135">
                <a:solidFill>
                  <a:srgbClr val="E2E6E8"/>
                </a:solidFill>
                <a:latin typeface="Verdana"/>
                <a:cs typeface="Verdana"/>
              </a:rPr>
              <a:t>Menggunakan 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90">
                <a:solidFill>
                  <a:srgbClr val="E2E6E8"/>
                </a:solidFill>
                <a:latin typeface="Verdana"/>
                <a:cs typeface="Verdana"/>
              </a:rPr>
              <a:t>p</a:t>
            </a:r>
            <a:r>
              <a:rPr dirty="0" sz="1450" spc="-135">
                <a:solidFill>
                  <a:srgbClr val="E2E6E8"/>
                </a:solidFill>
                <a:latin typeface="Verdana"/>
                <a:cs typeface="Verdana"/>
              </a:rPr>
              <a:t>e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r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14">
                <a:solidFill>
                  <a:srgbClr val="E2E6E8"/>
                </a:solidFill>
                <a:latin typeface="Verdana"/>
                <a:cs typeface="Verdana"/>
              </a:rPr>
              <a:t>n</a:t>
            </a:r>
            <a:r>
              <a:rPr dirty="0" sz="1450" spc="-165">
                <a:solidFill>
                  <a:srgbClr val="E2E6E8"/>
                </a:solidFill>
                <a:latin typeface="Verdana"/>
                <a:cs typeface="Verdana"/>
              </a:rPr>
              <a:t>g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k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75">
                <a:solidFill>
                  <a:srgbClr val="E2E6E8"/>
                </a:solidFill>
                <a:latin typeface="Verdana"/>
                <a:cs typeface="Verdana"/>
              </a:rPr>
              <a:t>t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25">
                <a:solidFill>
                  <a:srgbClr val="E2E6E8"/>
                </a:solidFill>
                <a:latin typeface="Verdana"/>
                <a:cs typeface="Verdana"/>
              </a:rPr>
              <a:t>l</a:t>
            </a:r>
            <a:r>
              <a:rPr dirty="0" sz="1450" spc="-120">
                <a:solidFill>
                  <a:srgbClr val="E2E6E8"/>
                </a:solidFill>
                <a:latin typeface="Verdana"/>
                <a:cs typeface="Verdana"/>
              </a:rPr>
              <a:t>u</a:t>
            </a:r>
            <a:r>
              <a:rPr dirty="0" sz="1450" spc="-114">
                <a:solidFill>
                  <a:srgbClr val="E2E6E8"/>
                </a:solidFill>
                <a:latin typeface="Verdana"/>
                <a:cs typeface="Verdana"/>
              </a:rPr>
              <a:t>n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25">
                <a:solidFill>
                  <a:srgbClr val="E2E6E8"/>
                </a:solidFill>
                <a:latin typeface="Verdana"/>
                <a:cs typeface="Verdana"/>
              </a:rPr>
              <a:t>k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90">
                <a:solidFill>
                  <a:srgbClr val="E2E6E8"/>
                </a:solidFill>
                <a:latin typeface="Verdana"/>
                <a:cs typeface="Verdana"/>
              </a:rPr>
              <a:t>d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75">
                <a:solidFill>
                  <a:srgbClr val="E2E6E8"/>
                </a:solidFill>
                <a:latin typeface="Verdana"/>
                <a:cs typeface="Verdana"/>
              </a:rPr>
              <a:t>n  </a:t>
            </a:r>
            <a:r>
              <a:rPr dirty="0" sz="1450" spc="-90">
                <a:solidFill>
                  <a:srgbClr val="E2E6E8"/>
                </a:solidFill>
                <a:latin typeface="Verdana"/>
                <a:cs typeface="Verdana"/>
              </a:rPr>
              <a:t>p</a:t>
            </a:r>
            <a:r>
              <a:rPr dirty="0" sz="1450" spc="-135">
                <a:solidFill>
                  <a:srgbClr val="E2E6E8"/>
                </a:solidFill>
                <a:latin typeface="Verdana"/>
                <a:cs typeface="Verdana"/>
              </a:rPr>
              <a:t>e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r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14">
                <a:solidFill>
                  <a:srgbClr val="E2E6E8"/>
                </a:solidFill>
                <a:latin typeface="Verdana"/>
                <a:cs typeface="Verdana"/>
              </a:rPr>
              <a:t>n</a:t>
            </a:r>
            <a:r>
              <a:rPr dirty="0" sz="1450" spc="-165">
                <a:solidFill>
                  <a:srgbClr val="E2E6E8"/>
                </a:solidFill>
                <a:latin typeface="Verdana"/>
                <a:cs typeface="Verdana"/>
              </a:rPr>
              <a:t>g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k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75">
                <a:solidFill>
                  <a:srgbClr val="E2E6E8"/>
                </a:solidFill>
                <a:latin typeface="Verdana"/>
                <a:cs typeface="Verdana"/>
              </a:rPr>
              <a:t>t</a:t>
            </a:r>
            <a:r>
              <a:rPr dirty="0" sz="1450" spc="-215">
                <a:solidFill>
                  <a:srgbClr val="E2E6E8"/>
                </a:solidFill>
                <a:latin typeface="Verdana"/>
                <a:cs typeface="Verdana"/>
              </a:rPr>
              <a:t> 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k</a:t>
            </a:r>
            <a:r>
              <a:rPr dirty="0" sz="1450" spc="-135">
                <a:solidFill>
                  <a:srgbClr val="E2E6E8"/>
                </a:solidFill>
                <a:latin typeface="Verdana"/>
                <a:cs typeface="Verdana"/>
              </a:rPr>
              <a:t>e</a:t>
            </a:r>
            <a:r>
              <a:rPr dirty="0" sz="1450" spc="-110">
                <a:solidFill>
                  <a:srgbClr val="E2E6E8"/>
                </a:solidFill>
                <a:latin typeface="Verdana"/>
                <a:cs typeface="Verdana"/>
              </a:rPr>
              <a:t>r</a:t>
            </a:r>
            <a:r>
              <a:rPr dirty="0" sz="1450" spc="-130">
                <a:solidFill>
                  <a:srgbClr val="E2E6E8"/>
                </a:solidFill>
                <a:latin typeface="Verdana"/>
                <a:cs typeface="Verdana"/>
              </a:rPr>
              <a:t>a</a:t>
            </a:r>
            <a:r>
              <a:rPr dirty="0" sz="1450" spc="-135">
                <a:solidFill>
                  <a:srgbClr val="E2E6E8"/>
                </a:solidFill>
                <a:latin typeface="Verdana"/>
                <a:cs typeface="Verdana"/>
              </a:rPr>
              <a:t>s</a:t>
            </a:r>
            <a:endParaRPr sz="1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57"/>
            <a:ext cx="4294222" cy="643865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983762" y="1780460"/>
            <a:ext cx="4097020" cy="1172210"/>
          </a:xfrm>
          <a:prstGeom prst="rect"/>
        </p:spPr>
        <p:txBody>
          <a:bodyPr wrap="square" lIns="0" tIns="8255" rIns="0" bIns="0" rtlCol="0" vert="horz">
            <a:spAutoFit/>
          </a:bodyPr>
          <a:lstStyle/>
          <a:p>
            <a:pPr marL="12700" marR="5080">
              <a:lnSpc>
                <a:spcPts val="4580"/>
              </a:lnSpc>
              <a:spcBef>
                <a:spcPts val="65"/>
              </a:spcBef>
            </a:pPr>
            <a:r>
              <a:rPr dirty="0" sz="3700" spc="135"/>
              <a:t>Kesimpulan</a:t>
            </a:r>
            <a:r>
              <a:rPr dirty="0" sz="3700" spc="345"/>
              <a:t> </a:t>
            </a:r>
            <a:r>
              <a:rPr dirty="0" sz="3700" spc="165"/>
              <a:t>dan </a:t>
            </a:r>
            <a:r>
              <a:rPr dirty="0" sz="3700" spc="-1065"/>
              <a:t> </a:t>
            </a:r>
            <a:r>
              <a:rPr dirty="0" sz="3700" spc="140"/>
              <a:t>Rekomendasi</a:t>
            </a:r>
            <a:endParaRPr sz="3700"/>
          </a:p>
        </p:txBody>
      </p:sp>
      <p:sp>
        <p:nvSpPr>
          <p:cNvPr id="4" name="object 4"/>
          <p:cNvSpPr txBox="1"/>
          <p:nvPr/>
        </p:nvSpPr>
        <p:spPr>
          <a:xfrm>
            <a:off x="4983762" y="3229524"/>
            <a:ext cx="5581015" cy="132080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20700"/>
              </a:lnSpc>
              <a:spcBef>
                <a:spcPts val="90"/>
              </a:spcBef>
            </a:pPr>
            <a:r>
              <a:rPr dirty="0" sz="1450" spc="-5">
                <a:solidFill>
                  <a:srgbClr val="E2E6E8"/>
                </a:solidFill>
                <a:latin typeface="Tahoma"/>
                <a:cs typeface="Tahoma"/>
              </a:rPr>
              <a:t>Setiap</a:t>
            </a:r>
            <a:r>
              <a:rPr dirty="0" sz="1450" spc="-125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10">
                <a:solidFill>
                  <a:srgbClr val="E2E6E8"/>
                </a:solidFill>
                <a:latin typeface="Tahoma"/>
                <a:cs typeface="Tahoma"/>
              </a:rPr>
              <a:t>anak</a:t>
            </a:r>
            <a:r>
              <a:rPr dirty="0" sz="1450" spc="-120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10">
                <a:solidFill>
                  <a:srgbClr val="E2E6E8"/>
                </a:solidFill>
                <a:latin typeface="Tahoma"/>
                <a:cs typeface="Tahoma"/>
              </a:rPr>
              <a:t>berkebutuhan</a:t>
            </a:r>
            <a:r>
              <a:rPr dirty="0" sz="1450" spc="-120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15">
                <a:solidFill>
                  <a:srgbClr val="E2E6E8"/>
                </a:solidFill>
                <a:latin typeface="Tahoma"/>
                <a:cs typeface="Tahoma"/>
              </a:rPr>
              <a:t>khusus</a:t>
            </a:r>
            <a:r>
              <a:rPr dirty="0" sz="1450" spc="-125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5">
                <a:solidFill>
                  <a:srgbClr val="E2E6E8"/>
                </a:solidFill>
                <a:latin typeface="Tahoma"/>
                <a:cs typeface="Tahoma"/>
              </a:rPr>
              <a:t>memerlukan</a:t>
            </a:r>
            <a:r>
              <a:rPr dirty="0" sz="1450" spc="-120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10">
                <a:solidFill>
                  <a:srgbClr val="E2E6E8"/>
                </a:solidFill>
                <a:latin typeface="Tahoma"/>
                <a:cs typeface="Tahoma"/>
              </a:rPr>
              <a:t>pendekatan</a:t>
            </a:r>
            <a:r>
              <a:rPr dirty="0" sz="1450" spc="-120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10">
                <a:solidFill>
                  <a:srgbClr val="E2E6E8"/>
                </a:solidFill>
                <a:latin typeface="Tahoma"/>
                <a:cs typeface="Tahoma"/>
              </a:rPr>
              <a:t>individual </a:t>
            </a:r>
            <a:r>
              <a:rPr dirty="0" sz="1450" spc="-440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15">
                <a:solidFill>
                  <a:srgbClr val="E2E6E8"/>
                </a:solidFill>
                <a:latin typeface="Tahoma"/>
                <a:cs typeface="Tahoma"/>
              </a:rPr>
              <a:t>d</a:t>
            </a:r>
            <a:r>
              <a:rPr dirty="0" sz="1450" spc="-20">
                <a:solidFill>
                  <a:srgbClr val="E2E6E8"/>
                </a:solidFill>
                <a:latin typeface="Tahoma"/>
                <a:cs typeface="Tahoma"/>
              </a:rPr>
              <a:t>a</a:t>
            </a:r>
            <a:r>
              <a:rPr dirty="0" sz="1450">
                <a:solidFill>
                  <a:srgbClr val="E2E6E8"/>
                </a:solidFill>
                <a:latin typeface="Tahoma"/>
                <a:cs typeface="Tahoma"/>
              </a:rPr>
              <a:t>n</a:t>
            </a:r>
            <a:r>
              <a:rPr dirty="0" sz="1450" spc="-160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15">
                <a:solidFill>
                  <a:srgbClr val="E2E6E8"/>
                </a:solidFill>
                <a:latin typeface="Tahoma"/>
                <a:cs typeface="Tahoma"/>
              </a:rPr>
              <a:t>p</a:t>
            </a:r>
            <a:r>
              <a:rPr dirty="0" sz="1450" spc="-35">
                <a:solidFill>
                  <a:srgbClr val="E2E6E8"/>
                </a:solidFill>
                <a:latin typeface="Tahoma"/>
                <a:cs typeface="Tahoma"/>
              </a:rPr>
              <a:t>e</a:t>
            </a:r>
            <a:r>
              <a:rPr dirty="0" sz="1450" spc="-15">
                <a:solidFill>
                  <a:srgbClr val="E2E6E8"/>
                </a:solidFill>
                <a:latin typeface="Tahoma"/>
                <a:cs typeface="Tahoma"/>
              </a:rPr>
              <a:t>r</a:t>
            </a:r>
            <a:r>
              <a:rPr dirty="0" sz="1450" spc="-10">
                <a:solidFill>
                  <a:srgbClr val="E2E6E8"/>
                </a:solidFill>
                <a:latin typeface="Tahoma"/>
                <a:cs typeface="Tahoma"/>
              </a:rPr>
              <a:t>h</a:t>
            </a:r>
            <a:r>
              <a:rPr dirty="0" sz="1450" spc="-20">
                <a:solidFill>
                  <a:srgbClr val="E2E6E8"/>
                </a:solidFill>
                <a:latin typeface="Tahoma"/>
                <a:cs typeface="Tahoma"/>
              </a:rPr>
              <a:t>a</a:t>
            </a:r>
            <a:r>
              <a:rPr dirty="0" sz="1450" spc="10">
                <a:solidFill>
                  <a:srgbClr val="E2E6E8"/>
                </a:solidFill>
                <a:latin typeface="Tahoma"/>
                <a:cs typeface="Tahoma"/>
              </a:rPr>
              <a:t>t</a:t>
            </a:r>
            <a:r>
              <a:rPr dirty="0" sz="1450" spc="25">
                <a:solidFill>
                  <a:srgbClr val="E2E6E8"/>
                </a:solidFill>
                <a:latin typeface="Tahoma"/>
                <a:cs typeface="Tahoma"/>
              </a:rPr>
              <a:t>i</a:t>
            </a:r>
            <a:r>
              <a:rPr dirty="0" sz="1450" spc="-20">
                <a:solidFill>
                  <a:srgbClr val="E2E6E8"/>
                </a:solidFill>
                <a:latin typeface="Tahoma"/>
                <a:cs typeface="Tahoma"/>
              </a:rPr>
              <a:t>a</a:t>
            </a:r>
            <a:r>
              <a:rPr dirty="0" sz="1450">
                <a:solidFill>
                  <a:srgbClr val="E2E6E8"/>
                </a:solidFill>
                <a:latin typeface="Tahoma"/>
                <a:cs typeface="Tahoma"/>
              </a:rPr>
              <a:t>n</a:t>
            </a:r>
            <a:r>
              <a:rPr dirty="0" sz="1450" spc="-160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35">
                <a:solidFill>
                  <a:srgbClr val="E2E6E8"/>
                </a:solidFill>
                <a:latin typeface="Tahoma"/>
                <a:cs typeface="Tahoma"/>
              </a:rPr>
              <a:t>e</a:t>
            </a:r>
            <a:r>
              <a:rPr dirty="0" sz="1450" spc="5">
                <a:solidFill>
                  <a:srgbClr val="E2E6E8"/>
                </a:solidFill>
                <a:latin typeface="Tahoma"/>
                <a:cs typeface="Tahoma"/>
              </a:rPr>
              <a:t>k</a:t>
            </a:r>
            <a:r>
              <a:rPr dirty="0" sz="1450" spc="-35">
                <a:solidFill>
                  <a:srgbClr val="E2E6E8"/>
                </a:solidFill>
                <a:latin typeface="Tahoma"/>
                <a:cs typeface="Tahoma"/>
              </a:rPr>
              <a:t>s</a:t>
            </a:r>
            <a:r>
              <a:rPr dirty="0" sz="1450" spc="10">
                <a:solidFill>
                  <a:srgbClr val="E2E6E8"/>
                </a:solidFill>
                <a:latin typeface="Tahoma"/>
                <a:cs typeface="Tahoma"/>
              </a:rPr>
              <a:t>t</a:t>
            </a:r>
            <a:r>
              <a:rPr dirty="0" sz="1450" spc="-15">
                <a:solidFill>
                  <a:srgbClr val="E2E6E8"/>
                </a:solidFill>
                <a:latin typeface="Tahoma"/>
                <a:cs typeface="Tahoma"/>
              </a:rPr>
              <a:t>r</a:t>
            </a:r>
            <a:r>
              <a:rPr dirty="0" sz="1450" spc="-15">
                <a:solidFill>
                  <a:srgbClr val="E2E6E8"/>
                </a:solidFill>
                <a:latin typeface="Tahoma"/>
                <a:cs typeface="Tahoma"/>
              </a:rPr>
              <a:t>a</a:t>
            </a:r>
            <a:r>
              <a:rPr dirty="0" sz="1450" spc="-160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15">
                <a:solidFill>
                  <a:srgbClr val="E2E6E8"/>
                </a:solidFill>
                <a:latin typeface="Tahoma"/>
                <a:cs typeface="Tahoma"/>
              </a:rPr>
              <a:t>d</a:t>
            </a:r>
            <a:r>
              <a:rPr dirty="0" sz="1450" spc="-20">
                <a:solidFill>
                  <a:srgbClr val="E2E6E8"/>
                </a:solidFill>
                <a:latin typeface="Tahoma"/>
                <a:cs typeface="Tahoma"/>
              </a:rPr>
              <a:t>a</a:t>
            </a:r>
            <a:r>
              <a:rPr dirty="0" sz="1450" spc="40">
                <a:solidFill>
                  <a:srgbClr val="E2E6E8"/>
                </a:solidFill>
                <a:latin typeface="Tahoma"/>
                <a:cs typeface="Tahoma"/>
              </a:rPr>
              <a:t>l</a:t>
            </a:r>
            <a:r>
              <a:rPr dirty="0" sz="1450" spc="-20">
                <a:solidFill>
                  <a:srgbClr val="E2E6E8"/>
                </a:solidFill>
                <a:latin typeface="Tahoma"/>
                <a:cs typeface="Tahoma"/>
              </a:rPr>
              <a:t>a</a:t>
            </a:r>
            <a:r>
              <a:rPr dirty="0" sz="1450" spc="10">
                <a:solidFill>
                  <a:srgbClr val="E2E6E8"/>
                </a:solidFill>
                <a:latin typeface="Tahoma"/>
                <a:cs typeface="Tahoma"/>
              </a:rPr>
              <a:t>m</a:t>
            </a:r>
            <a:r>
              <a:rPr dirty="0" sz="1450" spc="-160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15">
                <a:solidFill>
                  <a:srgbClr val="E2E6E8"/>
                </a:solidFill>
                <a:latin typeface="Tahoma"/>
                <a:cs typeface="Tahoma"/>
              </a:rPr>
              <a:t>p</a:t>
            </a:r>
            <a:r>
              <a:rPr dirty="0" sz="1450" spc="-15">
                <a:solidFill>
                  <a:srgbClr val="E2E6E8"/>
                </a:solidFill>
                <a:latin typeface="Tahoma"/>
                <a:cs typeface="Tahoma"/>
              </a:rPr>
              <a:t>r</a:t>
            </a:r>
            <a:r>
              <a:rPr dirty="0" sz="1450" spc="10">
                <a:solidFill>
                  <a:srgbClr val="E2E6E8"/>
                </a:solidFill>
                <a:latin typeface="Tahoma"/>
                <a:cs typeface="Tahoma"/>
              </a:rPr>
              <a:t>o</a:t>
            </a:r>
            <a:r>
              <a:rPr dirty="0" sz="1450" spc="-35">
                <a:solidFill>
                  <a:srgbClr val="E2E6E8"/>
                </a:solidFill>
                <a:latin typeface="Tahoma"/>
                <a:cs typeface="Tahoma"/>
              </a:rPr>
              <a:t>s</a:t>
            </a:r>
            <a:r>
              <a:rPr dirty="0" sz="1450" spc="-35">
                <a:solidFill>
                  <a:srgbClr val="E2E6E8"/>
                </a:solidFill>
                <a:latin typeface="Tahoma"/>
                <a:cs typeface="Tahoma"/>
              </a:rPr>
              <a:t>e</a:t>
            </a:r>
            <a:r>
              <a:rPr dirty="0" sz="1450" spc="-30">
                <a:solidFill>
                  <a:srgbClr val="E2E6E8"/>
                </a:solidFill>
                <a:latin typeface="Tahoma"/>
                <a:cs typeface="Tahoma"/>
              </a:rPr>
              <a:t>s</a:t>
            </a:r>
            <a:r>
              <a:rPr dirty="0" sz="1450" spc="-160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15">
                <a:solidFill>
                  <a:srgbClr val="E2E6E8"/>
                </a:solidFill>
                <a:latin typeface="Tahoma"/>
                <a:cs typeface="Tahoma"/>
              </a:rPr>
              <a:t>p</a:t>
            </a:r>
            <a:r>
              <a:rPr dirty="0" sz="1450" spc="-35">
                <a:solidFill>
                  <a:srgbClr val="E2E6E8"/>
                </a:solidFill>
                <a:latin typeface="Tahoma"/>
                <a:cs typeface="Tahoma"/>
              </a:rPr>
              <a:t>e</a:t>
            </a:r>
            <a:r>
              <a:rPr dirty="0" sz="1450" spc="5">
                <a:solidFill>
                  <a:srgbClr val="E2E6E8"/>
                </a:solidFill>
                <a:latin typeface="Tahoma"/>
                <a:cs typeface="Tahoma"/>
              </a:rPr>
              <a:t>m</a:t>
            </a:r>
            <a:r>
              <a:rPr dirty="0" sz="1450" spc="10">
                <a:solidFill>
                  <a:srgbClr val="E2E6E8"/>
                </a:solidFill>
                <a:latin typeface="Tahoma"/>
                <a:cs typeface="Tahoma"/>
              </a:rPr>
              <a:t>b</a:t>
            </a:r>
            <a:r>
              <a:rPr dirty="0" sz="1450" spc="-35">
                <a:solidFill>
                  <a:srgbClr val="E2E6E8"/>
                </a:solidFill>
                <a:latin typeface="Tahoma"/>
                <a:cs typeface="Tahoma"/>
              </a:rPr>
              <a:t>e</a:t>
            </a:r>
            <a:r>
              <a:rPr dirty="0" sz="1450" spc="40">
                <a:solidFill>
                  <a:srgbClr val="E2E6E8"/>
                </a:solidFill>
                <a:latin typeface="Tahoma"/>
                <a:cs typeface="Tahoma"/>
              </a:rPr>
              <a:t>l</a:t>
            </a:r>
            <a:r>
              <a:rPr dirty="0" sz="1450" spc="-20">
                <a:solidFill>
                  <a:srgbClr val="E2E6E8"/>
                </a:solidFill>
                <a:latin typeface="Tahoma"/>
                <a:cs typeface="Tahoma"/>
              </a:rPr>
              <a:t>a</a:t>
            </a:r>
            <a:r>
              <a:rPr dirty="0" sz="1450" spc="-50">
                <a:solidFill>
                  <a:srgbClr val="E2E6E8"/>
                </a:solidFill>
                <a:latin typeface="Tahoma"/>
                <a:cs typeface="Tahoma"/>
              </a:rPr>
              <a:t>j</a:t>
            </a:r>
            <a:r>
              <a:rPr dirty="0" sz="1450" spc="-20">
                <a:solidFill>
                  <a:srgbClr val="E2E6E8"/>
                </a:solidFill>
                <a:latin typeface="Tahoma"/>
                <a:cs typeface="Tahoma"/>
              </a:rPr>
              <a:t>a</a:t>
            </a:r>
            <a:r>
              <a:rPr dirty="0" sz="1450" spc="-15">
                <a:solidFill>
                  <a:srgbClr val="E2E6E8"/>
                </a:solidFill>
                <a:latin typeface="Tahoma"/>
                <a:cs typeface="Tahoma"/>
              </a:rPr>
              <a:t>r</a:t>
            </a:r>
            <a:r>
              <a:rPr dirty="0" sz="1450" spc="-20">
                <a:solidFill>
                  <a:srgbClr val="E2E6E8"/>
                </a:solidFill>
                <a:latin typeface="Tahoma"/>
                <a:cs typeface="Tahoma"/>
              </a:rPr>
              <a:t>a</a:t>
            </a:r>
            <a:r>
              <a:rPr dirty="0" sz="1450" spc="-5">
                <a:solidFill>
                  <a:srgbClr val="E2E6E8"/>
                </a:solidFill>
                <a:latin typeface="Tahoma"/>
                <a:cs typeface="Tahoma"/>
              </a:rPr>
              <a:t>n</a:t>
            </a:r>
            <a:r>
              <a:rPr dirty="0" sz="1450" spc="-70">
                <a:solidFill>
                  <a:srgbClr val="E2E6E8"/>
                </a:solidFill>
                <a:latin typeface="Tahoma"/>
                <a:cs typeface="Tahoma"/>
              </a:rPr>
              <a:t>.</a:t>
            </a:r>
            <a:endParaRPr sz="1450">
              <a:latin typeface="Tahoma"/>
              <a:cs typeface="Tahoma"/>
            </a:endParaRPr>
          </a:p>
          <a:p>
            <a:pPr marL="12700" marR="495934">
              <a:lnSpc>
                <a:spcPct val="129299"/>
              </a:lnSpc>
              <a:spcBef>
                <a:spcPts val="1500"/>
              </a:spcBef>
            </a:pPr>
            <a:r>
              <a:rPr dirty="0" sz="1450" spc="-5">
                <a:solidFill>
                  <a:srgbClr val="E2E6E8"/>
                </a:solidFill>
                <a:latin typeface="Tahoma"/>
                <a:cs typeface="Tahoma"/>
              </a:rPr>
              <a:t>Penting</a:t>
            </a:r>
            <a:r>
              <a:rPr dirty="0" sz="1450" spc="-160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>
                <a:solidFill>
                  <a:srgbClr val="E2E6E8"/>
                </a:solidFill>
                <a:latin typeface="Tahoma"/>
                <a:cs typeface="Tahoma"/>
              </a:rPr>
              <a:t>untuk</a:t>
            </a:r>
            <a:r>
              <a:rPr dirty="0" sz="1450" spc="-160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>
                <a:solidFill>
                  <a:srgbClr val="E2E6E8"/>
                </a:solidFill>
                <a:latin typeface="Tahoma"/>
                <a:cs typeface="Tahoma"/>
              </a:rPr>
              <a:t>melibatkan</a:t>
            </a:r>
            <a:r>
              <a:rPr dirty="0" sz="1450" spc="-160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20">
                <a:solidFill>
                  <a:srgbClr val="E2E6E8"/>
                </a:solidFill>
                <a:latin typeface="Tahoma"/>
                <a:cs typeface="Tahoma"/>
              </a:rPr>
              <a:t>orang</a:t>
            </a:r>
            <a:r>
              <a:rPr dirty="0" sz="1450" spc="-160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5">
                <a:solidFill>
                  <a:srgbClr val="E2E6E8"/>
                </a:solidFill>
                <a:latin typeface="Tahoma"/>
                <a:cs typeface="Tahoma"/>
              </a:rPr>
              <a:t>tua</a:t>
            </a:r>
            <a:r>
              <a:rPr dirty="0" sz="1450" spc="-160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>
                <a:solidFill>
                  <a:srgbClr val="E2E6E8"/>
                </a:solidFill>
                <a:latin typeface="Tahoma"/>
                <a:cs typeface="Tahoma"/>
              </a:rPr>
              <a:t>dan</a:t>
            </a:r>
            <a:r>
              <a:rPr dirty="0" sz="1450" spc="-160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20">
                <a:solidFill>
                  <a:srgbClr val="E2E6E8"/>
                </a:solidFill>
                <a:latin typeface="Tahoma"/>
                <a:cs typeface="Tahoma"/>
              </a:rPr>
              <a:t>tenaga</a:t>
            </a:r>
            <a:r>
              <a:rPr dirty="0" sz="1450" spc="-155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10">
                <a:solidFill>
                  <a:srgbClr val="E2E6E8"/>
                </a:solidFill>
                <a:latin typeface="Tahoma"/>
                <a:cs typeface="Tahoma"/>
              </a:rPr>
              <a:t>pendidik</a:t>
            </a:r>
            <a:r>
              <a:rPr dirty="0" sz="1450" spc="-160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5">
                <a:solidFill>
                  <a:srgbClr val="E2E6E8"/>
                </a:solidFill>
                <a:latin typeface="Tahoma"/>
                <a:cs typeface="Tahoma"/>
              </a:rPr>
              <a:t>dalam </a:t>
            </a:r>
            <a:r>
              <a:rPr dirty="0" sz="1450" spc="10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15">
                <a:solidFill>
                  <a:srgbClr val="E2E6E8"/>
                </a:solidFill>
                <a:latin typeface="Tahoma"/>
                <a:cs typeface="Tahoma"/>
              </a:rPr>
              <a:t>merancang</a:t>
            </a:r>
            <a:r>
              <a:rPr dirty="0" sz="1450" spc="-160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15">
                <a:solidFill>
                  <a:srgbClr val="E2E6E8"/>
                </a:solidFill>
                <a:latin typeface="Tahoma"/>
                <a:cs typeface="Tahoma"/>
              </a:rPr>
              <a:t>strategi</a:t>
            </a:r>
            <a:r>
              <a:rPr dirty="0" sz="1450" spc="-155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15">
                <a:solidFill>
                  <a:srgbClr val="E2E6E8"/>
                </a:solidFill>
                <a:latin typeface="Tahoma"/>
                <a:cs typeface="Tahoma"/>
              </a:rPr>
              <a:t>belajar</a:t>
            </a:r>
            <a:r>
              <a:rPr dirty="0" sz="1450" spc="-160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30">
                <a:solidFill>
                  <a:srgbClr val="E2E6E8"/>
                </a:solidFill>
                <a:latin typeface="Tahoma"/>
                <a:cs typeface="Tahoma"/>
              </a:rPr>
              <a:t>yang</a:t>
            </a:r>
            <a:r>
              <a:rPr dirty="0" sz="1450" spc="-155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15">
                <a:solidFill>
                  <a:srgbClr val="E2E6E8"/>
                </a:solidFill>
                <a:latin typeface="Tahoma"/>
                <a:cs typeface="Tahoma"/>
              </a:rPr>
              <a:t>sesuai</a:t>
            </a:r>
            <a:r>
              <a:rPr dirty="0" sz="1450" spc="-155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20">
                <a:solidFill>
                  <a:srgbClr val="E2E6E8"/>
                </a:solidFill>
                <a:latin typeface="Tahoma"/>
                <a:cs typeface="Tahoma"/>
              </a:rPr>
              <a:t>dengan</a:t>
            </a:r>
            <a:r>
              <a:rPr dirty="0" sz="1450" spc="-160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5">
                <a:solidFill>
                  <a:srgbClr val="E2E6E8"/>
                </a:solidFill>
                <a:latin typeface="Tahoma"/>
                <a:cs typeface="Tahoma"/>
              </a:rPr>
              <a:t>kebutuhan</a:t>
            </a:r>
            <a:r>
              <a:rPr dirty="0" sz="1450" spc="-155">
                <a:solidFill>
                  <a:srgbClr val="E2E6E8"/>
                </a:solidFill>
                <a:latin typeface="Tahoma"/>
                <a:cs typeface="Tahoma"/>
              </a:rPr>
              <a:t> </a:t>
            </a:r>
            <a:r>
              <a:rPr dirty="0" sz="1450" spc="-25">
                <a:solidFill>
                  <a:srgbClr val="E2E6E8"/>
                </a:solidFill>
                <a:latin typeface="Tahoma"/>
                <a:cs typeface="Tahoma"/>
              </a:rPr>
              <a:t>anak.</a:t>
            </a:r>
            <a:endParaRPr sz="14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vebi adelliani</dc:creator>
  <cp:keywords>DAGDNULlr0Y,BAFSElp-4y8</cp:keywords>
  <dc:title>pdf kelompok 7.pdf</dc:title>
  <dcterms:created xsi:type="dcterms:W3CDTF">2024-04-24T01:32:24Z</dcterms:created>
  <dcterms:modified xsi:type="dcterms:W3CDTF">2024-04-24T01:32:24Z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2024-04-23T00:00:00Z</vt:filetime>
  </property>
  <property fmtid="{D5CDD505-2E9C-101B-9397-08002B2CF9AE}" pid="3" name="Creator">
    <vt:lpwstr>Canva</vt:lpwstr>
  </property>
  <property fmtid="{D5CDD505-2E9C-101B-9397-08002B2CF9AE}" pid="4" name="LastSaved">
    <vt:filetime>2024-04-24T00:00:00Z</vt:filetime>
  </property>
</Properties>
</file>