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76" r:id="rId4"/>
    <p:sldId id="343" r:id="rId5"/>
    <p:sldId id="368" r:id="rId6"/>
    <p:sldId id="357" r:id="rId7"/>
    <p:sldId id="369" r:id="rId8"/>
    <p:sldId id="370" r:id="rId9"/>
    <p:sldId id="371" r:id="rId10"/>
    <p:sldId id="372" r:id="rId11"/>
    <p:sldId id="373" r:id="rId12"/>
    <p:sldId id="375" r:id="rId13"/>
    <p:sldId id="374" r:id="rId14"/>
    <p:sldId id="337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67" autoAdjust="0"/>
    <p:restoredTop sz="94302" autoAdjust="0"/>
  </p:normalViewPr>
  <p:slideViewPr>
    <p:cSldViewPr>
      <p:cViewPr varScale="1">
        <p:scale>
          <a:sx n="101" d="100"/>
          <a:sy n="101" d="100"/>
        </p:scale>
        <p:origin x="192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68" y="84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PERUSAHAAN – KOPERASI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PERUSAHAAN – KOPERASI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RESTRUKTURISASI PERUSAHAAN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3115BF4-7503-D0D4-2F67-0B88B28A6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640960" cy="525658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3. </a:t>
            </a:r>
            <a:r>
              <a:rPr lang="en-US" b="1" dirty="0" err="1">
                <a:solidFill>
                  <a:schemeClr val="tx1"/>
                </a:solidFill>
              </a:rPr>
              <a:t>Akuisisi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Akuisisi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di mana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sebagian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seluruh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saham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kendali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Setelah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akuisisi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diakuisisi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beroperasi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identitasnya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sendiri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digabungkan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pengakuisisi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24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2400" b="1" dirty="0" err="1">
                <a:solidFill>
                  <a:schemeClr val="tx1"/>
                </a:solidFill>
              </a:rPr>
              <a:t>Jenis-jenis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Akuisisi</a:t>
            </a:r>
            <a:endParaRPr lang="en-ID" sz="2400" b="1" dirty="0">
              <a:solidFill>
                <a:schemeClr val="tx1"/>
              </a:solidFill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</a:rPr>
              <a:t>1.Hostile Takeover (</a:t>
            </a:r>
            <a:r>
              <a:rPr lang="en-ID" sz="2400" dirty="0" err="1">
                <a:solidFill>
                  <a:schemeClr val="tx1"/>
                </a:solidFill>
              </a:rPr>
              <a:t>Pengambilalihan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Paksa</a:t>
            </a:r>
            <a:r>
              <a:rPr lang="en-ID" sz="2400" dirty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Terjadi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ketika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perusahaan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pengakuisisi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mengambil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alih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perusahaan</a:t>
            </a:r>
            <a:r>
              <a:rPr lang="en-ID" sz="2400" dirty="0">
                <a:solidFill>
                  <a:schemeClr val="tx1"/>
                </a:solidFill>
              </a:rPr>
              <a:t> target </a:t>
            </a:r>
            <a:r>
              <a:rPr lang="en-ID" sz="2400" dirty="0" err="1">
                <a:solidFill>
                  <a:schemeClr val="tx1"/>
                </a:solidFill>
              </a:rPr>
              <a:t>tanpa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persetujuan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manajemen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dewan </a:t>
            </a:r>
            <a:r>
              <a:rPr lang="en-ID" sz="2400" dirty="0" err="1">
                <a:solidFill>
                  <a:schemeClr val="tx1"/>
                </a:solidFill>
              </a:rPr>
              <a:t>direksi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perusahaan</a:t>
            </a:r>
            <a:r>
              <a:rPr lang="en-ID" sz="2400" dirty="0">
                <a:solidFill>
                  <a:schemeClr val="tx1"/>
                </a:solidFill>
              </a:rPr>
              <a:t> target.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Biasanya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dilakukan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melalui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pembelian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saham</a:t>
            </a:r>
            <a:r>
              <a:rPr lang="en-ID" sz="2400" dirty="0">
                <a:solidFill>
                  <a:schemeClr val="tx1"/>
                </a:solidFill>
              </a:rPr>
              <a:t> di pasar </a:t>
            </a:r>
            <a:r>
              <a:rPr lang="en-ID" sz="2400" dirty="0" err="1">
                <a:solidFill>
                  <a:schemeClr val="tx1"/>
                </a:solidFill>
              </a:rPr>
              <a:t>terbuka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melalui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penawaran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langsung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kepada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pemegang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saham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</a:rPr>
              <a:t>2.Friendly Takeover (</a:t>
            </a:r>
            <a:r>
              <a:rPr lang="en-ID" sz="2400" dirty="0" err="1">
                <a:solidFill>
                  <a:schemeClr val="tx1"/>
                </a:solidFill>
              </a:rPr>
              <a:t>Pengambilalihan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Sukarela</a:t>
            </a:r>
            <a:r>
              <a:rPr lang="en-ID" sz="2400" dirty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Terjadi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ketika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pengambilalihan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dilakukan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dengan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persetujuan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manajemen</a:t>
            </a:r>
            <a:r>
              <a:rPr lang="en-ID" sz="2400" dirty="0">
                <a:solidFill>
                  <a:schemeClr val="tx1"/>
                </a:solidFill>
              </a:rPr>
              <a:t> dan dewan </a:t>
            </a:r>
            <a:r>
              <a:rPr lang="en-ID" sz="2400" dirty="0" err="1">
                <a:solidFill>
                  <a:schemeClr val="tx1"/>
                </a:solidFill>
              </a:rPr>
              <a:t>direksi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perusahaan</a:t>
            </a:r>
            <a:r>
              <a:rPr lang="en-ID" sz="2400" dirty="0">
                <a:solidFill>
                  <a:schemeClr val="tx1"/>
                </a:solidFill>
              </a:rPr>
              <a:t> target.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Prosesnya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lebih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kooperatif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cenderung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menguntungkan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kedua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pihak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6514124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9D4A490-F543-2775-08E5-FD84307513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640960" cy="5400600"/>
          </a:xfrm>
        </p:spPr>
        <p:txBody>
          <a:bodyPr/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4</a:t>
            </a:r>
            <a:r>
              <a:rPr lang="en-US" sz="1600" dirty="0"/>
              <a:t>.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Divestasi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Divestasi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di mana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menjual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sebagian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seluruh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unit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perusahaannya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lain.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divestasi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memperbaiki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posisi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memfokuskan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kembali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strategi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bisnisnya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 algn="just"/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Alasan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Divestasi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Fokus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Inti</a:t>
            </a:r>
            <a:r>
              <a:rPr lang="en-ID" sz="16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melepas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unit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dianggap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relevan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fokus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keunggulan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kompetitifnya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</a:t>
            </a:r>
            <a:r>
              <a:rPr lang="en-ID" sz="16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melunasi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memperbaiki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Mengumpulkan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</a:t>
            </a:r>
            <a:r>
              <a:rPr lang="en-ID" sz="16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menjual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segar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diperlukan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ekspansi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4034376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E243580C-97B1-E7BE-5332-305661F28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1124744"/>
            <a:ext cx="8208912" cy="4514056"/>
          </a:xfrm>
        </p:spPr>
        <p:txBody>
          <a:bodyPr>
            <a:norm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Manfaat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Divestasi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finansial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Mengoptimalkan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alokasi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d-ID" sz="1800" dirty="0"/>
          </a:p>
        </p:txBody>
      </p:sp>
    </p:spTree>
    <p:extLst>
      <p:ext uri="{BB962C8B-B14F-4D97-AF65-F5344CB8AC3E}">
        <p14:creationId xmlns:p14="http://schemas.microsoft.com/office/powerpoint/2010/main" val="43709628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4F580C2-3816-9D9D-6C62-0EE2A625CE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784976" cy="5400600"/>
          </a:xfrm>
        </p:spPr>
        <p:txBody>
          <a:bodyPr>
            <a:normAutofit/>
          </a:bodyPr>
          <a:lstStyle/>
          <a:p>
            <a:pPr algn="just"/>
            <a:endParaRPr lang="en-ID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Spin Off: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di mana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memisahkan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unit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divisi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membentuk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Perusahaan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fokus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berbeda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induknya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ID" sz="1800" b="1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Manfaat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Spin-off</a:t>
            </a:r>
            <a:endParaRPr lang="en-ID" sz="1800" b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Mempercepat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pertumbuhan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unit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berdiri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fleksibilitas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endParaRPr lang="en-ID" sz="1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Menarik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investor yang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minat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khusus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42622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6753" y="640966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Restrukturisasi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142E14C9-BFD1-88D7-541A-01E1B6DFC441}"/>
              </a:ext>
            </a:extLst>
          </p:cNvPr>
          <p:cNvSpPr/>
          <p:nvPr/>
        </p:nvSpPr>
        <p:spPr>
          <a:xfrm>
            <a:off x="1187624" y="1340768"/>
            <a:ext cx="791870" cy="112155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54A608-7ED0-13BA-03CD-C7720FD118D7}"/>
              </a:ext>
            </a:extLst>
          </p:cNvPr>
          <p:cNvSpPr/>
          <p:nvPr/>
        </p:nvSpPr>
        <p:spPr>
          <a:xfrm>
            <a:off x="107504" y="2462318"/>
            <a:ext cx="8579296" cy="37122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uatu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mengubah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menyesuaikan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guna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memperbaiki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dihadapi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jangka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panjang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merespons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eksternal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maksud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menyehatka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BUMN agar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beroperasi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r>
              <a:rPr lang="en-ID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professional 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6BCB0605-2A74-0E4C-B3B7-23FEC665A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496944" cy="473008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AutoNum type="alphaLcPeriod"/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Perusahaan 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AutoNum type="alphaLcPeriod"/>
            </a:pP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Memberikan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manfaat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berupa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dividen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kepada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negara 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AutoNum type="alphaLcPeriod"/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Menghasilkan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harga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kompetetif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kepada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dan 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AutoNum type="alphaLcPeriod"/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Memudahkan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pelaksanaan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privatisasi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6873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7F225BD-2288-AC38-B327-462177AC6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424936" cy="5472608"/>
          </a:xfrm>
        </p:spPr>
        <p:txBody>
          <a:bodyPr>
            <a:normAutofit/>
          </a:bodyPr>
          <a:lstStyle/>
          <a:p>
            <a:r>
              <a:rPr lang="en-ID" sz="2400" b="1" kern="1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lang="en-ID" sz="2400" b="1" kern="1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endParaRPr lang="en-ID" sz="2400" b="1" kern="10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endParaRPr lang="en-ID" sz="2000" dirty="0">
              <a:solidFill>
                <a:schemeClr val="tx1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D274970-718D-E06B-F8D0-92DD495C7D1D}"/>
              </a:ext>
            </a:extLst>
          </p:cNvPr>
          <p:cNvCxnSpPr/>
          <p:nvPr/>
        </p:nvCxnSpPr>
        <p:spPr>
          <a:xfrm flipH="1">
            <a:off x="1043608" y="1340768"/>
            <a:ext cx="2952328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7125C3B-EE50-36D4-C5AD-D5FB964BD33D}"/>
              </a:ext>
            </a:extLst>
          </p:cNvPr>
          <p:cNvCxnSpPr>
            <a:cxnSpLocks/>
          </p:cNvCxnSpPr>
          <p:nvPr/>
        </p:nvCxnSpPr>
        <p:spPr>
          <a:xfrm>
            <a:off x="3995936" y="1349152"/>
            <a:ext cx="2016224" cy="1503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64EFB74-AA88-370F-BBD8-2B3EF0861254}"/>
              </a:ext>
            </a:extLst>
          </p:cNvPr>
          <p:cNvCxnSpPr>
            <a:cxnSpLocks/>
          </p:cNvCxnSpPr>
          <p:nvPr/>
        </p:nvCxnSpPr>
        <p:spPr>
          <a:xfrm flipH="1">
            <a:off x="2448272" y="1408584"/>
            <a:ext cx="1547664" cy="15771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A19146C-E727-F50D-FEE0-2D8BAD896AAB}"/>
              </a:ext>
            </a:extLst>
          </p:cNvPr>
          <p:cNvCxnSpPr>
            <a:cxnSpLocks/>
          </p:cNvCxnSpPr>
          <p:nvPr/>
        </p:nvCxnSpPr>
        <p:spPr>
          <a:xfrm>
            <a:off x="3995936" y="1372580"/>
            <a:ext cx="540060" cy="2018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7A9A849A-F6E1-0E3B-EC89-FB40C1EC3711}"/>
              </a:ext>
            </a:extLst>
          </p:cNvPr>
          <p:cNvSpPr/>
          <p:nvPr/>
        </p:nvSpPr>
        <p:spPr>
          <a:xfrm>
            <a:off x="3618146" y="3573243"/>
            <a:ext cx="1728192" cy="504057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Restrukturisasi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40FCF3-D526-B557-5D6C-1F64DBDAA02D}"/>
              </a:ext>
            </a:extLst>
          </p:cNvPr>
          <p:cNvSpPr/>
          <p:nvPr/>
        </p:nvSpPr>
        <p:spPr>
          <a:xfrm>
            <a:off x="1385895" y="3245679"/>
            <a:ext cx="1728191" cy="6551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Restrukturisasi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 </a:t>
            </a:r>
            <a:endParaRPr lang="en-ID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8D130F3-C034-E686-92B4-2C4A40E9E587}"/>
              </a:ext>
            </a:extLst>
          </p:cNvPr>
          <p:cNvSpPr/>
          <p:nvPr/>
        </p:nvSpPr>
        <p:spPr>
          <a:xfrm>
            <a:off x="5508102" y="3139260"/>
            <a:ext cx="1872207" cy="50405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Restrukturisasi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54D9DB3-9C77-150F-8DD2-E3E58947E31A}"/>
              </a:ext>
            </a:extLst>
          </p:cNvPr>
          <p:cNvSpPr/>
          <p:nvPr/>
        </p:nvSpPr>
        <p:spPr>
          <a:xfrm>
            <a:off x="279155" y="2481650"/>
            <a:ext cx="1728192" cy="504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Restrukturisasi</a:t>
            </a:r>
            <a:r>
              <a:rPr lang="en-US" dirty="0"/>
              <a:t> Perusahaan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6360324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AD14852-ED0F-5D5F-0BAB-FA75AD977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764704"/>
            <a:ext cx="8712968" cy="532859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FD3DBD-364B-08DC-CC56-5902CBCFFAA9}"/>
              </a:ext>
            </a:extLst>
          </p:cNvPr>
          <p:cNvSpPr/>
          <p:nvPr/>
        </p:nvSpPr>
        <p:spPr>
          <a:xfrm>
            <a:off x="390744" y="2937876"/>
            <a:ext cx="2093024" cy="6351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Restrukturisasi</a:t>
            </a:r>
            <a:r>
              <a:rPr lang="en-US" dirty="0"/>
              <a:t> </a:t>
            </a:r>
            <a:endParaRPr lang="en-ID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E888AA9-06F8-1F7C-83B6-435B2915C114}"/>
              </a:ext>
            </a:extLst>
          </p:cNvPr>
          <p:cNvCxnSpPr/>
          <p:nvPr/>
        </p:nvCxnSpPr>
        <p:spPr>
          <a:xfrm flipV="1">
            <a:off x="2483768" y="2348880"/>
            <a:ext cx="1440160" cy="864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3B455D2-8A5B-4537-6117-BBDA769EFE9A}"/>
              </a:ext>
            </a:extLst>
          </p:cNvPr>
          <p:cNvCxnSpPr>
            <a:cxnSpLocks/>
          </p:cNvCxnSpPr>
          <p:nvPr/>
        </p:nvCxnSpPr>
        <p:spPr>
          <a:xfrm flipV="1">
            <a:off x="2451335" y="2984020"/>
            <a:ext cx="1935832" cy="228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779514A-563D-AD34-1FE0-904C348D6C64}"/>
              </a:ext>
            </a:extLst>
          </p:cNvPr>
          <p:cNvCxnSpPr>
            <a:cxnSpLocks/>
          </p:cNvCxnSpPr>
          <p:nvPr/>
        </p:nvCxnSpPr>
        <p:spPr>
          <a:xfrm>
            <a:off x="2461817" y="3247647"/>
            <a:ext cx="1968265" cy="279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A664472-7C1B-B6D7-20CE-256A61A83CB7}"/>
              </a:ext>
            </a:extLst>
          </p:cNvPr>
          <p:cNvCxnSpPr>
            <a:cxnSpLocks/>
          </p:cNvCxnSpPr>
          <p:nvPr/>
        </p:nvCxnSpPr>
        <p:spPr>
          <a:xfrm>
            <a:off x="2451335" y="3255446"/>
            <a:ext cx="1978747" cy="847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2FFD556-B411-9A56-E3B6-F4B7FC59A46B}"/>
              </a:ext>
            </a:extLst>
          </p:cNvPr>
          <p:cNvCxnSpPr>
            <a:cxnSpLocks/>
          </p:cNvCxnSpPr>
          <p:nvPr/>
        </p:nvCxnSpPr>
        <p:spPr>
          <a:xfrm flipV="1">
            <a:off x="2444515" y="1949001"/>
            <a:ext cx="1191381" cy="1252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63744B6-2527-4520-C34A-3707AEA083B7}"/>
              </a:ext>
            </a:extLst>
          </p:cNvPr>
          <p:cNvSpPr/>
          <p:nvPr/>
        </p:nvSpPr>
        <p:spPr>
          <a:xfrm>
            <a:off x="3812667" y="1526967"/>
            <a:ext cx="3528392" cy="48473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kesulitan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kebangkrutan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4C3258-598B-30B7-5DF0-FFE93F5E4242}"/>
              </a:ext>
            </a:extLst>
          </p:cNvPr>
          <p:cNvSpPr/>
          <p:nvPr/>
        </p:nvSpPr>
        <p:spPr>
          <a:xfrm>
            <a:off x="4061446" y="2076521"/>
            <a:ext cx="3528392" cy="5529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saing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43C626D-155E-179B-1010-3ECAD0E2F5AD}"/>
              </a:ext>
            </a:extLst>
          </p:cNvPr>
          <p:cNvSpPr/>
          <p:nvPr/>
        </p:nvSpPr>
        <p:spPr>
          <a:xfrm>
            <a:off x="4530577" y="2686060"/>
            <a:ext cx="3065760" cy="52691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Menyesuaikan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65D107-8021-B049-83D6-3B9D5C671ACB}"/>
              </a:ext>
            </a:extLst>
          </p:cNvPr>
          <p:cNvSpPr/>
          <p:nvPr/>
        </p:nvSpPr>
        <p:spPr>
          <a:xfrm>
            <a:off x="4572000" y="3271024"/>
            <a:ext cx="3024337" cy="52691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Mengoptimalkan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modal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portofolio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32BCC9-283D-51AE-473C-0F4759FB66F6}"/>
              </a:ext>
            </a:extLst>
          </p:cNvPr>
          <p:cNvSpPr/>
          <p:nvPr/>
        </p:nvSpPr>
        <p:spPr>
          <a:xfrm>
            <a:off x="4530578" y="3862761"/>
            <a:ext cx="3065760" cy="43033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Mengembalikan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1189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3C96DC1-0BD1-5528-929A-0D138819F4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8892480" cy="5616624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04AB7D-3148-FC4C-5AA4-B06EEC8A4F39}"/>
              </a:ext>
            </a:extLst>
          </p:cNvPr>
          <p:cNvSpPr/>
          <p:nvPr/>
        </p:nvSpPr>
        <p:spPr>
          <a:xfrm>
            <a:off x="1475656" y="763059"/>
            <a:ext cx="6192688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Proses </a:t>
            </a:r>
            <a:r>
              <a:rPr lang="en-US" dirty="0" err="1"/>
              <a:t>Restrukturisasi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4AF2B28F-8893-E3C6-5497-4191BE3CAAD3}"/>
              </a:ext>
            </a:extLst>
          </p:cNvPr>
          <p:cNvSpPr/>
          <p:nvPr/>
        </p:nvSpPr>
        <p:spPr>
          <a:xfrm>
            <a:off x="6300192" y="996262"/>
            <a:ext cx="720080" cy="720080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491AA4-719D-C415-0141-303939AAEBFD}"/>
              </a:ext>
            </a:extLst>
          </p:cNvPr>
          <p:cNvSpPr/>
          <p:nvPr/>
        </p:nvSpPr>
        <p:spPr>
          <a:xfrm>
            <a:off x="279902" y="1777959"/>
            <a:ext cx="8453187" cy="32352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ID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Analisis</a:t>
            </a:r>
            <a:r>
              <a:rPr lang="en-ID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Situasi</a:t>
            </a:r>
            <a:r>
              <a:rPr lang="en-ID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Menilai</a:t>
            </a:r>
            <a:r>
              <a:rPr lang="en-ID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ID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pasar </a:t>
            </a:r>
            <a:r>
              <a:rPr lang="en-ID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ID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endParaRPr lang="en-ID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ID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Perencanaan</a:t>
            </a:r>
            <a:r>
              <a:rPr lang="en-ID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Strategi</a:t>
            </a:r>
            <a:b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Menentukan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langkah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diambil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utang,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optimalisasi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ID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b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langkah-langkah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direncanakan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negosiasi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kreditur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reorganisasi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karyawan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ID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Evaluasi</a:t>
            </a:r>
            <a:b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Memantau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langkah-langkah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tercapainya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BF4FB084-84D7-C166-7A2A-F69EB26CDA41}"/>
              </a:ext>
            </a:extLst>
          </p:cNvPr>
          <p:cNvSpPr/>
          <p:nvPr/>
        </p:nvSpPr>
        <p:spPr>
          <a:xfrm>
            <a:off x="6660232" y="4571033"/>
            <a:ext cx="720080" cy="792088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8D2F94-1179-CD85-1B49-B315505B18F4}"/>
              </a:ext>
            </a:extLst>
          </p:cNvPr>
          <p:cNvSpPr/>
          <p:nvPr/>
        </p:nvSpPr>
        <p:spPr>
          <a:xfrm>
            <a:off x="279902" y="5397902"/>
            <a:ext cx="8584196" cy="9276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langkah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keberlanjutan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pertumbuhan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meskipun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kali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melibatkan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keputusan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sulit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pengurangan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karyawan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418335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D4759FE-E34C-1065-0F12-D2B60E77E0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052736"/>
            <a:ext cx="8640960" cy="4608512"/>
          </a:xfrm>
        </p:spPr>
        <p:txBody>
          <a:bodyPr>
            <a:normAutofit fontScale="70000" lnSpcReduction="20000"/>
          </a:bodyPr>
          <a:lstStyle/>
          <a:p>
            <a:r>
              <a:rPr lang="en-ID" sz="3200" kern="100" dirty="0">
                <a:ln w="0"/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 Hukum </a:t>
            </a:r>
            <a:r>
              <a:rPr lang="en-ID" sz="3200" kern="100" dirty="0" err="1">
                <a:ln w="0"/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3200" kern="100" dirty="0">
                <a:ln w="0"/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kern="100" dirty="0" err="1">
                <a:ln w="0"/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Khusus</a:t>
            </a:r>
            <a:endParaRPr lang="en-ID" sz="3200" kern="100" dirty="0">
              <a:ln w="0"/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sz="1800" b="1" kern="1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D" sz="2300" b="1" kern="100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No. 8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1999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endParaRPr lang="en-ID" sz="2300" b="1" kern="100" dirty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saat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memengaruhi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endParaRPr lang="en-ID" sz="2300" b="1" kern="100" dirty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No. 21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2011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Jasa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(OJK)</a:t>
            </a:r>
          </a:p>
          <a:p>
            <a:pPr algn="just"/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kewenangan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OJK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mengawasi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Bank Indonesia</a:t>
            </a:r>
          </a:p>
          <a:p>
            <a:pPr algn="just"/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spesifik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moneter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300" b="1" kern="100" dirty="0" err="1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relevan</a:t>
            </a:r>
            <a:r>
              <a:rPr lang="en-ID" sz="2300" b="1" kern="1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2300" b="1" kern="100" dirty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endParaRPr lang="en-ID" sz="2300" b="1" kern="1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2300" b="1" kern="1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memperhatikan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regulasi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hak-hak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kreditur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pemegang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saham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menghindari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3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3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800" b="1" kern="1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sz="1800" b="1" kern="100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D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881134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C5DF87B-E668-FD19-5DA1-8733A170BA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548680"/>
            <a:ext cx="8424936" cy="5688632"/>
          </a:xfrm>
        </p:spPr>
        <p:txBody>
          <a:bodyPr>
            <a:normAutofit fontScale="92500" lnSpcReduction="10000"/>
          </a:bodyPr>
          <a:lstStyle/>
          <a:p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ID" sz="17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17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Merger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penggabungan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di mana dua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bergabung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entitas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merger, salah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eksis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sementara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melebur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menghilang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entitas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terpisah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7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17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Jenis-jenis</a:t>
            </a:r>
            <a:r>
              <a:rPr lang="en-ID" sz="17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Merger</a:t>
            </a:r>
          </a:p>
          <a:p>
            <a:pPr algn="just"/>
            <a:endParaRPr lang="en-ID" sz="1700" b="1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buAutoNum type="arabicPeriod"/>
            </a:pPr>
            <a:r>
              <a:rPr lang="en-ID" sz="17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Merger Horizontal :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Penggabungan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bergerak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Dua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telekomunikasi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bergabung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memperbesar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pangsa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pasar.</a:t>
            </a:r>
          </a:p>
          <a:p>
            <a:pPr marL="228600" indent="-228600" algn="just">
              <a:buAutoNum type="arabicPeriod"/>
            </a:pPr>
            <a:r>
              <a:rPr lang="en-ID" sz="17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Merger </a:t>
            </a:r>
            <a:r>
              <a:rPr lang="en-ID" sz="17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Vertikal</a:t>
            </a:r>
            <a:r>
              <a:rPr lang="en-ID" sz="17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Penggabungan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rantai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pasokan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namun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berbeda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tahap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distribusi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Produsen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baku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bergabung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manufaktur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indent="-228600" algn="just">
              <a:buAutoNum type="arabicPeriod"/>
            </a:pPr>
            <a:r>
              <a:rPr lang="en-ID" sz="17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Merger </a:t>
            </a:r>
            <a:r>
              <a:rPr lang="en-ID" sz="17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Konglomerat</a:t>
            </a:r>
            <a:r>
              <a:rPr lang="en-ID" sz="17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Penggabungan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bergerak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berbeda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keterkaitan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langsung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Perusahaan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elektronik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bergabung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ID" sz="17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indent="-228600" algn="just">
              <a:buAutoNum type="arabicPeriod"/>
            </a:pPr>
            <a:endParaRPr lang="en-ID" sz="17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ID" sz="17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Alasan</a:t>
            </a:r>
            <a:r>
              <a:rPr lang="en-ID" sz="17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merger  : </a:t>
            </a:r>
          </a:p>
          <a:p>
            <a:pPr marL="342900" indent="-342900" algn="just">
              <a:buAutoNum type="arabicPeriod"/>
            </a:pPr>
            <a:r>
              <a:rPr lang="en-ID" sz="17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Memperbesar</a:t>
            </a:r>
            <a:r>
              <a:rPr lang="en-ID" sz="17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b="1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Entitas</a:t>
            </a:r>
            <a:r>
              <a:rPr lang="en-ID" sz="17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7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Pasar</a:t>
            </a:r>
          </a:p>
          <a:p>
            <a:pPr marL="342900" indent="-342900" algn="just">
              <a:buAutoNum type="arabicPeriod"/>
            </a:pPr>
            <a:r>
              <a:rPr lang="en-ID" sz="17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Menghemat</a:t>
            </a:r>
            <a:r>
              <a:rPr lang="en-ID" sz="17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endParaRPr lang="en-ID" sz="17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buFont typeface="Arial" pitchFamily="34" charset="0"/>
              <a:buAutoNum type="arabicPeriod"/>
            </a:pPr>
            <a:r>
              <a:rPr lang="en-ID" sz="17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Memperkuat</a:t>
            </a:r>
            <a:r>
              <a:rPr lang="en-ID" sz="17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Posisi</a:t>
            </a:r>
            <a:r>
              <a:rPr lang="en-ID" sz="17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7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Tawar</a:t>
            </a:r>
            <a:endParaRPr lang="en-ID" sz="17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buAutoNum type="arabicPeriod"/>
            </a:pPr>
            <a:endParaRPr lang="en-ID" sz="11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51659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4135C0B-8E91-4B73-BBFF-64A64B7A5A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8496944" cy="51845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sz="2400" b="1" dirty="0" err="1">
                <a:solidFill>
                  <a:schemeClr val="tx1"/>
                </a:solidFill>
              </a:rPr>
              <a:t>Konsolidasi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Konsolidasi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disebut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peleburan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di mana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menyerap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entitas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bertahan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Perusahaan yang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diserap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kehilangan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identitasnya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b="1" dirty="0" err="1">
                <a:solidFill>
                  <a:schemeClr val="tx1"/>
                </a:solidFill>
              </a:rPr>
              <a:t>Alasan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Konsolidasi</a:t>
            </a:r>
            <a:endParaRPr lang="en-US" sz="2400" b="1" dirty="0">
              <a:solidFill>
                <a:schemeClr val="tx1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1. </a:t>
            </a:r>
            <a:r>
              <a:rPr lang="en-US" sz="2400" dirty="0" err="1">
                <a:solidFill>
                  <a:schemeClr val="tx1"/>
                </a:solidFill>
              </a:rPr>
              <a:t>Memperkuat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Struktur</a:t>
            </a:r>
            <a:r>
              <a:rPr lang="en-US" sz="2400" dirty="0">
                <a:solidFill>
                  <a:schemeClr val="tx1"/>
                </a:solidFill>
              </a:rPr>
              <a:t> Modal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Konsolidasi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membantu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meningkatkan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kapasitas</a:t>
            </a:r>
            <a:r>
              <a:rPr lang="en-US" sz="2400" dirty="0">
                <a:solidFill>
                  <a:schemeClr val="tx1"/>
                </a:solidFill>
              </a:rPr>
              <a:t> modal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penggabungan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aset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perusahaan</a:t>
            </a:r>
            <a:r>
              <a:rPr lang="en-US" sz="2400" dirty="0">
                <a:solidFill>
                  <a:schemeClr val="tx1"/>
                </a:solidFill>
              </a:rPr>
              <a:t>, yang </a:t>
            </a:r>
            <a:r>
              <a:rPr lang="en-US" sz="2400" dirty="0" err="1">
                <a:solidFill>
                  <a:schemeClr val="tx1"/>
                </a:solidFill>
              </a:rPr>
              <a:t>kemudian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digunakan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investasi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pengembangan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lebih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lanjut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2.Mengurangi </a:t>
            </a:r>
            <a:r>
              <a:rPr lang="en-US" sz="2400" dirty="0" err="1">
                <a:solidFill>
                  <a:schemeClr val="tx1"/>
                </a:solidFill>
              </a:rPr>
              <a:t>Kompetisi</a:t>
            </a:r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meleburkan</a:t>
            </a:r>
            <a:r>
              <a:rPr lang="en-US" sz="2400" dirty="0">
                <a:solidFill>
                  <a:schemeClr val="tx1"/>
                </a:solidFill>
              </a:rPr>
              <a:t> dua </a:t>
            </a:r>
            <a:r>
              <a:rPr lang="en-US" sz="2400" dirty="0" err="1">
                <a:solidFill>
                  <a:schemeClr val="tx1"/>
                </a:solidFill>
              </a:rPr>
              <a:t>perusahaan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menjadi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satu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persaingan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antara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perusahaan-perusahaan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tersebut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berkurang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sehingga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meningkatkan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efisiensi</a:t>
            </a:r>
            <a:r>
              <a:rPr lang="en-US" sz="2400" dirty="0">
                <a:solidFill>
                  <a:schemeClr val="tx1"/>
                </a:solidFill>
              </a:rPr>
              <a:t> pasar dan </a:t>
            </a:r>
            <a:r>
              <a:rPr lang="en-US" sz="2400" dirty="0" err="1">
                <a:solidFill>
                  <a:schemeClr val="tx1"/>
                </a:solidFill>
              </a:rPr>
              <a:t>potensi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keuntungan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020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4516</TotalTime>
  <Words>887</Words>
  <Application>Microsoft Macintosh PowerPoint</Application>
  <PresentationFormat>Tampilan Layar (4:3)</PresentationFormat>
  <Paragraphs>103</Paragraphs>
  <Slides>14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521</cp:revision>
  <cp:lastPrinted>2017-08-29T02:54:51Z</cp:lastPrinted>
  <dcterms:created xsi:type="dcterms:W3CDTF">2010-04-18T12:06:30Z</dcterms:created>
  <dcterms:modified xsi:type="dcterms:W3CDTF">2024-12-23T05:49:55Z</dcterms:modified>
</cp:coreProperties>
</file>