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99" r:id="rId3"/>
    <p:sldId id="376" r:id="rId4"/>
    <p:sldId id="343" r:id="rId5"/>
    <p:sldId id="368" r:id="rId6"/>
    <p:sldId id="357" r:id="rId7"/>
    <p:sldId id="369" r:id="rId8"/>
    <p:sldId id="370" r:id="rId9"/>
    <p:sldId id="371" r:id="rId10"/>
    <p:sldId id="372" r:id="rId11"/>
    <p:sldId id="373" r:id="rId12"/>
    <p:sldId id="375" r:id="rId13"/>
    <p:sldId id="374" r:id="rId14"/>
    <p:sldId id="337" r:id="rId15"/>
  </p:sldIdLst>
  <p:sldSz cx="9144000" cy="6858000" type="screen4x3"/>
  <p:notesSz cx="7045325" cy="9345613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67" autoAdjust="0"/>
    <p:restoredTop sz="94302" autoAdjust="0"/>
  </p:normalViewPr>
  <p:slideViewPr>
    <p:cSldViewPr>
      <p:cViewPr varScale="1">
        <p:scale>
          <a:sx n="101" d="100"/>
          <a:sy n="101" d="100"/>
        </p:scale>
        <p:origin x="1928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2868" y="84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HKB24413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PERUSAHAAN – KOPERASI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HKB24413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PERUSAHAAN – KOPERASI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204864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12</a:t>
            </a:r>
          </a:p>
          <a:p>
            <a:pPr algn="ctr"/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RESTRUKTURISASI PERUSAHAAN</a:t>
            </a:r>
          </a:p>
          <a:p>
            <a:pPr algn="ctr"/>
            <a:endParaRPr 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9590DD6-6396-47AF-8942-B3BB4EF7B96A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-35496" y="4437112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Dewi </a:t>
            </a:r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Noviyanti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, S.H., M.H.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83115BF4-7503-D0D4-2F67-0B88B28A6F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836712"/>
            <a:ext cx="8640960" cy="5256584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3. </a:t>
            </a:r>
            <a:r>
              <a:rPr lang="en-US" b="1" dirty="0" err="1">
                <a:solidFill>
                  <a:schemeClr val="tx1"/>
                </a:solidFill>
              </a:rPr>
              <a:t>Akuisisi</a:t>
            </a:r>
            <a:r>
              <a:rPr lang="en-US" b="1" dirty="0">
                <a:solidFill>
                  <a:schemeClr val="tx1"/>
                </a:solidFill>
              </a:rPr>
              <a:t> </a:t>
            </a:r>
          </a:p>
          <a:p>
            <a:pPr algn="just"/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Akuisisi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proses di mana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satu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membeli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sebagian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besar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seluruh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saham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lain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mendapatkan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kendali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atas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tersebut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Setelah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akuisisi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diakuisisi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bisa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tetap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beroperasi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identitasnya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sendiri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digabungkan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struktur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pengakuisisi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ID" sz="24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ID" sz="2400" b="1" dirty="0" err="1">
                <a:solidFill>
                  <a:schemeClr val="tx1"/>
                </a:solidFill>
              </a:rPr>
              <a:t>Jenis-jenis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Akuisisi</a:t>
            </a:r>
            <a:endParaRPr lang="en-ID" sz="2400" b="1" dirty="0">
              <a:solidFill>
                <a:schemeClr val="tx1"/>
              </a:solidFill>
            </a:endParaRPr>
          </a:p>
          <a:p>
            <a:pPr algn="just"/>
            <a:r>
              <a:rPr lang="en-ID" sz="2400" dirty="0">
                <a:solidFill>
                  <a:schemeClr val="tx1"/>
                </a:solidFill>
              </a:rPr>
              <a:t>1.Hostile Takeover (</a:t>
            </a:r>
            <a:r>
              <a:rPr lang="en-ID" sz="2400" dirty="0" err="1">
                <a:solidFill>
                  <a:schemeClr val="tx1"/>
                </a:solidFill>
              </a:rPr>
              <a:t>Pengambilalihan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Paksa</a:t>
            </a:r>
            <a:r>
              <a:rPr lang="en-ID" sz="2400" dirty="0">
                <a:solidFill>
                  <a:schemeClr val="tx1"/>
                </a:solidFill>
              </a:rPr>
              <a:t>)</a:t>
            </a:r>
          </a:p>
          <a:p>
            <a:pPr algn="just"/>
            <a:r>
              <a:rPr lang="en-ID" sz="2400" dirty="0" err="1">
                <a:solidFill>
                  <a:schemeClr val="tx1"/>
                </a:solidFill>
              </a:rPr>
              <a:t>Terjadi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ketika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perusahaan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pengakuisisi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mengambil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alih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perusahaan</a:t>
            </a:r>
            <a:r>
              <a:rPr lang="en-ID" sz="2400" dirty="0">
                <a:solidFill>
                  <a:schemeClr val="tx1"/>
                </a:solidFill>
              </a:rPr>
              <a:t> target </a:t>
            </a:r>
            <a:r>
              <a:rPr lang="en-ID" sz="2400" dirty="0" err="1">
                <a:solidFill>
                  <a:schemeClr val="tx1"/>
                </a:solidFill>
              </a:rPr>
              <a:t>tanpa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persetujuan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manajemen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atau</a:t>
            </a:r>
            <a:r>
              <a:rPr lang="en-ID" sz="2400" dirty="0">
                <a:solidFill>
                  <a:schemeClr val="tx1"/>
                </a:solidFill>
              </a:rPr>
              <a:t> dewan </a:t>
            </a:r>
            <a:r>
              <a:rPr lang="en-ID" sz="2400" dirty="0" err="1">
                <a:solidFill>
                  <a:schemeClr val="tx1"/>
                </a:solidFill>
              </a:rPr>
              <a:t>direksi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perusahaan</a:t>
            </a:r>
            <a:r>
              <a:rPr lang="en-ID" sz="2400" dirty="0">
                <a:solidFill>
                  <a:schemeClr val="tx1"/>
                </a:solidFill>
              </a:rPr>
              <a:t> target.</a:t>
            </a:r>
          </a:p>
          <a:p>
            <a:pPr algn="just"/>
            <a:r>
              <a:rPr lang="en-ID" sz="2400" dirty="0" err="1">
                <a:solidFill>
                  <a:schemeClr val="tx1"/>
                </a:solidFill>
              </a:rPr>
              <a:t>Biasanya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dilakukan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melalui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pembelian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saham</a:t>
            </a:r>
            <a:r>
              <a:rPr lang="en-ID" sz="2400" dirty="0">
                <a:solidFill>
                  <a:schemeClr val="tx1"/>
                </a:solidFill>
              </a:rPr>
              <a:t> di pasar </a:t>
            </a:r>
            <a:r>
              <a:rPr lang="en-ID" sz="2400" dirty="0" err="1">
                <a:solidFill>
                  <a:schemeClr val="tx1"/>
                </a:solidFill>
              </a:rPr>
              <a:t>terbuka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atau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melalui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penawaran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langsung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kepada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pemegang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saham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ID" sz="2400" dirty="0">
              <a:solidFill>
                <a:schemeClr val="tx1"/>
              </a:solidFill>
            </a:endParaRPr>
          </a:p>
          <a:p>
            <a:pPr algn="just"/>
            <a:r>
              <a:rPr lang="en-ID" sz="2400" dirty="0">
                <a:solidFill>
                  <a:schemeClr val="tx1"/>
                </a:solidFill>
              </a:rPr>
              <a:t>2.Friendly Takeover (</a:t>
            </a:r>
            <a:r>
              <a:rPr lang="en-ID" sz="2400" dirty="0" err="1">
                <a:solidFill>
                  <a:schemeClr val="tx1"/>
                </a:solidFill>
              </a:rPr>
              <a:t>Pengambilalihan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Sukarela</a:t>
            </a:r>
            <a:r>
              <a:rPr lang="en-ID" sz="2400" dirty="0">
                <a:solidFill>
                  <a:schemeClr val="tx1"/>
                </a:solidFill>
              </a:rPr>
              <a:t>)</a:t>
            </a:r>
          </a:p>
          <a:p>
            <a:pPr algn="just"/>
            <a:r>
              <a:rPr lang="en-ID" sz="2400" dirty="0" err="1">
                <a:solidFill>
                  <a:schemeClr val="tx1"/>
                </a:solidFill>
              </a:rPr>
              <a:t>Terjadi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ketika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pengambilalihan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dilakukan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dengan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persetujuan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manajemen</a:t>
            </a:r>
            <a:r>
              <a:rPr lang="en-ID" sz="2400" dirty="0">
                <a:solidFill>
                  <a:schemeClr val="tx1"/>
                </a:solidFill>
              </a:rPr>
              <a:t> dan dewan </a:t>
            </a:r>
            <a:r>
              <a:rPr lang="en-ID" sz="2400" dirty="0" err="1">
                <a:solidFill>
                  <a:schemeClr val="tx1"/>
                </a:solidFill>
              </a:rPr>
              <a:t>direksi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perusahaan</a:t>
            </a:r>
            <a:r>
              <a:rPr lang="en-ID" sz="2400" dirty="0">
                <a:solidFill>
                  <a:schemeClr val="tx1"/>
                </a:solidFill>
              </a:rPr>
              <a:t> target.</a:t>
            </a:r>
          </a:p>
          <a:p>
            <a:pPr algn="just"/>
            <a:r>
              <a:rPr lang="en-ID" sz="2400" dirty="0" err="1">
                <a:solidFill>
                  <a:schemeClr val="tx1"/>
                </a:solidFill>
              </a:rPr>
              <a:t>Prosesnya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lebih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kooperatif</a:t>
            </a:r>
            <a:r>
              <a:rPr lang="en-ID" sz="2400" dirty="0">
                <a:solidFill>
                  <a:schemeClr val="tx1"/>
                </a:solidFill>
              </a:rPr>
              <a:t> dan </a:t>
            </a:r>
            <a:r>
              <a:rPr lang="en-ID" sz="2400" dirty="0" err="1">
                <a:solidFill>
                  <a:schemeClr val="tx1"/>
                </a:solidFill>
              </a:rPr>
              <a:t>cenderung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menguntungkan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kedua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belah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pihak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865141245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29D4A490-F543-2775-08E5-FD84307513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836712"/>
            <a:ext cx="8640960" cy="5400600"/>
          </a:xfrm>
        </p:spPr>
        <p:txBody>
          <a:bodyPr/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4</a:t>
            </a:r>
            <a:r>
              <a:rPr lang="en-US" sz="1600" dirty="0"/>
              <a:t>. </a:t>
            </a: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Divestasi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</a:t>
            </a:r>
            <a:r>
              <a:rPr lang="en-ID" sz="1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Divestasi</a:t>
            </a:r>
            <a:r>
              <a:rPr lang="en-ID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ID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proses di mana </a:t>
            </a:r>
            <a:r>
              <a:rPr lang="en-ID" sz="1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ID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menjual</a:t>
            </a:r>
            <a:r>
              <a:rPr lang="en-ID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sebagian</a:t>
            </a:r>
            <a:r>
              <a:rPr lang="en-ID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seluruh</a:t>
            </a:r>
            <a:r>
              <a:rPr lang="en-ID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aset</a:t>
            </a:r>
            <a:r>
              <a:rPr lang="en-ID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unit </a:t>
            </a:r>
            <a:r>
              <a:rPr lang="en-ID" sz="1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bisnis</a:t>
            </a:r>
            <a:r>
              <a:rPr lang="en-ID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anak</a:t>
            </a:r>
            <a:r>
              <a:rPr lang="en-ID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perusahaannya</a:t>
            </a:r>
            <a:r>
              <a:rPr lang="en-ID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kepada</a:t>
            </a:r>
            <a:r>
              <a:rPr lang="en-ID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pihak</a:t>
            </a:r>
            <a:r>
              <a:rPr lang="en-ID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lain. </a:t>
            </a:r>
            <a:r>
              <a:rPr lang="en-ID" sz="1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Tujuan</a:t>
            </a:r>
            <a:r>
              <a:rPr lang="en-ID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utama</a:t>
            </a:r>
            <a:r>
              <a:rPr lang="en-ID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divestasi</a:t>
            </a:r>
            <a:r>
              <a:rPr lang="en-ID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biasanya</a:t>
            </a:r>
            <a:r>
              <a:rPr lang="en-ID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memperbaiki</a:t>
            </a:r>
            <a:r>
              <a:rPr lang="en-ID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posisi</a:t>
            </a:r>
            <a:r>
              <a:rPr lang="en-ID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ID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ID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memfokuskan</a:t>
            </a:r>
            <a:r>
              <a:rPr lang="en-ID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kembali</a:t>
            </a:r>
            <a:r>
              <a:rPr lang="en-ID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strategi </a:t>
            </a:r>
            <a:r>
              <a:rPr lang="en-ID" sz="1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bisnisnya</a:t>
            </a:r>
            <a:r>
              <a:rPr lang="en-ID" sz="1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. </a:t>
            </a:r>
          </a:p>
          <a:p>
            <a:pPr algn="just"/>
            <a:endParaRPr lang="en-ID" sz="16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Alasan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Divestasi</a:t>
            </a:r>
            <a:endParaRPr lang="en-ID" sz="16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Fokus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pada </a:t>
            </a: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Bisnis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Inti</a:t>
            </a:r>
            <a:r>
              <a:rPr lang="en-ID" sz="1600" b="1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: 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melepas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aset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unit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bisnis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dianggap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relevan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kegiatan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utama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agar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lebih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fokus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pada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keunggulan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kompetitifnya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Mengurangi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Utang</a:t>
            </a:r>
            <a:r>
              <a:rPr lang="en-ID" sz="1600" b="1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: 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Hasil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penjualan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aset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digunakan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melunasi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utang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memperbaiki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struktur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Mengumpulkan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Dana</a:t>
            </a:r>
            <a:r>
              <a:rPr lang="en-ID" sz="1600" b="1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: 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menjual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aset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mendapatkan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dana segar yang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diperlukan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investasi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baru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penelitian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ekspansi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bisnis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endParaRPr lang="en-ID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D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140343769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E243580C-97B1-E7BE-5332-305661F28C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528" y="1124744"/>
            <a:ext cx="8208912" cy="4514056"/>
          </a:xfrm>
        </p:spPr>
        <p:txBody>
          <a:bodyPr>
            <a:norm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Manfaat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Divestasi</a:t>
            </a:r>
            <a:endParaRPr lang="en-ID" sz="18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Meningkatkan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efisiensi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operasional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Mengurangi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beban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finansial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Mengoptimalkan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alokasi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sumber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daya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id-ID" sz="1800" dirty="0"/>
          </a:p>
        </p:txBody>
      </p:sp>
    </p:spTree>
    <p:extLst>
      <p:ext uri="{BB962C8B-B14F-4D97-AF65-F5344CB8AC3E}">
        <p14:creationId xmlns:p14="http://schemas.microsoft.com/office/powerpoint/2010/main" val="437096285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44F580C2-3816-9D9D-6C62-0EE2A625CE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504" y="836712"/>
            <a:ext cx="8784976" cy="5400600"/>
          </a:xfrm>
        </p:spPr>
        <p:txBody>
          <a:bodyPr>
            <a:normAutofit/>
          </a:bodyPr>
          <a:lstStyle/>
          <a:p>
            <a:pPr algn="just"/>
            <a:endParaRPr lang="en-ID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Spin Off: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proses di mana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suatu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memisahkan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bagian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unit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bisnis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divisi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tertentu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membentuk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baru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independen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Perusahaan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baru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biasanya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memiliki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fokus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bisnis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berbeda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induknya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en-ID" sz="1800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Manfaat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Spin-off</a:t>
            </a:r>
            <a:endParaRPr lang="en-ID" sz="1800" b="1" kern="1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Mempercepat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pertumbuhan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unit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bisnis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baru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berdiri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Memberikan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fleksibilitas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operasional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pada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baru</a:t>
            </a:r>
            <a:endParaRPr lang="en-ID" sz="1800" kern="1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Menarik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investor yang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memiliki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minat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khusus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pada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bisnis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baru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tersebut</a:t>
            </a: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1426223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B450397-FDE3-8B4E-B45C-4EDCA95890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955948"/>
            <a:ext cx="8640960" cy="4946104"/>
          </a:xfrm>
        </p:spPr>
        <p:txBody>
          <a:bodyPr>
            <a:normAutofit/>
          </a:bodyPr>
          <a:lstStyle/>
          <a:p>
            <a:endParaRPr lang="en-US" sz="5000" dirty="0"/>
          </a:p>
          <a:p>
            <a:endParaRPr lang="en-US" sz="5000" dirty="0"/>
          </a:p>
          <a:p>
            <a:r>
              <a:rPr lang="en-US" sz="5000" dirty="0"/>
              <a:t>THANK YOU</a:t>
            </a:r>
            <a:endParaRPr lang="en-ID" sz="5000" dirty="0"/>
          </a:p>
        </p:txBody>
      </p:sp>
    </p:spTree>
    <p:extLst>
      <p:ext uri="{BB962C8B-B14F-4D97-AF65-F5344CB8AC3E}">
        <p14:creationId xmlns:p14="http://schemas.microsoft.com/office/powerpoint/2010/main" val="3158652231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66753" y="640966"/>
            <a:ext cx="8229600" cy="83919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Pengertian</a:t>
            </a: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Restrukturisasi</a:t>
            </a: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340768"/>
            <a:ext cx="8229600" cy="4785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0" name="Arrow: Down 9">
            <a:extLst>
              <a:ext uri="{FF2B5EF4-FFF2-40B4-BE49-F238E27FC236}">
                <a16:creationId xmlns:a16="http://schemas.microsoft.com/office/drawing/2014/main" id="{142E14C9-BFD1-88D7-541A-01E1B6DFC441}"/>
              </a:ext>
            </a:extLst>
          </p:cNvPr>
          <p:cNvSpPr/>
          <p:nvPr/>
        </p:nvSpPr>
        <p:spPr>
          <a:xfrm>
            <a:off x="1187624" y="1340768"/>
            <a:ext cx="791870" cy="1121550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654A608-7ED0-13BA-03CD-C7720FD118D7}"/>
              </a:ext>
            </a:extLst>
          </p:cNvPr>
          <p:cNvSpPr/>
          <p:nvPr/>
        </p:nvSpPr>
        <p:spPr>
          <a:xfrm>
            <a:off x="107504" y="2462318"/>
            <a:ext cx="8579296" cy="371223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uatu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proses yang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dilakukan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mengubah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menyesuaikan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struktur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organisasi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operasional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suatu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institusi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guna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meningkatkan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efisiensi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memperbaiki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kinerja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mengatasi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masalah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dihadapi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Restrukturisasi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sering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dilakukan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sebagai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upaya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strategis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mencapai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tujuan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jangka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panjang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merespons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perubahan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kondisi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internal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maupun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eksternal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Restrukturisasi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dilakukan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maksud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menyehatka</a:t>
            </a:r>
            <a:r>
              <a:rPr lang="en-ID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en-ID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BUMN agar </a:t>
            </a:r>
            <a:r>
              <a:rPr lang="en-ID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ID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beroperasi</a:t>
            </a:r>
            <a:r>
              <a:rPr lang="en-ID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secara</a:t>
            </a:r>
            <a:r>
              <a:rPr lang="en-ID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efisien</a:t>
            </a:r>
            <a:r>
              <a:rPr lang="en-ID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transparan</a:t>
            </a:r>
            <a:r>
              <a:rPr lang="en-ID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dan professional 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ID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6BCB0605-2A74-0E4C-B3B7-23FEC665A2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528" y="908720"/>
            <a:ext cx="8496944" cy="4730080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1800" kern="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Tujuan</a:t>
            </a:r>
            <a:r>
              <a:rPr lang="en-ID" sz="18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restrukturisasi</a:t>
            </a:r>
            <a:r>
              <a:rPr lang="en-ID" sz="18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ID" sz="18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</a:t>
            </a:r>
          </a:p>
          <a:p>
            <a:pPr marL="514350" indent="-514350" algn="just">
              <a:lnSpc>
                <a:spcPct val="107000"/>
              </a:lnSpc>
              <a:spcAft>
                <a:spcPts val="800"/>
              </a:spcAft>
              <a:buAutoNum type="alphaLcPeriod"/>
            </a:pP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Meningkatkan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kinerja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nilai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Perusahaan </a:t>
            </a:r>
          </a:p>
          <a:p>
            <a:pPr marL="514350" indent="-514350" algn="just">
              <a:lnSpc>
                <a:spcPct val="107000"/>
              </a:lnSpc>
              <a:spcAft>
                <a:spcPts val="800"/>
              </a:spcAft>
              <a:buAutoNum type="alphaLcPeriod"/>
            </a:pPr>
            <a:r>
              <a:rPr lang="en-ID" sz="1800" kern="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Memberikan</a:t>
            </a:r>
            <a:r>
              <a:rPr lang="en-ID" sz="18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manfaat</a:t>
            </a:r>
            <a:r>
              <a:rPr lang="en-ID" sz="18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berupa</a:t>
            </a:r>
            <a:r>
              <a:rPr lang="en-ID" sz="18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dividen</a:t>
            </a:r>
            <a:r>
              <a:rPr lang="en-ID" sz="18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dan </a:t>
            </a:r>
            <a:r>
              <a:rPr lang="en-ID" sz="1800" kern="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pajak</a:t>
            </a:r>
            <a:r>
              <a:rPr lang="en-ID" sz="18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kepada</a:t>
            </a:r>
            <a:r>
              <a:rPr lang="en-ID" sz="18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negara </a:t>
            </a:r>
          </a:p>
          <a:p>
            <a:pPr marL="514350" indent="-514350" algn="just">
              <a:lnSpc>
                <a:spcPct val="107000"/>
              </a:lnSpc>
              <a:spcAft>
                <a:spcPts val="800"/>
              </a:spcAft>
              <a:buAutoNum type="alphaLcPeriod"/>
            </a:pP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Menghasilkan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layanan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harga</a:t>
            </a:r>
            <a:r>
              <a:rPr lang="en-ID" sz="18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yang </a:t>
            </a:r>
            <a:r>
              <a:rPr lang="en-ID" sz="1800" kern="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kompetetif</a:t>
            </a:r>
            <a:r>
              <a:rPr lang="en-ID" sz="18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kepada</a:t>
            </a:r>
            <a:r>
              <a:rPr lang="en-ID" sz="18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konsumen</a:t>
            </a:r>
            <a:r>
              <a:rPr lang="en-ID" sz="18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dan </a:t>
            </a:r>
          </a:p>
          <a:p>
            <a:pPr marL="514350" indent="-514350" algn="just">
              <a:lnSpc>
                <a:spcPct val="107000"/>
              </a:lnSpc>
              <a:spcAft>
                <a:spcPts val="800"/>
              </a:spcAft>
              <a:buAutoNum type="alphaLcPeriod"/>
            </a:pP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Memudahkan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pelaksanaan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privatisasi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endParaRPr lang="id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0468732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47F225BD-2288-AC38-B327-462177AC6A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528" y="908720"/>
            <a:ext cx="8424936" cy="5472608"/>
          </a:xfrm>
        </p:spPr>
        <p:txBody>
          <a:bodyPr>
            <a:normAutofit/>
          </a:bodyPr>
          <a:lstStyle/>
          <a:p>
            <a:r>
              <a:rPr lang="en-ID" sz="2400" b="1" kern="1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Jenis</a:t>
            </a:r>
            <a:r>
              <a:rPr lang="en-ID" sz="2400" b="1" kern="1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b="1" kern="1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Restrukturisasi</a:t>
            </a:r>
            <a:endParaRPr lang="en-ID" sz="2400" b="1" kern="10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 algn="just">
              <a:buAutoNum type="arabicPeriod"/>
            </a:pPr>
            <a:endParaRPr lang="en-ID" sz="2000" dirty="0">
              <a:solidFill>
                <a:schemeClr val="tx1"/>
              </a:solidFill>
            </a:endParaRP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BD274970-718D-E06B-F8D0-92DD495C7D1D}"/>
              </a:ext>
            </a:extLst>
          </p:cNvPr>
          <p:cNvCxnSpPr/>
          <p:nvPr/>
        </p:nvCxnSpPr>
        <p:spPr>
          <a:xfrm flipH="1">
            <a:off x="1043608" y="1340768"/>
            <a:ext cx="2952328" cy="10801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F7125C3B-EE50-36D4-C5AD-D5FB964BD33D}"/>
              </a:ext>
            </a:extLst>
          </p:cNvPr>
          <p:cNvCxnSpPr>
            <a:cxnSpLocks/>
          </p:cNvCxnSpPr>
          <p:nvPr/>
        </p:nvCxnSpPr>
        <p:spPr>
          <a:xfrm>
            <a:off x="3995936" y="1349152"/>
            <a:ext cx="2016224" cy="15037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364EFB74-AA88-370F-BBD8-2B3EF0861254}"/>
              </a:ext>
            </a:extLst>
          </p:cNvPr>
          <p:cNvCxnSpPr>
            <a:cxnSpLocks/>
          </p:cNvCxnSpPr>
          <p:nvPr/>
        </p:nvCxnSpPr>
        <p:spPr>
          <a:xfrm flipH="1">
            <a:off x="2448272" y="1408584"/>
            <a:ext cx="1547664" cy="15771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EA19146C-E727-F50D-FEE0-2D8BAD896AAB}"/>
              </a:ext>
            </a:extLst>
          </p:cNvPr>
          <p:cNvCxnSpPr>
            <a:cxnSpLocks/>
          </p:cNvCxnSpPr>
          <p:nvPr/>
        </p:nvCxnSpPr>
        <p:spPr>
          <a:xfrm>
            <a:off x="3995936" y="1372580"/>
            <a:ext cx="540060" cy="20187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7A9A849A-F6E1-0E3B-EC89-FB40C1EC3711}"/>
              </a:ext>
            </a:extLst>
          </p:cNvPr>
          <p:cNvSpPr/>
          <p:nvPr/>
        </p:nvSpPr>
        <p:spPr>
          <a:xfrm>
            <a:off x="3618146" y="3573243"/>
            <a:ext cx="1728192" cy="504057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Restrukturisasi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</a:t>
            </a:r>
            <a:endParaRPr lang="en-ID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440FCF3-D526-B557-5D6C-1F64DBDAA02D}"/>
              </a:ext>
            </a:extLst>
          </p:cNvPr>
          <p:cNvSpPr/>
          <p:nvPr/>
        </p:nvSpPr>
        <p:spPr>
          <a:xfrm>
            <a:off x="1385895" y="3245679"/>
            <a:ext cx="1728191" cy="65512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Restrukturisasi</a:t>
            </a:r>
            <a:r>
              <a:rPr lang="en-US" dirty="0"/>
              <a:t> </a:t>
            </a:r>
            <a:r>
              <a:rPr lang="en-US" dirty="0" err="1"/>
              <a:t>Operasional</a:t>
            </a:r>
            <a:r>
              <a:rPr lang="en-US" dirty="0"/>
              <a:t>  </a:t>
            </a:r>
            <a:endParaRPr lang="en-ID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8D130F3-C034-E686-92B4-2C4A40E9E587}"/>
              </a:ext>
            </a:extLst>
          </p:cNvPr>
          <p:cNvSpPr/>
          <p:nvPr/>
        </p:nvSpPr>
        <p:spPr>
          <a:xfrm>
            <a:off x="5508102" y="3139260"/>
            <a:ext cx="1872207" cy="504057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Restrukturisasi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endParaRPr lang="en-ID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54D9DB3-9C77-150F-8DD2-E3E58947E31A}"/>
              </a:ext>
            </a:extLst>
          </p:cNvPr>
          <p:cNvSpPr/>
          <p:nvPr/>
        </p:nvSpPr>
        <p:spPr>
          <a:xfrm>
            <a:off x="279155" y="2481650"/>
            <a:ext cx="1728192" cy="504057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Restrukturisasi</a:t>
            </a:r>
            <a:r>
              <a:rPr lang="en-US" dirty="0"/>
              <a:t> Perusahaan 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563603245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0AD14852-ED0F-5D5F-0BAB-FA75AD9775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764704"/>
            <a:ext cx="8712968" cy="5328592"/>
          </a:xfrm>
        </p:spPr>
        <p:txBody>
          <a:bodyPr/>
          <a:lstStyle/>
          <a:p>
            <a:endParaRPr lang="en-ID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8FD3DBD-364B-08DC-CC56-5902CBCFFAA9}"/>
              </a:ext>
            </a:extLst>
          </p:cNvPr>
          <p:cNvSpPr/>
          <p:nvPr/>
        </p:nvSpPr>
        <p:spPr>
          <a:xfrm>
            <a:off x="390744" y="2937876"/>
            <a:ext cx="2093024" cy="63514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Restrukturisasi</a:t>
            </a:r>
            <a:r>
              <a:rPr lang="en-US" dirty="0"/>
              <a:t> </a:t>
            </a:r>
            <a:endParaRPr lang="en-ID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4E888AA9-06F8-1F7C-83B6-435B2915C114}"/>
              </a:ext>
            </a:extLst>
          </p:cNvPr>
          <p:cNvCxnSpPr/>
          <p:nvPr/>
        </p:nvCxnSpPr>
        <p:spPr>
          <a:xfrm flipV="1">
            <a:off x="2483768" y="2348880"/>
            <a:ext cx="1440160" cy="8640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63B455D2-8A5B-4537-6117-BBDA769EFE9A}"/>
              </a:ext>
            </a:extLst>
          </p:cNvPr>
          <p:cNvCxnSpPr>
            <a:cxnSpLocks/>
          </p:cNvCxnSpPr>
          <p:nvPr/>
        </p:nvCxnSpPr>
        <p:spPr>
          <a:xfrm flipV="1">
            <a:off x="2451335" y="2984020"/>
            <a:ext cx="1935832" cy="2289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0779514A-563D-AD34-1FE0-904C348D6C64}"/>
              </a:ext>
            </a:extLst>
          </p:cNvPr>
          <p:cNvCxnSpPr>
            <a:cxnSpLocks/>
          </p:cNvCxnSpPr>
          <p:nvPr/>
        </p:nvCxnSpPr>
        <p:spPr>
          <a:xfrm>
            <a:off x="2461817" y="3247647"/>
            <a:ext cx="1968265" cy="2796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3A664472-7C1B-B6D7-20CE-256A61A83CB7}"/>
              </a:ext>
            </a:extLst>
          </p:cNvPr>
          <p:cNvCxnSpPr>
            <a:cxnSpLocks/>
          </p:cNvCxnSpPr>
          <p:nvPr/>
        </p:nvCxnSpPr>
        <p:spPr>
          <a:xfrm>
            <a:off x="2451335" y="3255446"/>
            <a:ext cx="1978747" cy="8474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02FFD556-B411-9A56-E3B6-F4B7FC59A46B}"/>
              </a:ext>
            </a:extLst>
          </p:cNvPr>
          <p:cNvCxnSpPr>
            <a:cxnSpLocks/>
          </p:cNvCxnSpPr>
          <p:nvPr/>
        </p:nvCxnSpPr>
        <p:spPr>
          <a:xfrm flipV="1">
            <a:off x="2444515" y="1949001"/>
            <a:ext cx="1191381" cy="12525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163744B6-2527-4520-C34A-3707AEA083B7}"/>
              </a:ext>
            </a:extLst>
          </p:cNvPr>
          <p:cNvSpPr/>
          <p:nvPr/>
        </p:nvSpPr>
        <p:spPr>
          <a:xfrm>
            <a:off x="3812667" y="1526967"/>
            <a:ext cx="3528392" cy="484733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Mengatasi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kesulitan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kebangkrutan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04C3258-598B-30B7-5DF0-FFE93F5E4242}"/>
              </a:ext>
            </a:extLst>
          </p:cNvPr>
          <p:cNvSpPr/>
          <p:nvPr/>
        </p:nvSpPr>
        <p:spPr>
          <a:xfrm>
            <a:off x="4061446" y="2076521"/>
            <a:ext cx="3528392" cy="55298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Meningkatkan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efisiensi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operasional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daya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saing</a:t>
            </a:r>
            <a:endParaRPr lang="en-ID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43C626D-155E-179B-1010-3ECAD0E2F5AD}"/>
              </a:ext>
            </a:extLst>
          </p:cNvPr>
          <p:cNvSpPr/>
          <p:nvPr/>
        </p:nvSpPr>
        <p:spPr>
          <a:xfrm>
            <a:off x="4530577" y="2686060"/>
            <a:ext cx="3065760" cy="526916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Menyesuaikan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perubahan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pasar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regulasi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4665D107-8021-B049-83D6-3B9D5C671ACB}"/>
              </a:ext>
            </a:extLst>
          </p:cNvPr>
          <p:cNvSpPr/>
          <p:nvPr/>
        </p:nvSpPr>
        <p:spPr>
          <a:xfrm>
            <a:off x="4572000" y="3271024"/>
            <a:ext cx="3024337" cy="52691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Mengoptimalkan</a:t>
            </a:r>
            <a:r>
              <a:rPr lang="en-ID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struktur</a:t>
            </a:r>
            <a:r>
              <a:rPr lang="en-ID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modal </a:t>
            </a:r>
            <a:r>
              <a:rPr lang="en-ID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portofolio</a:t>
            </a:r>
            <a:r>
              <a:rPr lang="en-ID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aset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ID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632BCC9-283D-51AE-473C-0F4759FB66F6}"/>
              </a:ext>
            </a:extLst>
          </p:cNvPr>
          <p:cNvSpPr/>
          <p:nvPr/>
        </p:nvSpPr>
        <p:spPr>
          <a:xfrm>
            <a:off x="4530578" y="3862761"/>
            <a:ext cx="3065760" cy="43033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Mengembalikan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Kepercayaan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ID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311895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3C96DC1-0BD1-5528-929A-0D138819F4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620688"/>
            <a:ext cx="8892480" cy="5616624"/>
          </a:xfrm>
        </p:spPr>
        <p:txBody>
          <a:bodyPr/>
          <a:lstStyle/>
          <a:p>
            <a:endParaRPr lang="en-ID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504AB7D-3148-FC4C-5AA4-B06EEC8A4F39}"/>
              </a:ext>
            </a:extLst>
          </p:cNvPr>
          <p:cNvSpPr/>
          <p:nvPr/>
        </p:nvSpPr>
        <p:spPr>
          <a:xfrm>
            <a:off x="1475656" y="763059"/>
            <a:ext cx="6192688" cy="57606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Proses </a:t>
            </a:r>
            <a:r>
              <a:rPr lang="en-US" dirty="0" err="1"/>
              <a:t>Restrukturisasi</a:t>
            </a:r>
            <a:r>
              <a:rPr lang="en-US" dirty="0"/>
              <a:t> </a:t>
            </a:r>
            <a:endParaRPr lang="en-ID" dirty="0"/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4AF2B28F-8893-E3C6-5497-4191BE3CAAD3}"/>
              </a:ext>
            </a:extLst>
          </p:cNvPr>
          <p:cNvSpPr/>
          <p:nvPr/>
        </p:nvSpPr>
        <p:spPr>
          <a:xfrm>
            <a:off x="6300192" y="996262"/>
            <a:ext cx="720080" cy="720080"/>
          </a:xfrm>
          <a:prstGeom prst="down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E491AA4-719D-C415-0141-303939AAEBFD}"/>
              </a:ext>
            </a:extLst>
          </p:cNvPr>
          <p:cNvSpPr/>
          <p:nvPr/>
        </p:nvSpPr>
        <p:spPr>
          <a:xfrm>
            <a:off x="279902" y="1777959"/>
            <a:ext cx="8453187" cy="32352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</a:pPr>
            <a:r>
              <a:rPr lang="en-ID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Analisis</a:t>
            </a:r>
            <a:r>
              <a:rPr lang="en-ID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Situasi</a:t>
            </a:r>
            <a:r>
              <a:rPr lang="en-ID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</a:t>
            </a:r>
            <a:r>
              <a:rPr lang="en-ID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Menilai</a:t>
            </a:r>
            <a:r>
              <a:rPr lang="en-ID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kondisi</a:t>
            </a:r>
            <a:r>
              <a:rPr lang="en-ID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ID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operasional</a:t>
            </a:r>
            <a:r>
              <a:rPr lang="en-ID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dan pasar </a:t>
            </a:r>
            <a:r>
              <a:rPr lang="en-ID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memahami</a:t>
            </a:r>
            <a:r>
              <a:rPr lang="en-ID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masalah</a:t>
            </a:r>
            <a:r>
              <a:rPr lang="en-ID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utama</a:t>
            </a:r>
            <a:endParaRPr lang="en-ID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n-ID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Perencanaan</a:t>
            </a:r>
            <a:r>
              <a:rPr lang="en-ID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Strategi</a:t>
            </a:r>
            <a:br>
              <a:rPr lang="en-ID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ID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Menentukan</a:t>
            </a:r>
            <a:r>
              <a:rPr lang="en-ID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langkah</a:t>
            </a:r>
            <a:r>
              <a:rPr lang="en-ID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akan</a:t>
            </a:r>
            <a:r>
              <a:rPr lang="en-ID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diambil</a:t>
            </a:r>
            <a:r>
              <a:rPr lang="en-ID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seperti</a:t>
            </a:r>
            <a:r>
              <a:rPr lang="en-ID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restrukturisasi</a:t>
            </a:r>
            <a:r>
              <a:rPr lang="en-ID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utang, </a:t>
            </a:r>
            <a:r>
              <a:rPr lang="en-ID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perubahan</a:t>
            </a:r>
            <a:r>
              <a:rPr lang="en-ID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manajemen</a:t>
            </a:r>
            <a:r>
              <a:rPr lang="en-ID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optimalisasi</a:t>
            </a:r>
            <a:r>
              <a:rPr lang="en-ID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sumber</a:t>
            </a:r>
            <a:r>
              <a:rPr lang="en-ID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daya</a:t>
            </a:r>
            <a:r>
              <a:rPr lang="en-ID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n-ID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Implementasi</a:t>
            </a:r>
            <a:br>
              <a:rPr lang="en-ID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ID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Melakukan</a:t>
            </a:r>
            <a:r>
              <a:rPr lang="en-ID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langkah-langkah</a:t>
            </a:r>
            <a:r>
              <a:rPr lang="en-ID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direncanakan</a:t>
            </a:r>
            <a:r>
              <a:rPr lang="en-ID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seperti</a:t>
            </a:r>
            <a:r>
              <a:rPr lang="en-ID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negosiasi</a:t>
            </a:r>
            <a:r>
              <a:rPr lang="en-ID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kreditur</a:t>
            </a:r>
            <a:r>
              <a:rPr lang="en-ID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reorganisasi</a:t>
            </a:r>
            <a:r>
              <a:rPr lang="en-ID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karyawan</a:t>
            </a:r>
            <a:r>
              <a:rPr lang="en-ID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penjualan</a:t>
            </a:r>
            <a:r>
              <a:rPr lang="en-ID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aset</a:t>
            </a:r>
            <a:r>
              <a:rPr lang="en-ID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n-ID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Evaluasi</a:t>
            </a:r>
            <a:br>
              <a:rPr lang="en-ID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ID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Memantau</a:t>
            </a:r>
            <a:r>
              <a:rPr lang="en-ID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hasil</a:t>
            </a:r>
            <a:r>
              <a:rPr lang="en-ID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ID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langkah-langkah</a:t>
            </a:r>
            <a:r>
              <a:rPr lang="en-ID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restrukturisasi</a:t>
            </a:r>
            <a:r>
              <a:rPr lang="en-ID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memastikan</a:t>
            </a:r>
            <a:r>
              <a:rPr lang="en-ID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tercapainya</a:t>
            </a:r>
            <a:r>
              <a:rPr lang="en-ID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tujuan</a:t>
            </a:r>
            <a:r>
              <a:rPr lang="en-ID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endParaRPr lang="en-ID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</a:pP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BF4FB084-84D7-C166-7A2A-F69EB26CDA41}"/>
              </a:ext>
            </a:extLst>
          </p:cNvPr>
          <p:cNvSpPr/>
          <p:nvPr/>
        </p:nvSpPr>
        <p:spPr>
          <a:xfrm>
            <a:off x="6660232" y="4571033"/>
            <a:ext cx="720080" cy="792088"/>
          </a:xfrm>
          <a:prstGeom prst="downArrow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18D2F94-1179-CD85-1B49-B315505B18F4}"/>
              </a:ext>
            </a:extLst>
          </p:cNvPr>
          <p:cNvSpPr/>
          <p:nvPr/>
        </p:nvSpPr>
        <p:spPr>
          <a:xfrm>
            <a:off x="279902" y="5397902"/>
            <a:ext cx="8584196" cy="9276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Restrukturisasi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menjadi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langkah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penting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memastikan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keberlanjutan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pertumbuhan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institusi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meskipun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sering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kali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melibatkan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keputusan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sulit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seperti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pengurangan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karyawan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penjualan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aset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04183352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1D4759FE-E34C-1065-0F12-D2B60E77E0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1052736"/>
            <a:ext cx="8640960" cy="4608512"/>
          </a:xfrm>
        </p:spPr>
        <p:txBody>
          <a:bodyPr>
            <a:normAutofit fontScale="70000" lnSpcReduction="20000"/>
          </a:bodyPr>
          <a:lstStyle/>
          <a:p>
            <a:r>
              <a:rPr lang="en-ID" sz="3200" kern="100" dirty="0">
                <a:ln w="0"/>
                <a:solidFill>
                  <a:schemeClr val="tx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Dasar Hukum </a:t>
            </a:r>
            <a:r>
              <a:rPr lang="en-ID" sz="3200" kern="100" dirty="0" err="1">
                <a:ln w="0"/>
                <a:solidFill>
                  <a:schemeClr val="tx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Restrukturisasi</a:t>
            </a:r>
            <a:r>
              <a:rPr lang="en-ID" sz="3200" kern="100" dirty="0">
                <a:ln w="0"/>
                <a:solidFill>
                  <a:schemeClr val="tx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3200" kern="100" dirty="0" err="1">
                <a:ln w="0"/>
                <a:solidFill>
                  <a:schemeClr val="tx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Khusus</a:t>
            </a:r>
            <a:endParaRPr lang="en-ID" sz="3200" kern="100" dirty="0">
              <a:ln w="0"/>
              <a:solidFill>
                <a:schemeClr val="tx1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D" sz="1800" b="1" kern="100" dirty="0">
              <a:solidFill>
                <a:schemeClr val="tx1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ID" sz="2300" b="1" kern="100" dirty="0"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ID" sz="2300" b="1" kern="100" dirty="0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UU No. 8 </a:t>
            </a:r>
            <a:r>
              <a:rPr lang="en-ID" sz="2300" b="1" kern="100" dirty="0" err="1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Tahun</a:t>
            </a:r>
            <a:r>
              <a:rPr lang="en-ID" sz="2300" b="1" kern="100" dirty="0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1999 </a:t>
            </a:r>
            <a:r>
              <a:rPr lang="en-ID" sz="2300" b="1" kern="100" dirty="0" err="1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tentang</a:t>
            </a:r>
            <a:r>
              <a:rPr lang="en-ID" sz="2300" b="1" kern="100" dirty="0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300" b="1" kern="100" dirty="0" err="1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Perlindungan</a:t>
            </a:r>
            <a:r>
              <a:rPr lang="en-ID" sz="2300" b="1" kern="100" dirty="0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300" b="1" kern="100" dirty="0" err="1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Konsumen</a:t>
            </a:r>
            <a:endParaRPr lang="en-ID" sz="2300" b="1" kern="100" dirty="0">
              <a:solidFill>
                <a:srgbClr val="FF0000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ID" sz="2300" b="1" kern="100" dirty="0" err="1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Mengatur</a:t>
            </a:r>
            <a:r>
              <a:rPr lang="en-ID" sz="2300" b="1" kern="100" dirty="0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300" b="1" kern="100" dirty="0" err="1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perlindungan</a:t>
            </a:r>
            <a:r>
              <a:rPr lang="en-ID" sz="2300" b="1" kern="100" dirty="0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300" b="1" kern="100" dirty="0" err="1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hak</a:t>
            </a:r>
            <a:r>
              <a:rPr lang="en-ID" sz="2300" b="1" kern="100" dirty="0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300" b="1" kern="100" dirty="0" err="1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konsumen</a:t>
            </a:r>
            <a:r>
              <a:rPr lang="en-ID" sz="2300" b="1" kern="100" dirty="0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300" b="1" kern="100" dirty="0" err="1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saat</a:t>
            </a:r>
            <a:r>
              <a:rPr lang="en-ID" sz="2300" b="1" kern="100" dirty="0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300" b="1" kern="100" dirty="0" err="1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ID" sz="2300" b="1" kern="100" dirty="0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300" b="1" kern="100" dirty="0" err="1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melakukan</a:t>
            </a:r>
            <a:r>
              <a:rPr lang="en-ID" sz="2300" b="1" kern="100" dirty="0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300" b="1" kern="100" dirty="0" err="1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restrukturisasi</a:t>
            </a:r>
            <a:r>
              <a:rPr lang="en-ID" sz="2300" b="1" kern="100" dirty="0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2300" b="1" kern="100" dirty="0" err="1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memengaruhi</a:t>
            </a:r>
            <a:r>
              <a:rPr lang="en-ID" sz="2300" b="1" kern="100" dirty="0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300" b="1" kern="100" dirty="0" err="1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layanan</a:t>
            </a:r>
            <a:r>
              <a:rPr lang="en-ID" sz="2300" b="1" kern="100" dirty="0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300" b="1" kern="100" dirty="0" err="1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konsumen</a:t>
            </a:r>
            <a:endParaRPr lang="en-ID" sz="2300" b="1" kern="100" dirty="0">
              <a:solidFill>
                <a:srgbClr val="FF0000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ID" sz="2300" b="1" kern="100" dirty="0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UU No. 21 </a:t>
            </a:r>
            <a:r>
              <a:rPr lang="en-ID" sz="2300" b="1" kern="100" dirty="0" err="1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Tahun</a:t>
            </a:r>
            <a:r>
              <a:rPr lang="en-ID" sz="2300" b="1" kern="100" dirty="0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2011 </a:t>
            </a:r>
            <a:r>
              <a:rPr lang="en-ID" sz="2300" b="1" kern="100" dirty="0" err="1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tentang</a:t>
            </a:r>
            <a:r>
              <a:rPr lang="en-ID" sz="2300" b="1" kern="100" dirty="0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300" b="1" kern="100" dirty="0" err="1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Otoritas</a:t>
            </a:r>
            <a:r>
              <a:rPr lang="en-ID" sz="2300" b="1" kern="100" dirty="0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Jasa </a:t>
            </a:r>
            <a:r>
              <a:rPr lang="en-ID" sz="2300" b="1" kern="100" dirty="0" err="1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ID" sz="2300" b="1" kern="100" dirty="0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(OJK)</a:t>
            </a:r>
          </a:p>
          <a:p>
            <a:pPr algn="just"/>
            <a:r>
              <a:rPr lang="en-ID" sz="2300" b="1" kern="100" dirty="0" err="1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Memberikan</a:t>
            </a:r>
            <a:r>
              <a:rPr lang="en-ID" sz="2300" b="1" kern="100" dirty="0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300" b="1" kern="100" dirty="0" err="1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kewenangan</a:t>
            </a:r>
            <a:r>
              <a:rPr lang="en-ID" sz="2300" b="1" kern="100" dirty="0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300" b="1" kern="100" dirty="0" err="1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kepada</a:t>
            </a:r>
            <a:r>
              <a:rPr lang="en-ID" sz="2300" b="1" kern="100" dirty="0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OJK </a:t>
            </a:r>
            <a:r>
              <a:rPr lang="en-ID" sz="2300" b="1" kern="100" dirty="0" err="1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2300" b="1" kern="100" dirty="0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300" b="1" kern="100" dirty="0" err="1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mengawasi</a:t>
            </a:r>
            <a:r>
              <a:rPr lang="en-ID" sz="2300" b="1" kern="100" dirty="0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300" b="1" kern="100" dirty="0" err="1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restrukturisasi</a:t>
            </a:r>
            <a:r>
              <a:rPr lang="en-ID" sz="2300" b="1" kern="100" dirty="0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ID" sz="2300" b="1" kern="100" dirty="0" err="1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sektor</a:t>
            </a:r>
            <a:r>
              <a:rPr lang="en-ID" sz="2300" b="1" kern="100" dirty="0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300" b="1" kern="100" dirty="0" err="1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ID" sz="2300" b="1" kern="100" dirty="0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ID" sz="2300" b="1" kern="100" dirty="0" err="1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Peraturan</a:t>
            </a:r>
            <a:r>
              <a:rPr lang="en-ID" sz="2300" b="1" kern="100" dirty="0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Bank Indonesia</a:t>
            </a:r>
          </a:p>
          <a:p>
            <a:pPr algn="just"/>
            <a:r>
              <a:rPr lang="en-ID" sz="2300" b="1" kern="100" dirty="0" err="1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Aturan</a:t>
            </a:r>
            <a:r>
              <a:rPr lang="en-ID" sz="2300" b="1" kern="100" dirty="0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300" b="1" kern="100" dirty="0" err="1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spesifik</a:t>
            </a:r>
            <a:r>
              <a:rPr lang="en-ID" sz="2300" b="1" kern="100" dirty="0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300" b="1" kern="100" dirty="0" err="1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terkait</a:t>
            </a:r>
            <a:r>
              <a:rPr lang="en-ID" sz="2300" b="1" kern="100" dirty="0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300" b="1" kern="100" dirty="0" err="1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restrukturisasi</a:t>
            </a:r>
            <a:r>
              <a:rPr lang="en-ID" sz="2300" b="1" kern="100" dirty="0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300" b="1" kern="100" dirty="0" err="1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kredit</a:t>
            </a:r>
            <a:r>
              <a:rPr lang="en-ID" sz="2300" b="1" kern="100" dirty="0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2300" b="1" kern="100" dirty="0" err="1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kebijakan</a:t>
            </a:r>
            <a:r>
              <a:rPr lang="en-ID" sz="2300" b="1" kern="100" dirty="0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300" b="1" kern="100" dirty="0" err="1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moneter</a:t>
            </a:r>
            <a:r>
              <a:rPr lang="en-ID" sz="2300" b="1" kern="100" dirty="0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2300" b="1" kern="100" dirty="0" err="1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relevan</a:t>
            </a:r>
            <a:r>
              <a:rPr lang="en-ID" sz="2300" b="1" kern="100" dirty="0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ID" sz="2300" b="1" kern="100" dirty="0">
              <a:solidFill>
                <a:srgbClr val="FF0000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/>
            <a:endParaRPr lang="en-ID" sz="2300" b="1" kern="100" dirty="0">
              <a:solidFill>
                <a:schemeClr val="tx1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ID" sz="2300" b="1" kern="100" dirty="0">
              <a:solidFill>
                <a:schemeClr val="tx1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/>
            <a:r>
              <a:rPr lang="en-ID" sz="23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Restrukturisasi</a:t>
            </a:r>
            <a:r>
              <a:rPr lang="en-ID" sz="23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3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wajib</a:t>
            </a:r>
            <a:r>
              <a:rPr lang="en-ID" sz="23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3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dilakukan</a:t>
            </a:r>
            <a:r>
              <a:rPr lang="en-ID" sz="23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3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23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3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memperhatikan</a:t>
            </a:r>
            <a:r>
              <a:rPr lang="en-ID" sz="23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3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regulasi</a:t>
            </a:r>
            <a:r>
              <a:rPr lang="en-ID" sz="23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23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hak-hak</a:t>
            </a:r>
            <a:r>
              <a:rPr lang="en-ID" sz="23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3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pihak</a:t>
            </a:r>
            <a:r>
              <a:rPr lang="en-ID" sz="23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3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terkait</a:t>
            </a:r>
            <a:r>
              <a:rPr lang="en-ID" sz="23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3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seperti</a:t>
            </a:r>
            <a:r>
              <a:rPr lang="en-ID" sz="23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3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pekerja</a:t>
            </a:r>
            <a:r>
              <a:rPr lang="en-ID" sz="23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3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kreditur</a:t>
            </a:r>
            <a:r>
              <a:rPr lang="en-ID" sz="23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dan </a:t>
            </a:r>
            <a:r>
              <a:rPr lang="en-ID" sz="23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pemegang</a:t>
            </a:r>
            <a:r>
              <a:rPr lang="en-ID" sz="23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3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saham</a:t>
            </a:r>
            <a:r>
              <a:rPr lang="en-ID" sz="23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3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23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3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menghindari</a:t>
            </a:r>
            <a:r>
              <a:rPr lang="en-ID" sz="23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3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potensi</a:t>
            </a:r>
            <a:r>
              <a:rPr lang="en-ID" sz="23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3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sengketa</a:t>
            </a:r>
            <a:r>
              <a:rPr lang="en-ID" sz="23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3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sz="23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ID" sz="1800" b="1" kern="100" dirty="0">
              <a:solidFill>
                <a:schemeClr val="tx1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D" sz="1800" b="1" kern="100" dirty="0"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ID" dirty="0"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78811346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4C5DF87B-E668-FD19-5DA1-8733A170BA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548680"/>
            <a:ext cx="8424936" cy="5688632"/>
          </a:xfrm>
        </p:spPr>
        <p:txBody>
          <a:bodyPr>
            <a:normAutofit fontScale="92500" lnSpcReduction="10000"/>
          </a:bodyPr>
          <a:lstStyle/>
          <a:p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Contoh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Restrukturisasi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endParaRPr lang="en-ID" sz="17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ID" sz="17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1. 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Merger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penggabungan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proses di mana dua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lebih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bergabung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menjadi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satu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entitas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baru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merger, salah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satu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biasanya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tetap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eksis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sementara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lainnya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melebur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menghilang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sebagai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entitas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terpisah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ID" sz="17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ID" sz="17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Jenis-jenis</a:t>
            </a:r>
            <a:r>
              <a:rPr lang="en-ID" sz="17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Merger</a:t>
            </a:r>
          </a:p>
          <a:p>
            <a:pPr algn="just"/>
            <a:endParaRPr lang="en-ID" sz="1700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indent="-228600" algn="just">
              <a:buAutoNum type="arabicPeriod"/>
            </a:pPr>
            <a:r>
              <a:rPr lang="en-ID" sz="17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Merger Horizontal :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Penggabungan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antara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bergerak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bidang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industri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sama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Contoh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Dua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telekomunikasi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bergabung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memperbesar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pangsa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pasar.</a:t>
            </a:r>
          </a:p>
          <a:p>
            <a:pPr marL="228600" indent="-228600" algn="just">
              <a:buAutoNum type="arabicPeriod"/>
            </a:pPr>
            <a:r>
              <a:rPr lang="en-ID" sz="17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Merger </a:t>
            </a:r>
            <a:r>
              <a:rPr lang="en-ID" sz="17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Vertikal</a:t>
            </a:r>
            <a:r>
              <a:rPr lang="en-ID" sz="1700" b="1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: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Penggabungan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antara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berada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rantai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pasokan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sama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namun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berbeda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tahap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produksi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distribusi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Contoh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Produsen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bahan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baku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bergabung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manufaktur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228600" indent="-228600" algn="just">
              <a:buAutoNum type="arabicPeriod"/>
            </a:pPr>
            <a:r>
              <a:rPr lang="en-ID" sz="17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Merger </a:t>
            </a:r>
            <a:r>
              <a:rPr lang="en-ID" sz="17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Konglomerat</a:t>
            </a:r>
            <a:r>
              <a:rPr lang="en-ID" sz="1700" b="1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: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Penggabungan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antara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bergerak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industri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berbeda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memiliki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keterkaitan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langsung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Contoh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Perusahaan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elektronik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bergabung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7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makanan</a:t>
            </a:r>
            <a:r>
              <a:rPr lang="en-ID" sz="17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228600" indent="-228600" algn="just">
              <a:buAutoNum type="arabicPeriod"/>
            </a:pPr>
            <a:endParaRPr lang="en-ID" sz="1700" kern="1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/>
            <a:r>
              <a:rPr lang="en-ID" sz="1700" kern="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Alasan</a:t>
            </a:r>
            <a:r>
              <a:rPr lang="en-ID" sz="17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merger  : </a:t>
            </a:r>
          </a:p>
          <a:p>
            <a:pPr marL="342900" indent="-342900" algn="just">
              <a:buAutoNum type="arabicPeriod"/>
            </a:pPr>
            <a:r>
              <a:rPr lang="en-ID" sz="17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Memperbesar</a:t>
            </a:r>
            <a:r>
              <a:rPr lang="en-ID" sz="17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700" b="1" kern="1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Entitas</a:t>
            </a:r>
            <a:r>
              <a:rPr lang="en-ID" sz="1700" b="1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ID" sz="17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Pasar</a:t>
            </a:r>
          </a:p>
          <a:p>
            <a:pPr marL="342900" indent="-342900" algn="just">
              <a:buAutoNum type="arabicPeriod"/>
            </a:pPr>
            <a:r>
              <a:rPr lang="en-ID" sz="17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Menghemat</a:t>
            </a:r>
            <a:r>
              <a:rPr lang="en-ID" sz="17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7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Biaya</a:t>
            </a:r>
            <a:endParaRPr lang="en-ID" sz="17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indent="-228600" algn="just">
              <a:buFont typeface="Arial" pitchFamily="34" charset="0"/>
              <a:buAutoNum type="arabicPeriod"/>
            </a:pPr>
            <a:r>
              <a:rPr lang="en-ID" sz="17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7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Memperkuat</a:t>
            </a:r>
            <a:r>
              <a:rPr lang="en-ID" sz="17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7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Posisi</a:t>
            </a:r>
            <a:r>
              <a:rPr lang="en-ID" sz="17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7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Tawar</a:t>
            </a:r>
            <a:endParaRPr lang="en-ID" sz="17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indent="-228600" algn="just">
              <a:buAutoNum type="arabicPeriod"/>
            </a:pPr>
            <a:endParaRPr lang="en-ID" sz="11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1516598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44135C0B-8E91-4B73-BBFF-64A64B7A5A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528" y="836712"/>
            <a:ext cx="8496944" cy="518457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2. </a:t>
            </a:r>
            <a:r>
              <a:rPr lang="en-US" sz="2400" b="1" dirty="0" err="1">
                <a:solidFill>
                  <a:schemeClr val="tx1"/>
                </a:solidFill>
              </a:rPr>
              <a:t>Konsolidasi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</a:p>
          <a:p>
            <a:pPr algn="just"/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Konsolidasi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sering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disebut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peleburan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proses di mana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satu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menyerap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lain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sehingga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hanya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satu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entitas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bertahan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Perusahaan yang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diserap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kehilangan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identitasnya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sebagai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badan </a:t>
            </a:r>
            <a:r>
              <a:rPr lang="en-ID" sz="24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US" sz="2400" dirty="0">
              <a:solidFill>
                <a:schemeClr val="tx1"/>
              </a:solidFill>
            </a:endParaRPr>
          </a:p>
          <a:p>
            <a:pPr algn="just"/>
            <a:r>
              <a:rPr lang="en-US" sz="2400" b="1" dirty="0" err="1">
                <a:solidFill>
                  <a:schemeClr val="tx1"/>
                </a:solidFill>
              </a:rPr>
              <a:t>Alasan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Konsolidasi</a:t>
            </a:r>
            <a:endParaRPr lang="en-US" sz="2400" b="1" dirty="0">
              <a:solidFill>
                <a:schemeClr val="tx1"/>
              </a:solidFill>
            </a:endParaRPr>
          </a:p>
          <a:p>
            <a:pPr algn="just"/>
            <a:r>
              <a:rPr lang="en-US" sz="2400" dirty="0">
                <a:solidFill>
                  <a:schemeClr val="tx1"/>
                </a:solidFill>
              </a:rPr>
              <a:t>1. </a:t>
            </a:r>
            <a:r>
              <a:rPr lang="en-US" sz="2400" dirty="0" err="1">
                <a:solidFill>
                  <a:schemeClr val="tx1"/>
                </a:solidFill>
              </a:rPr>
              <a:t>Memperkuat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Struktur</a:t>
            </a:r>
            <a:r>
              <a:rPr lang="en-US" sz="2400" dirty="0">
                <a:solidFill>
                  <a:schemeClr val="tx1"/>
                </a:solidFill>
              </a:rPr>
              <a:t> Modal</a:t>
            </a:r>
          </a:p>
          <a:p>
            <a:pPr algn="just"/>
            <a:r>
              <a:rPr lang="en-US" sz="2400" dirty="0" err="1">
                <a:solidFill>
                  <a:schemeClr val="tx1"/>
                </a:solidFill>
              </a:rPr>
              <a:t>Konsolidasi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dapat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membantu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meningkatkan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kapasitas</a:t>
            </a:r>
            <a:r>
              <a:rPr lang="en-US" sz="2400" dirty="0">
                <a:solidFill>
                  <a:schemeClr val="tx1"/>
                </a:solidFill>
              </a:rPr>
              <a:t> modal </a:t>
            </a:r>
            <a:r>
              <a:rPr lang="en-US" sz="2400" dirty="0" err="1">
                <a:solidFill>
                  <a:schemeClr val="tx1"/>
                </a:solidFill>
              </a:rPr>
              <a:t>melalui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penggabungan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aset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perusahaan</a:t>
            </a:r>
            <a:r>
              <a:rPr lang="en-US" sz="2400" dirty="0">
                <a:solidFill>
                  <a:schemeClr val="tx1"/>
                </a:solidFill>
              </a:rPr>
              <a:t>, yang </a:t>
            </a:r>
            <a:r>
              <a:rPr lang="en-US" sz="2400" dirty="0" err="1">
                <a:solidFill>
                  <a:schemeClr val="tx1"/>
                </a:solidFill>
              </a:rPr>
              <a:t>kemudian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dapat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digunakan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investasi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pengembangan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lebih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lanjut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</a:rPr>
              <a:t>2.Mengurangi </a:t>
            </a:r>
            <a:r>
              <a:rPr lang="en-US" sz="2400" dirty="0" err="1">
                <a:solidFill>
                  <a:schemeClr val="tx1"/>
                </a:solidFill>
              </a:rPr>
              <a:t>Kompetisi</a:t>
            </a:r>
            <a:endParaRPr lang="en-US" sz="2400" dirty="0">
              <a:solidFill>
                <a:schemeClr val="tx1"/>
              </a:solidFill>
            </a:endParaRPr>
          </a:p>
          <a:p>
            <a:pPr algn="just"/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meleburkan</a:t>
            </a:r>
            <a:r>
              <a:rPr lang="en-US" sz="2400" dirty="0">
                <a:solidFill>
                  <a:schemeClr val="tx1"/>
                </a:solidFill>
              </a:rPr>
              <a:t> dua </a:t>
            </a:r>
            <a:r>
              <a:rPr lang="en-US" sz="2400" dirty="0" err="1">
                <a:solidFill>
                  <a:schemeClr val="tx1"/>
                </a:solidFill>
              </a:rPr>
              <a:t>perusahaan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menjadi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satu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persaingan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antara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perusahaan-perusahaan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tersebut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berkurang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sehingga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meningkatkan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efisiensi</a:t>
            </a:r>
            <a:r>
              <a:rPr lang="en-US" sz="2400" dirty="0">
                <a:solidFill>
                  <a:schemeClr val="tx1"/>
                </a:solidFill>
              </a:rPr>
              <a:t> pasar dan </a:t>
            </a:r>
            <a:r>
              <a:rPr lang="en-US" sz="2400" dirty="0" err="1">
                <a:solidFill>
                  <a:schemeClr val="tx1"/>
                </a:solidFill>
              </a:rPr>
              <a:t>potensi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keuntungan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0208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4516</TotalTime>
  <Words>887</Words>
  <Application>Microsoft Macintosh PowerPoint</Application>
  <PresentationFormat>Tampilan Layar (4:3)</PresentationFormat>
  <Paragraphs>103</Paragraphs>
  <Slides>14</Slides>
  <Notes>1</Notes>
  <HiddenSlides>0</HiddenSlides>
  <MMClips>0</MMClips>
  <ScaleCrop>false</ScaleCrop>
  <HeadingPairs>
    <vt:vector size="6" baseType="variant">
      <vt:variant>
        <vt:lpstr>Font Dipakai</vt:lpstr>
      </vt:variant>
      <vt:variant>
        <vt:i4>5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14</vt:i4>
      </vt:variant>
    </vt:vector>
  </HeadingPairs>
  <TitlesOfParts>
    <vt:vector size="20" baseType="lpstr">
      <vt:lpstr>Arial</vt:lpstr>
      <vt:lpstr>Calibri</vt:lpstr>
      <vt:lpstr>Cambria</vt:lpstr>
      <vt:lpstr>Times New Roman</vt:lpstr>
      <vt:lpstr>Wingdings</vt:lpstr>
      <vt:lpstr>Office Theme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sondikaragani5</cp:lastModifiedBy>
  <cp:revision>521</cp:revision>
  <cp:lastPrinted>2017-08-29T02:54:51Z</cp:lastPrinted>
  <dcterms:created xsi:type="dcterms:W3CDTF">2010-04-18T12:06:30Z</dcterms:created>
  <dcterms:modified xsi:type="dcterms:W3CDTF">2024-12-23T05:49:55Z</dcterms:modified>
</cp:coreProperties>
</file>