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2" r:id="rId2"/>
    <p:sldId id="326" r:id="rId3"/>
    <p:sldId id="339" r:id="rId4"/>
    <p:sldId id="349" r:id="rId5"/>
    <p:sldId id="340" r:id="rId6"/>
    <p:sldId id="351" r:id="rId7"/>
    <p:sldId id="352" r:id="rId8"/>
    <p:sldId id="353" r:id="rId9"/>
    <p:sldId id="27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6047"/>
  </p:normalViewPr>
  <p:slideViewPr>
    <p:cSldViewPr>
      <p:cViewPr varScale="1">
        <p:scale>
          <a:sx n="90" d="100"/>
          <a:sy n="90" d="100"/>
        </p:scale>
        <p:origin x="21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ED043-2E87-DB4C-A0AA-3E4415515092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97DD1-0E85-2546-A846-D75E54DAD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92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97DD1-0E85-2546-A846-D75E54DADF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91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10/11/23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1295400"/>
            <a:ext cx="63246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Sinematografi</a:t>
            </a:r>
            <a:endParaRPr kumimoji="0" lang="en-US" sz="4000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  <a:p>
            <a:pPr>
              <a:spcBef>
                <a:spcPct val="0"/>
              </a:spcBef>
              <a:defRPr/>
            </a:pPr>
            <a:r>
              <a:rPr lang="en-US" sz="8000" b="1" spc="-150" dirty="0" err="1">
                <a:latin typeface="Calibri"/>
                <a:ea typeface="+mj-ea"/>
                <a:cs typeface="Calibri"/>
              </a:rPr>
              <a:t>Sinopsis</a:t>
            </a:r>
            <a:endParaRPr lang="en-US" sz="8000" b="1" spc="-150" dirty="0">
              <a:latin typeface="Calibri"/>
              <a:ea typeface="+mj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Film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BCFB4B-ACA5-C64A-98DE-5A89A17C7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467100"/>
            <a:ext cx="10668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914400" y="1905000"/>
            <a:ext cx="7391400" cy="419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4400" b="1" spc="-150" dirty="0" err="1">
                <a:solidFill>
                  <a:schemeClr val="bg1"/>
                </a:solidFill>
                <a:latin typeface="Calibri"/>
                <a:ea typeface="+mj-ea"/>
                <a:cs typeface="Calibri"/>
              </a:rPr>
              <a:t>Sinopsis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C9B6587-67D7-734F-BC33-4B50A847203E}"/>
              </a:ext>
            </a:extLst>
          </p:cNvPr>
          <p:cNvSpPr txBox="1">
            <a:spLocks/>
          </p:cNvSpPr>
          <p:nvPr/>
        </p:nvSpPr>
        <p:spPr>
          <a:xfrm>
            <a:off x="876300" y="2666999"/>
            <a:ext cx="7391400" cy="2155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360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014620" y="1828800"/>
            <a:ext cx="7114760" cy="2590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2000" dirty="0" err="1"/>
              <a:t>Sinopsis</a:t>
            </a:r>
            <a:r>
              <a:rPr lang="en-ID" sz="2000" dirty="0"/>
              <a:t>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ringkasan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garis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naskah</a:t>
            </a:r>
            <a:r>
              <a:rPr lang="en-ID" sz="2000" dirty="0"/>
              <a:t> yang </a:t>
            </a:r>
            <a:r>
              <a:rPr lang="en-ID" sz="2000" dirty="0" err="1"/>
              <a:t>menggambarkan</a:t>
            </a:r>
            <a:r>
              <a:rPr lang="en-ID" sz="2000" dirty="0"/>
              <a:t> </a:t>
            </a:r>
            <a:r>
              <a:rPr lang="en-ID" sz="2000" dirty="0" err="1"/>
              <a:t>isi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sebuah</a:t>
            </a:r>
            <a:r>
              <a:rPr lang="en-ID" sz="2000" dirty="0"/>
              <a:t> film, </a:t>
            </a:r>
            <a:r>
              <a:rPr lang="en-ID" sz="2000" dirty="0" err="1"/>
              <a:t>buku</a:t>
            </a:r>
            <a:r>
              <a:rPr lang="en-ID" sz="2000" dirty="0"/>
              <a:t>,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pementasan</a:t>
            </a:r>
            <a:r>
              <a:rPr lang="en-ID" sz="2000" dirty="0"/>
              <a:t> yang </a:t>
            </a:r>
            <a:r>
              <a:rPr lang="en-ID" sz="2000" dirty="0" err="1"/>
              <a:t>dilakukan</a:t>
            </a:r>
            <a:r>
              <a:rPr lang="en-ID" sz="2000" dirty="0"/>
              <a:t>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konkrit</a:t>
            </a:r>
            <a:r>
              <a:rPr lang="en-ID" sz="2000" dirty="0"/>
              <a:t>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abstrack</a:t>
            </a:r>
            <a:r>
              <a:rPr lang="en-ID" sz="2000" dirty="0"/>
              <a:t>. </a:t>
            </a:r>
            <a:r>
              <a:rPr lang="en-ID" sz="2000" dirty="0" err="1"/>
              <a:t>Biasanya</a:t>
            </a:r>
            <a:r>
              <a:rPr lang="en-ID" sz="2000" dirty="0"/>
              <a:t> </a:t>
            </a:r>
            <a:r>
              <a:rPr lang="en-ID" sz="2000" dirty="0" err="1"/>
              <a:t>digunakan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prolog</a:t>
            </a:r>
            <a:r>
              <a:rPr lang="en-ID" sz="2000" dirty="0"/>
              <a:t> yang </a:t>
            </a:r>
            <a:r>
              <a:rPr lang="en-ID" sz="2000" dirty="0" err="1"/>
              <a:t>bertujuan</a:t>
            </a:r>
            <a:r>
              <a:rPr lang="en-ID" sz="2000" dirty="0"/>
              <a:t> </a:t>
            </a:r>
            <a:r>
              <a:rPr lang="en-ID" sz="2000" dirty="0" err="1"/>
              <a:t>memudahkan</a:t>
            </a:r>
            <a:r>
              <a:rPr lang="en-ID" sz="2000" dirty="0"/>
              <a:t> </a:t>
            </a:r>
            <a:r>
              <a:rPr lang="en-ID" sz="2000" dirty="0" err="1"/>
              <a:t>penonton</a:t>
            </a:r>
            <a:r>
              <a:rPr lang="en-ID" sz="2000" dirty="0"/>
              <a:t> </a:t>
            </a:r>
            <a:r>
              <a:rPr lang="en-ID" sz="2000" dirty="0" err="1"/>
              <a:t>memahami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singkat</a:t>
            </a:r>
            <a:r>
              <a:rPr lang="en-ID" sz="2000" dirty="0"/>
              <a:t> </a:t>
            </a:r>
            <a:r>
              <a:rPr lang="en-ID" sz="2000" dirty="0" err="1"/>
              <a:t>isi</a:t>
            </a:r>
            <a:r>
              <a:rPr lang="en-ID" sz="2000" dirty="0"/>
              <a:t> yang </a:t>
            </a:r>
            <a:r>
              <a:rPr lang="en-ID" sz="2000" dirty="0" err="1"/>
              <a:t>ada</a:t>
            </a:r>
            <a:r>
              <a:rPr lang="en-ID" sz="2000" dirty="0"/>
              <a:t> pada </a:t>
            </a:r>
            <a:r>
              <a:rPr lang="en-ID" sz="2000" dirty="0" err="1"/>
              <a:t>naskah</a:t>
            </a:r>
            <a:endParaRPr lang="en-ID" sz="2000" dirty="0"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27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014620" y="859631"/>
            <a:ext cx="7114760" cy="51387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1600" dirty="0" err="1">
                <a:effectLst/>
                <a:latin typeface="Verdana" panose="020B0604030504040204" pitchFamily="34" charset="0"/>
              </a:rPr>
              <a:t>Saat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ini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sudah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memiliki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satu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yang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menjelaskan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film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pendekmu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secara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keseluruhan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(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premis</a:t>
            </a:r>
            <a:r>
              <a:rPr lang="en-ID" sz="1600" dirty="0">
                <a:effectLst/>
                <a:latin typeface="Verdana" panose="020B0604030504040204" pitchFamily="34" charset="0"/>
              </a:rPr>
              <a:t>).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Sekarang</a:t>
            </a:r>
            <a:r>
              <a:rPr lang="en-ID" sz="1600" dirty="0">
                <a:effectLst/>
                <a:latin typeface="Verdana" panose="020B0604030504040204" pitchFamily="34" charset="0"/>
              </a:rPr>
              <a:t>,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coba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jabarkan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 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satu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 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cerita</a:t>
            </a:r>
            <a:r>
              <a:rPr lang="en-ID" sz="1600" dirty="0">
                <a:effectLst/>
                <a:latin typeface="Verdana" panose="020B0604030504040204" pitchFamily="34" charset="0"/>
              </a:rPr>
              <a:t> 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menjadi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tiga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.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Tiga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ini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disebut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sinopsis</a:t>
            </a:r>
            <a:r>
              <a:rPr lang="en-ID" sz="1600" dirty="0">
                <a:effectLst/>
                <a:latin typeface="Verdana" panose="020B060403050404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ID" sz="1600" dirty="0">
              <a:effectLst/>
              <a:latin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dirty="0" err="1">
                <a:effectLst/>
                <a:latin typeface="Verdana" panose="020B0604030504040204" pitchFamily="34" charset="0"/>
              </a:rPr>
              <a:t>Perhatikan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hubungan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sebab-akibat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dalam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menulis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sinopsis</a:t>
            </a:r>
            <a:r>
              <a:rPr lang="en-ID" sz="1600" dirty="0">
                <a:effectLst/>
                <a:latin typeface="Verdana" panose="020B0604030504040204" pitchFamily="34" charset="0"/>
              </a:rPr>
              <a:t>.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Hubungan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sebab-akibat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yang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baik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akan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memudahkan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dalam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menulis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babak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pertama</a:t>
            </a:r>
            <a:r>
              <a:rPr lang="en-ID" sz="1600" dirty="0">
                <a:effectLst/>
                <a:latin typeface="Verdana" panose="020B0604030504040204" pitchFamily="34" charset="0"/>
              </a:rPr>
              <a:t>,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kedua</a:t>
            </a:r>
            <a:r>
              <a:rPr lang="en-ID" sz="1600" dirty="0">
                <a:effectLst/>
                <a:latin typeface="Verdana" panose="020B0604030504040204" pitchFamily="34" charset="0"/>
              </a:rPr>
              <a:t>, dan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ketiga</a:t>
            </a:r>
            <a:r>
              <a:rPr lang="en-ID" sz="1600" dirty="0">
                <a:effectLst/>
                <a:latin typeface="Verdana" panose="020B060403050404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ID" sz="1600" dirty="0">
              <a:effectLst/>
              <a:latin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dirty="0" err="1">
                <a:effectLst/>
                <a:latin typeface="Verdana" panose="020B0604030504040204" pitchFamily="34" charset="0"/>
              </a:rPr>
              <a:t>Ketiga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tersebut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haruslah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mewakili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ketiga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babak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tersebut</a:t>
            </a:r>
            <a:r>
              <a:rPr lang="en-ID" sz="1600" dirty="0">
                <a:effectLst/>
                <a:latin typeface="Verdana" panose="020B0604030504040204" pitchFamily="34" charset="0"/>
              </a:rPr>
              <a:t>. </a:t>
            </a:r>
            <a:r>
              <a:rPr lang="en-ID" sz="1600" b="1" i="0" dirty="0">
                <a:solidFill>
                  <a:srgbClr val="000000"/>
                </a:solidFill>
                <a:effectLst/>
                <a:latin typeface="Roboto" pitchFamily="2" charset="0"/>
              </a:rPr>
              <a:t>(1) </a:t>
            </a:r>
            <a:r>
              <a:rPr lang="en-ID" sz="1600" b="1" i="0" dirty="0" err="1">
                <a:solidFill>
                  <a:srgbClr val="000000"/>
                </a:solidFill>
                <a:effectLst/>
                <a:latin typeface="Roboto" pitchFamily="2" charset="0"/>
              </a:rPr>
              <a:t>karakter</a:t>
            </a:r>
            <a:r>
              <a:rPr lang="en-ID" sz="1600" b="1" i="0" dirty="0">
                <a:solidFill>
                  <a:srgbClr val="000000"/>
                </a:solidFill>
                <a:effectLst/>
                <a:latin typeface="Roboto" pitchFamily="2" charset="0"/>
              </a:rPr>
              <a:t> dan </a:t>
            </a:r>
            <a:r>
              <a:rPr lang="en-ID" sz="1600" b="1" i="0" dirty="0" err="1">
                <a:solidFill>
                  <a:srgbClr val="000000"/>
                </a:solidFill>
                <a:effectLst/>
                <a:latin typeface="Roboto" pitchFamily="2" charset="0"/>
              </a:rPr>
              <a:t>atributnya</a:t>
            </a:r>
            <a:r>
              <a:rPr lang="en-ID" sz="1600" b="1" i="0" strike="noStrike" dirty="0">
                <a:solidFill>
                  <a:srgbClr val="000000"/>
                </a:solidFill>
                <a:effectLst/>
                <a:latin typeface="Roboto" pitchFamily="2" charset="0"/>
              </a:rPr>
              <a:t>, 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b="1" i="0" dirty="0">
                <a:solidFill>
                  <a:srgbClr val="000000"/>
                </a:solidFill>
                <a:effectLst/>
                <a:latin typeface="Roboto" pitchFamily="2" charset="0"/>
              </a:rPr>
              <a:t>(2) </a:t>
            </a:r>
            <a:r>
              <a:rPr lang="en-ID" sz="1600" b="1" i="0" dirty="0" err="1">
                <a:solidFill>
                  <a:srgbClr val="000000"/>
                </a:solidFill>
                <a:effectLst/>
                <a:latin typeface="Roboto" pitchFamily="2" charset="0"/>
              </a:rPr>
              <a:t>deskripsi</a:t>
            </a:r>
            <a:r>
              <a:rPr lang="en-ID" sz="1600" b="1" i="0" dirty="0">
                <a:solidFill>
                  <a:srgbClr val="000000"/>
                </a:solidFill>
                <a:effectLst/>
                <a:latin typeface="Roboto" pitchFamily="2" charset="0"/>
              </a:rPr>
              <a:t> </a:t>
            </a:r>
            <a:r>
              <a:rPr lang="en-ID" sz="1600" b="1" i="0" dirty="0" err="1">
                <a:solidFill>
                  <a:srgbClr val="000000"/>
                </a:solidFill>
                <a:effectLst/>
                <a:latin typeface="Roboto" pitchFamily="2" charset="0"/>
              </a:rPr>
              <a:t>masalah</a:t>
            </a:r>
            <a:r>
              <a:rPr lang="en-ID" sz="1600" b="1" i="0" strike="noStrike" dirty="0">
                <a:solidFill>
                  <a:srgbClr val="000000"/>
                </a:solidFill>
                <a:effectLst/>
                <a:latin typeface="Roboto" pitchFamily="2" charset="0"/>
              </a:rPr>
              <a:t>,  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b="1" i="0" dirty="0">
                <a:solidFill>
                  <a:srgbClr val="000000"/>
                </a:solidFill>
                <a:effectLst/>
                <a:latin typeface="Roboto" pitchFamily="2" charset="0"/>
              </a:rPr>
              <a:t>(3) </a:t>
            </a:r>
            <a:r>
              <a:rPr lang="en-ID" sz="1600" b="1" i="0" dirty="0" err="1">
                <a:solidFill>
                  <a:srgbClr val="000000"/>
                </a:solidFill>
                <a:effectLst/>
                <a:latin typeface="Roboto" pitchFamily="2" charset="0"/>
              </a:rPr>
              <a:t>langkah</a:t>
            </a:r>
            <a:r>
              <a:rPr lang="en-ID" sz="1600" b="1" i="0" dirty="0">
                <a:solidFill>
                  <a:srgbClr val="000000"/>
                </a:solidFill>
                <a:effectLst/>
                <a:latin typeface="Roboto" pitchFamily="2" charset="0"/>
              </a:rPr>
              <a:t> (action)</a:t>
            </a:r>
            <a:endParaRPr lang="en-ID" sz="28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ID" sz="1600" dirty="0"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17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533400" y="1014399"/>
            <a:ext cx="8077200" cy="559120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Finding Nemo: 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(1)Marlin,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seekor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ikan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badut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pemalu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hidup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bersama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Nemo,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semata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wayangnya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sirip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sempurna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(2)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ketika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sang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tertangkap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jaring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nelayan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dibawa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Sydney, Australia. (3)Marlin pun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menempuh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perjalanan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penuh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marabahaya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menemukan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kembali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anaknya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Toy Story: 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(1)Woody,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mainan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koboi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favorit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pemiliknya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yag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bernama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Andy,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merasa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terancam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kedatangan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Buzz Lightyear,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mainan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astronot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baru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favorit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baru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Andy. (2)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ketika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Woody yang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cemburu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sengaja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mendorong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Buzz Lightyear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jatuh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keluar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kamar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Andy. (3)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Kini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Woody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mencari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Buzz Lightyear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mengembalikan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kepercayaan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teman-teman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mainan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penghuni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kamar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Andy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Snip Single Corner Rectangle 1">
            <a:extLst>
              <a:ext uri="{FF2B5EF4-FFF2-40B4-BE49-F238E27FC236}">
                <a16:creationId xmlns:a16="http://schemas.microsoft.com/office/drawing/2014/main" id="{8A62AEC0-EC39-F67D-6DF3-5D73A98538BB}"/>
              </a:ext>
            </a:extLst>
          </p:cNvPr>
          <p:cNvSpPr/>
          <p:nvPr/>
        </p:nvSpPr>
        <p:spPr>
          <a:xfrm>
            <a:off x="0" y="252399"/>
            <a:ext cx="5029199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BAC1D-1958-35F0-E074-94C33E817576}"/>
              </a:ext>
            </a:extLst>
          </p:cNvPr>
          <p:cNvSpPr txBox="1">
            <a:spLocks/>
          </p:cNvSpPr>
          <p:nvPr/>
        </p:nvSpPr>
        <p:spPr>
          <a:xfrm>
            <a:off x="220132" y="381000"/>
            <a:ext cx="4809067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sz="2000" b="1" dirty="0" err="1">
                <a:solidFill>
                  <a:srgbClr val="FFFF00"/>
                </a:solidFill>
                <a:latin typeface="Verdana" panose="020B0604030504040204" pitchFamily="34" charset="0"/>
              </a:rPr>
              <a:t>Contoh</a:t>
            </a:r>
            <a:r>
              <a:rPr lang="en-ID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 </a:t>
            </a:r>
            <a:r>
              <a:rPr lang="en-ID" sz="2000" b="1" dirty="0" err="1">
                <a:solidFill>
                  <a:srgbClr val="FFFF00"/>
                </a:solidFill>
                <a:latin typeface="Verdana" panose="020B0604030504040204" pitchFamily="34" charset="0"/>
              </a:rPr>
              <a:t>Sinopsis</a:t>
            </a:r>
            <a:r>
              <a:rPr lang="en-ID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 </a:t>
            </a:r>
            <a:r>
              <a:rPr lang="en-ID" sz="2000" b="1" dirty="0" err="1">
                <a:solidFill>
                  <a:srgbClr val="FFFF00"/>
                </a:solidFill>
                <a:latin typeface="Verdana" panose="020B0604030504040204" pitchFamily="34" charset="0"/>
              </a:rPr>
              <a:t>Pendek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12020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1014620" y="859631"/>
            <a:ext cx="7114760" cy="51387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1600" dirty="0">
                <a:effectLst/>
                <a:latin typeface="Verdana" panose="020B0604030504040204" pitchFamily="34" charset="0"/>
              </a:rPr>
              <a:t>Jika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sudah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memiliki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sinopsis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pendek</a:t>
            </a:r>
            <a:r>
              <a:rPr lang="en-ID" sz="1600" dirty="0">
                <a:effectLst/>
                <a:latin typeface="Verdana" panose="020B0604030504040204" pitchFamily="34" charset="0"/>
              </a:rPr>
              <a:t> yang solid.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Sekarang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adalah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memasukan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detail-detail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dari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ketiga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sinopsis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pendek</a:t>
            </a:r>
            <a:r>
              <a:rPr lang="en-ID" sz="1600" dirty="0">
                <a:effectLst/>
                <a:latin typeface="Verdana" panose="020B0604030504040204" pitchFamily="34" charset="0"/>
              </a:rPr>
              <a:t> yang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telah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dibuat</a:t>
            </a:r>
            <a:r>
              <a:rPr lang="en-ID" sz="1600" dirty="0">
                <a:effectLst/>
                <a:latin typeface="Verdana" panose="020B0604030504040204" pitchFamily="34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dirty="0">
                <a:effectLst/>
                <a:latin typeface="Verdana" panose="020B0604030504040204" pitchFamily="34" charset="0"/>
              </a:rPr>
              <a:t>Cara paling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mudah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adalah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menjabarkan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ketiga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sinopsis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menjadi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tiga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paragraf</a:t>
            </a:r>
            <a:r>
              <a:rPr lang="en-ID" sz="1600" dirty="0">
                <a:effectLst/>
                <a:latin typeface="Verdana" panose="020B0604030504040204" pitchFamily="34" charset="0"/>
              </a:rPr>
              <a:t>. Masing-masing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di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langkah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sebelumnya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bisa</a:t>
            </a:r>
            <a:r>
              <a:rPr lang="en-ID" sz="1600" dirty="0">
                <a:effectLst/>
                <a:latin typeface="Verdana" panose="020B0604030504040204" pitchFamily="34" charset="0"/>
              </a:rPr>
              <a:t> 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dijadikan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 topic sentence. 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dirty="0" err="1">
                <a:effectLst/>
                <a:latin typeface="Verdana" panose="020B0604030504040204" pitchFamily="34" charset="0"/>
              </a:rPr>
              <a:t>Apa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itu</a:t>
            </a:r>
            <a:r>
              <a:rPr lang="en-ID" sz="1600" dirty="0">
                <a:effectLst/>
                <a:latin typeface="Verdana" panose="020B0604030504040204" pitchFamily="34" charset="0"/>
              </a:rPr>
              <a:t> topic sentence? Topic sentence 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adalah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utama</a:t>
            </a:r>
            <a:r>
              <a:rPr lang="en-ID" sz="1600" dirty="0">
                <a:effectLst/>
                <a:latin typeface="Verdana" panose="020B0604030504040204" pitchFamily="34" charset="0"/>
              </a:rPr>
              <a:t> dan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pertama</a:t>
            </a:r>
            <a:r>
              <a:rPr lang="en-ID" sz="1600" dirty="0">
                <a:effectLst/>
                <a:latin typeface="Verdana" panose="020B0604030504040204" pitchFamily="34" charset="0"/>
              </a:rPr>
              <a:t> yang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mengidentifikasikan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isi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paragraf</a:t>
            </a:r>
            <a:r>
              <a:rPr lang="en-ID" sz="1600" dirty="0">
                <a:effectLst/>
                <a:latin typeface="Verdana" panose="020B0604030504040204" pitchFamily="34" charset="0"/>
              </a:rPr>
              <a:t>. Topic sentence 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selalu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ditulis</a:t>
            </a:r>
            <a:r>
              <a:rPr lang="en-ID" sz="1600" dirty="0">
                <a:effectLst/>
                <a:latin typeface="Verdana" panose="020B0604030504040204" pitchFamily="34" charset="0"/>
              </a:rPr>
              <a:t> di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awal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sebuah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paragraf</a:t>
            </a:r>
            <a:r>
              <a:rPr lang="en-ID" sz="1600" dirty="0">
                <a:effectLst/>
                <a:latin typeface="Verdana" panose="020B0604030504040204" pitchFamily="34" charset="0"/>
              </a:rPr>
              <a:t> dan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harus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bisa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menjelaskan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topik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keseluruhan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dalam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satu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paragraf</a:t>
            </a:r>
            <a:r>
              <a:rPr lang="en-ID" sz="1600" dirty="0">
                <a:effectLst/>
                <a:latin typeface="Verdana" panose="020B0604030504040204" pitchFamily="34" charset="0"/>
              </a:rPr>
              <a:t>. Topic sentence 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selalu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didukung</a:t>
            </a:r>
            <a:r>
              <a:rPr lang="en-ID" sz="1600" dirty="0">
                <a:effectLst/>
                <a:latin typeface="Verdana" panose="020B0604030504040204" pitchFamily="34" charset="0"/>
              </a:rPr>
              <a:t> oleh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kalimat-kalimat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pendukung</a:t>
            </a:r>
            <a:r>
              <a:rPr lang="en-ID" sz="1600" dirty="0">
                <a:effectLst/>
                <a:latin typeface="Verdana" panose="020B0604030504040204" pitchFamily="34" charset="0"/>
              </a:rPr>
              <a:t>.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pendukung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harus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tetap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bersinggungan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dan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memperkuat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topik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utama</a:t>
            </a:r>
            <a:r>
              <a:rPr lang="en-ID" sz="1600" dirty="0">
                <a:effectLst/>
                <a:latin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0434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8001000" cy="554116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1600" dirty="0">
                <a:effectLst/>
                <a:latin typeface="Verdana" panose="020B0604030504040204" pitchFamily="34" charset="0"/>
              </a:rPr>
              <a:t>“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Marlin,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seekor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ikan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badut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pemalu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hidup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bersama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Nemo,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anak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semata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wayangnya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yang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memiliki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sirip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tak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sempurna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.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Suatu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ketika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, sang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anak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tertangkap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jaring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nelayan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dan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dibawa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ke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Sydney, Australia. Marlin pun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harus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menempuh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perjalanan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penuh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marabahaya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untuk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menemukan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kembali</a:t>
            </a:r>
            <a:r>
              <a:rPr lang="en-ID" sz="1600" i="1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i="1" dirty="0" err="1">
                <a:effectLst/>
                <a:latin typeface="Verdana" panose="020B0604030504040204" pitchFamily="34" charset="0"/>
              </a:rPr>
              <a:t>anaknya</a:t>
            </a:r>
            <a:r>
              <a:rPr lang="en-ID" sz="1600" dirty="0">
                <a:effectLst/>
                <a:latin typeface="Verdana" panose="020B0604030504040204" pitchFamily="34" charset="0"/>
              </a:rPr>
              <a:t>.”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ID" sz="1600" dirty="0">
              <a:effectLst/>
              <a:latin typeface="Verdan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dirty="0" err="1">
                <a:effectLst/>
                <a:latin typeface="Verdana" panose="020B0604030504040204" pitchFamily="34" charset="0"/>
              </a:rPr>
              <a:t>Sekarang</a:t>
            </a:r>
            <a:r>
              <a:rPr lang="en-ID" sz="1600" dirty="0">
                <a:effectLst/>
                <a:latin typeface="Verdana" panose="020B0604030504040204" pitchFamily="34" charset="0"/>
              </a:rPr>
              <a:t> masing-masing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kalimat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tersebut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bisa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dijadikan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 topic sentence 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sebuah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paragraf</a:t>
            </a:r>
            <a:r>
              <a:rPr lang="en-ID" sz="1600" dirty="0">
                <a:effectLst/>
                <a:latin typeface="Verdana" panose="020B0604030504040204" pitchFamily="34" charset="0"/>
              </a:rPr>
              <a:t>.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Contoh</a:t>
            </a:r>
            <a:r>
              <a:rPr lang="en-ID" sz="1600" dirty="0">
                <a:effectLst/>
                <a:latin typeface="Verdana" panose="020B0604030504040204" pitchFamily="34" charset="0"/>
              </a:rPr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dirty="0">
                <a:effectLst/>
                <a:latin typeface="Verdana" panose="020B0604030504040204" pitchFamily="34" charset="0"/>
              </a:rPr>
              <a:t>Marlin,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seekor</a:t>
            </a:r>
            <a:r>
              <a:rPr lang="en-ID" sz="1600" dirty="0">
                <a:effectLst/>
                <a:latin typeface="Verdana" panose="020B0604030504040204" pitchFamily="34" charset="0"/>
              </a:rPr>
              <a:t> ikan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badut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pemalu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hidup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bersama</a:t>
            </a:r>
            <a:r>
              <a:rPr lang="en-ID" sz="1600" dirty="0">
                <a:effectLst/>
                <a:latin typeface="Verdana" panose="020B0604030504040204" pitchFamily="34" charset="0"/>
              </a:rPr>
              <a:t> Nemo,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anak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semata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wayangnya</a:t>
            </a:r>
            <a:r>
              <a:rPr lang="en-ID" sz="1600" dirty="0">
                <a:effectLst/>
                <a:latin typeface="Verdana" panose="020B0604030504040204" pitchFamily="34" charset="0"/>
              </a:rPr>
              <a:t> yang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memiliki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sirip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tak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sempurna</a:t>
            </a:r>
            <a:r>
              <a:rPr lang="en-ID" sz="1600" dirty="0">
                <a:effectLst/>
                <a:latin typeface="Verdana" panose="020B0604030504040204" pitchFamily="34" charset="0"/>
              </a:rPr>
              <a:t>. (Topic Sentence 1)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dirty="0" err="1">
                <a:effectLst/>
                <a:latin typeface="Verdana" panose="020B0604030504040204" pitchFamily="34" charset="0"/>
              </a:rPr>
              <a:t>Suatu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ketika</a:t>
            </a:r>
            <a:r>
              <a:rPr lang="en-ID" sz="1600" dirty="0">
                <a:effectLst/>
                <a:latin typeface="Verdana" panose="020B0604030504040204" pitchFamily="34" charset="0"/>
              </a:rPr>
              <a:t>, sang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anak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tertangkap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jaring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nelayan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dan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dibawa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</a:t>
            </a:r>
            <a:r>
              <a:rPr lang="en-ID" sz="1600" dirty="0">
                <a:effectLst/>
                <a:latin typeface="Verdana" panose="020B0604030504040204" pitchFamily="34" charset="0"/>
              </a:rPr>
              <a:t> Sydney, Australia. (Topic Sentence 2)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1600" dirty="0">
                <a:effectLst/>
                <a:latin typeface="Verdana" panose="020B0604030504040204" pitchFamily="34" charset="0"/>
              </a:rPr>
              <a:t>Marlin pun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harus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menempuh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perjalanan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penuh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marabahaya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untuk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menemukan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kembali</a:t>
            </a:r>
            <a:r>
              <a:rPr lang="en-ID" sz="1600" dirty="0">
                <a:effectLst/>
                <a:latin typeface="Verdana" panose="020B0604030504040204" pitchFamily="34" charset="0"/>
              </a:rPr>
              <a:t> </a:t>
            </a:r>
            <a:r>
              <a:rPr lang="en-ID" sz="1600" dirty="0" err="1">
                <a:effectLst/>
                <a:latin typeface="Verdana" panose="020B0604030504040204" pitchFamily="34" charset="0"/>
              </a:rPr>
              <a:t>anaknya</a:t>
            </a:r>
            <a:r>
              <a:rPr lang="en-ID" sz="1600" dirty="0">
                <a:effectLst/>
                <a:latin typeface="Verdana" panose="020B0604030504040204" pitchFamily="34" charset="0"/>
              </a:rPr>
              <a:t>. (Topic Sentence 3)</a:t>
            </a:r>
          </a:p>
        </p:txBody>
      </p:sp>
    </p:spTree>
    <p:extLst>
      <p:ext uri="{BB962C8B-B14F-4D97-AF65-F5344CB8AC3E}">
        <p14:creationId xmlns:p14="http://schemas.microsoft.com/office/powerpoint/2010/main" val="3307017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533400" y="1014399"/>
            <a:ext cx="8077200" cy="546260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“Marlin,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seekor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ikan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badut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pemalu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hidup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bersama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Nemo,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semata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wayangnya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sirip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sempurna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sangat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menyayangi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Nemo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satu-satunya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selamat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kejadian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tragis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 masa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lalu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Sementara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Nemo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mulai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kesal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merasa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ayahnya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berlebihan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melindunginya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ID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ketika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Nemo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tertangkap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jaring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nelayan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Dari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kacamata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penyelam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tertinggal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Marlin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mengetahui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mana Nemo di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bawa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Sydney, Australia. Ketika Marlin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memulai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pencariannya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sengaja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bertemu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Dory,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seekor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ikan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penyandang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ingatan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jangka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pendek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yang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bersedia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Marlin.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ID" sz="24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Marlin pun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menempuh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perjalanan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penuh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marabahaya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menemukan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kembali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anaknya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kejadian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pun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dihadapinya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mulai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tertelan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perut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ikan paus,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bertemu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pasukan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sedang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migrasi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hingga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bertemu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kawanan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ikan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Bersama Dory,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mengarungi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samudera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luas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menuju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Sydney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4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mencari</a:t>
            </a:r>
            <a:r>
              <a:rPr lang="en-ID" sz="24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Nemo.”</a:t>
            </a:r>
          </a:p>
        </p:txBody>
      </p:sp>
      <p:sp>
        <p:nvSpPr>
          <p:cNvPr id="2" name="Snip Single Corner Rectangle 1">
            <a:extLst>
              <a:ext uri="{FF2B5EF4-FFF2-40B4-BE49-F238E27FC236}">
                <a16:creationId xmlns:a16="http://schemas.microsoft.com/office/drawing/2014/main" id="{8A62AEC0-EC39-F67D-6DF3-5D73A98538BB}"/>
              </a:ext>
            </a:extLst>
          </p:cNvPr>
          <p:cNvSpPr/>
          <p:nvPr/>
        </p:nvSpPr>
        <p:spPr>
          <a:xfrm>
            <a:off x="0" y="252399"/>
            <a:ext cx="5029199" cy="609600"/>
          </a:xfrm>
          <a:prstGeom prst="snip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BAC1D-1958-35F0-E074-94C33E817576}"/>
              </a:ext>
            </a:extLst>
          </p:cNvPr>
          <p:cNvSpPr txBox="1">
            <a:spLocks/>
          </p:cNvSpPr>
          <p:nvPr/>
        </p:nvSpPr>
        <p:spPr>
          <a:xfrm>
            <a:off x="220132" y="381000"/>
            <a:ext cx="4809067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sz="2000" b="1" dirty="0" err="1">
                <a:solidFill>
                  <a:srgbClr val="FFFF00"/>
                </a:solidFill>
                <a:latin typeface="Verdana" panose="020B0604030504040204" pitchFamily="34" charset="0"/>
              </a:rPr>
              <a:t>Contoh</a:t>
            </a:r>
            <a:r>
              <a:rPr lang="en-ID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 </a:t>
            </a:r>
            <a:r>
              <a:rPr lang="en-ID" sz="2000" b="1" dirty="0" err="1">
                <a:solidFill>
                  <a:srgbClr val="FFFF00"/>
                </a:solidFill>
                <a:latin typeface="Verdana" panose="020B0604030504040204" pitchFamily="34" charset="0"/>
              </a:rPr>
              <a:t>Sinopsis</a:t>
            </a:r>
            <a:r>
              <a:rPr lang="en-ID" sz="2000" b="1" dirty="0">
                <a:solidFill>
                  <a:srgbClr val="FFFF00"/>
                </a:solidFill>
                <a:latin typeface="Verdana" panose="020B0604030504040204" pitchFamily="34" charset="0"/>
              </a:rPr>
              <a:t> Panjang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3661175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647</Words>
  <Application>Microsoft Macintosh PowerPoint</Application>
  <PresentationFormat>On-screen Show (4:3)</PresentationFormat>
  <Paragraphs>39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Roboto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177</cp:revision>
  <dcterms:created xsi:type="dcterms:W3CDTF">2016-02-13T14:18:26Z</dcterms:created>
  <dcterms:modified xsi:type="dcterms:W3CDTF">2023-10-11T05:09:42Z</dcterms:modified>
</cp:coreProperties>
</file>