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tags/tag14.xml" ContentType="application/vnd.openxmlformats-officedocument.presentationml.tags+xml"/>
  <Override PartName="/ppt/notesSlides/notesSlide14.xml" ContentType="application/vnd.openxmlformats-officedocument.presentationml.notesSlide+xml"/>
  <Override PartName="/ppt/tags/tag15.xml" ContentType="application/vnd.openxmlformats-officedocument.presentationml.tags+xml"/>
  <Override PartName="/ppt/notesSlides/notesSlide15.xml" ContentType="application/vnd.openxmlformats-officedocument.presentationml.notesSlide+xml"/>
  <Override PartName="/ppt/tags/tag16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78" r:id="rId3"/>
    <p:sldId id="289" r:id="rId4"/>
    <p:sldId id="300" r:id="rId5"/>
    <p:sldId id="295" r:id="rId6"/>
    <p:sldId id="301" r:id="rId7"/>
    <p:sldId id="302" r:id="rId8"/>
    <p:sldId id="303" r:id="rId9"/>
    <p:sldId id="304" r:id="rId10"/>
    <p:sldId id="305" r:id="rId11"/>
    <p:sldId id="307" r:id="rId12"/>
    <p:sldId id="306" r:id="rId13"/>
    <p:sldId id="308" r:id="rId14"/>
    <p:sldId id="309" r:id="rId15"/>
    <p:sldId id="310" r:id="rId16"/>
    <p:sldId id="311" r:id="rId17"/>
    <p:sldId id="275" r:id="rId18"/>
  </p:sldIdLst>
  <p:sldSz cx="9144000" cy="6858000" type="screen4x3"/>
  <p:notesSz cx="6858000" cy="9144000"/>
  <p:custDataLst>
    <p:tags r:id="rId21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modifyVerifier cryptProviderType="rsaAES" cryptAlgorithmClass="hash" cryptAlgorithmType="typeAny" cryptAlgorithmSid="14" spinCount="100000" saltData="Ek8gTd7u6c0vQrrKUJQAlg==" hashData="XZ8J40GoKR8nfVcUziCjZmPNwTkiCxKCAxwgw2Ucf00jkuqLotq8trFoJPpYJLPZHofBEqOb0/T2zTw2NdAmXQ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81" autoAdjust="0"/>
  </p:normalViewPr>
  <p:slideViewPr>
    <p:cSldViewPr>
      <p:cViewPr varScale="1">
        <p:scale>
          <a:sx n="63" d="100"/>
          <a:sy n="63" d="100"/>
        </p:scale>
        <p:origin x="1380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EA804D0-517F-4C58-9728-8DF664DC98D4}" type="datetimeFigureOut">
              <a:rPr lang="en-US"/>
              <a:pPr>
                <a:defRPr/>
              </a:pPr>
              <a:t>4/20/2021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FB4A05B-9265-45A7-8972-C7E75FC80F0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5B3F1D3-1C83-4AEC-ABAD-A1CE1E8B5381}" type="datetimeFigureOut">
              <a:rPr lang="en-US"/>
              <a:pPr>
                <a:defRPr/>
              </a:pPr>
              <a:t>4/20/2021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4829ABF-1CD0-449E-AD20-753C7D04FD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862438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228321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266871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199602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693888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560020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679832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498280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238632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95681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548425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56746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E3FBB0-2466-4CB8-863D-E91DC62B5E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7710794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E45D8-94A8-4D3B-9BD8-AB4B002878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1488260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C29FE-38FB-4806-BAF6-A394C45B38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1504019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D5261-0ABB-442E-A86E-4EAF4C55FD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2300074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05BA2-446F-4BDF-BEBD-CD5DB3FCAE7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5436500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682C7-2B97-4458-BAF5-50B5580E86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707531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EE20F-FA2C-4807-86A4-CB8A2FC6FCB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7803323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83315-334D-462B-A29F-99E405841B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5728175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A9CB9-02F3-4915-8070-77BA825DA2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2377276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CE9D5-55FB-4489-BBB3-902ACBC9E6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6442171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AC5F8-A845-4FAE-B180-0E278BE164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7033630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0289702-82E1-4328-A556-CBA7D9D6B4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4215" t="6701" r="4583" b="19219"/>
          <a:stretch/>
        </p:blipFill>
        <p:spPr>
          <a:xfrm>
            <a:off x="0" y="1340768"/>
            <a:ext cx="9144000" cy="4177933"/>
          </a:xfrm>
          <a:prstGeom prst="rect">
            <a:avLst/>
          </a:prstGeom>
        </p:spPr>
      </p:pic>
      <p:sp>
        <p:nvSpPr>
          <p:cNvPr id="4099" name="Slide Number Placeholder 1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7EDF9DF-4B57-47A8-9935-1AD0EF7BC5D4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62981" y="1357853"/>
            <a:ext cx="64087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Metodologi</a:t>
            </a:r>
            <a:r>
              <a:rPr lang="en-US" sz="3600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Penelitian</a:t>
            </a:r>
            <a:r>
              <a:rPr lang="en-US" sz="3600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&amp; </a:t>
            </a:r>
            <a:r>
              <a:rPr lang="en-US" sz="3600" b="1" dirty="0" err="1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Penulisan</a:t>
            </a:r>
            <a:r>
              <a:rPr lang="en-US" sz="3600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Ilmiah</a:t>
            </a:r>
            <a:endParaRPr lang="en-US" sz="3600" b="1" dirty="0">
              <a:ln w="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76095" y="2172488"/>
            <a:ext cx="15824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Pertemuan-5</a:t>
            </a:r>
            <a:endParaRPr lang="en-US" sz="3600" b="1" dirty="0">
              <a:ln w="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07530" y="4899982"/>
            <a:ext cx="63196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Dr. Sutedi, S.Kom., M.T.I., MTA, MCP</a:t>
            </a:r>
            <a:endParaRPr lang="en-US" sz="4000" b="1" dirty="0">
              <a:ln w="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10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Proposal Penelitian </a:t>
            </a:r>
            <a:endParaRPr lang="fi-FI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539552" y="1609773"/>
            <a:ext cx="3236784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b="1" dirty="0" err="1"/>
              <a:t>Latar</a:t>
            </a:r>
            <a:r>
              <a:rPr lang="en-US" b="1" dirty="0"/>
              <a:t> </a:t>
            </a:r>
            <a:r>
              <a:rPr lang="en-US" b="1" dirty="0" err="1"/>
              <a:t>Belakang</a:t>
            </a:r>
            <a:r>
              <a:rPr lang="en-US" b="1" dirty="0"/>
              <a:t> </a:t>
            </a:r>
            <a:r>
              <a:rPr lang="en-US" b="1" dirty="0" err="1"/>
              <a:t>Masalah</a:t>
            </a:r>
            <a:endParaRPr lang="id-ID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6EF2B3-56FD-428B-A3EF-519486D2C229}"/>
              </a:ext>
            </a:extLst>
          </p:cNvPr>
          <p:cNvSpPr/>
          <p:nvPr/>
        </p:nvSpPr>
        <p:spPr>
          <a:xfrm>
            <a:off x="899592" y="1928485"/>
            <a:ext cx="77872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/>
              <a:t>Rangkaian</a:t>
            </a:r>
            <a:r>
              <a:rPr lang="en-US" dirty="0"/>
              <a:t> </a:t>
            </a:r>
            <a:r>
              <a:rPr lang="en-US" dirty="0" err="1"/>
              <a:t>langkah-langkah</a:t>
            </a:r>
            <a:r>
              <a:rPr lang="en-US" dirty="0"/>
              <a:t> </a:t>
            </a:r>
            <a:r>
              <a:rPr lang="en-US" dirty="0" err="1"/>
              <a:t>penyusunan</a:t>
            </a:r>
            <a:r>
              <a:rPr lang="en-US" dirty="0"/>
              <a:t> </a:t>
            </a:r>
            <a:r>
              <a:rPr lang="en-US" dirty="0" err="1"/>
              <a:t>latar</a:t>
            </a:r>
            <a:r>
              <a:rPr lang="en-US" dirty="0"/>
              <a:t> </a:t>
            </a:r>
            <a:r>
              <a:rPr lang="en-US" dirty="0" err="1"/>
              <a:t>belakang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berurutan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dijelaskan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berikut.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EEB2B7-26F5-45B8-9D74-FBF9A1362CCC}"/>
              </a:ext>
            </a:extLst>
          </p:cNvPr>
          <p:cNvSpPr/>
          <p:nvPr/>
        </p:nvSpPr>
        <p:spPr>
          <a:xfrm>
            <a:off x="1146975" y="2662699"/>
            <a:ext cx="40190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Fokuslah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satu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E8419B0-B202-4DA8-9E13-1B77A124624E}"/>
              </a:ext>
            </a:extLst>
          </p:cNvPr>
          <p:cNvSpPr/>
          <p:nvPr/>
        </p:nvSpPr>
        <p:spPr>
          <a:xfrm>
            <a:off x="1403648" y="3032031"/>
            <a:ext cx="72831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Setelah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menemukan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banyak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tentang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sesuatu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diteliti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selanjutnya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fokuslah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saja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Hindari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multi-problems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Tentukan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terbesar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dihadapi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terkait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Hal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membantu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menemukan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solusi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tahap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berikutnya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60498352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Proposal Penelitian </a:t>
            </a:r>
            <a:endParaRPr lang="fi-FI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539552" y="1609773"/>
            <a:ext cx="3236784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b="1" dirty="0" err="1"/>
              <a:t>Latar</a:t>
            </a:r>
            <a:r>
              <a:rPr lang="en-US" b="1" dirty="0"/>
              <a:t> </a:t>
            </a:r>
            <a:r>
              <a:rPr lang="en-US" b="1" dirty="0" err="1"/>
              <a:t>Belakang</a:t>
            </a:r>
            <a:r>
              <a:rPr lang="en-US" b="1" dirty="0"/>
              <a:t> </a:t>
            </a:r>
            <a:r>
              <a:rPr lang="en-US" b="1" dirty="0" err="1"/>
              <a:t>Masalah</a:t>
            </a:r>
            <a:endParaRPr lang="id-ID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6EF2B3-56FD-428B-A3EF-519486D2C229}"/>
              </a:ext>
            </a:extLst>
          </p:cNvPr>
          <p:cNvSpPr/>
          <p:nvPr/>
        </p:nvSpPr>
        <p:spPr>
          <a:xfrm>
            <a:off x="899592" y="1928485"/>
            <a:ext cx="77872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/>
              <a:t>Rangkaian</a:t>
            </a:r>
            <a:r>
              <a:rPr lang="en-US" dirty="0"/>
              <a:t> </a:t>
            </a:r>
            <a:r>
              <a:rPr lang="en-US" dirty="0" err="1"/>
              <a:t>langkah-langkah</a:t>
            </a:r>
            <a:r>
              <a:rPr lang="en-US" dirty="0"/>
              <a:t> </a:t>
            </a:r>
            <a:r>
              <a:rPr lang="en-US" dirty="0" err="1"/>
              <a:t>penyusunan</a:t>
            </a:r>
            <a:r>
              <a:rPr lang="en-US" dirty="0"/>
              <a:t> </a:t>
            </a:r>
            <a:r>
              <a:rPr lang="en-US" dirty="0" err="1"/>
              <a:t>latar</a:t>
            </a:r>
            <a:r>
              <a:rPr lang="en-US" dirty="0"/>
              <a:t> </a:t>
            </a:r>
            <a:r>
              <a:rPr lang="en-US" dirty="0" err="1"/>
              <a:t>belakang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berurutan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dijelaskan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berikut.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CAD255-DA51-4AE0-99A3-2C9EB9EB8218}"/>
              </a:ext>
            </a:extLst>
          </p:cNvPr>
          <p:cNvSpPr/>
          <p:nvPr/>
        </p:nvSpPr>
        <p:spPr>
          <a:xfrm>
            <a:off x="1187624" y="2629178"/>
            <a:ext cx="58785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Jelaskan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pentingnya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mengatasi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50E760A-3599-44AE-B606-9F83170868BD}"/>
              </a:ext>
            </a:extLst>
          </p:cNvPr>
          <p:cNvSpPr/>
          <p:nvPr/>
        </p:nvSpPr>
        <p:spPr>
          <a:xfrm>
            <a:off x="1444297" y="2998510"/>
            <a:ext cx="724250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Kita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merumuskan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apa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saja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pentingnya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teliti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Jelaskan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juga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pentingnya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pemecahan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ruang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lingkup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luas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Apa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manfaatnya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berhasil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diatasi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  Agar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meyakinkan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penjelasan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tentang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pentingnya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pemecahan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idealnya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dibuat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paragraf-paragraf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berbeda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bergantung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ruang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lingkupnya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Kecuali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merasa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kesulitan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mengembangkan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ide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sendiri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silahkan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satukan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saja</a:t>
            </a:r>
            <a:r>
              <a:rPr lang="en-US" dirty="0"/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lupa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menyertakan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bukti-bukti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referensi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terpercaya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Kita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memasukkan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pelengkap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pendukung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546708842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Proposal Penelitian </a:t>
            </a:r>
            <a:endParaRPr lang="fi-FI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539552" y="1609773"/>
            <a:ext cx="3236784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b="1" dirty="0" err="1"/>
              <a:t>Latar</a:t>
            </a:r>
            <a:r>
              <a:rPr lang="en-US" b="1" dirty="0"/>
              <a:t> </a:t>
            </a:r>
            <a:r>
              <a:rPr lang="en-US" b="1" dirty="0" err="1"/>
              <a:t>Belakang</a:t>
            </a:r>
            <a:r>
              <a:rPr lang="en-US" b="1" dirty="0"/>
              <a:t> </a:t>
            </a:r>
            <a:r>
              <a:rPr lang="en-US" b="1" dirty="0" err="1"/>
              <a:t>Masalah</a:t>
            </a:r>
            <a:endParaRPr lang="id-ID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6EF2B3-56FD-428B-A3EF-519486D2C229}"/>
              </a:ext>
            </a:extLst>
          </p:cNvPr>
          <p:cNvSpPr/>
          <p:nvPr/>
        </p:nvSpPr>
        <p:spPr>
          <a:xfrm>
            <a:off x="899592" y="1928485"/>
            <a:ext cx="77872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/>
              <a:t>Rangkaian</a:t>
            </a:r>
            <a:r>
              <a:rPr lang="en-US" dirty="0"/>
              <a:t> </a:t>
            </a:r>
            <a:r>
              <a:rPr lang="en-US" dirty="0" err="1"/>
              <a:t>langkah-langkah</a:t>
            </a:r>
            <a:r>
              <a:rPr lang="en-US" dirty="0"/>
              <a:t> </a:t>
            </a:r>
            <a:r>
              <a:rPr lang="en-US" dirty="0" err="1"/>
              <a:t>penyusunan</a:t>
            </a:r>
            <a:r>
              <a:rPr lang="en-US" dirty="0"/>
              <a:t> </a:t>
            </a:r>
            <a:r>
              <a:rPr lang="en-US" dirty="0" err="1"/>
              <a:t>latar</a:t>
            </a:r>
            <a:r>
              <a:rPr lang="en-US" dirty="0"/>
              <a:t> </a:t>
            </a:r>
            <a:r>
              <a:rPr lang="en-US" dirty="0" err="1"/>
              <a:t>belakang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berurutan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dijelaskan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berikut.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24B383-436D-4C05-83E5-D699DD6ACE9F}"/>
              </a:ext>
            </a:extLst>
          </p:cNvPr>
          <p:cNvSpPr/>
          <p:nvPr/>
        </p:nvSpPr>
        <p:spPr>
          <a:xfrm>
            <a:off x="1191247" y="2613629"/>
            <a:ext cx="6400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b="1" dirty="0">
                <a:latin typeface="Arial" panose="020B0604020202020204" pitchFamily="34" charset="0"/>
                <a:cs typeface="Arial" panose="020B0604020202020204" pitchFamily="34" charset="0"/>
              </a:rPr>
              <a:t>5. Temukan solusi-solusi ahli dari penelitian sebelumnya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DC2ED90-F393-4187-B492-F5DC7D40CAB8}"/>
              </a:ext>
            </a:extLst>
          </p:cNvPr>
          <p:cNvSpPr/>
          <p:nvPr/>
        </p:nvSpPr>
        <p:spPr>
          <a:xfrm>
            <a:off x="1475656" y="2924944"/>
            <a:ext cx="73448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Kita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wajib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mencari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menemukan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solusi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pemecahan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terkait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penelitian-penelitian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sebelumnya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Data-data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diperoleh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skripsi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tesis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disertasi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jurnal-jurnal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ilmiah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berskala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nasional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maupun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internasional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Misalnya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di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negara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seorang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ahli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menggunakan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metode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menyelesaikan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hasilnya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positif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jurnal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ilmiah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sang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peneliti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merekomendasikan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mengujicoba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teknik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C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menyelesaikan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diteliti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Dari data-data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inilah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kemudian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banyak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pertimbangan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menetapkan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jenis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metode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teknik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penyelesaian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Usahakan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juga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teori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dimasukkan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terlalu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banyak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sisakan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berikutnya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difokuskan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menemukan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literatur-literatur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terkait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2620226749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13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Proposal Penelitian </a:t>
            </a:r>
            <a:endParaRPr lang="fi-FI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539552" y="1609773"/>
            <a:ext cx="3236784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b="1" dirty="0" err="1"/>
              <a:t>Latar</a:t>
            </a:r>
            <a:r>
              <a:rPr lang="en-US" b="1" dirty="0"/>
              <a:t> </a:t>
            </a:r>
            <a:r>
              <a:rPr lang="en-US" b="1" dirty="0" err="1"/>
              <a:t>Belakang</a:t>
            </a:r>
            <a:r>
              <a:rPr lang="en-US" b="1" dirty="0"/>
              <a:t> </a:t>
            </a:r>
            <a:r>
              <a:rPr lang="en-US" b="1" dirty="0" err="1"/>
              <a:t>Masalah</a:t>
            </a:r>
            <a:endParaRPr lang="id-ID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6EF2B3-56FD-428B-A3EF-519486D2C229}"/>
              </a:ext>
            </a:extLst>
          </p:cNvPr>
          <p:cNvSpPr/>
          <p:nvPr/>
        </p:nvSpPr>
        <p:spPr>
          <a:xfrm>
            <a:off x="899592" y="1928485"/>
            <a:ext cx="77872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/>
              <a:t>Rangkaian</a:t>
            </a:r>
            <a:r>
              <a:rPr lang="en-US" dirty="0"/>
              <a:t> </a:t>
            </a:r>
            <a:r>
              <a:rPr lang="en-US" dirty="0" err="1"/>
              <a:t>langkah-langkah</a:t>
            </a:r>
            <a:r>
              <a:rPr lang="en-US" dirty="0"/>
              <a:t> </a:t>
            </a:r>
            <a:r>
              <a:rPr lang="en-US" dirty="0" err="1"/>
              <a:t>penyusunan</a:t>
            </a:r>
            <a:r>
              <a:rPr lang="en-US" dirty="0"/>
              <a:t> </a:t>
            </a:r>
            <a:r>
              <a:rPr lang="en-US" dirty="0" err="1"/>
              <a:t>latar</a:t>
            </a:r>
            <a:r>
              <a:rPr lang="en-US" dirty="0"/>
              <a:t> </a:t>
            </a:r>
            <a:r>
              <a:rPr lang="en-US" dirty="0" err="1"/>
              <a:t>belakang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berurutan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dijelaskan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berikut.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ED186E-9229-4FD5-AD42-AFAE811B33FB}"/>
              </a:ext>
            </a:extLst>
          </p:cNvPr>
          <p:cNvSpPr/>
          <p:nvPr/>
        </p:nvSpPr>
        <p:spPr>
          <a:xfrm>
            <a:off x="1190428" y="2708866"/>
            <a:ext cx="79535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Rumuskan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sendiri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kerangka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pemecahan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teoritis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C0A381-FA52-4051-B661-CD5B5C169F1E}"/>
              </a:ext>
            </a:extLst>
          </p:cNvPr>
          <p:cNvSpPr/>
          <p:nvPr/>
        </p:nvSpPr>
        <p:spPr>
          <a:xfrm>
            <a:off x="1445344" y="3078198"/>
            <a:ext cx="724145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Langkah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selanjutnya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merumuskan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sendiri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kerangka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pemecahan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terkait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diteliti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Berdasarkan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semua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diperoleh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pertimbangkanlah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rumuskanlah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kerangka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pemecahan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diimplementasikan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Temukan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solusi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terbaik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entah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memilih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teori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seorang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ahli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perpaduan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metode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teknik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agar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penyelesaian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dilakukan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Istilah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lain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merencanakan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taktik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strategi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terbaik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menyelesaikan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diteliti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2992449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14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Proposal Penelitian </a:t>
            </a:r>
            <a:endParaRPr lang="fi-FI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539552" y="1609773"/>
            <a:ext cx="3236784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b="1" dirty="0" err="1"/>
              <a:t>Latar</a:t>
            </a:r>
            <a:r>
              <a:rPr lang="en-US" b="1" dirty="0"/>
              <a:t> </a:t>
            </a:r>
            <a:r>
              <a:rPr lang="en-US" b="1" dirty="0" err="1"/>
              <a:t>Belakang</a:t>
            </a:r>
            <a:r>
              <a:rPr lang="en-US" b="1" dirty="0"/>
              <a:t> </a:t>
            </a:r>
            <a:r>
              <a:rPr lang="en-US" b="1" dirty="0" err="1"/>
              <a:t>Masalah</a:t>
            </a:r>
            <a:endParaRPr lang="id-ID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6EF2B3-56FD-428B-A3EF-519486D2C229}"/>
              </a:ext>
            </a:extLst>
          </p:cNvPr>
          <p:cNvSpPr/>
          <p:nvPr/>
        </p:nvSpPr>
        <p:spPr>
          <a:xfrm>
            <a:off x="899592" y="1928485"/>
            <a:ext cx="77872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/>
              <a:t>Rangkaian</a:t>
            </a:r>
            <a:r>
              <a:rPr lang="en-US" dirty="0"/>
              <a:t> </a:t>
            </a:r>
            <a:r>
              <a:rPr lang="en-US" dirty="0" err="1"/>
              <a:t>langkah-langkah</a:t>
            </a:r>
            <a:r>
              <a:rPr lang="en-US" dirty="0"/>
              <a:t> </a:t>
            </a:r>
            <a:r>
              <a:rPr lang="en-US" dirty="0" err="1"/>
              <a:t>penyusunan</a:t>
            </a:r>
            <a:r>
              <a:rPr lang="en-US" dirty="0"/>
              <a:t> </a:t>
            </a:r>
            <a:r>
              <a:rPr lang="en-US" dirty="0" err="1"/>
              <a:t>latar</a:t>
            </a:r>
            <a:r>
              <a:rPr lang="en-US" dirty="0"/>
              <a:t> </a:t>
            </a:r>
            <a:r>
              <a:rPr lang="en-US" dirty="0" err="1"/>
              <a:t>belakang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berurutan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dijelaskan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berikut.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E644109-9BFD-465A-94BB-7F346D81B3B7}"/>
              </a:ext>
            </a:extLst>
          </p:cNvPr>
          <p:cNvSpPr/>
          <p:nvPr/>
        </p:nvSpPr>
        <p:spPr>
          <a:xfrm>
            <a:off x="1148734" y="2658193"/>
            <a:ext cx="73837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Perkuat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teori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pemecahan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atas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dukungan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teori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ahli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42D68B9-D24F-465D-BF1C-F6A13D9E7236}"/>
              </a:ext>
            </a:extLst>
          </p:cNvPr>
          <p:cNvSpPr/>
          <p:nvPr/>
        </p:nvSpPr>
        <p:spPr>
          <a:xfrm>
            <a:off x="1403649" y="3027525"/>
            <a:ext cx="72831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meyakinkan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sebaiknya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siapkan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dukungan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tambahan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memperkuat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kelebihan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strategi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taktik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metode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digunakan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Utarakan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kelebihannya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jabarkan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apa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keunikannya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berdasarkan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teori-teori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hasil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terdahulu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qualified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Di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bagian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pernah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menggunakan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pendapat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sendiri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Berikanlah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ruang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ahli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agar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semakin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menjanjikan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berbentuk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proposal, agar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mudah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diterima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Namun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tetaplah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berpikir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realistis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Andai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teori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mendukung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metode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digunakan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memaksakan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Mungkin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saja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orang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pertama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menggunakan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metode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sebisa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mungkin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ambillah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teori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hampir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mendekati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saja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itupun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memungkinkan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15758110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15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Proposal Penelitian </a:t>
            </a:r>
            <a:endParaRPr lang="fi-FI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539552" y="1609773"/>
            <a:ext cx="3236784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b="1" dirty="0" err="1"/>
              <a:t>Latar</a:t>
            </a:r>
            <a:r>
              <a:rPr lang="en-US" b="1" dirty="0"/>
              <a:t> </a:t>
            </a:r>
            <a:r>
              <a:rPr lang="en-US" b="1" dirty="0" err="1"/>
              <a:t>Belakang</a:t>
            </a:r>
            <a:r>
              <a:rPr lang="en-US" b="1" dirty="0"/>
              <a:t> </a:t>
            </a:r>
            <a:r>
              <a:rPr lang="en-US" b="1" dirty="0" err="1"/>
              <a:t>Masalah</a:t>
            </a:r>
            <a:endParaRPr lang="id-ID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6EF2B3-56FD-428B-A3EF-519486D2C229}"/>
              </a:ext>
            </a:extLst>
          </p:cNvPr>
          <p:cNvSpPr/>
          <p:nvPr/>
        </p:nvSpPr>
        <p:spPr>
          <a:xfrm>
            <a:off x="899592" y="1928485"/>
            <a:ext cx="77872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/>
              <a:t>Rangkaian</a:t>
            </a:r>
            <a:r>
              <a:rPr lang="en-US" dirty="0"/>
              <a:t> </a:t>
            </a:r>
            <a:r>
              <a:rPr lang="en-US" dirty="0" err="1"/>
              <a:t>langkah-langkah</a:t>
            </a:r>
            <a:r>
              <a:rPr lang="en-US" dirty="0"/>
              <a:t> </a:t>
            </a:r>
            <a:r>
              <a:rPr lang="en-US" dirty="0" err="1"/>
              <a:t>penyusunan</a:t>
            </a:r>
            <a:r>
              <a:rPr lang="en-US" dirty="0"/>
              <a:t> </a:t>
            </a:r>
            <a:r>
              <a:rPr lang="en-US" dirty="0" err="1"/>
              <a:t>latar</a:t>
            </a:r>
            <a:r>
              <a:rPr lang="en-US" dirty="0"/>
              <a:t> </a:t>
            </a:r>
            <a:r>
              <a:rPr lang="en-US" dirty="0" err="1"/>
              <a:t>belakang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berurutan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dijelaskan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berikut.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4AF0DE6-953E-4570-A6BE-378049CB0A04}"/>
              </a:ext>
            </a:extLst>
          </p:cNvPr>
          <p:cNvSpPr/>
          <p:nvPr/>
        </p:nvSpPr>
        <p:spPr>
          <a:xfrm>
            <a:off x="1187624" y="2759482"/>
            <a:ext cx="58528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Rumuskan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judul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tepat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A6BE8BA-688B-455A-923A-6E282B72884A}"/>
              </a:ext>
            </a:extLst>
          </p:cNvPr>
          <p:cNvSpPr/>
          <p:nvPr/>
        </p:nvSpPr>
        <p:spPr>
          <a:xfrm>
            <a:off x="1442537" y="3128814"/>
            <a:ext cx="72442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Langkah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terakhir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menetapkan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judul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Misalnya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berdasarkan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rumusan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tahap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ditemukan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bahwa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metode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tertentu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solusi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terbaik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mengatasi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diteliti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cantumkan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metode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judul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91272127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16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Proposal Penelitian </a:t>
            </a:r>
            <a:endParaRPr lang="fi-FI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539552" y="1609773"/>
            <a:ext cx="2710999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b="1" dirty="0" err="1"/>
              <a:t>Identifikasi</a:t>
            </a:r>
            <a:r>
              <a:rPr lang="en-US" b="1" dirty="0"/>
              <a:t> </a:t>
            </a:r>
            <a:r>
              <a:rPr lang="en-US" b="1" dirty="0" err="1"/>
              <a:t>Masalah</a:t>
            </a:r>
            <a:endParaRPr lang="id-ID" b="1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0CF4199-ECC7-4456-8B14-BC6B07D0A34C}"/>
              </a:ext>
            </a:extLst>
          </p:cNvPr>
          <p:cNvSpPr/>
          <p:nvPr/>
        </p:nvSpPr>
        <p:spPr>
          <a:xfrm>
            <a:off x="899592" y="1916832"/>
            <a:ext cx="77872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uraian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yang </a:t>
            </a:r>
            <a:r>
              <a:rPr lang="en-US" dirty="0" err="1"/>
              <a:t>ditemukan</a:t>
            </a:r>
            <a:r>
              <a:rPr lang="en-US" dirty="0"/>
              <a:t> yang </a:t>
            </a:r>
            <a:r>
              <a:rPr lang="en-US" dirty="0" err="1"/>
              <a:t>relevan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topik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.  </a:t>
            </a:r>
            <a:r>
              <a:rPr lang="en-US" dirty="0" err="1"/>
              <a:t>Masalah</a:t>
            </a:r>
            <a:r>
              <a:rPr lang="en-US" dirty="0"/>
              <a:t> yang </a:t>
            </a:r>
            <a:r>
              <a:rPr lang="en-US" dirty="0" err="1"/>
              <a:t>diuraikan</a:t>
            </a:r>
            <a:r>
              <a:rPr lang="en-US" dirty="0"/>
              <a:t> </a:t>
            </a:r>
            <a:r>
              <a:rPr lang="en-US" dirty="0" err="1"/>
              <a:t>dipilah-pilah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kecil</a:t>
            </a:r>
            <a:r>
              <a:rPr lang="en-US" dirty="0"/>
              <a:t>, dan </a:t>
            </a:r>
            <a:r>
              <a:rPr lang="en-US" dirty="0" err="1"/>
              <a:t>dipilih</a:t>
            </a:r>
            <a:r>
              <a:rPr lang="en-US" dirty="0"/>
              <a:t> yang paling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diteliti</a:t>
            </a:r>
            <a:r>
              <a:rPr lang="en-US" dirty="0"/>
              <a:t>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2F2076C-3018-4030-8F73-A540707862D6}"/>
              </a:ext>
            </a:extLst>
          </p:cNvPr>
          <p:cNvSpPr/>
          <p:nvPr/>
        </p:nvSpPr>
        <p:spPr>
          <a:xfrm>
            <a:off x="897424" y="3181032"/>
            <a:ext cx="77872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identifikasi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(</a:t>
            </a:r>
            <a:r>
              <a:rPr lang="en-US" i="1" dirty="0"/>
              <a:t>problem identification</a:t>
            </a:r>
            <a:r>
              <a:rPr lang="en-US" dirty="0"/>
              <a:t>) </a:t>
            </a:r>
            <a:r>
              <a:rPr lang="en-US" dirty="0" err="1"/>
              <a:t>adalah</a:t>
            </a:r>
            <a:r>
              <a:rPr lang="en-US" dirty="0"/>
              <a:t> proses dan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pengenalan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inventarisasi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. 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(</a:t>
            </a:r>
            <a:r>
              <a:rPr lang="en-US" i="1" dirty="0"/>
              <a:t>research problem</a:t>
            </a:r>
            <a:r>
              <a:rPr lang="en-US" dirty="0"/>
              <a:t>)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. 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ditemukan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literatur</a:t>
            </a:r>
            <a:r>
              <a:rPr lang="en-US" dirty="0"/>
              <a:t> (</a:t>
            </a:r>
            <a:r>
              <a:rPr lang="en-US" i="1" dirty="0"/>
              <a:t>literature review</a:t>
            </a:r>
            <a:r>
              <a:rPr lang="en-US" dirty="0"/>
              <a:t>)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lewat</a:t>
            </a:r>
            <a:r>
              <a:rPr lang="en-US" dirty="0"/>
              <a:t> </a:t>
            </a:r>
            <a:r>
              <a:rPr lang="en-US" dirty="0" err="1"/>
              <a:t>pengamatan</a:t>
            </a:r>
            <a:r>
              <a:rPr lang="en-US" dirty="0"/>
              <a:t> </a:t>
            </a:r>
            <a:r>
              <a:rPr lang="en-US" dirty="0" err="1"/>
              <a:t>lapangan</a:t>
            </a:r>
            <a:r>
              <a:rPr lang="en-US" dirty="0"/>
              <a:t> (</a:t>
            </a:r>
            <a:r>
              <a:rPr lang="en-US" dirty="0" err="1"/>
              <a:t>observasi</a:t>
            </a:r>
            <a:r>
              <a:rPr lang="en-US" dirty="0"/>
              <a:t>, </a:t>
            </a:r>
            <a:r>
              <a:rPr lang="en-US" i="1" dirty="0"/>
              <a:t>survey</a:t>
            </a:r>
            <a:r>
              <a:rPr lang="en-US" dirty="0"/>
              <a:t>), dan </a:t>
            </a:r>
            <a:r>
              <a:rPr lang="en-US" dirty="0" err="1"/>
              <a:t>sebagainya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didefinisikan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pernyataan</a:t>
            </a:r>
            <a:r>
              <a:rPr lang="en-US" dirty="0"/>
              <a:t> yang </a:t>
            </a:r>
            <a:r>
              <a:rPr lang="en-US" dirty="0" err="1"/>
              <a:t>mempersoalkan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pada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fenomena</a:t>
            </a:r>
            <a:r>
              <a:rPr lang="en-US" dirty="0"/>
              <a:t>.  </a:t>
            </a:r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yang </a:t>
            </a:r>
            <a:r>
              <a:rPr lang="en-US" dirty="0" err="1"/>
              <a:t>memuat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bervariasi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pembeda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sesuatu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yang </a:t>
            </a:r>
            <a:r>
              <a:rPr lang="en-US" dirty="0" err="1"/>
              <a:t>lainnya</a:t>
            </a:r>
            <a:r>
              <a:rPr lang="en-US" dirty="0"/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3368717416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2DF071F-0AB8-4799-BDB3-CBB2C1D40E6D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8317" y="3505577"/>
            <a:ext cx="4423006" cy="4462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Sampai</a:t>
            </a:r>
            <a:r>
              <a:rPr lang="en-US" sz="2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</a:t>
            </a:r>
            <a:r>
              <a:rPr lang="en-US" sz="23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j</a:t>
            </a:r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umpa</a:t>
            </a:r>
            <a:r>
              <a:rPr lang="en-US" sz="2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di </a:t>
            </a:r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sesi</a:t>
            </a:r>
            <a:r>
              <a:rPr lang="en-US" sz="2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</a:t>
            </a:r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berikutnya</a:t>
            </a:r>
            <a:endParaRPr lang="en-US" sz="23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43608" y="2510959"/>
            <a:ext cx="782810" cy="796657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T</a:t>
            </a:r>
            <a:endParaRPr lang="en-US" b="1" dirty="0"/>
          </a:p>
        </p:txBody>
      </p:sp>
      <p:sp>
        <p:nvSpPr>
          <p:cNvPr id="11" name="Oval 10"/>
          <p:cNvSpPr/>
          <p:nvPr/>
        </p:nvSpPr>
        <p:spPr>
          <a:xfrm>
            <a:off x="1851157" y="2348880"/>
            <a:ext cx="782810" cy="796657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H</a:t>
            </a:r>
            <a:endParaRPr lang="en-US" b="1" dirty="0"/>
          </a:p>
        </p:txBody>
      </p:sp>
      <p:sp>
        <p:nvSpPr>
          <p:cNvPr id="12" name="Oval 11"/>
          <p:cNvSpPr/>
          <p:nvPr/>
        </p:nvSpPr>
        <p:spPr>
          <a:xfrm>
            <a:off x="2663602" y="2636912"/>
            <a:ext cx="782810" cy="796657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A</a:t>
            </a:r>
            <a:endParaRPr lang="en-US" b="1" dirty="0"/>
          </a:p>
        </p:txBody>
      </p:sp>
      <p:sp>
        <p:nvSpPr>
          <p:cNvPr id="13" name="Oval 12"/>
          <p:cNvSpPr/>
          <p:nvPr/>
        </p:nvSpPr>
        <p:spPr>
          <a:xfrm>
            <a:off x="3471151" y="2353449"/>
            <a:ext cx="782810" cy="796657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N</a:t>
            </a:r>
            <a:endParaRPr lang="en-US" b="1" dirty="0"/>
          </a:p>
        </p:txBody>
      </p:sp>
      <p:sp>
        <p:nvSpPr>
          <p:cNvPr id="14" name="Oval 13"/>
          <p:cNvSpPr/>
          <p:nvPr/>
        </p:nvSpPr>
        <p:spPr>
          <a:xfrm>
            <a:off x="4285549" y="2544088"/>
            <a:ext cx="782810" cy="796657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K</a:t>
            </a:r>
            <a:endParaRPr lang="en-US" b="1" dirty="0"/>
          </a:p>
        </p:txBody>
      </p:sp>
      <p:sp>
        <p:nvSpPr>
          <p:cNvPr id="15" name="Oval 14"/>
          <p:cNvSpPr/>
          <p:nvPr/>
        </p:nvSpPr>
        <p:spPr>
          <a:xfrm>
            <a:off x="7056090" y="2708920"/>
            <a:ext cx="782810" cy="79665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U</a:t>
            </a:r>
            <a:endParaRPr lang="en-US" b="1" dirty="0"/>
          </a:p>
        </p:txBody>
      </p:sp>
      <p:sp>
        <p:nvSpPr>
          <p:cNvPr id="16" name="Oval 15"/>
          <p:cNvSpPr/>
          <p:nvPr/>
        </p:nvSpPr>
        <p:spPr>
          <a:xfrm>
            <a:off x="6309470" y="2353449"/>
            <a:ext cx="782810" cy="79665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O</a:t>
            </a:r>
            <a:endParaRPr lang="en-US" b="1" dirty="0"/>
          </a:p>
        </p:txBody>
      </p:sp>
      <p:sp>
        <p:nvSpPr>
          <p:cNvPr id="17" name="Oval 16"/>
          <p:cNvSpPr/>
          <p:nvPr/>
        </p:nvSpPr>
        <p:spPr>
          <a:xfrm>
            <a:off x="5436096" y="2420888"/>
            <a:ext cx="782810" cy="796657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Y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951853"/>
            <a:ext cx="2095500" cy="2095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ounded Rectangle 46"/>
          <p:cNvSpPr/>
          <p:nvPr/>
        </p:nvSpPr>
        <p:spPr>
          <a:xfrm>
            <a:off x="6858016" y="2000240"/>
            <a:ext cx="1714512" cy="142876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" name="Rounded Rectangle 45"/>
          <p:cNvSpPr/>
          <p:nvPr/>
        </p:nvSpPr>
        <p:spPr>
          <a:xfrm>
            <a:off x="4100804" y="1994872"/>
            <a:ext cx="2643206" cy="142876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5" name="Rounded Rectangle 44"/>
          <p:cNvSpPr/>
          <p:nvPr/>
        </p:nvSpPr>
        <p:spPr>
          <a:xfrm>
            <a:off x="2428860" y="2000240"/>
            <a:ext cx="1500198" cy="142876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4" name="Rounded Rectangle 43"/>
          <p:cNvSpPr/>
          <p:nvPr/>
        </p:nvSpPr>
        <p:spPr>
          <a:xfrm>
            <a:off x="357158" y="2000240"/>
            <a:ext cx="1928826" cy="142876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3" name="Rectangle 42"/>
          <p:cNvSpPr/>
          <p:nvPr/>
        </p:nvSpPr>
        <p:spPr>
          <a:xfrm>
            <a:off x="6858016" y="4286256"/>
            <a:ext cx="1571636" cy="185738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2" name="Rectangle 41"/>
          <p:cNvSpPr/>
          <p:nvPr/>
        </p:nvSpPr>
        <p:spPr>
          <a:xfrm>
            <a:off x="5555983" y="4286256"/>
            <a:ext cx="1159157" cy="18573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1" name="Rectangle 40"/>
          <p:cNvSpPr/>
          <p:nvPr/>
        </p:nvSpPr>
        <p:spPr>
          <a:xfrm>
            <a:off x="4071934" y="4286256"/>
            <a:ext cx="1390614" cy="185738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0" name="Rectangle 39"/>
          <p:cNvSpPr/>
          <p:nvPr/>
        </p:nvSpPr>
        <p:spPr>
          <a:xfrm>
            <a:off x="2428860" y="4286256"/>
            <a:ext cx="1500198" cy="185738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9" name="Rectangle 38"/>
          <p:cNvSpPr/>
          <p:nvPr/>
        </p:nvSpPr>
        <p:spPr>
          <a:xfrm>
            <a:off x="428596" y="4286256"/>
            <a:ext cx="1857388" cy="185738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2</a:t>
            </a:fld>
            <a:endParaRPr lang="en-US"/>
          </a:p>
        </p:txBody>
      </p:sp>
      <p:grpSp>
        <p:nvGrpSpPr>
          <p:cNvPr id="11" name="Group 77"/>
          <p:cNvGrpSpPr>
            <a:grpSpLocks/>
          </p:cNvGrpSpPr>
          <p:nvPr/>
        </p:nvGrpSpPr>
        <p:grpSpPr bwMode="auto">
          <a:xfrm>
            <a:off x="335571" y="1551008"/>
            <a:ext cx="8230280" cy="1158874"/>
            <a:chOff x="888" y="1083"/>
            <a:chExt cx="5043" cy="730"/>
          </a:xfrm>
        </p:grpSpPr>
        <p:sp>
          <p:nvSpPr>
            <p:cNvPr id="12" name="Text Box 49"/>
            <p:cNvSpPr txBox="1">
              <a:spLocks noChangeArrowheads="1"/>
            </p:cNvSpPr>
            <p:nvPr/>
          </p:nvSpPr>
          <p:spPr bwMode="auto">
            <a:xfrm>
              <a:off x="888" y="1083"/>
              <a:ext cx="130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d-ID" sz="2400" b="1" dirty="0">
                  <a:solidFill>
                    <a:srgbClr val="CC0000"/>
                  </a:solidFill>
                  <a:latin typeface="Franklin Gothic Medium" pitchFamily="34" charset="0"/>
                </a:rPr>
                <a:t>Metode Ilmiah</a:t>
              </a:r>
              <a:endParaRPr lang="en-GB" sz="2400" b="1" dirty="0">
                <a:solidFill>
                  <a:srgbClr val="CC0000"/>
                </a:solidFill>
                <a:latin typeface="Franklin Gothic Medium" pitchFamily="34" charset="0"/>
              </a:endParaRPr>
            </a:p>
          </p:txBody>
        </p:sp>
        <p:sp>
          <p:nvSpPr>
            <p:cNvPr id="13" name="Text Box 51"/>
            <p:cNvSpPr txBox="1">
              <a:spLocks noChangeArrowheads="1"/>
            </p:cNvSpPr>
            <p:nvPr/>
          </p:nvSpPr>
          <p:spPr bwMode="auto">
            <a:xfrm>
              <a:off x="975" y="1480"/>
              <a:ext cx="882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id-ID" sz="2000"/>
                <a:t>Identifikasi </a:t>
              </a:r>
            </a:p>
            <a:p>
              <a:pPr algn="ctr">
                <a:lnSpc>
                  <a:spcPct val="70000"/>
                </a:lnSpc>
              </a:pPr>
              <a:r>
                <a:rPr lang="id-ID" sz="2000"/>
                <a:t>Masalah</a:t>
              </a:r>
              <a:endParaRPr lang="en-GB" sz="2000"/>
            </a:p>
          </p:txBody>
        </p:sp>
        <p:sp>
          <p:nvSpPr>
            <p:cNvPr id="14" name="Text Box 52"/>
            <p:cNvSpPr txBox="1">
              <a:spLocks noChangeArrowheads="1"/>
            </p:cNvSpPr>
            <p:nvPr/>
          </p:nvSpPr>
          <p:spPr bwMode="auto">
            <a:xfrm>
              <a:off x="2200" y="1480"/>
              <a:ext cx="826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id-ID" sz="2000"/>
                <a:t>Perumusan</a:t>
              </a:r>
            </a:p>
            <a:p>
              <a:pPr algn="ctr">
                <a:lnSpc>
                  <a:spcPct val="70000"/>
                </a:lnSpc>
              </a:pPr>
              <a:r>
                <a:rPr lang="id-ID" sz="2000"/>
                <a:t>Hipotesis</a:t>
              </a:r>
              <a:endParaRPr lang="en-GB" sz="2000"/>
            </a:p>
          </p:txBody>
        </p:sp>
        <p:sp>
          <p:nvSpPr>
            <p:cNvPr id="15" name="Text Box 53"/>
            <p:cNvSpPr txBox="1">
              <a:spLocks noChangeArrowheads="1"/>
            </p:cNvSpPr>
            <p:nvPr/>
          </p:nvSpPr>
          <p:spPr bwMode="auto">
            <a:xfrm>
              <a:off x="3619" y="1487"/>
              <a:ext cx="755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id-ID" sz="2000" dirty="0"/>
                <a:t>Pengujian</a:t>
              </a:r>
            </a:p>
            <a:p>
              <a:pPr algn="ctr">
                <a:lnSpc>
                  <a:spcPct val="70000"/>
                </a:lnSpc>
              </a:pPr>
              <a:r>
                <a:rPr lang="id-ID" sz="2000" dirty="0"/>
                <a:t>Hipotesis</a:t>
              </a:r>
              <a:endParaRPr lang="en-GB" sz="2000" dirty="0"/>
            </a:p>
          </p:txBody>
        </p:sp>
        <p:sp>
          <p:nvSpPr>
            <p:cNvPr id="16" name="Text Box 54"/>
            <p:cNvSpPr txBox="1">
              <a:spLocks noChangeArrowheads="1"/>
            </p:cNvSpPr>
            <p:nvPr/>
          </p:nvSpPr>
          <p:spPr bwMode="auto">
            <a:xfrm>
              <a:off x="4900" y="1474"/>
              <a:ext cx="1031" cy="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id-ID" sz="2000" dirty="0"/>
                <a:t>Perumusan</a:t>
              </a:r>
              <a:r>
                <a:rPr lang="en-US" sz="2000" dirty="0"/>
                <a:t> S</a:t>
              </a:r>
              <a:r>
                <a:rPr lang="id-ID" sz="2000" dirty="0"/>
                <a:t>impulan</a:t>
              </a:r>
              <a:endParaRPr lang="en-GB" sz="2000" dirty="0"/>
            </a:p>
          </p:txBody>
        </p:sp>
        <p:sp>
          <p:nvSpPr>
            <p:cNvPr id="17" name="Line 55"/>
            <p:cNvSpPr>
              <a:spLocks noChangeShapeType="1"/>
            </p:cNvSpPr>
            <p:nvPr/>
          </p:nvSpPr>
          <p:spPr bwMode="auto">
            <a:xfrm>
              <a:off x="1837" y="1616"/>
              <a:ext cx="36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>
              <a:spAutoFit/>
            </a:bodyPr>
            <a:lstStyle/>
            <a:p>
              <a:endParaRPr lang="id-ID"/>
            </a:p>
          </p:txBody>
        </p:sp>
        <p:sp>
          <p:nvSpPr>
            <p:cNvPr id="18" name="Line 56"/>
            <p:cNvSpPr>
              <a:spLocks noChangeShapeType="1"/>
            </p:cNvSpPr>
            <p:nvPr/>
          </p:nvSpPr>
          <p:spPr bwMode="auto">
            <a:xfrm>
              <a:off x="3061" y="1616"/>
              <a:ext cx="36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>
              <a:spAutoFit/>
            </a:bodyPr>
            <a:lstStyle/>
            <a:p>
              <a:endParaRPr lang="id-ID"/>
            </a:p>
          </p:txBody>
        </p:sp>
        <p:sp>
          <p:nvSpPr>
            <p:cNvPr id="19" name="Line 57"/>
            <p:cNvSpPr>
              <a:spLocks noChangeShapeType="1"/>
            </p:cNvSpPr>
            <p:nvPr/>
          </p:nvSpPr>
          <p:spPr bwMode="auto">
            <a:xfrm>
              <a:off x="4558" y="1616"/>
              <a:ext cx="36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>
              <a:spAutoFit/>
            </a:bodyPr>
            <a:lstStyle/>
            <a:p>
              <a:endParaRPr lang="id-ID"/>
            </a:p>
          </p:txBody>
        </p:sp>
      </p:grpSp>
      <p:grpSp>
        <p:nvGrpSpPr>
          <p:cNvPr id="20" name="Group 78"/>
          <p:cNvGrpSpPr>
            <a:grpSpLocks/>
          </p:cNvGrpSpPr>
          <p:nvPr/>
        </p:nvGrpSpPr>
        <p:grpSpPr bwMode="auto">
          <a:xfrm>
            <a:off x="334990" y="3846689"/>
            <a:ext cx="8095130" cy="2333365"/>
            <a:chOff x="751" y="2529"/>
            <a:chExt cx="5057" cy="1469"/>
          </a:xfrm>
        </p:grpSpPr>
        <p:sp>
          <p:nvSpPr>
            <p:cNvPr id="21" name="Text Box 50"/>
            <p:cNvSpPr txBox="1">
              <a:spLocks noChangeArrowheads="1"/>
            </p:cNvSpPr>
            <p:nvPr/>
          </p:nvSpPr>
          <p:spPr bwMode="auto">
            <a:xfrm>
              <a:off x="751" y="2529"/>
              <a:ext cx="1730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id-ID" sz="2400" b="1" dirty="0">
                  <a:solidFill>
                    <a:srgbClr val="CC0000"/>
                  </a:solidFill>
                  <a:latin typeface="Franklin Gothic Medium" pitchFamily="34" charset="0"/>
                </a:rPr>
                <a:t>Sistematika Skripsi</a:t>
              </a:r>
              <a:endParaRPr lang="en-GB" sz="2400" b="1" dirty="0">
                <a:solidFill>
                  <a:srgbClr val="CC0000"/>
                </a:solidFill>
                <a:latin typeface="Franklin Gothic Medium" pitchFamily="34" charset="0"/>
              </a:endParaRPr>
            </a:p>
          </p:txBody>
        </p:sp>
        <p:sp>
          <p:nvSpPr>
            <p:cNvPr id="23" name="Text Box 59"/>
            <p:cNvSpPr txBox="1">
              <a:spLocks noChangeArrowheads="1"/>
            </p:cNvSpPr>
            <p:nvPr/>
          </p:nvSpPr>
          <p:spPr bwMode="auto">
            <a:xfrm>
              <a:off x="850" y="2886"/>
              <a:ext cx="1110" cy="1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457200" indent="-457200"/>
              <a:r>
                <a:rPr lang="id-ID" sz="1400" dirty="0"/>
                <a:t>B</a:t>
              </a:r>
              <a:r>
                <a:rPr lang="id-ID" sz="1400" dirty="0">
                  <a:latin typeface="Arial" charset="0"/>
                </a:rPr>
                <a:t>ab 1.</a:t>
              </a:r>
            </a:p>
            <a:p>
              <a:pPr marL="457200" indent="-457200"/>
              <a:r>
                <a:rPr lang="id-ID" sz="1400" dirty="0">
                  <a:latin typeface="Arial" charset="0"/>
                </a:rPr>
                <a:t>Pendahuluan</a:t>
              </a:r>
            </a:p>
            <a:p>
              <a:pPr marL="457200" indent="-457200"/>
              <a:endParaRPr lang="id-ID" sz="1200" b="1" dirty="0">
                <a:solidFill>
                  <a:schemeClr val="bg1"/>
                </a:solidFill>
                <a:latin typeface="Arial" charset="0"/>
              </a:endParaRPr>
            </a:p>
            <a:p>
              <a:pPr marL="457200" indent="-457200">
                <a:lnSpc>
                  <a:spcPct val="90000"/>
                </a:lnSpc>
              </a:pPr>
              <a:r>
                <a:rPr lang="id-ID" sz="1200" dirty="0">
                  <a:solidFill>
                    <a:schemeClr val="bg1"/>
                  </a:solidFill>
                  <a:latin typeface="Arial" charset="0"/>
                </a:rPr>
                <a:t>1. Latar Belakang </a:t>
              </a:r>
            </a:p>
            <a:p>
              <a:pPr marL="457200" indent="-457200">
                <a:lnSpc>
                  <a:spcPct val="90000"/>
                </a:lnSpc>
              </a:pPr>
              <a:r>
                <a:rPr lang="id-ID" sz="1200" dirty="0">
                  <a:solidFill>
                    <a:schemeClr val="bg1"/>
                  </a:solidFill>
                  <a:latin typeface="Arial" charset="0"/>
                </a:rPr>
                <a:t>    Masalah</a:t>
              </a:r>
            </a:p>
            <a:p>
              <a:pPr marL="457200" indent="-457200">
                <a:lnSpc>
                  <a:spcPct val="90000"/>
                </a:lnSpc>
              </a:pPr>
              <a:r>
                <a:rPr lang="id-ID" sz="1200" dirty="0">
                  <a:solidFill>
                    <a:schemeClr val="bg1"/>
                  </a:solidFill>
                  <a:latin typeface="Arial" charset="0"/>
                </a:rPr>
                <a:t>2. Perumusan Masalah</a:t>
              </a:r>
            </a:p>
            <a:p>
              <a:pPr marL="457200" indent="-457200">
                <a:lnSpc>
                  <a:spcPct val="90000"/>
                </a:lnSpc>
              </a:pPr>
              <a:r>
                <a:rPr lang="id-ID" sz="1200" dirty="0">
                  <a:solidFill>
                    <a:schemeClr val="bg1"/>
                  </a:solidFill>
                  <a:latin typeface="Arial" charset="0"/>
                </a:rPr>
                <a:t>3. Tujuan Penelitian</a:t>
              </a:r>
            </a:p>
            <a:p>
              <a:pPr marL="457200" indent="-457200">
                <a:lnSpc>
                  <a:spcPct val="90000"/>
                </a:lnSpc>
              </a:pPr>
              <a:r>
                <a:rPr lang="id-ID" sz="1200" dirty="0">
                  <a:solidFill>
                    <a:schemeClr val="bg1"/>
                  </a:solidFill>
                  <a:latin typeface="Arial" charset="0"/>
                </a:rPr>
                <a:t>4. Manfaat Penelitian</a:t>
              </a:r>
            </a:p>
            <a:p>
              <a:pPr marL="457200" indent="-457200">
                <a:lnSpc>
                  <a:spcPct val="90000"/>
                </a:lnSpc>
              </a:pPr>
              <a:r>
                <a:rPr lang="id-ID" sz="1200" dirty="0">
                  <a:solidFill>
                    <a:schemeClr val="bg1"/>
                  </a:solidFill>
                  <a:latin typeface="Arial" charset="0"/>
                </a:rPr>
                <a:t>5. Kerangka Penulisan</a:t>
              </a:r>
              <a:endParaRPr lang="en-GB" sz="1200" dirty="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25" name="Text Box 61"/>
            <p:cNvSpPr txBox="1">
              <a:spLocks noChangeArrowheads="1"/>
            </p:cNvSpPr>
            <p:nvPr/>
          </p:nvSpPr>
          <p:spPr bwMode="auto">
            <a:xfrm>
              <a:off x="2109" y="2886"/>
              <a:ext cx="958" cy="7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457200" indent="-457200"/>
              <a:r>
                <a:rPr lang="id-ID" sz="1600" dirty="0"/>
                <a:t>  </a:t>
              </a:r>
              <a:r>
                <a:rPr lang="id-ID" sz="1400" dirty="0">
                  <a:latin typeface="Arial" charset="0"/>
                </a:rPr>
                <a:t>Bab 2.</a:t>
              </a:r>
            </a:p>
            <a:p>
              <a:pPr marL="457200" indent="-457200"/>
              <a:r>
                <a:rPr lang="id-ID" sz="1400" dirty="0">
                  <a:latin typeface="Arial" charset="0"/>
                </a:rPr>
                <a:t>  Landasan </a:t>
              </a:r>
            </a:p>
            <a:p>
              <a:pPr marL="457200" indent="-457200"/>
              <a:r>
                <a:rPr lang="id-ID" sz="1400" dirty="0">
                  <a:latin typeface="Arial" charset="0"/>
                </a:rPr>
                <a:t>  Teori</a:t>
              </a:r>
            </a:p>
            <a:p>
              <a:pPr marL="457200" indent="-457200">
                <a:lnSpc>
                  <a:spcPct val="80000"/>
                </a:lnSpc>
              </a:pPr>
              <a:endParaRPr lang="id-ID" sz="1200" b="1" dirty="0">
                <a:latin typeface="Arial" charset="0"/>
              </a:endParaRPr>
            </a:p>
            <a:p>
              <a:pPr marL="457200" indent="-457200">
                <a:lnSpc>
                  <a:spcPct val="90000"/>
                </a:lnSpc>
              </a:pPr>
              <a:r>
                <a:rPr lang="id-ID" sz="1200" dirty="0">
                  <a:solidFill>
                    <a:schemeClr val="bg1"/>
                  </a:solidFill>
                  <a:latin typeface="Arial" charset="0"/>
                </a:rPr>
                <a:t>1. Dasar Teori</a:t>
              </a:r>
            </a:p>
            <a:p>
              <a:pPr marL="457200" indent="-457200">
                <a:lnSpc>
                  <a:spcPct val="90000"/>
                </a:lnSpc>
              </a:pPr>
              <a:r>
                <a:rPr lang="id-ID" sz="1200" dirty="0">
                  <a:solidFill>
                    <a:schemeClr val="bg1"/>
                  </a:solidFill>
                  <a:latin typeface="Arial" charset="0"/>
                </a:rPr>
                <a:t>2. </a:t>
              </a:r>
              <a:r>
                <a:rPr lang="en-US" sz="1200" dirty="0" err="1">
                  <a:solidFill>
                    <a:schemeClr val="bg1"/>
                  </a:solidFill>
                  <a:latin typeface="Arial" charset="0"/>
                </a:rPr>
                <a:t>Penelitian</a:t>
              </a:r>
              <a:r>
                <a:rPr lang="en-US" sz="1200" dirty="0">
                  <a:solidFill>
                    <a:schemeClr val="bg1"/>
                  </a:solidFill>
                  <a:latin typeface="Arial" charset="0"/>
                </a:rPr>
                <a:t> </a:t>
              </a:r>
              <a:r>
                <a:rPr lang="en-US" sz="1200" dirty="0" err="1">
                  <a:solidFill>
                    <a:schemeClr val="bg1"/>
                  </a:solidFill>
                  <a:latin typeface="Arial" charset="0"/>
                </a:rPr>
                <a:t>Terkait</a:t>
              </a:r>
              <a:endParaRPr lang="en-GB" sz="1200" dirty="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27" name="Text Box 63"/>
            <p:cNvSpPr txBox="1">
              <a:spLocks noChangeArrowheads="1"/>
            </p:cNvSpPr>
            <p:nvPr/>
          </p:nvSpPr>
          <p:spPr bwMode="auto">
            <a:xfrm>
              <a:off x="3087" y="2840"/>
              <a:ext cx="1069" cy="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457200" indent="-457200"/>
              <a:r>
                <a:rPr lang="id-ID" b="1" dirty="0">
                  <a:solidFill>
                    <a:schemeClr val="bg1"/>
                  </a:solidFill>
                </a:rPr>
                <a:t> </a:t>
              </a:r>
              <a:r>
                <a:rPr lang="id-ID" sz="1400" dirty="0">
                  <a:latin typeface="Arial" charset="0"/>
                </a:rPr>
                <a:t>Bab 3.</a:t>
              </a:r>
            </a:p>
            <a:p>
              <a:pPr marL="457200" indent="-457200">
                <a:lnSpc>
                  <a:spcPct val="80000"/>
                </a:lnSpc>
              </a:pPr>
              <a:r>
                <a:rPr lang="id-ID" sz="1400" dirty="0">
                  <a:latin typeface="Arial" charset="0"/>
                </a:rPr>
                <a:t> Metode </a:t>
              </a:r>
            </a:p>
            <a:p>
              <a:pPr marL="457200" indent="-457200">
                <a:lnSpc>
                  <a:spcPct val="80000"/>
                </a:lnSpc>
              </a:pPr>
              <a:r>
                <a:rPr lang="id-ID" sz="1400" dirty="0">
                  <a:latin typeface="Arial" charset="0"/>
                </a:rPr>
                <a:t> Penelitian</a:t>
              </a:r>
            </a:p>
            <a:p>
              <a:pPr marL="457200" indent="-457200">
                <a:lnSpc>
                  <a:spcPct val="80000"/>
                </a:lnSpc>
              </a:pPr>
              <a:endParaRPr lang="id-ID" sz="1200" b="1" dirty="0"/>
            </a:p>
            <a:p>
              <a:pPr marL="457200" indent="-457200">
                <a:lnSpc>
                  <a:spcPct val="90000"/>
                </a:lnSpc>
              </a:pPr>
              <a:r>
                <a:rPr lang="id-ID" sz="1200" dirty="0">
                  <a:solidFill>
                    <a:schemeClr val="bg1"/>
                  </a:solidFill>
                  <a:latin typeface="Arial" charset="0"/>
                </a:rPr>
                <a:t>1. Alat</a:t>
              </a:r>
              <a:r>
                <a:rPr lang="en-US" sz="1200" dirty="0">
                  <a:solidFill>
                    <a:schemeClr val="bg1"/>
                  </a:solidFill>
                  <a:latin typeface="Arial" charset="0"/>
                </a:rPr>
                <a:t> dan </a:t>
              </a:r>
              <a:r>
                <a:rPr lang="en-US" sz="1200" dirty="0" err="1">
                  <a:solidFill>
                    <a:schemeClr val="bg1"/>
                  </a:solidFill>
                  <a:latin typeface="Arial" charset="0"/>
                </a:rPr>
                <a:t>Bahan</a:t>
              </a:r>
              <a:endParaRPr lang="id-ID" sz="1200" dirty="0">
                <a:solidFill>
                  <a:schemeClr val="bg1"/>
                </a:solidFill>
                <a:latin typeface="Arial" charset="0"/>
              </a:endParaRPr>
            </a:p>
            <a:p>
              <a:pPr marL="457200" indent="-457200">
                <a:lnSpc>
                  <a:spcPct val="90000"/>
                </a:lnSpc>
              </a:pPr>
              <a:r>
                <a:rPr lang="id-ID" sz="1200" dirty="0">
                  <a:solidFill>
                    <a:schemeClr val="bg1"/>
                  </a:solidFill>
                  <a:latin typeface="Arial" charset="0"/>
                </a:rPr>
                <a:t>2.Tahapan</a:t>
              </a:r>
            </a:p>
            <a:p>
              <a:pPr marL="457200" indent="-457200">
                <a:lnSpc>
                  <a:spcPct val="90000"/>
                </a:lnSpc>
              </a:pPr>
              <a:r>
                <a:rPr lang="id-ID" sz="1200" dirty="0">
                  <a:solidFill>
                    <a:schemeClr val="bg1"/>
                  </a:solidFill>
                  <a:latin typeface="Arial" charset="0"/>
                </a:rPr>
                <a:t>    Penelitian</a:t>
              </a:r>
              <a:endParaRPr lang="en-GB" sz="1200" dirty="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29" name="Text Box 67"/>
            <p:cNvSpPr txBox="1">
              <a:spLocks noChangeArrowheads="1"/>
            </p:cNvSpPr>
            <p:nvPr/>
          </p:nvSpPr>
          <p:spPr bwMode="auto">
            <a:xfrm>
              <a:off x="3874" y="2860"/>
              <a:ext cx="1177" cy="8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457200" indent="-457200"/>
              <a:r>
                <a:rPr lang="id-ID" sz="1400" dirty="0"/>
                <a:t>     </a:t>
              </a:r>
              <a:r>
                <a:rPr lang="id-ID" sz="1400" dirty="0">
                  <a:latin typeface="Arial" charset="0"/>
                </a:rPr>
                <a:t>Bab 4.</a:t>
              </a:r>
            </a:p>
            <a:p>
              <a:pPr marL="457200" indent="-457200">
                <a:lnSpc>
                  <a:spcPct val="80000"/>
                </a:lnSpc>
              </a:pPr>
              <a:r>
                <a:rPr lang="id-ID" sz="1400" dirty="0">
                  <a:latin typeface="Arial" charset="0"/>
                </a:rPr>
                <a:t>     Hasil</a:t>
              </a:r>
              <a:r>
                <a:rPr lang="en-US" sz="1400" dirty="0">
                  <a:latin typeface="Arial" charset="0"/>
                </a:rPr>
                <a:t> dan</a:t>
              </a:r>
            </a:p>
            <a:p>
              <a:pPr marL="457200" indent="-457200">
                <a:lnSpc>
                  <a:spcPct val="80000"/>
                </a:lnSpc>
              </a:pPr>
              <a:r>
                <a:rPr lang="en-US" sz="1400" dirty="0">
                  <a:latin typeface="Arial" charset="0"/>
                </a:rPr>
                <a:t>     </a:t>
              </a:r>
              <a:r>
                <a:rPr lang="en-US" sz="1400" dirty="0" err="1">
                  <a:latin typeface="Arial" charset="0"/>
                </a:rPr>
                <a:t>Pembahasan</a:t>
              </a:r>
              <a:endParaRPr lang="en-US" sz="1400" dirty="0">
                <a:latin typeface="Arial" charset="0"/>
              </a:endParaRPr>
            </a:p>
            <a:p>
              <a:pPr marL="457200" indent="-457200">
                <a:lnSpc>
                  <a:spcPct val="80000"/>
                </a:lnSpc>
              </a:pPr>
              <a:endParaRPr lang="en-US" sz="1400" dirty="0">
                <a:latin typeface="Arial" charset="0"/>
              </a:endParaRPr>
            </a:p>
            <a:p>
              <a:pPr>
                <a:lnSpc>
                  <a:spcPct val="80000"/>
                </a:lnSpc>
              </a:pPr>
              <a:r>
                <a:rPr lang="en-US" sz="1400" dirty="0">
                  <a:latin typeface="Arial" charset="0"/>
                </a:rPr>
                <a:t>    </a:t>
              </a:r>
              <a:r>
                <a:rPr lang="en-US" sz="1200" dirty="0">
                  <a:solidFill>
                    <a:schemeClr val="bg1"/>
                  </a:solidFill>
                  <a:latin typeface="Arial" charset="0"/>
                </a:rPr>
                <a:t>1. Hasil</a:t>
              </a:r>
            </a:p>
            <a:p>
              <a:pPr>
                <a:lnSpc>
                  <a:spcPct val="80000"/>
                </a:lnSpc>
              </a:pPr>
              <a:r>
                <a:rPr lang="en-US" sz="1200" dirty="0">
                  <a:solidFill>
                    <a:schemeClr val="bg1"/>
                  </a:solidFill>
                  <a:latin typeface="Arial" charset="0"/>
                </a:rPr>
                <a:t>     2. </a:t>
              </a:r>
              <a:r>
                <a:rPr lang="en-US" sz="1200" dirty="0" err="1">
                  <a:solidFill>
                    <a:schemeClr val="bg1"/>
                  </a:solidFill>
                  <a:latin typeface="Arial" charset="0"/>
                </a:rPr>
                <a:t>Pembahasan</a:t>
              </a:r>
              <a:endParaRPr lang="id-ID" sz="1200" dirty="0">
                <a:solidFill>
                  <a:schemeClr val="bg1"/>
                </a:solidFill>
                <a:latin typeface="Arial" charset="0"/>
              </a:endParaRPr>
            </a:p>
            <a:p>
              <a:pPr marL="457200" indent="-457200">
                <a:lnSpc>
                  <a:spcPct val="80000"/>
                </a:lnSpc>
              </a:pPr>
              <a:endParaRPr lang="id-ID" sz="1600" dirty="0"/>
            </a:p>
          </p:txBody>
        </p:sp>
        <p:sp>
          <p:nvSpPr>
            <p:cNvPr id="31" name="Text Box 69"/>
            <p:cNvSpPr txBox="1">
              <a:spLocks noChangeArrowheads="1"/>
            </p:cNvSpPr>
            <p:nvPr/>
          </p:nvSpPr>
          <p:spPr bwMode="auto">
            <a:xfrm>
              <a:off x="4785" y="2840"/>
              <a:ext cx="1023" cy="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marL="457200" indent="-457200"/>
              <a:r>
                <a:rPr lang="id-ID" sz="1400" b="1" dirty="0">
                  <a:solidFill>
                    <a:schemeClr val="bg1"/>
                  </a:solidFill>
                </a:rPr>
                <a:t>    </a:t>
              </a:r>
              <a:r>
                <a:rPr lang="id-ID" sz="1400" dirty="0">
                  <a:latin typeface="Arial" charset="0"/>
                </a:rPr>
                <a:t>Bab 5.</a:t>
              </a:r>
            </a:p>
            <a:p>
              <a:pPr marL="457200" indent="-457200">
                <a:lnSpc>
                  <a:spcPct val="80000"/>
                </a:lnSpc>
              </a:pPr>
              <a:r>
                <a:rPr lang="id-ID" sz="1400" dirty="0">
                  <a:latin typeface="Arial" charset="0"/>
                </a:rPr>
                <a:t>    </a:t>
              </a:r>
              <a:r>
                <a:rPr lang="en-US" sz="1400" dirty="0">
                  <a:latin typeface="Arial" charset="0"/>
                </a:rPr>
                <a:t>S</a:t>
              </a:r>
              <a:r>
                <a:rPr lang="id-ID" sz="1400" dirty="0">
                  <a:latin typeface="Arial" charset="0"/>
                </a:rPr>
                <a:t>impulan</a:t>
              </a:r>
            </a:p>
            <a:p>
              <a:pPr marL="457200" indent="-457200">
                <a:lnSpc>
                  <a:spcPct val="80000"/>
                </a:lnSpc>
              </a:pPr>
              <a:r>
                <a:rPr lang="id-ID" sz="1400" dirty="0">
                  <a:latin typeface="Arial" charset="0"/>
                </a:rPr>
                <a:t>    </a:t>
              </a:r>
              <a:r>
                <a:rPr lang="en-US" sz="1400" dirty="0">
                  <a:latin typeface="Arial" charset="0"/>
                </a:rPr>
                <a:t>dan</a:t>
              </a:r>
              <a:r>
                <a:rPr lang="id-ID" sz="1400" dirty="0">
                  <a:latin typeface="Arial" charset="0"/>
                </a:rPr>
                <a:t> Saran</a:t>
              </a:r>
            </a:p>
            <a:p>
              <a:pPr marL="457200" indent="-457200">
                <a:lnSpc>
                  <a:spcPct val="80000"/>
                </a:lnSpc>
              </a:pPr>
              <a:endParaRPr lang="id-ID" sz="1400" b="1" dirty="0">
                <a:latin typeface="Arial" charset="0"/>
              </a:endParaRPr>
            </a:p>
            <a:p>
              <a:pPr marL="457200" indent="-457200">
                <a:lnSpc>
                  <a:spcPct val="90000"/>
                </a:lnSpc>
              </a:pPr>
              <a:r>
                <a:rPr lang="id-ID" sz="1400" dirty="0">
                  <a:solidFill>
                    <a:schemeClr val="bg1"/>
                  </a:solidFill>
                  <a:latin typeface="Arial" charset="0"/>
                </a:rPr>
                <a:t>  </a:t>
              </a:r>
              <a:r>
                <a:rPr lang="id-ID" sz="1200" dirty="0">
                  <a:solidFill>
                    <a:schemeClr val="bg1"/>
                  </a:solidFill>
                  <a:latin typeface="Arial" charset="0"/>
                </a:rPr>
                <a:t>1. </a:t>
              </a:r>
              <a:r>
                <a:rPr lang="en-US" sz="1200" dirty="0">
                  <a:solidFill>
                    <a:schemeClr val="bg1"/>
                  </a:solidFill>
                  <a:latin typeface="Arial" charset="0"/>
                </a:rPr>
                <a:t>S</a:t>
              </a:r>
              <a:r>
                <a:rPr lang="id-ID" sz="1200" dirty="0">
                  <a:solidFill>
                    <a:schemeClr val="bg1"/>
                  </a:solidFill>
                  <a:latin typeface="Arial" charset="0"/>
                </a:rPr>
                <a:t>impulan</a:t>
              </a:r>
            </a:p>
            <a:p>
              <a:pPr marL="457200" indent="-457200">
                <a:lnSpc>
                  <a:spcPct val="90000"/>
                </a:lnSpc>
              </a:pPr>
              <a:r>
                <a:rPr lang="id-ID" sz="1200" dirty="0">
                  <a:solidFill>
                    <a:schemeClr val="bg1"/>
                  </a:solidFill>
                  <a:latin typeface="Arial" charset="0"/>
                </a:rPr>
                <a:t>  2. Saran</a:t>
              </a:r>
            </a:p>
            <a:p>
              <a:pPr marL="457200" indent="-457200">
                <a:lnSpc>
                  <a:spcPct val="90000"/>
                </a:lnSpc>
              </a:pPr>
              <a:r>
                <a:rPr lang="id-ID" sz="1400" dirty="0">
                  <a:latin typeface="Arial" charset="0"/>
                </a:rPr>
                <a:t>    </a:t>
              </a:r>
              <a:endParaRPr lang="en-GB" sz="1400" dirty="0">
                <a:latin typeface="Arial" charset="0"/>
              </a:endParaRPr>
            </a:p>
          </p:txBody>
        </p:sp>
        <p:sp>
          <p:nvSpPr>
            <p:cNvPr id="32" name="Line 70"/>
            <p:cNvSpPr>
              <a:spLocks noChangeShapeType="1"/>
            </p:cNvSpPr>
            <p:nvPr/>
          </p:nvSpPr>
          <p:spPr bwMode="auto">
            <a:xfrm>
              <a:off x="1845" y="2986"/>
              <a:ext cx="3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>
              <a:spAutoFit/>
            </a:bodyPr>
            <a:lstStyle/>
            <a:p>
              <a:endParaRPr lang="id-ID"/>
            </a:p>
          </p:txBody>
        </p:sp>
        <p:sp>
          <p:nvSpPr>
            <p:cNvPr id="33" name="Line 71"/>
            <p:cNvSpPr>
              <a:spLocks noChangeShapeType="1"/>
            </p:cNvSpPr>
            <p:nvPr/>
          </p:nvSpPr>
          <p:spPr bwMode="auto">
            <a:xfrm>
              <a:off x="2723" y="2986"/>
              <a:ext cx="3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>
              <a:spAutoFit/>
            </a:bodyPr>
            <a:lstStyle/>
            <a:p>
              <a:endParaRPr lang="id-ID"/>
            </a:p>
          </p:txBody>
        </p:sp>
        <p:sp>
          <p:nvSpPr>
            <p:cNvPr id="34" name="Line 72"/>
            <p:cNvSpPr>
              <a:spLocks noChangeShapeType="1"/>
            </p:cNvSpPr>
            <p:nvPr/>
          </p:nvSpPr>
          <p:spPr bwMode="auto">
            <a:xfrm>
              <a:off x="3692" y="2986"/>
              <a:ext cx="3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>
              <a:spAutoFit/>
            </a:bodyPr>
            <a:lstStyle/>
            <a:p>
              <a:endParaRPr lang="id-ID"/>
            </a:p>
          </p:txBody>
        </p:sp>
        <p:sp>
          <p:nvSpPr>
            <p:cNvPr id="35" name="Line 73"/>
            <p:cNvSpPr>
              <a:spLocks noChangeShapeType="1"/>
            </p:cNvSpPr>
            <p:nvPr/>
          </p:nvSpPr>
          <p:spPr bwMode="auto">
            <a:xfrm>
              <a:off x="4545" y="2986"/>
              <a:ext cx="3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>
              <a:spAutoFit/>
            </a:bodyPr>
            <a:lstStyle/>
            <a:p>
              <a:endParaRPr lang="id-ID"/>
            </a:p>
          </p:txBody>
        </p:sp>
      </p:grpSp>
      <p:sp>
        <p:nvSpPr>
          <p:cNvPr id="36" name="Line 74"/>
          <p:cNvSpPr>
            <a:spLocks noChangeShapeType="1"/>
          </p:cNvSpPr>
          <p:nvPr/>
        </p:nvSpPr>
        <p:spPr bwMode="auto">
          <a:xfrm>
            <a:off x="2357422" y="1857364"/>
            <a:ext cx="0" cy="4392612"/>
          </a:xfrm>
          <a:prstGeom prst="line">
            <a:avLst/>
          </a:prstGeom>
          <a:noFill/>
          <a:ln w="28575">
            <a:solidFill>
              <a:srgbClr val="CC66FF"/>
            </a:solidFill>
            <a:prstDash val="sysDot"/>
            <a:round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d-ID"/>
          </a:p>
        </p:txBody>
      </p:sp>
      <p:sp>
        <p:nvSpPr>
          <p:cNvPr id="37" name="Line 75"/>
          <p:cNvSpPr>
            <a:spLocks noChangeShapeType="1"/>
          </p:cNvSpPr>
          <p:nvPr/>
        </p:nvSpPr>
        <p:spPr bwMode="auto">
          <a:xfrm>
            <a:off x="4002114" y="1892321"/>
            <a:ext cx="0" cy="4392613"/>
          </a:xfrm>
          <a:prstGeom prst="line">
            <a:avLst/>
          </a:prstGeom>
          <a:noFill/>
          <a:ln w="28575">
            <a:solidFill>
              <a:srgbClr val="CC66FF"/>
            </a:solidFill>
            <a:prstDash val="sysDot"/>
            <a:round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d-ID"/>
          </a:p>
        </p:txBody>
      </p:sp>
      <p:sp>
        <p:nvSpPr>
          <p:cNvPr id="38" name="Line 76"/>
          <p:cNvSpPr>
            <a:spLocks noChangeShapeType="1"/>
          </p:cNvSpPr>
          <p:nvPr/>
        </p:nvSpPr>
        <p:spPr bwMode="auto">
          <a:xfrm>
            <a:off x="6786578" y="1785926"/>
            <a:ext cx="0" cy="4392612"/>
          </a:xfrm>
          <a:prstGeom prst="line">
            <a:avLst/>
          </a:prstGeom>
          <a:noFill/>
          <a:ln w="28575">
            <a:solidFill>
              <a:srgbClr val="CC66FF"/>
            </a:solidFill>
            <a:prstDash val="sysDot"/>
            <a:round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id-ID"/>
          </a:p>
        </p:txBody>
      </p:sp>
      <p:sp>
        <p:nvSpPr>
          <p:cNvPr id="48" name="Rectangle 3">
            <a:extLst>
              <a:ext uri="{FF2B5EF4-FFF2-40B4-BE49-F238E27FC236}">
                <a16:creationId xmlns:a16="http://schemas.microsoft.com/office/drawing/2014/main" id="{5D8CAD3C-E555-4FDF-8CDF-7C3EFCBE90CA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286068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Hubungan Metode Ilmiah dengan Sistematika Skripsi</a:t>
            </a:r>
            <a:endParaRPr lang="fi-FI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71471" y="1802299"/>
            <a:ext cx="8072494" cy="363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b="1" dirty="0" err="1"/>
              <a:t>Latar</a:t>
            </a:r>
            <a:r>
              <a:rPr lang="en-US" b="1" dirty="0"/>
              <a:t> </a:t>
            </a:r>
            <a:r>
              <a:rPr lang="en-US" b="1" dirty="0" err="1"/>
              <a:t>Belakang</a:t>
            </a:r>
            <a:r>
              <a:rPr lang="en-US" b="1" dirty="0"/>
              <a:t> </a:t>
            </a:r>
            <a:r>
              <a:rPr lang="en-US" b="1" dirty="0" err="1"/>
              <a:t>Masalah</a:t>
            </a:r>
            <a:endParaRPr lang="id-ID" b="1" dirty="0"/>
          </a:p>
          <a:p>
            <a:pPr marL="342900" indent="-342900">
              <a:lnSpc>
                <a:spcPct val="80000"/>
              </a:lnSpc>
            </a:pPr>
            <a:endParaRPr lang="en-US" b="1" dirty="0">
              <a:solidFill>
                <a:schemeClr val="hlink"/>
              </a:solidFill>
            </a:endParaRPr>
          </a:p>
          <a:p>
            <a:pPr marL="800100" lvl="1" indent="-342900" algn="just">
              <a:lnSpc>
                <a:spcPct val="80000"/>
              </a:lnSpc>
              <a:buFont typeface="Wingdings" pitchFamily="2" charset="2"/>
              <a:buChar char="ü"/>
            </a:pPr>
            <a:r>
              <a:rPr lang="en-US" dirty="0"/>
              <a:t>Salah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terpenting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proposal </a:t>
            </a:r>
            <a:r>
              <a:rPr lang="en-US" dirty="0" err="1"/>
              <a:t>penelitian</a:t>
            </a:r>
            <a:r>
              <a:rPr lang="en-US" dirty="0"/>
              <a:t>, </a:t>
            </a:r>
            <a:r>
              <a:rPr lang="en-US" dirty="0" err="1"/>
              <a:t>makalah</a:t>
            </a:r>
            <a:r>
              <a:rPr lang="en-US" dirty="0"/>
              <a:t>, </a:t>
            </a:r>
            <a:r>
              <a:rPr lang="en-US" dirty="0" err="1"/>
              <a:t>skripsi</a:t>
            </a:r>
            <a:r>
              <a:rPr lang="en-US" dirty="0"/>
              <a:t>, </a:t>
            </a:r>
            <a:r>
              <a:rPr lang="en-US" dirty="0" err="1"/>
              <a:t>tesis</a:t>
            </a:r>
            <a:r>
              <a:rPr lang="en-US" dirty="0"/>
              <a:t>, </a:t>
            </a:r>
            <a:r>
              <a:rPr lang="en-US" dirty="0" err="1"/>
              <a:t>disertasi</a:t>
            </a:r>
            <a:r>
              <a:rPr lang="en-US" dirty="0"/>
              <a:t>, dan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karya-karya</a:t>
            </a:r>
            <a:r>
              <a:rPr lang="en-US" dirty="0"/>
              <a:t> </a:t>
            </a:r>
            <a:r>
              <a:rPr lang="en-US" dirty="0" err="1"/>
              <a:t>ilmiah</a:t>
            </a:r>
            <a:r>
              <a:rPr lang="en-US" dirty="0"/>
              <a:t> yang lain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latar</a:t>
            </a:r>
            <a:r>
              <a:rPr lang="en-US" dirty="0"/>
              <a:t> </a:t>
            </a:r>
            <a:r>
              <a:rPr lang="en-US" dirty="0" err="1"/>
              <a:t>belakang</a:t>
            </a:r>
            <a:r>
              <a:rPr lang="en-US" dirty="0"/>
              <a:t> (</a:t>
            </a:r>
            <a:r>
              <a:rPr lang="en-US" i="1" dirty="0"/>
              <a:t>background</a:t>
            </a:r>
            <a:r>
              <a:rPr lang="en-US" dirty="0"/>
              <a:t>). </a:t>
            </a:r>
          </a:p>
          <a:p>
            <a:pPr marL="800100" lvl="1" indent="-342900" algn="just">
              <a:lnSpc>
                <a:spcPct val="80000"/>
              </a:lnSpc>
              <a:buFont typeface="Wingdings" pitchFamily="2" charset="2"/>
              <a:buChar char="ü"/>
            </a:pPr>
            <a:endParaRPr lang="en-US" dirty="0"/>
          </a:p>
          <a:p>
            <a:pPr marL="800100" lvl="1" indent="-342900" algn="just">
              <a:lnSpc>
                <a:spcPct val="80000"/>
              </a:lnSpc>
              <a:buFont typeface="Wingdings" pitchFamily="2" charset="2"/>
              <a:buChar char="ü"/>
            </a:pPr>
            <a:r>
              <a:rPr lang="en-US" dirty="0"/>
              <a:t>Agar </a:t>
            </a:r>
            <a:r>
              <a:rPr lang="en-US" dirty="0" err="1"/>
              <a:t>hasilnya</a:t>
            </a:r>
            <a:r>
              <a:rPr lang="en-US" dirty="0"/>
              <a:t> </a:t>
            </a:r>
            <a:r>
              <a:rPr lang="en-US" dirty="0" err="1"/>
              <a:t>memuaskan</a:t>
            </a:r>
            <a:r>
              <a:rPr lang="en-US" dirty="0"/>
              <a:t>, </a:t>
            </a:r>
            <a:r>
              <a:rPr lang="en-US" dirty="0" err="1"/>
              <a:t>latar</a:t>
            </a:r>
            <a:r>
              <a:rPr lang="en-US" dirty="0"/>
              <a:t> </a:t>
            </a:r>
            <a:r>
              <a:rPr lang="en-US" dirty="0" err="1"/>
              <a:t>belakang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dibuat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dipersiapkan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matang</a:t>
            </a:r>
            <a:r>
              <a:rPr lang="en-US" dirty="0"/>
              <a:t>. </a:t>
            </a:r>
          </a:p>
          <a:p>
            <a:pPr marL="800100" lvl="1" indent="-342900" algn="just">
              <a:lnSpc>
                <a:spcPct val="80000"/>
              </a:lnSpc>
              <a:buFont typeface="Wingdings" pitchFamily="2" charset="2"/>
              <a:buChar char="ü"/>
            </a:pPr>
            <a:endParaRPr lang="en-US" dirty="0"/>
          </a:p>
          <a:p>
            <a:pPr marL="800100" lvl="1" indent="-342900" algn="just">
              <a:lnSpc>
                <a:spcPct val="80000"/>
              </a:lnSpc>
              <a:buFont typeface="Wingdings" pitchFamily="2" charset="2"/>
              <a:buChar char="ü"/>
            </a:pPr>
            <a:r>
              <a:rPr lang="en-US" dirty="0" err="1"/>
              <a:t>Uraian</a:t>
            </a:r>
            <a:r>
              <a:rPr lang="en-US" dirty="0"/>
              <a:t> </a:t>
            </a:r>
            <a:r>
              <a:rPr lang="en-US" dirty="0" err="1"/>
              <a:t>alasan-alasan</a:t>
            </a:r>
            <a:r>
              <a:rPr lang="en-US" dirty="0"/>
              <a:t> yang </a:t>
            </a:r>
            <a:r>
              <a:rPr lang="en-US" dirty="0" err="1"/>
              <a:t>menunjukkan</a:t>
            </a:r>
            <a:r>
              <a:rPr lang="en-US" dirty="0"/>
              <a:t> </a:t>
            </a:r>
            <a:r>
              <a:rPr lang="en-US" dirty="0" err="1"/>
              <a:t>pentingnya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diteliti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jangkauan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akademik</a:t>
            </a:r>
            <a:r>
              <a:rPr lang="en-US" dirty="0"/>
              <a:t>,</a:t>
            </a:r>
            <a:r>
              <a:rPr lang="id-ID" dirty="0"/>
              <a:t> </a:t>
            </a:r>
            <a:r>
              <a:rPr lang="en-US" dirty="0" err="1"/>
              <a:t>biaya</a:t>
            </a:r>
            <a:r>
              <a:rPr lang="en-US" dirty="0"/>
              <a:t>, </a:t>
            </a:r>
            <a:r>
              <a:rPr lang="en-US" dirty="0" err="1"/>
              <a:t>tenaga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peneliti</a:t>
            </a:r>
            <a:r>
              <a:rPr lang="en-US" dirty="0"/>
              <a:t>.</a:t>
            </a:r>
            <a:r>
              <a:rPr lang="id-ID" dirty="0"/>
              <a:t> </a:t>
            </a:r>
          </a:p>
          <a:p>
            <a:pPr marL="800100" lvl="1" indent="-342900" algn="just">
              <a:lnSpc>
                <a:spcPct val="80000"/>
              </a:lnSpc>
              <a:buFont typeface="Wingdings" pitchFamily="2" charset="2"/>
              <a:buChar char="ü"/>
            </a:pPr>
            <a:endParaRPr lang="id-ID" dirty="0"/>
          </a:p>
          <a:p>
            <a:pPr marL="800100" lvl="1" indent="-342900" algn="just">
              <a:lnSpc>
                <a:spcPct val="80000"/>
              </a:lnSpc>
              <a:buFont typeface="Wingdings" pitchFamily="2" charset="2"/>
              <a:buChar char="ü"/>
            </a:pP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diuraikan</a:t>
            </a:r>
            <a:r>
              <a:rPr lang="en-US" dirty="0"/>
              <a:t> pula </a:t>
            </a:r>
            <a:r>
              <a:rPr lang="en-US" dirty="0" err="1"/>
              <a:t>kesenjangan-kesenjangan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harapan</a:t>
            </a:r>
            <a:r>
              <a:rPr lang="en-US" dirty="0"/>
              <a:t> dan </a:t>
            </a:r>
            <a:r>
              <a:rPr lang="en-US" dirty="0" err="1"/>
              <a:t>kenyataan</a:t>
            </a:r>
            <a:r>
              <a:rPr lang="en-US" dirty="0"/>
              <a:t>, </a:t>
            </a:r>
            <a:r>
              <a:rPr lang="en-US" dirty="0" err="1"/>
              <a:t>teori</a:t>
            </a:r>
            <a:r>
              <a:rPr lang="en-US" dirty="0"/>
              <a:t> dan </a:t>
            </a:r>
            <a:r>
              <a:rPr lang="en-US" dirty="0" err="1"/>
              <a:t>praktek</a:t>
            </a:r>
            <a:r>
              <a:rPr lang="en-US" dirty="0"/>
              <a:t>, </a:t>
            </a:r>
            <a:r>
              <a:rPr lang="en-US" dirty="0" err="1"/>
              <a:t>rencana</a:t>
            </a:r>
            <a:r>
              <a:rPr lang="en-US" dirty="0"/>
              <a:t> dan</a:t>
            </a:r>
            <a:r>
              <a:rPr lang="id-ID" dirty="0"/>
              <a:t> </a:t>
            </a:r>
            <a:r>
              <a:rPr lang="en-US" dirty="0" err="1"/>
              <a:t>pelaksanaan</a:t>
            </a:r>
            <a:r>
              <a:rPr lang="en-US" dirty="0"/>
              <a:t>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kesenjangan</a:t>
            </a:r>
            <a:r>
              <a:rPr lang="id-ID" dirty="0"/>
              <a:t> </a:t>
            </a:r>
            <a:r>
              <a:rPr lang="en-US" dirty="0" err="1"/>
              <a:t>lainnya</a:t>
            </a:r>
            <a:r>
              <a:rPr lang="en-US" dirty="0"/>
              <a:t> yang </a:t>
            </a:r>
            <a:r>
              <a:rPr lang="en-US" dirty="0" err="1"/>
              <a:t>ada</a:t>
            </a:r>
            <a:r>
              <a:rPr lang="en-US" dirty="0"/>
              <a:t>.</a:t>
            </a:r>
            <a:r>
              <a:rPr lang="en-US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0D978645-9DA2-4012-A4F6-B87BFB7FD492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Proposal Penelitian</a:t>
            </a:r>
            <a:endParaRPr lang="fi-FI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777790" y="2053061"/>
            <a:ext cx="8042682" cy="308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eaLnBrk="1" hangingPunct="1">
              <a:lnSpc>
                <a:spcPct val="90000"/>
              </a:lnSpc>
              <a:buFont typeface="Wingdings" pitchFamily="2" charset="2"/>
              <a:buChar char="ü"/>
            </a:pPr>
            <a:r>
              <a:rPr lang="en-US" b="1" i="1" dirty="0"/>
              <a:t>Problem setting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latar</a:t>
            </a:r>
            <a:r>
              <a:rPr lang="en-US" dirty="0"/>
              <a:t> </a:t>
            </a:r>
            <a:r>
              <a:rPr lang="en-US" dirty="0" err="1"/>
              <a:t>belakang</a:t>
            </a:r>
            <a:r>
              <a:rPr lang="en-US" dirty="0"/>
              <a:t>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lima </a:t>
            </a:r>
            <a:r>
              <a:rPr lang="en-US" dirty="0" err="1"/>
              <a:t>paparan</a:t>
            </a:r>
            <a:r>
              <a:rPr lang="en-US" dirty="0"/>
              <a:t>:</a:t>
            </a:r>
          </a:p>
          <a:p>
            <a:pPr marL="800100" lvl="1" indent="-342900" algn="just">
              <a:lnSpc>
                <a:spcPct val="90000"/>
              </a:lnSpc>
              <a:buFont typeface="+mj-lt"/>
              <a:buAutoNum type="arabicPeriod"/>
            </a:pPr>
            <a:r>
              <a:rPr lang="en-US" dirty="0" err="1"/>
              <a:t>Paparan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b="1" dirty="0"/>
              <a:t> </a:t>
            </a:r>
            <a:r>
              <a:rPr lang="en-US" b="1" dirty="0" err="1"/>
              <a:t>kenyataan-kenyataan</a:t>
            </a:r>
            <a:r>
              <a:rPr lang="en-US" b="1" dirty="0"/>
              <a:t> yang </a:t>
            </a:r>
            <a:r>
              <a:rPr lang="en-US" b="1" dirty="0" err="1"/>
              <a:t>ada</a:t>
            </a:r>
            <a:r>
              <a:rPr lang="en-US" b="1" dirty="0"/>
              <a:t>, </a:t>
            </a:r>
            <a:r>
              <a:rPr lang="en-US" dirty="0" err="1"/>
              <a:t>berkaitan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id-ID" dirty="0"/>
              <a:t> y</a:t>
            </a:r>
            <a:r>
              <a:rPr lang="en-US" dirty="0" err="1"/>
              <a:t>ang</a:t>
            </a:r>
            <a:r>
              <a:rPr lang="en-US" dirty="0"/>
              <a:t> </a:t>
            </a:r>
            <a:r>
              <a:rPr lang="en-US" dirty="0" err="1"/>
              <a:t>terkandung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variabel</a:t>
            </a:r>
            <a:r>
              <a:rPr lang="en-US" b="1" dirty="0"/>
              <a:t> </a:t>
            </a:r>
            <a:r>
              <a:rPr lang="en-US" b="1" dirty="0" err="1"/>
              <a:t>terikat</a:t>
            </a:r>
            <a:r>
              <a:rPr lang="en-US" b="1" dirty="0"/>
              <a:t>, </a:t>
            </a:r>
            <a:r>
              <a:rPr lang="en-US" dirty="0" err="1"/>
              <a:t>didukung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fakta-fakta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data</a:t>
            </a:r>
            <a:r>
              <a:rPr lang="id-ID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sumber-sumber</a:t>
            </a:r>
            <a:r>
              <a:rPr lang="en-US" dirty="0"/>
              <a:t> </a:t>
            </a:r>
            <a:r>
              <a:rPr lang="en-US" dirty="0" err="1"/>
              <a:t>sekunder</a:t>
            </a:r>
            <a:r>
              <a:rPr lang="en-US" dirty="0"/>
              <a:t>.</a:t>
            </a:r>
          </a:p>
          <a:p>
            <a:pPr marL="800100" lvl="1" indent="-342900" algn="just">
              <a:lnSpc>
                <a:spcPct val="90000"/>
              </a:lnSpc>
              <a:buFont typeface="+mj-lt"/>
              <a:buAutoNum type="arabicPeriod"/>
            </a:pPr>
            <a:r>
              <a:rPr lang="en-US" dirty="0" err="1"/>
              <a:t>Paparan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b="1" dirty="0" err="1"/>
              <a:t>harapan</a:t>
            </a:r>
            <a:r>
              <a:rPr lang="en-US" dirty="0"/>
              <a:t>, </a:t>
            </a:r>
            <a:r>
              <a:rPr lang="en-US" dirty="0" err="1"/>
              <a:t>ketentuan</a:t>
            </a:r>
            <a:r>
              <a:rPr lang="en-US" dirty="0"/>
              <a:t>, </a:t>
            </a:r>
            <a:r>
              <a:rPr lang="en-US" dirty="0" err="1"/>
              <a:t>kewajaran</a:t>
            </a:r>
            <a:r>
              <a:rPr lang="en-US" dirty="0"/>
              <a:t>, </a:t>
            </a:r>
            <a:r>
              <a:rPr lang="en-US" dirty="0" err="1"/>
              <a:t>keharusan</a:t>
            </a:r>
            <a:r>
              <a:rPr lang="en-US" dirty="0"/>
              <a:t>, </a:t>
            </a:r>
            <a:r>
              <a:rPr lang="en-US" dirty="0" err="1"/>
              <a:t>patokan</a:t>
            </a:r>
            <a:r>
              <a:rPr lang="en-US" dirty="0"/>
              <a:t>, dan </a:t>
            </a:r>
            <a:r>
              <a:rPr lang="en-US" dirty="0" err="1"/>
              <a:t>ukuran</a:t>
            </a:r>
            <a:r>
              <a:rPr lang="en-US" dirty="0"/>
              <a:t> yang</a:t>
            </a:r>
            <a:r>
              <a:rPr lang="id-ID" dirty="0"/>
              <a:t> b</a:t>
            </a:r>
            <a:r>
              <a:rPr lang="en-US" dirty="0" err="1"/>
              <a:t>erkaitan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yang </a:t>
            </a:r>
            <a:r>
              <a:rPr lang="en-US" dirty="0" err="1"/>
              <a:t>terkandung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b="1" dirty="0" err="1"/>
              <a:t>variabel</a:t>
            </a:r>
            <a:r>
              <a:rPr lang="en-US" b="1" dirty="0"/>
              <a:t> </a:t>
            </a:r>
            <a:r>
              <a:rPr lang="en-US" b="1" dirty="0" err="1"/>
              <a:t>bebas</a:t>
            </a:r>
            <a:r>
              <a:rPr lang="en-US" dirty="0"/>
              <a:t>. </a:t>
            </a:r>
          </a:p>
          <a:p>
            <a:pPr marL="800100" lvl="1" indent="-342900" algn="just">
              <a:lnSpc>
                <a:spcPct val="90000"/>
              </a:lnSpc>
              <a:buFont typeface="+mj-lt"/>
              <a:buAutoNum type="arabicPeriod"/>
            </a:pPr>
            <a:r>
              <a:rPr lang="en-US" dirty="0" err="1"/>
              <a:t>Paparan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b="1" dirty="0" err="1"/>
              <a:t>letak</a:t>
            </a:r>
            <a:r>
              <a:rPr lang="en-US" b="1" dirty="0"/>
              <a:t> </a:t>
            </a:r>
            <a:r>
              <a:rPr lang="en-US" b="1" dirty="0" err="1"/>
              <a:t>kesenjangan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kenyataan</a:t>
            </a:r>
            <a:r>
              <a:rPr lang="en-US" dirty="0"/>
              <a:t> dan </a:t>
            </a:r>
            <a:r>
              <a:rPr lang="en-US" dirty="0" err="1"/>
              <a:t>harapan</a:t>
            </a:r>
            <a:r>
              <a:rPr lang="en-US" dirty="0"/>
              <a:t> </a:t>
            </a:r>
            <a:r>
              <a:rPr lang="en-US" dirty="0" err="1"/>
              <a:t>tsb</a:t>
            </a:r>
            <a:r>
              <a:rPr lang="en-US" dirty="0"/>
              <a:t>.</a:t>
            </a:r>
          </a:p>
          <a:p>
            <a:pPr marL="800100" lvl="1" indent="-342900" algn="just">
              <a:lnSpc>
                <a:spcPct val="90000"/>
              </a:lnSpc>
              <a:buFont typeface="+mj-lt"/>
              <a:buAutoNum type="arabicPeriod"/>
            </a:pPr>
            <a:r>
              <a:rPr lang="en-US" dirty="0" err="1"/>
              <a:t>Paparan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b="1" dirty="0" err="1"/>
              <a:t>alternatif</a:t>
            </a:r>
            <a:r>
              <a:rPr lang="en-US" b="1" dirty="0"/>
              <a:t> </a:t>
            </a:r>
            <a:r>
              <a:rPr lang="en-US" b="1" dirty="0" err="1"/>
              <a:t>pemecahan</a:t>
            </a:r>
            <a:r>
              <a:rPr lang="en-US" dirty="0"/>
              <a:t> </a:t>
            </a:r>
            <a:r>
              <a:rPr lang="en-US" dirty="0" err="1"/>
              <a:t>masalahnya</a:t>
            </a:r>
            <a:endParaRPr lang="en-US" dirty="0"/>
          </a:p>
          <a:p>
            <a:pPr marL="800100" lvl="1" indent="-342900" algn="just">
              <a:lnSpc>
                <a:spcPct val="90000"/>
              </a:lnSpc>
              <a:buFont typeface="+mj-lt"/>
              <a:buAutoNum type="arabicPeriod"/>
            </a:pPr>
            <a:r>
              <a:rPr lang="en-US" dirty="0" err="1"/>
              <a:t>Paparan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b="1" dirty="0" err="1"/>
              <a:t>pentingnya</a:t>
            </a:r>
            <a:r>
              <a:rPr lang="en-US" b="1" dirty="0"/>
              <a:t>/</a:t>
            </a:r>
            <a:r>
              <a:rPr lang="en-US" b="1" dirty="0" err="1"/>
              <a:t>relevansi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diungkapkan</a:t>
            </a:r>
            <a:r>
              <a:rPr lang="en-US" dirty="0"/>
              <a:t>.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0D978645-9DA2-4012-A4F6-B87BFB7FD492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Proposal Penelitian </a:t>
            </a:r>
            <a:endParaRPr lang="fi-FI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726DDA6-8C14-450E-BCBC-C869A75174FD}"/>
              </a:ext>
            </a:extLst>
          </p:cNvPr>
          <p:cNvSpPr/>
          <p:nvPr/>
        </p:nvSpPr>
        <p:spPr>
          <a:xfrm>
            <a:off x="539552" y="1609773"/>
            <a:ext cx="3300904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b="1" dirty="0" err="1"/>
              <a:t>Latar</a:t>
            </a:r>
            <a:r>
              <a:rPr lang="en-US" b="1" dirty="0"/>
              <a:t> </a:t>
            </a:r>
            <a:r>
              <a:rPr lang="en-US" b="1" dirty="0" err="1"/>
              <a:t>Belakang</a:t>
            </a:r>
            <a:r>
              <a:rPr lang="en-US" b="1" dirty="0"/>
              <a:t> </a:t>
            </a:r>
            <a:r>
              <a:rPr lang="en-US" b="1" dirty="0" err="1"/>
              <a:t>Masalah</a:t>
            </a:r>
            <a:r>
              <a:rPr lang="en-US" b="1" dirty="0"/>
              <a:t> </a:t>
            </a:r>
            <a:endParaRPr lang="id-ID" b="1" dirty="0"/>
          </a:p>
        </p:txBody>
      </p:sp>
    </p:spTree>
    <p:extLst>
      <p:ext uri="{BB962C8B-B14F-4D97-AF65-F5344CB8AC3E}">
        <p14:creationId xmlns:p14="http://schemas.microsoft.com/office/powerpoint/2010/main" val="210683039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5</a:t>
            </a:fld>
            <a:endParaRPr lang="en-US"/>
          </a:p>
        </p:txBody>
      </p:sp>
      <p:grpSp>
        <p:nvGrpSpPr>
          <p:cNvPr id="26" name="Group 25"/>
          <p:cNvGrpSpPr/>
          <p:nvPr/>
        </p:nvGrpSpPr>
        <p:grpSpPr>
          <a:xfrm>
            <a:off x="1691680" y="2492896"/>
            <a:ext cx="5880716" cy="3744416"/>
            <a:chOff x="857224" y="1309710"/>
            <a:chExt cx="7072362" cy="4838688"/>
          </a:xfrm>
        </p:grpSpPr>
        <p:sp>
          <p:nvSpPr>
            <p:cNvPr id="7" name="Rectangle 3"/>
            <p:cNvSpPr>
              <a:spLocks noChangeArrowheads="1"/>
            </p:cNvSpPr>
            <p:nvPr/>
          </p:nvSpPr>
          <p:spPr bwMode="auto">
            <a:xfrm>
              <a:off x="1357290" y="1360510"/>
              <a:ext cx="2071710" cy="996920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hangingPunct="1"/>
              <a:r>
                <a:rPr lang="en-US" sz="1800" b="1"/>
                <a:t>KENYATAAN</a:t>
              </a:r>
            </a:p>
          </p:txBody>
        </p:sp>
        <p:grpSp>
          <p:nvGrpSpPr>
            <p:cNvPr id="9" name="Group 4"/>
            <p:cNvGrpSpPr>
              <a:grpSpLocks/>
            </p:cNvGrpSpPr>
            <p:nvPr/>
          </p:nvGrpSpPr>
          <p:grpSpPr bwMode="auto">
            <a:xfrm>
              <a:off x="3581400" y="1868510"/>
              <a:ext cx="1752600" cy="1219200"/>
              <a:chOff x="2256" y="1104"/>
              <a:chExt cx="1104" cy="576"/>
            </a:xfrm>
          </p:grpSpPr>
          <p:sp>
            <p:nvSpPr>
              <p:cNvPr id="10" name="Line 5"/>
              <p:cNvSpPr>
                <a:spLocks noChangeShapeType="1"/>
              </p:cNvSpPr>
              <p:nvPr/>
            </p:nvSpPr>
            <p:spPr bwMode="auto">
              <a:xfrm flipH="1">
                <a:off x="2256" y="1104"/>
                <a:ext cx="52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1" name="Line 6"/>
              <p:cNvSpPr>
                <a:spLocks noChangeShapeType="1"/>
              </p:cNvSpPr>
              <p:nvPr/>
            </p:nvSpPr>
            <p:spPr bwMode="auto">
              <a:xfrm>
                <a:off x="2784" y="1104"/>
                <a:ext cx="57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2784" y="1104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id-ID"/>
              </a:p>
            </p:txBody>
          </p:sp>
        </p:grpSp>
        <p:sp>
          <p:nvSpPr>
            <p:cNvPr id="13" name="Rectangle 8"/>
            <p:cNvSpPr>
              <a:spLocks noChangeArrowheads="1"/>
            </p:cNvSpPr>
            <p:nvPr/>
          </p:nvSpPr>
          <p:spPr bwMode="auto">
            <a:xfrm>
              <a:off x="5481638" y="1309710"/>
              <a:ext cx="2162196" cy="1047720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hangingPunct="1"/>
              <a:r>
                <a:rPr lang="en-US" sz="1800" b="1" dirty="0"/>
                <a:t>H A R A P A N</a:t>
              </a:r>
            </a:p>
          </p:txBody>
        </p:sp>
        <p:grpSp>
          <p:nvGrpSpPr>
            <p:cNvPr id="14" name="Group 9"/>
            <p:cNvGrpSpPr>
              <a:grpSpLocks/>
            </p:cNvGrpSpPr>
            <p:nvPr/>
          </p:nvGrpSpPr>
          <p:grpSpPr bwMode="auto">
            <a:xfrm>
              <a:off x="2057400" y="3798910"/>
              <a:ext cx="990600" cy="1416040"/>
              <a:chOff x="1296" y="2016"/>
              <a:chExt cx="624" cy="768"/>
            </a:xfrm>
          </p:grpSpPr>
          <p:sp>
            <p:nvSpPr>
              <p:cNvPr id="15" name="Line 10"/>
              <p:cNvSpPr>
                <a:spLocks noChangeShapeType="1"/>
              </p:cNvSpPr>
              <p:nvPr/>
            </p:nvSpPr>
            <p:spPr bwMode="auto">
              <a:xfrm flipH="1">
                <a:off x="1296" y="2016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6" name="Line 11"/>
              <p:cNvSpPr>
                <a:spLocks noChangeShapeType="1"/>
              </p:cNvSpPr>
              <p:nvPr/>
            </p:nvSpPr>
            <p:spPr bwMode="auto">
              <a:xfrm>
                <a:off x="1296" y="2016"/>
                <a:ext cx="0" cy="7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19" name="Group 12"/>
            <p:cNvGrpSpPr>
              <a:grpSpLocks/>
            </p:cNvGrpSpPr>
            <p:nvPr/>
          </p:nvGrpSpPr>
          <p:grpSpPr bwMode="auto">
            <a:xfrm>
              <a:off x="5791200" y="3697310"/>
              <a:ext cx="990600" cy="1517640"/>
              <a:chOff x="3648" y="1968"/>
              <a:chExt cx="624" cy="768"/>
            </a:xfrm>
          </p:grpSpPr>
          <p:sp>
            <p:nvSpPr>
              <p:cNvPr id="20" name="Line 13"/>
              <p:cNvSpPr>
                <a:spLocks noChangeShapeType="1"/>
              </p:cNvSpPr>
              <p:nvPr/>
            </p:nvSpPr>
            <p:spPr bwMode="auto">
              <a:xfrm>
                <a:off x="3648" y="1968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21" name="Line 14"/>
              <p:cNvSpPr>
                <a:spLocks noChangeShapeType="1"/>
              </p:cNvSpPr>
              <p:nvPr/>
            </p:nvSpPr>
            <p:spPr bwMode="auto">
              <a:xfrm>
                <a:off x="4272" y="1968"/>
                <a:ext cx="0" cy="7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id-ID"/>
              </a:p>
            </p:txBody>
          </p:sp>
        </p:grpSp>
        <p:sp>
          <p:nvSpPr>
            <p:cNvPr id="22" name="Rectangle 15"/>
            <p:cNvSpPr>
              <a:spLocks noChangeArrowheads="1"/>
            </p:cNvSpPr>
            <p:nvPr/>
          </p:nvSpPr>
          <p:spPr bwMode="auto">
            <a:xfrm>
              <a:off x="857224" y="5214950"/>
              <a:ext cx="2357462" cy="933448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hangingPunct="1"/>
              <a:r>
                <a:rPr lang="en-US" sz="1800" b="1" dirty="0"/>
                <a:t>RELEVANSINYA JIKA</a:t>
              </a:r>
            </a:p>
            <a:p>
              <a:pPr algn="ctr" eaLnBrk="1" hangingPunct="1"/>
              <a:r>
                <a:rPr lang="en-US" sz="1800" b="1" dirty="0"/>
                <a:t>DIUNGKAPKAN</a:t>
              </a:r>
            </a:p>
          </p:txBody>
        </p:sp>
        <p:sp>
          <p:nvSpPr>
            <p:cNvPr id="23" name="Rectangle 16"/>
            <p:cNvSpPr>
              <a:spLocks noChangeArrowheads="1"/>
            </p:cNvSpPr>
            <p:nvPr/>
          </p:nvSpPr>
          <p:spPr bwMode="auto">
            <a:xfrm>
              <a:off x="5334000" y="5214950"/>
              <a:ext cx="2595586" cy="928694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hangingPunct="1"/>
              <a:r>
                <a:rPr lang="en-US" sz="1800" b="1" dirty="0"/>
                <a:t>ALTERNATIF SOLUSI</a:t>
              </a:r>
            </a:p>
          </p:txBody>
        </p:sp>
        <p:sp>
          <p:nvSpPr>
            <p:cNvPr id="24" name="Rectangle 17"/>
            <p:cNvSpPr>
              <a:spLocks noChangeArrowheads="1"/>
            </p:cNvSpPr>
            <p:nvPr/>
          </p:nvSpPr>
          <p:spPr bwMode="auto">
            <a:xfrm>
              <a:off x="3357554" y="3214686"/>
              <a:ext cx="2166942" cy="954070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eaLnBrk="1" hangingPunct="1"/>
              <a:r>
                <a:rPr lang="en-US" sz="1800" b="1" dirty="0"/>
                <a:t>KESENJANGAN</a:t>
              </a:r>
            </a:p>
          </p:txBody>
        </p:sp>
      </p:grp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Proposal Penelitian </a:t>
            </a:r>
            <a:endParaRPr lang="fi-FI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539552" y="1609773"/>
            <a:ext cx="3236784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b="1" dirty="0" err="1"/>
              <a:t>Latar</a:t>
            </a:r>
            <a:r>
              <a:rPr lang="en-US" b="1" dirty="0"/>
              <a:t> </a:t>
            </a:r>
            <a:r>
              <a:rPr lang="en-US" b="1" dirty="0" err="1"/>
              <a:t>Belakang</a:t>
            </a:r>
            <a:r>
              <a:rPr lang="en-US" b="1" dirty="0"/>
              <a:t> </a:t>
            </a:r>
            <a:r>
              <a:rPr lang="en-US" b="1" dirty="0" err="1"/>
              <a:t>Masalah</a:t>
            </a:r>
            <a:endParaRPr lang="id-ID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027F2F2-C204-4D1C-B8D9-C48467AB89E0}"/>
              </a:ext>
            </a:extLst>
          </p:cNvPr>
          <p:cNvSpPr/>
          <p:nvPr/>
        </p:nvSpPr>
        <p:spPr>
          <a:xfrm>
            <a:off x="905913" y="1916832"/>
            <a:ext cx="5288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/>
              <a:t>Problem setting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latar</a:t>
            </a:r>
            <a:r>
              <a:rPr lang="en-US" dirty="0"/>
              <a:t> </a:t>
            </a:r>
            <a:r>
              <a:rPr lang="en-US" dirty="0" err="1"/>
              <a:t>belakang</a:t>
            </a:r>
            <a:r>
              <a:rPr lang="en-US" dirty="0"/>
              <a:t> (</a:t>
            </a:r>
            <a:r>
              <a:rPr lang="en-US" dirty="0" err="1"/>
              <a:t>lanjutan</a:t>
            </a:r>
            <a:r>
              <a:rPr lang="en-US" dirty="0"/>
              <a:t>): 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Proposal Penelitian </a:t>
            </a:r>
            <a:endParaRPr lang="fi-FI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539552" y="1609773"/>
            <a:ext cx="3236784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b="1" dirty="0" err="1"/>
              <a:t>Latar</a:t>
            </a:r>
            <a:r>
              <a:rPr lang="en-US" b="1" dirty="0"/>
              <a:t> </a:t>
            </a:r>
            <a:r>
              <a:rPr lang="en-US" b="1" dirty="0" err="1"/>
              <a:t>Belakang</a:t>
            </a:r>
            <a:r>
              <a:rPr lang="en-US" b="1" dirty="0"/>
              <a:t> </a:t>
            </a:r>
            <a:r>
              <a:rPr lang="en-US" b="1" dirty="0" err="1"/>
              <a:t>Masalah</a:t>
            </a:r>
            <a:endParaRPr lang="id-ID" b="1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CE57521-541A-49A6-8BB2-F05959D2669D}"/>
              </a:ext>
            </a:extLst>
          </p:cNvPr>
          <p:cNvSpPr/>
          <p:nvPr/>
        </p:nvSpPr>
        <p:spPr>
          <a:xfrm>
            <a:off x="827584" y="2274901"/>
            <a:ext cx="77872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Langkah-langkah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mudah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membuat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latar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belakang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proposal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makalah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skripsi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tesis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karya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ilmiah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lainnya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berikut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Deskripsikan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topik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umum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00100" lvl="1" indent="-342900">
              <a:buFont typeface="+mj-lt"/>
              <a:buAutoNum type="arabicPeriod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Identifikasi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masalah-masalah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terkait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00100" lvl="1" indent="-342900">
              <a:buFont typeface="+mj-lt"/>
              <a:buAutoNum type="arabicPeriod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Fokus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00100" lvl="1" indent="-342900">
              <a:buFont typeface="+mj-lt"/>
              <a:buAutoNum type="arabicPeriod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Jelaskan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pentingnya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mengatasi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masalah-masalah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738515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Proposal Penelitian </a:t>
            </a:r>
            <a:endParaRPr lang="fi-FI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539552" y="1609773"/>
            <a:ext cx="3236784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b="1" dirty="0" err="1"/>
              <a:t>Latar</a:t>
            </a:r>
            <a:r>
              <a:rPr lang="en-US" b="1" dirty="0"/>
              <a:t> </a:t>
            </a:r>
            <a:r>
              <a:rPr lang="en-US" b="1" dirty="0" err="1"/>
              <a:t>Belakang</a:t>
            </a:r>
            <a:r>
              <a:rPr lang="en-US" b="1" dirty="0"/>
              <a:t> </a:t>
            </a:r>
            <a:r>
              <a:rPr lang="en-US" b="1" dirty="0" err="1"/>
              <a:t>Masalah</a:t>
            </a:r>
            <a:endParaRPr lang="id-ID" b="1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CE57521-541A-49A6-8BB2-F05959D2669D}"/>
              </a:ext>
            </a:extLst>
          </p:cNvPr>
          <p:cNvSpPr/>
          <p:nvPr/>
        </p:nvSpPr>
        <p:spPr>
          <a:xfrm>
            <a:off x="904816" y="2060848"/>
            <a:ext cx="778720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Langkah-langkah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lanjutan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342900" indent="-342900">
              <a:buFont typeface="+mj-lt"/>
              <a:buAutoNum type="arabicPeriod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+mj-lt"/>
              <a:buAutoNum type="arabicPeriod" startAt="5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Temukan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solusi-solusi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ahli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sebelumnya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00100" lvl="1" indent="-342900">
              <a:buFont typeface="+mj-lt"/>
              <a:buAutoNum type="arabicPeriod" startAt="5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+mj-lt"/>
              <a:buAutoNum type="arabicPeriod" startAt="5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Rumuskan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sendiri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kerangka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pemecahan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teoritis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00100" lvl="1" indent="-342900">
              <a:buFont typeface="+mj-lt"/>
              <a:buAutoNum type="arabicPeriod" startAt="5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+mj-lt"/>
              <a:buAutoNum type="arabicPeriod" startAt="5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Perkuat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teori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pemecahan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dukungan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teori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ahli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00100" lvl="1" indent="-342900">
              <a:buFont typeface="+mj-lt"/>
              <a:buAutoNum type="arabicPeriod" startAt="5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+mj-lt"/>
              <a:buAutoNum type="arabicPeriod" startAt="5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Rumuskan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judul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08CEB8-5A19-49B7-B4FC-7DB70A42086C}"/>
              </a:ext>
            </a:extLst>
          </p:cNvPr>
          <p:cNvSpPr/>
          <p:nvPr/>
        </p:nvSpPr>
        <p:spPr>
          <a:xfrm>
            <a:off x="909988" y="4922112"/>
            <a:ext cx="77768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/>
              <a:t>Meskipun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penulisan</a:t>
            </a:r>
            <a:r>
              <a:rPr lang="en-US" dirty="0"/>
              <a:t> </a:t>
            </a:r>
            <a:r>
              <a:rPr lang="en-US" dirty="0" err="1"/>
              <a:t>latar</a:t>
            </a:r>
            <a:r>
              <a:rPr lang="en-US" dirty="0"/>
              <a:t> </a:t>
            </a:r>
            <a:r>
              <a:rPr lang="en-US" dirty="0" err="1"/>
              <a:t>belakang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,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yang paling </a:t>
            </a:r>
            <a:r>
              <a:rPr lang="en-US" dirty="0" err="1"/>
              <a:t>banyak</a:t>
            </a:r>
            <a:r>
              <a:rPr lang="en-US" dirty="0"/>
              <a:t> dan </a:t>
            </a:r>
            <a:r>
              <a:rPr lang="en-US" dirty="0" err="1"/>
              <a:t>direkomendasikan</a:t>
            </a:r>
            <a:r>
              <a:rPr lang="en-US" dirty="0"/>
              <a:t> para </a:t>
            </a:r>
            <a:r>
              <a:rPr lang="en-US" dirty="0" err="1"/>
              <a:t>ahli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74150807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8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Proposal Penelitian </a:t>
            </a:r>
            <a:endParaRPr lang="fi-FI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539552" y="1609773"/>
            <a:ext cx="3236784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b="1" dirty="0" err="1"/>
              <a:t>Latar</a:t>
            </a:r>
            <a:r>
              <a:rPr lang="en-US" b="1" dirty="0"/>
              <a:t> </a:t>
            </a:r>
            <a:r>
              <a:rPr lang="en-US" b="1" dirty="0" err="1"/>
              <a:t>Belakang</a:t>
            </a:r>
            <a:r>
              <a:rPr lang="en-US" b="1" dirty="0"/>
              <a:t> </a:t>
            </a:r>
            <a:r>
              <a:rPr lang="en-US" b="1" dirty="0" err="1"/>
              <a:t>Masalah</a:t>
            </a:r>
            <a:endParaRPr lang="id-ID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6EF2B3-56FD-428B-A3EF-519486D2C229}"/>
              </a:ext>
            </a:extLst>
          </p:cNvPr>
          <p:cNvSpPr/>
          <p:nvPr/>
        </p:nvSpPr>
        <p:spPr>
          <a:xfrm>
            <a:off x="899592" y="1928485"/>
            <a:ext cx="77872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/>
              <a:t>Rangkaian</a:t>
            </a:r>
            <a:r>
              <a:rPr lang="en-US" dirty="0"/>
              <a:t> </a:t>
            </a:r>
            <a:r>
              <a:rPr lang="en-US" dirty="0" err="1"/>
              <a:t>langkah-langkah</a:t>
            </a:r>
            <a:r>
              <a:rPr lang="en-US" dirty="0"/>
              <a:t> </a:t>
            </a:r>
            <a:r>
              <a:rPr lang="en-US" dirty="0" err="1"/>
              <a:t>penyusunan</a:t>
            </a:r>
            <a:r>
              <a:rPr lang="en-US" dirty="0"/>
              <a:t> </a:t>
            </a:r>
            <a:r>
              <a:rPr lang="en-US" dirty="0" err="1"/>
              <a:t>latar</a:t>
            </a:r>
            <a:r>
              <a:rPr lang="en-US" dirty="0"/>
              <a:t> </a:t>
            </a:r>
            <a:r>
              <a:rPr lang="en-US" dirty="0" err="1"/>
              <a:t>belakang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berurutan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dijelaskan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berikut.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E327ECE-7C23-4D15-96BE-95A74211FED8}"/>
              </a:ext>
            </a:extLst>
          </p:cNvPr>
          <p:cNvSpPr/>
          <p:nvPr/>
        </p:nvSpPr>
        <p:spPr>
          <a:xfrm>
            <a:off x="1149286" y="2564904"/>
            <a:ext cx="52229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Deskripsikan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topik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umum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F6DF812-DFBC-4C04-965C-2E44ED8B35F4}"/>
              </a:ext>
            </a:extLst>
          </p:cNvPr>
          <p:cNvSpPr/>
          <p:nvPr/>
        </p:nvSpPr>
        <p:spPr>
          <a:xfrm>
            <a:off x="1409168" y="2958374"/>
            <a:ext cx="74833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Peneliti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perlu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mendeskripsikan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topik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umum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Penjelasan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tahapan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diusahakan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sampai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melebar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melenceng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fokus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Misalnya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meneliti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tentang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sesuatu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fokuslah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variable-variable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berkaitan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susuatu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Jelaskan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hakikat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sesuatu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apa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bagaimana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best practice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implementasi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sesuatu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kemudian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bandingkan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kondisi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obyek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tempat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perlu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sertakan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data-data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sumber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valid.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Usahakan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menggunakan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kata-kata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sendiri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berdasarkan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persepsi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minimal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lakukan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parafrase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setiap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definisi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dikutip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Mengutip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murni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plagiat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termasuk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pelanggaran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dunia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publikasi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ilmiah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26420391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9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Proposal Penelitian </a:t>
            </a:r>
            <a:endParaRPr lang="fi-FI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539552" y="1609773"/>
            <a:ext cx="3236784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b="1" dirty="0" err="1"/>
              <a:t>Latar</a:t>
            </a:r>
            <a:r>
              <a:rPr lang="en-US" b="1" dirty="0"/>
              <a:t> </a:t>
            </a:r>
            <a:r>
              <a:rPr lang="en-US" b="1" dirty="0" err="1"/>
              <a:t>Belakang</a:t>
            </a:r>
            <a:r>
              <a:rPr lang="en-US" b="1" dirty="0"/>
              <a:t> </a:t>
            </a:r>
            <a:r>
              <a:rPr lang="en-US" b="1" dirty="0" err="1"/>
              <a:t>Masalah</a:t>
            </a:r>
            <a:endParaRPr lang="id-ID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6EF2B3-56FD-428B-A3EF-519486D2C229}"/>
              </a:ext>
            </a:extLst>
          </p:cNvPr>
          <p:cNvSpPr/>
          <p:nvPr/>
        </p:nvSpPr>
        <p:spPr>
          <a:xfrm>
            <a:off x="899592" y="1928485"/>
            <a:ext cx="77872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/>
              <a:t>Rangkaian</a:t>
            </a:r>
            <a:r>
              <a:rPr lang="en-US" dirty="0"/>
              <a:t> </a:t>
            </a:r>
            <a:r>
              <a:rPr lang="en-US" dirty="0" err="1"/>
              <a:t>langkah-langkah</a:t>
            </a:r>
            <a:r>
              <a:rPr lang="en-US" dirty="0"/>
              <a:t> </a:t>
            </a:r>
            <a:r>
              <a:rPr lang="en-US" dirty="0" err="1"/>
              <a:t>penyusunan</a:t>
            </a:r>
            <a:r>
              <a:rPr lang="en-US" dirty="0"/>
              <a:t> </a:t>
            </a:r>
            <a:r>
              <a:rPr lang="en-US" dirty="0" err="1"/>
              <a:t>latar</a:t>
            </a:r>
            <a:r>
              <a:rPr lang="en-US" dirty="0"/>
              <a:t> </a:t>
            </a:r>
            <a:r>
              <a:rPr lang="en-US" dirty="0" err="1"/>
              <a:t>belakang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berurutan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dijelaskan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berikut.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73406D3-C45A-479E-B427-43734AA2C97A}"/>
              </a:ext>
            </a:extLst>
          </p:cNvPr>
          <p:cNvSpPr/>
          <p:nvPr/>
        </p:nvSpPr>
        <p:spPr>
          <a:xfrm>
            <a:off x="1183509" y="2602516"/>
            <a:ext cx="43909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Identifikasi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masalah-masalah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terkait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43B0959-212C-4EE5-BB55-9713F3D74F10}"/>
              </a:ext>
            </a:extLst>
          </p:cNvPr>
          <p:cNvSpPr/>
          <p:nvPr/>
        </p:nvSpPr>
        <p:spPr>
          <a:xfrm>
            <a:off x="1403648" y="2971848"/>
            <a:ext cx="756175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Lakukanlah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pre-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observasi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pre-survey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pengamatan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pendahuluan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mengidentifikasi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hal-hal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terkait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tentang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sesuatu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diteliti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melakukannya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menggunakan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teknik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wawancara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interview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membagikan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angket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kuisioner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Intinya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proses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berfungsi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menyajikan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informasi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umum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tentang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apa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saja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dibutuhkan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peneliti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sebelum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penelitian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agar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metode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solusi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pemecahan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dipilih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nantinya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sasaran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efektif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efisien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Kita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juga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menjelaskan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tentang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masalah-masalah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umum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ditemui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ruang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lingkup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luas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lalu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sedikit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demi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sedikit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semakin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sempit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tiba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ruang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lingkup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diteliti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63089511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1557</Words>
  <Application>Microsoft Office PowerPoint</Application>
  <PresentationFormat>On-screen Show (4:3)</PresentationFormat>
  <Paragraphs>185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Bradley Hand ITC</vt:lpstr>
      <vt:lpstr>Calibri</vt:lpstr>
      <vt:lpstr>Cambria</vt:lpstr>
      <vt:lpstr>Franklin Gothic Medium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/>
  <cp:lastModifiedBy/>
  <cp:revision>411</cp:revision>
  <dcterms:created xsi:type="dcterms:W3CDTF">2010-04-18T12:06:30Z</dcterms:created>
  <dcterms:modified xsi:type="dcterms:W3CDTF">2021-04-20T01:58:47Z</dcterms:modified>
</cp:coreProperties>
</file>