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4" r:id="rId4"/>
    <p:sldId id="305" r:id="rId5"/>
    <p:sldId id="288" r:id="rId6"/>
    <p:sldId id="303" r:id="rId7"/>
    <p:sldId id="306" r:id="rId8"/>
    <p:sldId id="301" r:id="rId9"/>
    <p:sldId id="302"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p:scale>
          <a:sx n="69" d="100"/>
          <a:sy n="69" d="100"/>
        </p:scale>
        <p:origin x="-1104" y="-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20/9/2010</a:t>
            </a:r>
          </a:p>
        </p:txBody>
      </p:sp>
      <p:sp>
        <p:nvSpPr>
          <p:cNvPr id="3" name="Footer Placeholder 4"/>
          <p:cNvSpPr>
            <a:spLocks noGrp="1"/>
          </p:cNvSpPr>
          <p:nvPr>
            <p:ph type="ftr" sz="quarter" idx="11"/>
          </p:nvPr>
        </p:nvSpPr>
        <p:spPr/>
        <p:txBody>
          <a:bodyPr/>
          <a:lstStyle>
            <a:lvl1pPr>
              <a:defRPr/>
            </a:lvl1pPr>
          </a:lstStyle>
          <a:p>
            <a:pPr>
              <a:defRPr/>
            </a:pPr>
            <a:r>
              <a:rPr lang="en-US"/>
              <a:t>Pendidikan Pancasila</a:t>
            </a:r>
          </a:p>
        </p:txBody>
      </p:sp>
      <p:sp>
        <p:nvSpPr>
          <p:cNvPr id="4" name="Slide Number Placeholder 5"/>
          <p:cNvSpPr>
            <a:spLocks noGrp="1"/>
          </p:cNvSpPr>
          <p:nvPr>
            <p:ph type="sldNum" sz="quarter" idx="12"/>
          </p:nvPr>
        </p:nvSpPr>
        <p:spPr/>
        <p:txBody>
          <a:bodyPr/>
          <a:lstStyle>
            <a:lvl1pPr>
              <a:defRPr/>
            </a:lvl1pPr>
          </a:lstStyle>
          <a:p>
            <a:pPr>
              <a:defRPr/>
            </a:pPr>
            <a:fld id="{BB096C41-EA2E-4D80-AC76-BDBE4A827545}" type="slidenum">
              <a:rPr lang="en-US"/>
              <a:pPr>
                <a:defRPr/>
              </a:pPr>
              <a:t>‹#›</a:t>
            </a:fld>
            <a:endParaRPr lang="en-US"/>
          </a:p>
        </p:txBody>
      </p:sp>
    </p:spTree>
    <p:extLst>
      <p:ext uri="{BB962C8B-B14F-4D97-AF65-F5344CB8AC3E}">
        <p14:creationId xmlns:p14="http://schemas.microsoft.com/office/powerpoint/2010/main" val="1695731827"/>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 ILMU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Title 1">
            <a:extLst>
              <a:ext uri="{FF2B5EF4-FFF2-40B4-BE49-F238E27FC236}">
                <a16:creationId xmlns:a16="http://schemas.microsoft.com/office/drawing/2014/main" xmlns="" id="{E7EE4538-51E0-463C-AD1B-BD9B800D8858}"/>
              </a:ext>
            </a:extLst>
          </p:cNvPr>
          <p:cNvSpPr txBox="1">
            <a:spLocks/>
          </p:cNvSpPr>
          <p:nvPr/>
        </p:nvSpPr>
        <p:spPr>
          <a:xfrm>
            <a:off x="457200" y="4493104"/>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MASHURIL ANWAR, S.H., M.H.</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620688"/>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olidFill>
                  <a:srgbClr val="C00000"/>
                </a:solidFill>
                <a:sym typeface="Wingdings" panose="05000000000000000000" pitchFamily="2" charset="2"/>
              </a:rPr>
              <a:t> </a:t>
            </a:r>
            <a:r>
              <a:rPr lang="en-US" sz="4000" b="1" dirty="0">
                <a:solidFill>
                  <a:srgbClr val="C00000"/>
                </a:solidFill>
              </a:rPr>
              <a:t>TERIMA KASIH</a:t>
            </a:r>
            <a:r>
              <a:rPr lang="id-ID" sz="4000" b="1" dirty="0">
                <a:solidFill>
                  <a:srgbClr val="C00000"/>
                </a:solidFill>
              </a:rPr>
              <a:t> </a:t>
            </a:r>
            <a:r>
              <a:rPr lang="id-ID" sz="4000" b="1" dirty="0">
                <a:solidFill>
                  <a:srgbClr val="C00000"/>
                </a:solidFill>
                <a:sym typeface="Wingdings" panose="05000000000000000000" pitchFamily="2" charset="2"/>
              </a:rPr>
              <a:t></a:t>
            </a:r>
            <a:endParaRPr lang="en-US" sz="4000" b="1" dirty="0">
              <a:solidFill>
                <a:srgbClr val="C00000"/>
              </a:solidFill>
            </a:endParaRPr>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A. TEKNIS PENGAJARAN</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Orasi</a:t>
            </a:r>
            <a:r>
              <a:rPr lang="en-US" sz="2600" dirty="0">
                <a:solidFill>
                  <a:schemeClr val="tx1"/>
                </a:solidFill>
                <a:latin typeface="Cambria" panose="02040503050406030204" pitchFamily="18" charset="0"/>
                <a:cs typeface="Arial" panose="020B0604020202020204" pitchFamily="34" charset="0"/>
              </a:rPr>
              <a:t>/</a:t>
            </a:r>
            <a:r>
              <a:rPr lang="en-US" sz="2600" dirty="0" err="1">
                <a:solidFill>
                  <a:schemeClr val="tx1"/>
                </a:solidFill>
                <a:latin typeface="Cambria" panose="02040503050406030204" pitchFamily="18" charset="0"/>
                <a:cs typeface="Arial" panose="020B0604020202020204" pitchFamily="34" charset="0"/>
              </a:rPr>
              <a:t>paparan</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muka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kelas</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Interaktif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dialogis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dosen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mahasiswa</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a:solidFill>
                  <a:schemeClr val="tx1"/>
                </a:solidFill>
                <a:latin typeface="Cambria" panose="02040503050406030204" pitchFamily="18" charset="0"/>
                <a:cs typeface="Arial" panose="020B0604020202020204" pitchFamily="34" charset="0"/>
              </a:rPr>
              <a:t>Review </a:t>
            </a:r>
            <a:r>
              <a:rPr lang="en-US" sz="2600" dirty="0" err="1">
                <a:solidFill>
                  <a:schemeClr val="tx1"/>
                </a:solidFill>
                <a:latin typeface="Cambria" panose="02040503050406030204" pitchFamily="18" charset="0"/>
                <a:cs typeface="Arial" panose="020B0604020202020204" pitchFamily="34" charset="0"/>
              </a:rPr>
              <a:t>materi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sebelumnya</a:t>
            </a:r>
            <a:r>
              <a:rPr lang="en-US" sz="26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Tugas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mandiri</a:t>
            </a:r>
            <a:r>
              <a:rPr lang="en-US" sz="2600" dirty="0">
                <a:solidFill>
                  <a:schemeClr val="tx1"/>
                </a:solidFill>
                <a:latin typeface="Cambria" panose="02040503050406030204" pitchFamily="18" charset="0"/>
                <a:cs typeface="Arial" panose="020B0604020202020204" pitchFamily="34" charset="0"/>
              </a:rPr>
              <a:t>/</a:t>
            </a:r>
            <a:r>
              <a:rPr lang="en-US" sz="2600" dirty="0" err="1">
                <a:solidFill>
                  <a:schemeClr val="tx1"/>
                </a:solidFill>
                <a:latin typeface="Cambria" panose="02040503050406030204" pitchFamily="18" charset="0"/>
                <a:cs typeface="Arial" panose="020B0604020202020204" pitchFamily="34" charset="0"/>
              </a:rPr>
              <a:t>kelompok</a:t>
            </a:r>
            <a:r>
              <a:rPr lang="en-US" sz="2600" dirty="0">
                <a:solidFill>
                  <a:schemeClr val="tx1"/>
                </a:solidFill>
                <a:latin typeface="Cambria" panose="02040503050406030204" pitchFamily="18" charset="0"/>
                <a:cs typeface="Arial" panose="020B0604020202020204" pitchFamily="34" charset="0"/>
              </a:rPr>
              <a:t>; dan</a:t>
            </a:r>
          </a:p>
          <a:p>
            <a:pPr marL="514350" indent="-514350" algn="just">
              <a:buFont typeface="+mj-lt"/>
              <a:buAutoNum type="arabicParenR"/>
            </a:pPr>
            <a:r>
              <a:rPr lang="en-US" sz="2600" dirty="0" err="1">
                <a:solidFill>
                  <a:schemeClr val="tx1"/>
                </a:solidFill>
                <a:latin typeface="Cambria" panose="02040503050406030204" pitchFamily="18" charset="0"/>
                <a:cs typeface="Arial" panose="020B0604020202020204" pitchFamily="34" charset="0"/>
              </a:rPr>
              <a:t>Pembahasan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materi</a:t>
            </a:r>
            <a:r>
              <a:rPr lang="en-US" sz="2600" dirty="0">
                <a:solidFill>
                  <a:schemeClr val="tx1"/>
                </a:solidFill>
                <a:latin typeface="Cambria" panose="02040503050406030204" pitchFamily="18" charset="0"/>
                <a:cs typeface="Arial" panose="020B0604020202020204" pitchFamily="34" charset="0"/>
              </a:rPr>
              <a:t> dan Latihan </a:t>
            </a:r>
            <a:r>
              <a:rPr lang="en-US" sz="2600" dirty="0" err="1">
                <a:solidFill>
                  <a:schemeClr val="tx1"/>
                </a:solidFill>
                <a:latin typeface="Cambria" panose="02040503050406030204" pitchFamily="18" charset="0"/>
                <a:cs typeface="Arial" panose="020B0604020202020204" pitchFamily="34" charset="0"/>
              </a:rPr>
              <a:t>soal</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B. TEKNIS PENILAIAN</a:t>
            </a:r>
          </a:p>
          <a:p>
            <a:pPr algn="just"/>
            <a:endParaRPr lang="en-US" sz="2600" dirty="0">
              <a:solidFill>
                <a:schemeClr val="tx1"/>
              </a:solidFill>
              <a:latin typeface="Cambria" panose="02040503050406030204" pitchFamily="18" charset="0"/>
              <a:cs typeface="Arial" panose="020B0604020202020204" pitchFamily="34" charset="0"/>
            </a:endParaRPr>
          </a:p>
        </p:txBody>
      </p:sp>
      <p:graphicFrame>
        <p:nvGraphicFramePr>
          <p:cNvPr id="2" name="Table 4">
            <a:extLst>
              <a:ext uri="{FF2B5EF4-FFF2-40B4-BE49-F238E27FC236}">
                <a16:creationId xmlns:a16="http://schemas.microsoft.com/office/drawing/2014/main" xmlns="" id="{5ED7039E-9542-4382-B2CB-C9020836D46D}"/>
              </a:ext>
            </a:extLst>
          </p:cNvPr>
          <p:cNvGraphicFramePr>
            <a:graphicFrameLocks noGrp="1"/>
          </p:cNvGraphicFramePr>
          <p:nvPr>
            <p:extLst>
              <p:ext uri="{D42A27DB-BD31-4B8C-83A1-F6EECF244321}">
                <p14:modId xmlns:p14="http://schemas.microsoft.com/office/powerpoint/2010/main" val="1050789535"/>
              </p:ext>
            </p:extLst>
          </p:nvPr>
        </p:nvGraphicFramePr>
        <p:xfrm>
          <a:off x="971600" y="2255630"/>
          <a:ext cx="6096000" cy="2966720"/>
        </p:xfrm>
        <a:graphic>
          <a:graphicData uri="http://schemas.openxmlformats.org/drawingml/2006/table">
            <a:tbl>
              <a:tblPr firstRow="1" bandRow="1">
                <a:tableStyleId>{0660B408-B3CF-4A94-85FC-2B1E0A45F4A2}</a:tableStyleId>
              </a:tblPr>
              <a:tblGrid>
                <a:gridCol w="2032000">
                  <a:extLst>
                    <a:ext uri="{9D8B030D-6E8A-4147-A177-3AD203B41FA5}">
                      <a16:colId xmlns:a16="http://schemas.microsoft.com/office/drawing/2014/main" xmlns="" val="3630034356"/>
                    </a:ext>
                  </a:extLst>
                </a:gridCol>
                <a:gridCol w="2032000">
                  <a:extLst>
                    <a:ext uri="{9D8B030D-6E8A-4147-A177-3AD203B41FA5}">
                      <a16:colId xmlns:a16="http://schemas.microsoft.com/office/drawing/2014/main" xmlns="" val="2555190603"/>
                    </a:ext>
                  </a:extLst>
                </a:gridCol>
                <a:gridCol w="2032000">
                  <a:extLst>
                    <a:ext uri="{9D8B030D-6E8A-4147-A177-3AD203B41FA5}">
                      <a16:colId xmlns:a16="http://schemas.microsoft.com/office/drawing/2014/main" xmlns="" val="349400397"/>
                    </a:ext>
                  </a:extLst>
                </a:gridCol>
              </a:tblGrid>
              <a:tr h="370840">
                <a:tc>
                  <a:txBody>
                    <a:bodyPr/>
                    <a:lstStyle/>
                    <a:p>
                      <a:pPr algn="ctr"/>
                      <a:r>
                        <a:rPr lang="en-US" b="1" dirty="0"/>
                        <a:t>Range</a:t>
                      </a:r>
                      <a:endParaRPr lang="en-ID" b="1" dirty="0"/>
                    </a:p>
                  </a:txBody>
                  <a:tcPr/>
                </a:tc>
                <a:tc>
                  <a:txBody>
                    <a:bodyPr/>
                    <a:lstStyle/>
                    <a:p>
                      <a:pPr algn="ctr"/>
                      <a:r>
                        <a:rPr lang="en-US" b="1" dirty="0"/>
                        <a:t>Nilai</a:t>
                      </a:r>
                      <a:endParaRPr lang="en-ID" b="1" dirty="0"/>
                    </a:p>
                  </a:txBody>
                  <a:tcPr/>
                </a:tc>
                <a:tc>
                  <a:txBody>
                    <a:bodyPr/>
                    <a:lstStyle/>
                    <a:p>
                      <a:pPr algn="ctr"/>
                      <a:r>
                        <a:rPr lang="en-US" b="1" dirty="0" err="1"/>
                        <a:t>Bobot</a:t>
                      </a:r>
                      <a:endParaRPr lang="en-ID" b="1" dirty="0"/>
                    </a:p>
                  </a:txBody>
                  <a:tcPr/>
                </a:tc>
                <a:extLst>
                  <a:ext uri="{0D108BD9-81ED-4DB2-BD59-A6C34878D82A}">
                    <a16:rowId xmlns:a16="http://schemas.microsoft.com/office/drawing/2014/main" xmlns="" val="1118989842"/>
                  </a:ext>
                </a:extLst>
              </a:tr>
              <a:tr h="370840">
                <a:tc>
                  <a:txBody>
                    <a:bodyPr/>
                    <a:lstStyle/>
                    <a:p>
                      <a:pPr algn="ctr"/>
                      <a:r>
                        <a:rPr lang="en-US" dirty="0"/>
                        <a:t>80-100</a:t>
                      </a:r>
                      <a:endParaRPr lang="en-ID" dirty="0"/>
                    </a:p>
                  </a:txBody>
                  <a:tcPr/>
                </a:tc>
                <a:tc>
                  <a:txBody>
                    <a:bodyPr/>
                    <a:lstStyle/>
                    <a:p>
                      <a:pPr algn="ctr"/>
                      <a:r>
                        <a:rPr lang="en-US" dirty="0"/>
                        <a:t>A</a:t>
                      </a:r>
                      <a:endParaRPr lang="en-ID" dirty="0"/>
                    </a:p>
                  </a:txBody>
                  <a:tcPr/>
                </a:tc>
                <a:tc>
                  <a:txBody>
                    <a:bodyPr/>
                    <a:lstStyle/>
                    <a:p>
                      <a:pPr algn="ctr"/>
                      <a:r>
                        <a:rPr lang="en-US" dirty="0"/>
                        <a:t>4</a:t>
                      </a:r>
                      <a:endParaRPr lang="en-ID" dirty="0"/>
                    </a:p>
                  </a:txBody>
                  <a:tcPr/>
                </a:tc>
                <a:extLst>
                  <a:ext uri="{0D108BD9-81ED-4DB2-BD59-A6C34878D82A}">
                    <a16:rowId xmlns:a16="http://schemas.microsoft.com/office/drawing/2014/main" xmlns="" val="2293043686"/>
                  </a:ext>
                </a:extLst>
              </a:tr>
              <a:tr h="370840">
                <a:tc>
                  <a:txBody>
                    <a:bodyPr/>
                    <a:lstStyle/>
                    <a:p>
                      <a:pPr algn="ctr"/>
                      <a:r>
                        <a:rPr lang="en-US" dirty="0"/>
                        <a:t>75-79,5</a:t>
                      </a:r>
                      <a:endParaRPr lang="en-ID" dirty="0"/>
                    </a:p>
                  </a:txBody>
                  <a:tcPr/>
                </a:tc>
                <a:tc>
                  <a:txBody>
                    <a:bodyPr/>
                    <a:lstStyle/>
                    <a:p>
                      <a:pPr algn="ctr"/>
                      <a:r>
                        <a:rPr lang="en-US" dirty="0"/>
                        <a:t>A-</a:t>
                      </a:r>
                      <a:endParaRPr lang="en-ID" dirty="0"/>
                    </a:p>
                  </a:txBody>
                  <a:tcPr/>
                </a:tc>
                <a:tc>
                  <a:txBody>
                    <a:bodyPr/>
                    <a:lstStyle/>
                    <a:p>
                      <a:pPr algn="ctr"/>
                      <a:r>
                        <a:rPr lang="en-US" dirty="0"/>
                        <a:t>3,75</a:t>
                      </a:r>
                      <a:endParaRPr lang="en-ID" dirty="0"/>
                    </a:p>
                  </a:txBody>
                  <a:tcPr/>
                </a:tc>
                <a:extLst>
                  <a:ext uri="{0D108BD9-81ED-4DB2-BD59-A6C34878D82A}">
                    <a16:rowId xmlns:a16="http://schemas.microsoft.com/office/drawing/2014/main" xmlns="" val="868905514"/>
                  </a:ext>
                </a:extLst>
              </a:tr>
              <a:tr h="370840">
                <a:tc>
                  <a:txBody>
                    <a:bodyPr/>
                    <a:lstStyle/>
                    <a:p>
                      <a:pPr algn="ctr"/>
                      <a:r>
                        <a:rPr lang="en-US" dirty="0"/>
                        <a:t>70-74,5</a:t>
                      </a:r>
                      <a:endParaRPr lang="en-ID" dirty="0"/>
                    </a:p>
                  </a:txBody>
                  <a:tcPr/>
                </a:tc>
                <a:tc>
                  <a:txBody>
                    <a:bodyPr/>
                    <a:lstStyle/>
                    <a:p>
                      <a:pPr algn="ctr"/>
                      <a:r>
                        <a:rPr lang="en-US" dirty="0"/>
                        <a:t>B+</a:t>
                      </a:r>
                      <a:endParaRPr lang="en-ID" dirty="0"/>
                    </a:p>
                  </a:txBody>
                  <a:tcPr/>
                </a:tc>
                <a:tc>
                  <a:txBody>
                    <a:bodyPr/>
                    <a:lstStyle/>
                    <a:p>
                      <a:pPr algn="ctr"/>
                      <a:r>
                        <a:rPr lang="en-US" dirty="0"/>
                        <a:t>3,5</a:t>
                      </a:r>
                      <a:endParaRPr lang="en-ID" dirty="0"/>
                    </a:p>
                  </a:txBody>
                  <a:tcPr/>
                </a:tc>
                <a:extLst>
                  <a:ext uri="{0D108BD9-81ED-4DB2-BD59-A6C34878D82A}">
                    <a16:rowId xmlns:a16="http://schemas.microsoft.com/office/drawing/2014/main" xmlns="" val="176378732"/>
                  </a:ext>
                </a:extLst>
              </a:tr>
              <a:tr h="370840">
                <a:tc>
                  <a:txBody>
                    <a:bodyPr/>
                    <a:lstStyle/>
                    <a:p>
                      <a:pPr algn="ctr"/>
                      <a:r>
                        <a:rPr lang="en-US" dirty="0"/>
                        <a:t>65-69,5</a:t>
                      </a:r>
                      <a:endParaRPr lang="en-ID" dirty="0"/>
                    </a:p>
                  </a:txBody>
                  <a:tcPr/>
                </a:tc>
                <a:tc>
                  <a:txBody>
                    <a:bodyPr/>
                    <a:lstStyle/>
                    <a:p>
                      <a:pPr algn="ctr"/>
                      <a:r>
                        <a:rPr lang="en-US" dirty="0"/>
                        <a:t>B</a:t>
                      </a:r>
                      <a:endParaRPr lang="en-ID" dirty="0"/>
                    </a:p>
                  </a:txBody>
                  <a:tcPr/>
                </a:tc>
                <a:tc>
                  <a:txBody>
                    <a:bodyPr/>
                    <a:lstStyle/>
                    <a:p>
                      <a:pPr algn="ctr"/>
                      <a:r>
                        <a:rPr lang="en-US" dirty="0"/>
                        <a:t>3</a:t>
                      </a:r>
                      <a:endParaRPr lang="en-ID" dirty="0"/>
                    </a:p>
                  </a:txBody>
                  <a:tcPr/>
                </a:tc>
                <a:extLst>
                  <a:ext uri="{0D108BD9-81ED-4DB2-BD59-A6C34878D82A}">
                    <a16:rowId xmlns:a16="http://schemas.microsoft.com/office/drawing/2014/main" xmlns="" val="2316562047"/>
                  </a:ext>
                </a:extLst>
              </a:tr>
              <a:tr h="370840">
                <a:tc>
                  <a:txBody>
                    <a:bodyPr/>
                    <a:lstStyle/>
                    <a:p>
                      <a:pPr algn="ctr"/>
                      <a:r>
                        <a:rPr lang="en-US" dirty="0"/>
                        <a:t>55-64,5</a:t>
                      </a:r>
                      <a:endParaRPr lang="en-ID" dirty="0"/>
                    </a:p>
                  </a:txBody>
                  <a:tcPr/>
                </a:tc>
                <a:tc>
                  <a:txBody>
                    <a:bodyPr/>
                    <a:lstStyle/>
                    <a:p>
                      <a:pPr algn="ctr"/>
                      <a:r>
                        <a:rPr lang="en-US" dirty="0"/>
                        <a:t>C</a:t>
                      </a:r>
                      <a:endParaRPr lang="en-ID" dirty="0"/>
                    </a:p>
                  </a:txBody>
                  <a:tcPr/>
                </a:tc>
                <a:tc>
                  <a:txBody>
                    <a:bodyPr/>
                    <a:lstStyle/>
                    <a:p>
                      <a:pPr algn="ctr"/>
                      <a:r>
                        <a:rPr lang="en-US" dirty="0"/>
                        <a:t>2</a:t>
                      </a:r>
                      <a:endParaRPr lang="en-ID" dirty="0"/>
                    </a:p>
                  </a:txBody>
                  <a:tcPr/>
                </a:tc>
                <a:extLst>
                  <a:ext uri="{0D108BD9-81ED-4DB2-BD59-A6C34878D82A}">
                    <a16:rowId xmlns:a16="http://schemas.microsoft.com/office/drawing/2014/main" xmlns="" val="849842665"/>
                  </a:ext>
                </a:extLst>
              </a:tr>
              <a:tr h="370840">
                <a:tc>
                  <a:txBody>
                    <a:bodyPr/>
                    <a:lstStyle/>
                    <a:p>
                      <a:pPr algn="ctr"/>
                      <a:r>
                        <a:rPr lang="en-US" dirty="0"/>
                        <a:t>30—54,5</a:t>
                      </a:r>
                      <a:endParaRPr lang="en-ID" dirty="0"/>
                    </a:p>
                  </a:txBody>
                  <a:tcPr/>
                </a:tc>
                <a:tc>
                  <a:txBody>
                    <a:bodyPr/>
                    <a:lstStyle/>
                    <a:p>
                      <a:pPr algn="ctr"/>
                      <a:r>
                        <a:rPr lang="en-US" dirty="0"/>
                        <a:t>D</a:t>
                      </a:r>
                      <a:endParaRPr lang="en-ID" dirty="0"/>
                    </a:p>
                  </a:txBody>
                  <a:tcPr/>
                </a:tc>
                <a:tc>
                  <a:txBody>
                    <a:bodyPr/>
                    <a:lstStyle/>
                    <a:p>
                      <a:pPr algn="ctr"/>
                      <a:r>
                        <a:rPr lang="en-US" dirty="0"/>
                        <a:t>1</a:t>
                      </a:r>
                      <a:endParaRPr lang="en-ID" dirty="0"/>
                    </a:p>
                  </a:txBody>
                  <a:tcPr/>
                </a:tc>
                <a:extLst>
                  <a:ext uri="{0D108BD9-81ED-4DB2-BD59-A6C34878D82A}">
                    <a16:rowId xmlns:a16="http://schemas.microsoft.com/office/drawing/2014/main" xmlns="" val="838430629"/>
                  </a:ext>
                </a:extLst>
              </a:tr>
              <a:tr h="370840">
                <a:tc>
                  <a:txBody>
                    <a:bodyPr/>
                    <a:lstStyle/>
                    <a:p>
                      <a:pPr algn="ctr"/>
                      <a:r>
                        <a:rPr lang="en-US" dirty="0"/>
                        <a:t>&lt;30</a:t>
                      </a:r>
                      <a:endParaRPr lang="en-ID" dirty="0"/>
                    </a:p>
                  </a:txBody>
                  <a:tcPr/>
                </a:tc>
                <a:tc>
                  <a:txBody>
                    <a:bodyPr/>
                    <a:lstStyle/>
                    <a:p>
                      <a:pPr algn="ctr"/>
                      <a:r>
                        <a:rPr lang="en-US" dirty="0"/>
                        <a:t>E</a:t>
                      </a:r>
                      <a:endParaRPr lang="en-ID" dirty="0"/>
                    </a:p>
                  </a:txBody>
                  <a:tcPr/>
                </a:tc>
                <a:tc>
                  <a:txBody>
                    <a:bodyPr/>
                    <a:lstStyle/>
                    <a:p>
                      <a:pPr algn="ctr"/>
                      <a:r>
                        <a:rPr lang="en-US" dirty="0"/>
                        <a:t>0</a:t>
                      </a:r>
                      <a:endParaRPr lang="en-ID" dirty="0"/>
                    </a:p>
                  </a:txBody>
                  <a:tcPr/>
                </a:tc>
                <a:extLst>
                  <a:ext uri="{0D108BD9-81ED-4DB2-BD59-A6C34878D82A}">
                    <a16:rowId xmlns:a16="http://schemas.microsoft.com/office/drawing/2014/main" xmlns="" val="2627974163"/>
                  </a:ext>
                </a:extLst>
              </a:tr>
            </a:tbl>
          </a:graphicData>
        </a:graphic>
      </p:graphicFrame>
    </p:spTree>
    <p:extLst>
      <p:ext uri="{BB962C8B-B14F-4D97-AF65-F5344CB8AC3E}">
        <p14:creationId xmlns:p14="http://schemas.microsoft.com/office/powerpoint/2010/main" val="367356010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KONTRAK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C. KOMPONEN PENILAIAN</a:t>
            </a:r>
          </a:p>
          <a:p>
            <a:pPr algn="just"/>
            <a:endParaRPr lang="en-US" sz="2600" dirty="0">
              <a:solidFill>
                <a:schemeClr val="tx1"/>
              </a:solidFill>
              <a:latin typeface="Cambria" panose="02040503050406030204" pitchFamily="18" charset="0"/>
              <a:cs typeface="Arial" panose="020B0604020202020204" pitchFamily="34" charset="0"/>
            </a:endParaRPr>
          </a:p>
        </p:txBody>
      </p:sp>
      <p:graphicFrame>
        <p:nvGraphicFramePr>
          <p:cNvPr id="7" name="Table 7">
            <a:extLst>
              <a:ext uri="{FF2B5EF4-FFF2-40B4-BE49-F238E27FC236}">
                <a16:creationId xmlns:a16="http://schemas.microsoft.com/office/drawing/2014/main" xmlns="" id="{68337499-1D59-48E9-9CA7-A5AF6E0C9732}"/>
              </a:ext>
            </a:extLst>
          </p:cNvPr>
          <p:cNvGraphicFramePr>
            <a:graphicFrameLocks noGrp="1"/>
          </p:cNvGraphicFramePr>
          <p:nvPr>
            <p:extLst>
              <p:ext uri="{D42A27DB-BD31-4B8C-83A1-F6EECF244321}">
                <p14:modId xmlns:p14="http://schemas.microsoft.com/office/powerpoint/2010/main" val="3337296271"/>
              </p:ext>
            </p:extLst>
          </p:nvPr>
        </p:nvGraphicFramePr>
        <p:xfrm>
          <a:off x="899592" y="2204864"/>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34917953"/>
                    </a:ext>
                  </a:extLst>
                </a:gridCol>
                <a:gridCol w="3048000">
                  <a:extLst>
                    <a:ext uri="{9D8B030D-6E8A-4147-A177-3AD203B41FA5}">
                      <a16:colId xmlns:a16="http://schemas.microsoft.com/office/drawing/2014/main" xmlns="" val="2908331992"/>
                    </a:ext>
                  </a:extLst>
                </a:gridCol>
              </a:tblGrid>
              <a:tr h="370840">
                <a:tc>
                  <a:txBody>
                    <a:bodyPr/>
                    <a:lstStyle/>
                    <a:p>
                      <a:pPr algn="ctr"/>
                      <a:r>
                        <a:rPr lang="en-US" dirty="0" err="1"/>
                        <a:t>Komponen</a:t>
                      </a:r>
                      <a:endParaRPr lang="en-ID" dirty="0"/>
                    </a:p>
                  </a:txBody>
                  <a:tcPr/>
                </a:tc>
                <a:tc>
                  <a:txBody>
                    <a:bodyPr/>
                    <a:lstStyle/>
                    <a:p>
                      <a:pPr algn="ctr"/>
                      <a:r>
                        <a:rPr lang="en-US" dirty="0" err="1"/>
                        <a:t>Presentase</a:t>
                      </a:r>
                      <a:r>
                        <a:rPr lang="en-US" dirty="0"/>
                        <a:t> (%)</a:t>
                      </a:r>
                      <a:endParaRPr lang="en-ID" dirty="0"/>
                    </a:p>
                  </a:txBody>
                  <a:tcPr/>
                </a:tc>
                <a:extLst>
                  <a:ext uri="{0D108BD9-81ED-4DB2-BD59-A6C34878D82A}">
                    <a16:rowId xmlns:a16="http://schemas.microsoft.com/office/drawing/2014/main" xmlns="" val="2513172605"/>
                  </a:ext>
                </a:extLst>
              </a:tr>
              <a:tr h="370840">
                <a:tc>
                  <a:txBody>
                    <a:bodyPr/>
                    <a:lstStyle/>
                    <a:p>
                      <a:pPr algn="ctr"/>
                      <a:r>
                        <a:rPr lang="en-US" dirty="0"/>
                        <a:t>UTS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xmlns="" val="1103816810"/>
                  </a:ext>
                </a:extLst>
              </a:tr>
              <a:tr h="370840">
                <a:tc>
                  <a:txBody>
                    <a:bodyPr/>
                    <a:lstStyle/>
                    <a:p>
                      <a:pPr algn="ctr"/>
                      <a:r>
                        <a:rPr lang="en-US" dirty="0"/>
                        <a:t>UAS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xmlns="" val="1275922743"/>
                  </a:ext>
                </a:extLst>
              </a:tr>
              <a:tr h="370840">
                <a:tc>
                  <a:txBody>
                    <a:bodyPr/>
                    <a:lstStyle/>
                    <a:p>
                      <a:pPr algn="ctr"/>
                      <a:r>
                        <a:rPr lang="en-US" dirty="0" err="1"/>
                        <a:t>Tugas</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xmlns="" val="41208807"/>
                  </a:ext>
                </a:extLst>
              </a:tr>
              <a:tr h="370840">
                <a:tc>
                  <a:txBody>
                    <a:bodyPr/>
                    <a:lstStyle/>
                    <a:p>
                      <a:pPr algn="ctr"/>
                      <a:r>
                        <a:rPr lang="en-US" dirty="0"/>
                        <a:t>Etika</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xmlns="" val="2796711785"/>
                  </a:ext>
                </a:extLst>
              </a:tr>
              <a:tr h="370840">
                <a:tc>
                  <a:txBody>
                    <a:bodyPr/>
                    <a:lstStyle/>
                    <a:p>
                      <a:pPr algn="ctr"/>
                      <a:r>
                        <a:rPr lang="en-US" dirty="0" err="1"/>
                        <a:t>Presensi</a:t>
                      </a:r>
                      <a:endParaRPr lang="en-ID" dirty="0"/>
                    </a:p>
                  </a:txBody>
                  <a:tcPr/>
                </a:tc>
                <a:tc>
                  <a:txBody>
                    <a:bodyPr/>
                    <a:lstStyle/>
                    <a:p>
                      <a:pPr algn="ctr"/>
                      <a:r>
                        <a:rPr lang="en-US" dirty="0"/>
                        <a:t>20</a:t>
                      </a:r>
                      <a:endParaRPr lang="en-ID" dirty="0"/>
                    </a:p>
                  </a:txBody>
                  <a:tcPr/>
                </a:tc>
                <a:extLst>
                  <a:ext uri="{0D108BD9-81ED-4DB2-BD59-A6C34878D82A}">
                    <a16:rowId xmlns:a16="http://schemas.microsoft.com/office/drawing/2014/main" xmlns="" val="2478856267"/>
                  </a:ext>
                </a:extLst>
              </a:tr>
            </a:tbl>
          </a:graphicData>
        </a:graphic>
      </p:graphicFrame>
    </p:spTree>
    <p:extLst>
      <p:ext uri="{BB962C8B-B14F-4D97-AF65-F5344CB8AC3E}">
        <p14:creationId xmlns:p14="http://schemas.microsoft.com/office/powerpoint/2010/main" val="174719400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20/9/2010</a:t>
            </a:r>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5</a:t>
            </a:fld>
            <a:endParaRPr lang="en-US"/>
          </a:p>
        </p:txBody>
      </p:sp>
      <p:sp>
        <p:nvSpPr>
          <p:cNvPr id="6" name="Footer Placeholder 2"/>
          <p:cNvSpPr txBox="1">
            <a:spLocks/>
          </p:cNvSpPr>
          <p:nvPr/>
        </p:nvSpPr>
        <p:spPr>
          <a:xfrm>
            <a:off x="2667000" y="6356350"/>
            <a:ext cx="33528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PANCASILA</a:t>
            </a:r>
          </a:p>
        </p:txBody>
      </p:sp>
      <p:sp>
        <p:nvSpPr>
          <p:cNvPr id="8" name="TextBox 7"/>
          <p:cNvSpPr txBox="1"/>
          <p:nvPr/>
        </p:nvSpPr>
        <p:spPr>
          <a:xfrm>
            <a:off x="714348" y="928670"/>
            <a:ext cx="7929618" cy="584775"/>
          </a:xfrm>
          <a:prstGeom prst="rect">
            <a:avLst/>
          </a:prstGeom>
          <a:noFill/>
        </p:spPr>
        <p:txBody>
          <a:bodyPr wrap="square" rtlCol="0">
            <a:spAutoFit/>
          </a:bodyPr>
          <a:lstStyle/>
          <a:p>
            <a:r>
              <a:rPr lang="en-US" sz="3200" b="1" dirty="0">
                <a:solidFill>
                  <a:srgbClr val="C00000"/>
                </a:solidFill>
                <a:effectLst>
                  <a:outerShdw blurRad="38100" dist="38100" dir="2700000" algn="tl">
                    <a:srgbClr val="000000">
                      <a:alpha val="43137"/>
                    </a:srgbClr>
                  </a:outerShdw>
                </a:effectLst>
                <a:latin typeface="Cambria" pitchFamily="18" charset="0"/>
              </a:rPr>
              <a:t>MODEL PERKULIAHAN</a:t>
            </a:r>
          </a:p>
        </p:txBody>
      </p:sp>
      <p:sp>
        <p:nvSpPr>
          <p:cNvPr id="9" name="TextBox 8"/>
          <p:cNvSpPr txBox="1"/>
          <p:nvPr/>
        </p:nvSpPr>
        <p:spPr>
          <a:xfrm>
            <a:off x="285720" y="1785926"/>
            <a:ext cx="8572560" cy="3785652"/>
          </a:xfrm>
          <a:prstGeom prst="rect">
            <a:avLst/>
          </a:prstGeom>
          <a:noFill/>
        </p:spPr>
        <p:txBody>
          <a:bodyPr wrap="square" rtlCol="0">
            <a:spAutoFit/>
          </a:bodyPr>
          <a:lstStyle/>
          <a:p>
            <a:r>
              <a:rPr lang="en-US" sz="2400" b="1" dirty="0" err="1">
                <a:effectLst>
                  <a:outerShdw blurRad="38100" dist="38100" dir="2700000" algn="tl">
                    <a:srgbClr val="000000">
                      <a:alpha val="43137"/>
                    </a:srgbClr>
                  </a:outerShdw>
                </a:effectLst>
              </a:rPr>
              <a:t>Metode</a:t>
            </a:r>
            <a:r>
              <a:rPr lang="en-US" sz="2400" b="1" dirty="0"/>
              <a:t>: </a:t>
            </a:r>
            <a:r>
              <a:rPr lang="en-US" sz="2400" b="1" dirty="0" err="1"/>
              <a:t>mimbar</a:t>
            </a:r>
            <a:r>
              <a:rPr lang="en-US" sz="2400" b="1" dirty="0"/>
              <a:t> (</a:t>
            </a:r>
            <a:r>
              <a:rPr lang="en-US" sz="2400" b="1" dirty="0" err="1"/>
              <a:t>ceramah</a:t>
            </a:r>
            <a:r>
              <a:rPr lang="en-US" sz="2400" b="1" dirty="0"/>
              <a:t>), </a:t>
            </a:r>
            <a:r>
              <a:rPr lang="en-US" sz="2400" b="1" dirty="0" err="1"/>
              <a:t>diskusi</a:t>
            </a:r>
            <a:r>
              <a:rPr lang="en-US" sz="2400" b="1" dirty="0"/>
              <a:t>, </a:t>
            </a:r>
            <a:r>
              <a:rPr lang="en-US" sz="2400" b="1" dirty="0" err="1"/>
              <a:t>tugas</a:t>
            </a:r>
            <a:r>
              <a:rPr lang="en-US" sz="2400" b="1" dirty="0"/>
              <a:t> (</a:t>
            </a:r>
            <a:r>
              <a:rPr lang="en-US" sz="2400" b="1" dirty="0" err="1"/>
              <a:t>kontekstual</a:t>
            </a:r>
            <a:r>
              <a:rPr lang="en-US" sz="2400" b="1" dirty="0"/>
              <a:t>)</a:t>
            </a:r>
          </a:p>
          <a:p>
            <a:r>
              <a:rPr lang="en-US" sz="2400" b="1" dirty="0" err="1">
                <a:effectLst>
                  <a:outerShdw blurRad="38100" dist="38100" dir="2700000" algn="tl">
                    <a:srgbClr val="000000">
                      <a:alpha val="43137"/>
                    </a:srgbClr>
                  </a:outerShdw>
                </a:effectLst>
              </a:rPr>
              <a:t>Rambu</a:t>
            </a:r>
            <a:r>
              <a:rPr lang="en-US" sz="2400" b="1" dirty="0"/>
              <a:t>:</a:t>
            </a:r>
          </a:p>
          <a:p>
            <a:pPr marL="342900" indent="-342900">
              <a:buAutoNum type="arabicPeriod"/>
            </a:pPr>
            <a:r>
              <a:rPr lang="en-US" sz="2400" b="1" dirty="0" err="1"/>
              <a:t>Materi</a:t>
            </a:r>
            <a:r>
              <a:rPr lang="en-US" sz="2400" b="1" dirty="0"/>
              <a:t> yang </a:t>
            </a:r>
            <a:r>
              <a:rPr lang="en-US" sz="2400" b="1" dirty="0" err="1"/>
              <a:t>akan</a:t>
            </a:r>
            <a:r>
              <a:rPr lang="en-US" sz="2400" b="1" dirty="0"/>
              <a:t> </a:t>
            </a:r>
            <a:r>
              <a:rPr lang="en-US" sz="2400" b="1" dirty="0" err="1"/>
              <a:t>dibahas</a:t>
            </a:r>
            <a:r>
              <a:rPr lang="en-US" sz="2400" b="1" dirty="0"/>
              <a:t> </a:t>
            </a:r>
            <a:r>
              <a:rPr lang="en-US" sz="2400" b="1" dirty="0" err="1"/>
              <a:t>harus</a:t>
            </a:r>
            <a:r>
              <a:rPr lang="en-US" sz="2400" b="1" dirty="0"/>
              <a:t> </a:t>
            </a:r>
            <a:r>
              <a:rPr lang="en-US" sz="2400" b="1" dirty="0" err="1"/>
              <a:t>sudah</a:t>
            </a:r>
            <a:r>
              <a:rPr lang="en-US" sz="2400" b="1" dirty="0"/>
              <a:t> </a:t>
            </a:r>
            <a:r>
              <a:rPr lang="en-US" sz="2400" b="1" dirty="0" err="1"/>
              <a:t>dibaca</a:t>
            </a:r>
            <a:r>
              <a:rPr lang="en-US" sz="2400" b="1" dirty="0"/>
              <a:t> </a:t>
            </a:r>
            <a:r>
              <a:rPr lang="en-US" sz="2400" b="1" dirty="0" err="1"/>
              <a:t>oleh</a:t>
            </a:r>
            <a:r>
              <a:rPr lang="en-US" sz="2400" b="1" dirty="0"/>
              <a:t> </a:t>
            </a:r>
            <a:r>
              <a:rPr lang="en-US" sz="2400" b="1" dirty="0" err="1"/>
              <a:t>mahasiswa</a:t>
            </a:r>
            <a:r>
              <a:rPr lang="en-US" sz="2400" b="1" dirty="0"/>
              <a:t> </a:t>
            </a:r>
            <a:r>
              <a:rPr lang="en-US" sz="2400" b="1" dirty="0" err="1"/>
              <a:t>sebelum</a:t>
            </a:r>
            <a:r>
              <a:rPr lang="en-US" sz="2400" b="1" dirty="0"/>
              <a:t> </a:t>
            </a:r>
            <a:r>
              <a:rPr lang="en-US" sz="2400" b="1" dirty="0" err="1"/>
              <a:t>perkuliahan</a:t>
            </a:r>
            <a:r>
              <a:rPr lang="en-US" sz="2400" b="1" dirty="0"/>
              <a:t> </a:t>
            </a:r>
            <a:r>
              <a:rPr lang="en-US" sz="2400" b="1" dirty="0" err="1"/>
              <a:t>dilaksanakan</a:t>
            </a:r>
            <a:r>
              <a:rPr lang="en-US" sz="2400" b="1" dirty="0"/>
              <a:t>. </a:t>
            </a:r>
            <a:r>
              <a:rPr lang="en-US" sz="2400" b="1" dirty="0" err="1"/>
              <a:t>Panduan</a:t>
            </a:r>
            <a:r>
              <a:rPr lang="en-US" sz="2400" b="1" dirty="0"/>
              <a:t>  (</a:t>
            </a:r>
            <a:r>
              <a:rPr lang="en-US" sz="2400" b="1" dirty="0" err="1"/>
              <a:t>PPt</a:t>
            </a:r>
            <a:r>
              <a:rPr lang="en-US" sz="2400" b="1" dirty="0"/>
              <a:t>) </a:t>
            </a:r>
            <a:r>
              <a:rPr lang="en-US" sz="2400" b="1" dirty="0" err="1"/>
              <a:t>materi</a:t>
            </a:r>
            <a:r>
              <a:rPr lang="en-US" sz="2400" b="1" dirty="0"/>
              <a:t> </a:t>
            </a:r>
            <a:r>
              <a:rPr lang="en-US" sz="2400" b="1" dirty="0" err="1"/>
              <a:t>bisa</a:t>
            </a:r>
            <a:r>
              <a:rPr lang="en-US" sz="2400" b="1" dirty="0"/>
              <a:t> di </a:t>
            </a:r>
            <a:r>
              <a:rPr lang="en-US" sz="2400" b="1" dirty="0" err="1"/>
              <a:t>donlod</a:t>
            </a:r>
            <a:r>
              <a:rPr lang="en-US" sz="2400" b="1" dirty="0"/>
              <a:t> di </a:t>
            </a:r>
            <a:r>
              <a:rPr lang="en-US" sz="2400" b="1" dirty="0" err="1"/>
              <a:t>siakad</a:t>
            </a:r>
            <a:r>
              <a:rPr lang="en-US" sz="2400" b="1" dirty="0"/>
              <a:t> </a:t>
            </a:r>
            <a:r>
              <a:rPr lang="en-US" sz="2400" b="1" dirty="0" err="1"/>
              <a:t>dan</a:t>
            </a:r>
            <a:r>
              <a:rPr lang="en-US" sz="2400" b="1" dirty="0"/>
              <a:t> LMS</a:t>
            </a:r>
          </a:p>
          <a:p>
            <a:pPr marL="342900" indent="-342900">
              <a:buAutoNum type="arabicPeriod"/>
            </a:pPr>
            <a:r>
              <a:rPr lang="en-US" sz="2400" b="1" dirty="0" err="1"/>
              <a:t>Mahasiswa</a:t>
            </a:r>
            <a:r>
              <a:rPr lang="en-US" sz="2400" b="1" dirty="0"/>
              <a:t> </a:t>
            </a:r>
            <a:r>
              <a:rPr lang="en-US" sz="2400" b="1" dirty="0" err="1"/>
              <a:t>mengembangkan</a:t>
            </a:r>
            <a:r>
              <a:rPr lang="en-US" sz="2400" b="1" dirty="0"/>
              <a:t> </a:t>
            </a:r>
            <a:r>
              <a:rPr lang="en-US" sz="2400" b="1" dirty="0" err="1"/>
              <a:t>bahan</a:t>
            </a:r>
            <a:r>
              <a:rPr lang="en-US" sz="2400" b="1" dirty="0"/>
              <a:t> </a:t>
            </a:r>
            <a:r>
              <a:rPr lang="en-US" sz="2400" b="1" dirty="0" err="1"/>
              <a:t>kuliah</a:t>
            </a:r>
            <a:r>
              <a:rPr lang="en-US" sz="2400" b="1" dirty="0"/>
              <a:t> </a:t>
            </a:r>
            <a:r>
              <a:rPr lang="en-US" sz="2400" b="1" dirty="0" err="1"/>
              <a:t>scr</a:t>
            </a:r>
            <a:r>
              <a:rPr lang="en-US" sz="2400" b="1" dirty="0"/>
              <a:t> </a:t>
            </a:r>
            <a:r>
              <a:rPr lang="en-US" sz="2400" b="1" dirty="0" err="1"/>
              <a:t>mandiri</a:t>
            </a:r>
            <a:r>
              <a:rPr lang="en-US" sz="2400" b="1" dirty="0"/>
              <a:t>.</a:t>
            </a:r>
          </a:p>
          <a:p>
            <a:pPr marL="342900" indent="-342900">
              <a:buAutoNum type="arabicPeriod"/>
            </a:pPr>
            <a:r>
              <a:rPr lang="en-US" sz="2400" b="1" dirty="0" err="1"/>
              <a:t>Selama</a:t>
            </a:r>
            <a:r>
              <a:rPr lang="en-US" sz="2400" b="1" dirty="0"/>
              <a:t> </a:t>
            </a:r>
            <a:r>
              <a:rPr lang="en-US" sz="2400" b="1" dirty="0" err="1"/>
              <a:t>pelaksanaan</a:t>
            </a:r>
            <a:r>
              <a:rPr lang="en-US" sz="2400" b="1" dirty="0"/>
              <a:t> </a:t>
            </a:r>
            <a:r>
              <a:rPr lang="en-US" sz="2400" b="1" dirty="0" err="1"/>
              <a:t>perkuliahan</a:t>
            </a:r>
            <a:r>
              <a:rPr lang="en-US" sz="2400" b="1" dirty="0"/>
              <a:t> </a:t>
            </a:r>
            <a:r>
              <a:rPr lang="en-US" sz="2400" b="1" dirty="0" err="1"/>
              <a:t>mahasiswa</a:t>
            </a:r>
            <a:r>
              <a:rPr lang="en-US" sz="2400" b="1" dirty="0"/>
              <a:t> </a:t>
            </a:r>
            <a:r>
              <a:rPr lang="en-US" sz="2400" b="1" dirty="0" err="1"/>
              <a:t>bebas</a:t>
            </a:r>
            <a:r>
              <a:rPr lang="en-US" sz="2400" b="1" dirty="0"/>
              <a:t> </a:t>
            </a:r>
            <a:r>
              <a:rPr lang="en-US" sz="2400" b="1" dirty="0" err="1"/>
              <a:t>mengajukan</a:t>
            </a:r>
            <a:r>
              <a:rPr lang="en-US" sz="2400" b="1" dirty="0"/>
              <a:t> </a:t>
            </a:r>
            <a:r>
              <a:rPr lang="en-US" sz="2400" b="1" dirty="0" err="1"/>
              <a:t>pertanyaan</a:t>
            </a:r>
            <a:r>
              <a:rPr lang="en-US" sz="2400" b="1" dirty="0"/>
              <a:t> </a:t>
            </a:r>
            <a:r>
              <a:rPr lang="en-US" sz="2400" b="1" dirty="0" err="1"/>
              <a:t>dan</a:t>
            </a:r>
            <a:r>
              <a:rPr lang="en-US" sz="2400" b="1" dirty="0"/>
              <a:t> </a:t>
            </a:r>
            <a:r>
              <a:rPr lang="en-US" sz="2400" b="1" dirty="0" err="1"/>
              <a:t>mengusulkan</a:t>
            </a:r>
            <a:r>
              <a:rPr lang="en-US" sz="2400" b="1" dirty="0"/>
              <a:t> </a:t>
            </a:r>
            <a:r>
              <a:rPr lang="en-US" sz="2400" b="1" dirty="0" err="1"/>
              <a:t>bahan</a:t>
            </a:r>
            <a:r>
              <a:rPr lang="en-US" sz="2400" b="1" dirty="0"/>
              <a:t> </a:t>
            </a:r>
            <a:r>
              <a:rPr lang="en-US" sz="2400" b="1" dirty="0" err="1"/>
              <a:t>bahasan</a:t>
            </a:r>
            <a:endParaRPr lang="en-US" sz="2400" b="1" dirty="0"/>
          </a:p>
          <a:p>
            <a:pPr marL="342900" indent="-342900">
              <a:buAutoNum type="arabicPeriod"/>
            </a:pPr>
            <a:r>
              <a:rPr lang="en-US" sz="2400" b="1" dirty="0"/>
              <a:t>Di </a:t>
            </a:r>
            <a:r>
              <a:rPr lang="en-US" sz="2400" b="1" dirty="0" err="1"/>
              <a:t>awal</a:t>
            </a:r>
            <a:r>
              <a:rPr lang="en-US" sz="2400" b="1" dirty="0"/>
              <a:t> </a:t>
            </a:r>
            <a:r>
              <a:rPr lang="en-US" sz="2400" b="1" dirty="0" err="1"/>
              <a:t>perkuliahan</a:t>
            </a:r>
            <a:r>
              <a:rPr lang="en-US" sz="2400" b="1" dirty="0"/>
              <a:t> </a:t>
            </a:r>
            <a:r>
              <a:rPr lang="en-US" sz="2400" b="1" dirty="0" err="1"/>
              <a:t>mahasiswa</a:t>
            </a:r>
            <a:r>
              <a:rPr lang="en-US" sz="2400" b="1" dirty="0"/>
              <a:t> </a:t>
            </a:r>
            <a:r>
              <a:rPr lang="en-US" sz="2400" b="1" dirty="0" err="1"/>
              <a:t>membentuk</a:t>
            </a:r>
            <a:r>
              <a:rPr lang="en-US" sz="2400" b="1" dirty="0"/>
              <a:t> </a:t>
            </a:r>
            <a:r>
              <a:rPr lang="en-US" sz="2400" b="1" dirty="0" err="1"/>
              <a:t>kelompok</a:t>
            </a:r>
            <a:r>
              <a:rPr lang="en-US" sz="2400" b="1" dirty="0"/>
              <a:t> yang </a:t>
            </a:r>
            <a:r>
              <a:rPr lang="en-US" sz="2400" b="1" dirty="0" err="1"/>
              <a:t>bersifat</a:t>
            </a:r>
            <a:r>
              <a:rPr lang="en-US" sz="2400" b="1" dirty="0"/>
              <a:t>  </a:t>
            </a:r>
            <a:r>
              <a:rPr lang="en-US" sz="2400" b="1" dirty="0" err="1"/>
              <a:t>permanen</a:t>
            </a:r>
            <a:r>
              <a:rPr lang="en-US" sz="2400" b="1" dirty="0"/>
              <a:t>.</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TATA TERTIB</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berhalangan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hadir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wajib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memberikan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informasi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kepada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pihak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akdemik</a:t>
            </a:r>
            <a:r>
              <a:rPr lang="en-US" sz="2000" dirty="0">
                <a:solidFill>
                  <a:schemeClr val="tx1"/>
                </a:solidFill>
                <a:latin typeface="Cambria" panose="02040503050406030204" pitchFamily="18" charset="0"/>
                <a:cs typeface="Arial" panose="020B0604020202020204" pitchFamily="34" charset="0"/>
              </a:rPr>
              <a:t>/PLPP </a:t>
            </a:r>
            <a:r>
              <a:rPr lang="en-US" sz="2000" dirty="0" err="1">
                <a:solidFill>
                  <a:schemeClr val="tx1"/>
                </a:solidFill>
                <a:latin typeface="Cambria" panose="02040503050406030204" pitchFamily="18" charset="0"/>
                <a:cs typeface="Arial" panose="020B0604020202020204" pitchFamily="34" charset="0"/>
              </a:rPr>
              <a:t>maksimal</a:t>
            </a:r>
            <a:r>
              <a:rPr lang="en-US" sz="2000" dirty="0">
                <a:solidFill>
                  <a:schemeClr val="tx1"/>
                </a:solidFill>
                <a:latin typeface="Cambria" panose="02040503050406030204" pitchFamily="18" charset="0"/>
                <a:cs typeface="Arial" panose="020B0604020202020204" pitchFamily="34" charset="0"/>
              </a:rPr>
              <a:t> 1 </a:t>
            </a:r>
            <a:r>
              <a:rPr lang="en-US" sz="2000" dirty="0" err="1">
                <a:solidFill>
                  <a:schemeClr val="tx1"/>
                </a:solidFill>
                <a:latin typeface="Cambria" panose="02040503050406030204" pitchFamily="18" charset="0"/>
                <a:cs typeface="Arial" panose="020B0604020202020204" pitchFamily="34" charset="0"/>
              </a:rPr>
              <a:t>hari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sebelum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perkuliahan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berlangsung</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Apabila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hadir</a:t>
            </a:r>
            <a:r>
              <a:rPr lang="en-US" sz="2000" dirty="0">
                <a:solidFill>
                  <a:schemeClr val="tx1"/>
                </a:solidFill>
                <a:latin typeface="Cambria" panose="02040503050406030204" pitchFamily="18" charset="0"/>
                <a:cs typeface="Arial" panose="020B0604020202020204" pitchFamily="34" charset="0"/>
              </a:rPr>
              <a:t> 3 kali </a:t>
            </a:r>
            <a:r>
              <a:rPr lang="en-US" sz="2000" dirty="0" err="1">
                <a:solidFill>
                  <a:schemeClr val="tx1"/>
                </a:solidFill>
                <a:latin typeface="Cambria" panose="02040503050406030204" pitchFamily="18" charset="0"/>
                <a:cs typeface="Arial" panose="020B0604020202020204" pitchFamily="34" charset="0"/>
              </a:rPr>
              <a:t>berturut-turut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keterangan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maka</a:t>
            </a:r>
            <a:r>
              <a:rPr lang="en-US" sz="2000" dirty="0">
                <a:solidFill>
                  <a:schemeClr val="tx1"/>
                </a:solidFill>
                <a:latin typeface="Cambria" panose="02040503050406030204" pitchFamily="18" charset="0"/>
                <a:cs typeface="Arial" panose="020B0604020202020204" pitchFamily="34" charset="0"/>
              </a:rPr>
              <a:t> Prodi </a:t>
            </a:r>
            <a:r>
              <a:rPr lang="en-US" sz="2000" dirty="0" err="1">
                <a:solidFill>
                  <a:schemeClr val="tx1"/>
                </a:solidFill>
                <a:latin typeface="Cambria" panose="02040503050406030204" pitchFamily="18" charset="0"/>
                <a:cs typeface="Arial" panose="020B0604020202020204" pitchFamily="34" charset="0"/>
              </a:rPr>
              <a:t>berhak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mengganti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agar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merugikan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memakai</a:t>
            </a:r>
            <a:r>
              <a:rPr lang="en-US" sz="2000" dirty="0">
                <a:solidFill>
                  <a:schemeClr val="tx1"/>
                </a:solidFill>
                <a:latin typeface="Cambria" panose="02040503050406030204" pitchFamily="18" charset="0"/>
                <a:cs typeface="Arial" panose="020B0604020202020204" pitchFamily="34" charset="0"/>
              </a:rPr>
              <a:t> sendal/sendal </a:t>
            </a:r>
            <a:r>
              <a:rPr lang="en-US" sz="2000" dirty="0" err="1">
                <a:solidFill>
                  <a:schemeClr val="tx1"/>
                </a:solidFill>
                <a:latin typeface="Cambria" panose="02040503050406030204" pitchFamily="18" charset="0"/>
                <a:cs typeface="Arial" panose="020B0604020202020204" pitchFamily="34" charset="0"/>
              </a:rPr>
              <a:t>sepatu</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kampus</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merokok</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kelas</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wajib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berpakaian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wajar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rapi</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sopan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selama</a:t>
            </a:r>
            <a:r>
              <a:rPr lang="en-US" sz="2000" dirty="0">
                <a:solidFill>
                  <a:schemeClr val="tx1"/>
                </a:solidFill>
                <a:latin typeface="Cambria" panose="02040503050406030204" pitchFamily="18" charset="0"/>
                <a:cs typeface="Arial" panose="020B0604020202020204" pitchFamily="34" charset="0"/>
              </a:rPr>
              <a:t> di </a:t>
            </a:r>
            <a:r>
              <a:rPr lang="en-US" sz="2000" dirty="0" err="1">
                <a:solidFill>
                  <a:schemeClr val="tx1"/>
                </a:solidFill>
                <a:latin typeface="Cambria" panose="02040503050406030204" pitchFamily="18" charset="0"/>
                <a:cs typeface="Arial" panose="020B0604020202020204" pitchFamily="34" charset="0"/>
              </a:rPr>
              <a:t>kampus</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perkuliahan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kegaduhan</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keributan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Dosen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boleh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bekerjasama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secara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subyektif</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dalam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penilaian</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a:pPr>
            <a:r>
              <a:rPr lang="en-US" sz="2000" dirty="0" err="1">
                <a:solidFill>
                  <a:schemeClr val="tx1"/>
                </a:solidFill>
                <a:latin typeface="Cambria" panose="02040503050406030204" pitchFamily="18" charset="0"/>
                <a:cs typeface="Arial" panose="020B0604020202020204" pitchFamily="34" charset="0"/>
              </a:rPr>
              <a:t>Dilarang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asusila</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perbuatan</a:t>
            </a:r>
            <a:r>
              <a:rPr lang="en-US" sz="2000" dirty="0">
                <a:solidFill>
                  <a:schemeClr val="tx1"/>
                </a:solidFill>
                <a:latin typeface="Cambria" panose="02040503050406030204" pitchFamily="18" charset="0"/>
                <a:cs typeface="Arial" panose="020B0604020202020204" pitchFamily="34" charset="0"/>
              </a:rPr>
              <a:t> lain yang </a:t>
            </a:r>
            <a:r>
              <a:rPr lang="en-US" sz="2000" dirty="0" err="1">
                <a:solidFill>
                  <a:schemeClr val="tx1"/>
                </a:solidFill>
                <a:latin typeface="Cambria" panose="02040503050406030204" pitchFamily="18" charset="0"/>
                <a:cs typeface="Arial" panose="020B0604020202020204" pitchFamily="34" charset="0"/>
              </a:rPr>
              <a:t>mencemarkan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nama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baik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institusi</a:t>
            </a:r>
            <a:r>
              <a:rPr lang="en-US" sz="2000" dirty="0">
                <a:solidFill>
                  <a:schemeClr val="tx1"/>
                </a:solidFill>
                <a:latin typeface="Cambria" panose="02040503050406030204" pitchFamily="18" charset="0"/>
                <a:cs typeface="Arial" panose="020B0604020202020204" pitchFamily="34" charset="0"/>
              </a:rPr>
              <a:t>.</a:t>
            </a:r>
            <a:endParaRPr lang="id-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3804235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DESKRIPSI MATA KULIAH</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Pengantar Ilmu Hukum adalah mata kuliah yang bertujuan untuk memberikan gambaran secara mendasar tentang ilmu hukum meliputi pengertian dasar, kerangka dasar dan asas dasar dan berupaya memberikan bekal kemampuan kepada mahasiswa untuk dapat memahami, mengevaluasi dan menganalisis ruang lingkup ilmu hukum, berbagai pengertian hukum, sumber hukum, norma-norma yang berkembang dalam masyarakat, subyek dan obyek hukum dan peristiwa hukum.</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3384437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BAHAN KAJIAN/MATERI PEMBELAJARAN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Ruang </a:t>
            </a:r>
            <a:r>
              <a:rPr lang="id-ID" sz="1600" dirty="0">
                <a:solidFill>
                  <a:schemeClr val="tx1"/>
                </a:solidFill>
                <a:latin typeface="Cambria" panose="02040503050406030204" pitchFamily="18" charset="0"/>
                <a:cs typeface="Arial" panose="020B0604020202020204" pitchFamily="34" charset="0"/>
              </a:rPr>
              <a:t>Lingkup Ilmu 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Asas</a:t>
            </a:r>
            <a:r>
              <a:rPr lang="id-ID" sz="1600" dirty="0">
                <a:solidFill>
                  <a:schemeClr val="tx1"/>
                </a:solidFill>
                <a:latin typeface="Cambria" panose="02040503050406030204" pitchFamily="18" charset="0"/>
                <a:cs typeface="Arial" panose="020B0604020202020204" pitchFamily="34" charset="0"/>
              </a:rPr>
              <a:t>, Fungsi dan Tujuan 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Hukum </a:t>
            </a:r>
            <a:r>
              <a:rPr lang="id-ID" sz="1600" dirty="0">
                <a:solidFill>
                  <a:schemeClr val="tx1"/>
                </a:solidFill>
                <a:latin typeface="Cambria" panose="02040503050406030204" pitchFamily="18" charset="0"/>
                <a:cs typeface="Arial" panose="020B0604020202020204" pitchFamily="34" charset="0"/>
              </a:rPr>
              <a:t>dan Manusia Sebagai Makhluk Sosial;</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Sumber-sumber </a:t>
            </a:r>
            <a:r>
              <a:rPr lang="id-ID" sz="1600" dirty="0">
                <a:solidFill>
                  <a:schemeClr val="tx1"/>
                </a:solidFill>
                <a:latin typeface="Cambria" panose="02040503050406030204" pitchFamily="18" charset="0"/>
                <a:cs typeface="Arial" panose="020B0604020202020204" pitchFamily="34" charset="0"/>
              </a:rPr>
              <a:t>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Macam-macam </a:t>
            </a:r>
            <a:r>
              <a:rPr lang="id-ID" sz="1600" dirty="0">
                <a:solidFill>
                  <a:schemeClr val="tx1"/>
                </a:solidFill>
                <a:latin typeface="Cambria" panose="02040503050406030204" pitchFamily="18" charset="0"/>
                <a:cs typeface="Arial" panose="020B0604020202020204" pitchFamily="34" charset="0"/>
              </a:rPr>
              <a:t>Aliran 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Pembidangan </a:t>
            </a:r>
            <a:r>
              <a:rPr lang="id-ID" sz="1600" dirty="0">
                <a:solidFill>
                  <a:schemeClr val="tx1"/>
                </a:solidFill>
                <a:latin typeface="Cambria" panose="02040503050406030204" pitchFamily="18" charset="0"/>
                <a:cs typeface="Arial" panose="020B0604020202020204" pitchFamily="34" charset="0"/>
              </a:rPr>
              <a:t>Ilmu 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Ilmu </a:t>
            </a:r>
            <a:r>
              <a:rPr lang="id-ID" sz="1600" dirty="0">
                <a:solidFill>
                  <a:schemeClr val="tx1"/>
                </a:solidFill>
                <a:latin typeface="Cambria" panose="02040503050406030204" pitchFamily="18" charset="0"/>
                <a:cs typeface="Arial" panose="020B0604020202020204" pitchFamily="34" charset="0"/>
              </a:rPr>
              <a:t>Bantu Hukum;</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Hukum </a:t>
            </a:r>
            <a:r>
              <a:rPr lang="id-ID" sz="1600" dirty="0">
                <a:solidFill>
                  <a:schemeClr val="tx1"/>
                </a:solidFill>
                <a:latin typeface="Cambria" panose="02040503050406030204" pitchFamily="18" charset="0"/>
                <a:cs typeface="Arial" panose="020B0604020202020204" pitchFamily="34" charset="0"/>
              </a:rPr>
              <a:t>Sebagai Norma;</a:t>
            </a:r>
          </a:p>
          <a:p>
            <a:pPr marL="268288" indent="-268288" algn="l">
              <a:buFont typeface="+mj-lt"/>
              <a:buAutoNum type="arabicPeriod"/>
            </a:pPr>
            <a:r>
              <a:rPr lang="id-ID" sz="1600" dirty="0" smtClean="0">
                <a:solidFill>
                  <a:schemeClr val="tx1"/>
                </a:solidFill>
                <a:latin typeface="Cambria" panose="02040503050406030204" pitchFamily="18" charset="0"/>
                <a:cs typeface="Arial" panose="020B0604020202020204" pitchFamily="34" charset="0"/>
              </a:rPr>
              <a:t>Penemuan </a:t>
            </a:r>
            <a:r>
              <a:rPr lang="id-ID" sz="1600" dirty="0">
                <a:solidFill>
                  <a:schemeClr val="tx1"/>
                </a:solidFill>
                <a:latin typeface="Cambria" panose="02040503050406030204" pitchFamily="18" charset="0"/>
                <a:cs typeface="Arial" panose="020B0604020202020204" pitchFamily="34" charset="0"/>
              </a:rPr>
              <a:t>dan Interpretasi Hukum;</a:t>
            </a:r>
          </a:p>
          <a:p>
            <a:pPr marL="268288" indent="-268288" algn="l">
              <a:buFont typeface="+mj-lt"/>
              <a:buAutoNum type="arabicPeriod"/>
            </a:pPr>
            <a:r>
              <a:rPr lang="en-US" sz="1600" dirty="0" smtClean="0">
                <a:solidFill>
                  <a:schemeClr val="tx1"/>
                </a:solidFill>
                <a:latin typeface="Cambria" panose="02040503050406030204" pitchFamily="18" charset="0"/>
                <a:cs typeface="Arial" panose="020B0604020202020204" pitchFamily="34" charset="0"/>
              </a:rPr>
              <a:t> </a:t>
            </a:r>
            <a:r>
              <a:rPr lang="id-ID" sz="1600" dirty="0" smtClean="0">
                <a:solidFill>
                  <a:schemeClr val="tx1"/>
                </a:solidFill>
                <a:latin typeface="Cambria" panose="02040503050406030204" pitchFamily="18" charset="0"/>
                <a:cs typeface="Arial" panose="020B0604020202020204" pitchFamily="34" charset="0"/>
              </a:rPr>
              <a:t>Sistem </a:t>
            </a:r>
            <a:r>
              <a:rPr lang="id-ID" sz="1600" dirty="0">
                <a:solidFill>
                  <a:schemeClr val="tx1"/>
                </a:solidFill>
                <a:latin typeface="Cambria" panose="02040503050406030204" pitchFamily="18" charset="0"/>
                <a:cs typeface="Arial" panose="020B0604020202020204" pitchFamily="34" charset="0"/>
              </a:rPr>
              <a:t>Hukum yang Berlaku di Dunia;</a:t>
            </a:r>
            <a:endParaRPr lang="id-ID"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REFERENSI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1400" dirty="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xmlns="" id="{7168E659-5D1C-43BD-8948-847FE4D14D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9672" y="1821222"/>
            <a:ext cx="2525677" cy="3896647"/>
          </a:xfrm>
          <a:prstGeom prst="rect">
            <a:avLst/>
          </a:prstGeom>
        </p:spPr>
      </p:pic>
      <p:pic>
        <p:nvPicPr>
          <p:cNvPr id="8" name="Picture 7">
            <a:extLst>
              <a:ext uri="{FF2B5EF4-FFF2-40B4-BE49-F238E27FC236}">
                <a16:creationId xmlns:a16="http://schemas.microsoft.com/office/drawing/2014/main" xmlns="" id="{7168E659-5D1C-43BD-8948-847FE4D14D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1821223"/>
            <a:ext cx="2736304" cy="3877236"/>
          </a:xfrm>
          <a:prstGeom prst="rect">
            <a:avLst/>
          </a:prstGeom>
        </p:spPr>
      </p:pic>
    </p:spTree>
    <p:extLst>
      <p:ext uri="{BB962C8B-B14F-4D97-AF65-F5344CB8AC3E}">
        <p14:creationId xmlns:p14="http://schemas.microsoft.com/office/powerpoint/2010/main" val="25891363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3109</TotalTime>
  <Words>397</Words>
  <Application>Microsoft Office PowerPoint</Application>
  <PresentationFormat>On-screen Show (4:3)</PresentationFormat>
  <Paragraphs>87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464</cp:revision>
  <cp:lastPrinted>2017-08-29T02:54:51Z</cp:lastPrinted>
  <dcterms:created xsi:type="dcterms:W3CDTF">2010-04-18T12:06:30Z</dcterms:created>
  <dcterms:modified xsi:type="dcterms:W3CDTF">2023-09-29T00:15:53Z</dcterms:modified>
</cp:coreProperties>
</file>