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97"/>
    <p:restoredTop sz="96053"/>
  </p:normalViewPr>
  <p:slideViewPr>
    <p:cSldViewPr snapToGrid="0" snapToObjects="1">
      <p:cViewPr varScale="1">
        <p:scale>
          <a:sx n="121" d="100"/>
          <a:sy n="121" d="100"/>
        </p:scale>
        <p:origin x="200"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7200" cap="none"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CBD93F-FB30-8145-A82D-F1F7C87A2D39}" type="datetimeFigureOut">
              <a:rPr lang="en-US" smtClean="0"/>
              <a:t>10/6/23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b="0"/>
            </a:lvl1pPr>
          </a:lstStyle>
          <a:p>
            <a:fld id="{855416C5-30D4-AC42-9D8F-10883EE3084C}" type="slidenum">
              <a:rPr lang="en-US" smtClean="0"/>
              <a:t>‹#›</a:t>
            </a:fld>
            <a:endParaRPr lang="en-US"/>
          </a:p>
        </p:txBody>
      </p:sp>
    </p:spTree>
    <p:extLst>
      <p:ext uri="{BB962C8B-B14F-4D97-AF65-F5344CB8AC3E}">
        <p14:creationId xmlns:p14="http://schemas.microsoft.com/office/powerpoint/2010/main" val="2645621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CBD93F-FB30-8145-A82D-F1F7C87A2D39}" type="datetimeFigureOut">
              <a:rPr lang="en-US" smtClean="0"/>
              <a:t>10/6/23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5416C5-30D4-AC42-9D8F-10883EE3084C}" type="slidenum">
              <a:rPr lang="en-US" smtClean="0"/>
              <a:t>‹#›</a:t>
            </a:fld>
            <a:endParaRPr lang="en-US"/>
          </a:p>
        </p:txBody>
      </p:sp>
    </p:spTree>
    <p:extLst>
      <p:ext uri="{BB962C8B-B14F-4D97-AF65-F5344CB8AC3E}">
        <p14:creationId xmlns:p14="http://schemas.microsoft.com/office/powerpoint/2010/main" val="1789579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CBD93F-FB30-8145-A82D-F1F7C87A2D39}" type="datetimeFigureOut">
              <a:rPr lang="en-US" smtClean="0"/>
              <a:t>10/6/23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5416C5-30D4-AC42-9D8F-10883EE3084C}" type="slidenum">
              <a:rPr lang="en-US" smtClean="0"/>
              <a:t>‹#›</a:t>
            </a:fld>
            <a:endParaRPr lang="en-US"/>
          </a:p>
        </p:txBody>
      </p:sp>
    </p:spTree>
    <p:extLst>
      <p:ext uri="{BB962C8B-B14F-4D97-AF65-F5344CB8AC3E}">
        <p14:creationId xmlns:p14="http://schemas.microsoft.com/office/powerpoint/2010/main" val="2921979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CBD93F-FB30-8145-A82D-F1F7C87A2D39}" type="datetimeFigureOut">
              <a:rPr lang="en-US" smtClean="0"/>
              <a:t>10/6/23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5416C5-30D4-AC42-9D8F-10883EE3084C}" type="slidenum">
              <a:rPr lang="en-US" smtClean="0"/>
              <a:t>‹#›</a:t>
            </a:fld>
            <a:endParaRPr lang="en-US"/>
          </a:p>
        </p:txBody>
      </p:sp>
    </p:spTree>
    <p:extLst>
      <p:ext uri="{BB962C8B-B14F-4D97-AF65-F5344CB8AC3E}">
        <p14:creationId xmlns:p14="http://schemas.microsoft.com/office/powerpoint/2010/main" val="1368784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72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73CBD93F-FB30-8145-A82D-F1F7C87A2D39}" type="datetimeFigureOut">
              <a:rPr lang="en-US" smtClean="0"/>
              <a:t>10/6/23</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855416C5-30D4-AC42-9D8F-10883EE3084C}" type="slidenum">
              <a:rPr lang="en-US" smtClean="0"/>
              <a:t>‹#›</a:t>
            </a:fld>
            <a:endParaRPr lang="en-US"/>
          </a:p>
        </p:txBody>
      </p:sp>
    </p:spTree>
    <p:extLst>
      <p:ext uri="{BB962C8B-B14F-4D97-AF65-F5344CB8AC3E}">
        <p14:creationId xmlns:p14="http://schemas.microsoft.com/office/powerpoint/2010/main" val="2282251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CBD93F-FB30-8145-A82D-F1F7C87A2D39}" type="datetimeFigureOut">
              <a:rPr lang="en-US" smtClean="0"/>
              <a:t>10/6/23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5416C5-30D4-AC42-9D8F-10883EE3084C}" type="slidenum">
              <a:rPr lang="en-US" smtClean="0"/>
              <a:t>‹#›</a:t>
            </a:fld>
            <a:endParaRPr lang="en-US"/>
          </a:p>
        </p:txBody>
      </p:sp>
    </p:spTree>
    <p:extLst>
      <p:ext uri="{BB962C8B-B14F-4D97-AF65-F5344CB8AC3E}">
        <p14:creationId xmlns:p14="http://schemas.microsoft.com/office/powerpoint/2010/main" val="1219945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CBD93F-FB30-8145-A82D-F1F7C87A2D39}" type="datetimeFigureOut">
              <a:rPr lang="en-US" smtClean="0"/>
              <a:t>10/6/23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5416C5-30D4-AC42-9D8F-10883EE3084C}"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826095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3CBD93F-FB30-8145-A82D-F1F7C87A2D39}" type="datetimeFigureOut">
              <a:rPr lang="en-US" smtClean="0"/>
              <a:t>10/6/23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5416C5-30D4-AC42-9D8F-10883EE3084C}" type="slidenum">
              <a:rPr lang="en-US" smtClean="0"/>
              <a:t>‹#›</a:t>
            </a:fld>
            <a:endParaRPr lang="en-US"/>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32241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CBD93F-FB30-8145-A82D-F1F7C87A2D39}" type="datetimeFigureOut">
              <a:rPr lang="en-US" smtClean="0"/>
              <a:t>10/6/23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5416C5-30D4-AC42-9D8F-10883EE3084C}" type="slidenum">
              <a:rPr lang="en-US" smtClean="0"/>
              <a:t>‹#›</a:t>
            </a:fld>
            <a:endParaRPr lang="en-US"/>
          </a:p>
        </p:txBody>
      </p:sp>
    </p:spTree>
    <p:extLst>
      <p:ext uri="{BB962C8B-B14F-4D97-AF65-F5344CB8AC3E}">
        <p14:creationId xmlns:p14="http://schemas.microsoft.com/office/powerpoint/2010/main" val="2358020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0"/>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3CBD93F-FB30-8145-A82D-F1F7C87A2D39}" type="datetimeFigureOut">
              <a:rPr lang="en-US" smtClean="0"/>
              <a:t>10/6/23</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855416C5-30D4-AC42-9D8F-10883EE3084C}" type="slidenum">
              <a:rPr lang="en-US" smtClean="0"/>
              <a:t>‹#›</a:t>
            </a:fld>
            <a:endParaRPr lang="en-US"/>
          </a:p>
        </p:txBody>
      </p:sp>
    </p:spTree>
    <p:extLst>
      <p:ext uri="{BB962C8B-B14F-4D97-AF65-F5344CB8AC3E}">
        <p14:creationId xmlns:p14="http://schemas.microsoft.com/office/powerpoint/2010/main" val="2680258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3CBD93F-FB30-8145-A82D-F1F7C87A2D39}" type="datetimeFigureOut">
              <a:rPr lang="en-US" smtClean="0"/>
              <a:t>10/6/23</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855416C5-30D4-AC42-9D8F-10883EE3084C}" type="slidenum">
              <a:rPr lang="en-US" smtClean="0"/>
              <a:t>‹#›</a:t>
            </a:fld>
            <a:endParaRPr lang="en-US"/>
          </a:p>
        </p:txBody>
      </p:sp>
    </p:spTree>
    <p:extLst>
      <p:ext uri="{BB962C8B-B14F-4D97-AF65-F5344CB8AC3E}">
        <p14:creationId xmlns:p14="http://schemas.microsoft.com/office/powerpoint/2010/main" val="528080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73CBD93F-FB30-8145-A82D-F1F7C87A2D39}" type="datetimeFigureOut">
              <a:rPr lang="en-US" smtClean="0"/>
              <a:t>10/6/23</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0">
                <a:solidFill>
                  <a:srgbClr val="FFFFFF"/>
                </a:solidFill>
                <a:latin typeface="+mj-lt"/>
              </a:defRPr>
            </a:lvl1pPr>
          </a:lstStyle>
          <a:p>
            <a:fld id="{855416C5-30D4-AC42-9D8F-10883EE3084C}" type="slidenum">
              <a:rPr lang="en-US" smtClean="0"/>
              <a:t>‹#›</a:t>
            </a:fld>
            <a:endParaRPr lang="en-US"/>
          </a:p>
        </p:txBody>
      </p:sp>
    </p:spTree>
    <p:extLst>
      <p:ext uri="{BB962C8B-B14F-4D97-AF65-F5344CB8AC3E}">
        <p14:creationId xmlns:p14="http://schemas.microsoft.com/office/powerpoint/2010/main" val="424276849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800"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96E04-0341-B241-AFD2-00F24DF016F9}"/>
              </a:ext>
            </a:extLst>
          </p:cNvPr>
          <p:cNvSpPr>
            <a:spLocks noGrp="1"/>
          </p:cNvSpPr>
          <p:nvPr>
            <p:ph type="ctrTitle"/>
          </p:nvPr>
        </p:nvSpPr>
        <p:spPr/>
        <p:txBody>
          <a:bodyPr/>
          <a:lstStyle/>
          <a:p>
            <a:r>
              <a:rPr lang="en-GB" dirty="0" err="1"/>
              <a:t>Komunikasi</a:t>
            </a:r>
            <a:r>
              <a:rPr lang="en-GB" dirty="0"/>
              <a:t> </a:t>
            </a:r>
            <a:r>
              <a:rPr lang="en-GB" dirty="0" err="1"/>
              <a:t>Produk</a:t>
            </a:r>
            <a:r>
              <a:rPr lang="en-GB" dirty="0"/>
              <a:t>.</a:t>
            </a:r>
            <a:r>
              <a:rPr lang="en-ID" dirty="0">
                <a:effectLst/>
              </a:rPr>
              <a:t> </a:t>
            </a:r>
            <a:endParaRPr lang="en-US" dirty="0"/>
          </a:p>
        </p:txBody>
      </p:sp>
      <p:sp>
        <p:nvSpPr>
          <p:cNvPr id="3" name="Subtitle 2">
            <a:extLst>
              <a:ext uri="{FF2B5EF4-FFF2-40B4-BE49-F238E27FC236}">
                <a16:creationId xmlns:a16="http://schemas.microsoft.com/office/drawing/2014/main" id="{9B9DA4BB-D8AD-134A-B791-94580F2C064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97199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6A1EB-BC69-9344-9308-6F1ED5E3C3E1}"/>
              </a:ext>
            </a:extLst>
          </p:cNvPr>
          <p:cNvSpPr>
            <a:spLocks noGrp="1"/>
          </p:cNvSpPr>
          <p:nvPr>
            <p:ph type="title"/>
          </p:nvPr>
        </p:nvSpPr>
        <p:spPr>
          <a:xfrm>
            <a:off x="838200" y="365125"/>
            <a:ext cx="10515600" cy="6183956"/>
          </a:xfrm>
        </p:spPr>
        <p:txBody>
          <a:bodyPr>
            <a:noAutofit/>
          </a:bodyPr>
          <a:lstStyle/>
          <a:p>
            <a:r>
              <a:rPr lang="en-ID" sz="3600" dirty="0" err="1"/>
              <a:t>Konsep</a:t>
            </a:r>
            <a:r>
              <a:rPr lang="en-ID" sz="3600" dirty="0"/>
              <a:t> </a:t>
            </a:r>
            <a:r>
              <a:rPr lang="en-ID" sz="3600" dirty="0" err="1"/>
              <a:t>komunikas</a:t>
            </a:r>
            <a:r>
              <a:rPr lang="en-ID" sz="3600" dirty="0"/>
              <a:t> </a:t>
            </a:r>
            <a:r>
              <a:rPr lang="en-ID" sz="3600" dirty="0" err="1"/>
              <a:t>produk</a:t>
            </a:r>
            <a:r>
              <a:rPr lang="en-ID" sz="3600" dirty="0"/>
              <a:t> </a:t>
            </a:r>
            <a:r>
              <a:rPr lang="en-ID" sz="3600" dirty="0" err="1"/>
              <a:t>merupakan</a:t>
            </a:r>
            <a:r>
              <a:rPr lang="en-ID" sz="3600" dirty="0"/>
              <a:t> </a:t>
            </a:r>
            <a:r>
              <a:rPr lang="en-ID" sz="3600" dirty="0" err="1"/>
              <a:t>bentuk</a:t>
            </a:r>
            <a:r>
              <a:rPr lang="en-ID" sz="3600" dirty="0"/>
              <a:t> </a:t>
            </a:r>
            <a:r>
              <a:rPr lang="en-ID" sz="3600" dirty="0" err="1"/>
              <a:t>komunikasi</a:t>
            </a:r>
            <a:r>
              <a:rPr lang="en-ID" sz="3600" dirty="0"/>
              <a:t> yang </a:t>
            </a:r>
            <a:r>
              <a:rPr lang="en-ID" sz="3600" dirty="0" err="1"/>
              <a:t>bertujuan</a:t>
            </a:r>
            <a:r>
              <a:rPr lang="en-ID" sz="3600" dirty="0"/>
              <a:t> </a:t>
            </a:r>
            <a:r>
              <a:rPr lang="en-ID" sz="3600" dirty="0" err="1"/>
              <a:t>untuk</a:t>
            </a:r>
            <a:r>
              <a:rPr lang="en-ID" sz="3600" dirty="0"/>
              <a:t> </a:t>
            </a:r>
            <a:r>
              <a:rPr lang="en-ID" sz="3600" dirty="0" err="1"/>
              <a:t>memperkuat</a:t>
            </a:r>
            <a:r>
              <a:rPr lang="en-ID" sz="3600" dirty="0"/>
              <a:t> strategi </a:t>
            </a:r>
            <a:r>
              <a:rPr lang="en-ID" sz="3600" dirty="0" err="1"/>
              <a:t>pemasaran</a:t>
            </a:r>
            <a:r>
              <a:rPr lang="en-ID" sz="3600" dirty="0"/>
              <a:t>, </a:t>
            </a:r>
            <a:r>
              <a:rPr lang="en-ID" sz="3600" dirty="0" err="1"/>
              <a:t>guna</a:t>
            </a:r>
            <a:r>
              <a:rPr lang="en-ID" sz="3600" dirty="0"/>
              <a:t> </a:t>
            </a:r>
            <a:r>
              <a:rPr lang="en-ID" sz="3600" dirty="0" err="1"/>
              <a:t>meraih</a:t>
            </a:r>
            <a:r>
              <a:rPr lang="en-ID" sz="3600" dirty="0"/>
              <a:t> </a:t>
            </a:r>
            <a:r>
              <a:rPr lang="en-ID" sz="3600" dirty="0" err="1"/>
              <a:t>segmentasi</a:t>
            </a:r>
            <a:r>
              <a:rPr lang="en-ID" sz="3600" dirty="0"/>
              <a:t> yang </a:t>
            </a:r>
            <a:r>
              <a:rPr lang="en-ID" sz="3600" dirty="0" err="1"/>
              <a:t>lebih</a:t>
            </a:r>
            <a:r>
              <a:rPr lang="en-ID" sz="3600" dirty="0"/>
              <a:t> </a:t>
            </a:r>
            <a:r>
              <a:rPr lang="en-ID" sz="3600" dirty="0" err="1"/>
              <a:t>luas</a:t>
            </a:r>
            <a:r>
              <a:rPr lang="en-ID" sz="3600" dirty="0"/>
              <a:t>.</a:t>
            </a:r>
            <a:br>
              <a:rPr lang="en-ID" sz="3600" dirty="0"/>
            </a:br>
            <a:endParaRPr lang="en-US" sz="3600" dirty="0"/>
          </a:p>
        </p:txBody>
      </p:sp>
    </p:spTree>
    <p:extLst>
      <p:ext uri="{BB962C8B-B14F-4D97-AF65-F5344CB8AC3E}">
        <p14:creationId xmlns:p14="http://schemas.microsoft.com/office/powerpoint/2010/main" val="2738540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58DBC-5A4F-074E-AAD2-01C69BE4744D}"/>
              </a:ext>
            </a:extLst>
          </p:cNvPr>
          <p:cNvSpPr>
            <a:spLocks noGrp="1"/>
          </p:cNvSpPr>
          <p:nvPr>
            <p:ph type="title"/>
          </p:nvPr>
        </p:nvSpPr>
        <p:spPr>
          <a:xfrm>
            <a:off x="838200" y="365125"/>
            <a:ext cx="10515600" cy="5627902"/>
          </a:xfrm>
        </p:spPr>
        <p:txBody>
          <a:bodyPr>
            <a:normAutofit/>
          </a:bodyPr>
          <a:lstStyle/>
          <a:p>
            <a:r>
              <a:rPr lang="en-US" sz="3600" dirty="0" err="1">
                <a:latin typeface="Arial Rounded MT Bold" panose="020F0704030504030204" pitchFamily="34" charset="77"/>
              </a:rPr>
              <a:t>Promosi</a:t>
            </a:r>
            <a:r>
              <a:rPr lang="en-US" sz="3600" dirty="0">
                <a:latin typeface="Arial Rounded MT Bold" panose="020F0704030504030204" pitchFamily="34" charset="77"/>
              </a:rPr>
              <a:t> </a:t>
            </a:r>
            <a:r>
              <a:rPr lang="en-US" sz="3600" dirty="0" err="1">
                <a:latin typeface="Arial Rounded MT Bold" panose="020F0704030504030204" pitchFamily="34" charset="77"/>
              </a:rPr>
              <a:t>misalnya</a:t>
            </a:r>
            <a:r>
              <a:rPr lang="en-US" sz="3600" dirty="0">
                <a:latin typeface="Arial Rounded MT Bold" panose="020F0704030504030204" pitchFamily="34" charset="77"/>
              </a:rPr>
              <a:t>…</a:t>
            </a:r>
            <a:br>
              <a:rPr lang="en-US" sz="3600" dirty="0">
                <a:latin typeface="Arial Rounded MT Bold" panose="020F0704030504030204" pitchFamily="34" charset="77"/>
              </a:rPr>
            </a:br>
            <a:r>
              <a:rPr lang="en-ID" sz="3600" dirty="0" err="1">
                <a:latin typeface="Arial Rounded MT Bold" panose="020F0704030504030204" pitchFamily="34" charset="77"/>
              </a:rPr>
              <a:t>Promosi</a:t>
            </a:r>
            <a:r>
              <a:rPr lang="en-ID" sz="3600" dirty="0">
                <a:latin typeface="Arial Rounded MT Bold" panose="020F0704030504030204" pitchFamily="34" charset="77"/>
              </a:rPr>
              <a:t> </a:t>
            </a:r>
            <a:r>
              <a:rPr lang="en-ID" sz="3600" dirty="0" err="1">
                <a:latin typeface="Arial Rounded MT Bold" panose="020F0704030504030204" pitchFamily="34" charset="77"/>
              </a:rPr>
              <a:t>menjadi</a:t>
            </a:r>
            <a:r>
              <a:rPr lang="en-ID" sz="3600" dirty="0">
                <a:latin typeface="Arial Rounded MT Bold" panose="020F0704030504030204" pitchFamily="34" charset="77"/>
              </a:rPr>
              <a:t> </a:t>
            </a:r>
            <a:r>
              <a:rPr lang="en-ID" sz="3600" dirty="0" err="1">
                <a:latin typeface="Arial Rounded MT Bold" panose="020F0704030504030204" pitchFamily="34" charset="77"/>
              </a:rPr>
              <a:t>bagian</a:t>
            </a:r>
            <a:r>
              <a:rPr lang="en-ID" sz="3600" dirty="0">
                <a:latin typeface="Arial Rounded MT Bold" panose="020F0704030504030204" pitchFamily="34" charset="77"/>
              </a:rPr>
              <a:t> </a:t>
            </a:r>
            <a:r>
              <a:rPr lang="en-ID" sz="3600" dirty="0" err="1">
                <a:latin typeface="Arial Rounded MT Bold" panose="020F0704030504030204" pitchFamily="34" charset="77"/>
              </a:rPr>
              <a:t>penting</a:t>
            </a:r>
            <a:r>
              <a:rPr lang="en-ID" sz="3600" dirty="0">
                <a:latin typeface="Arial Rounded MT Bold" panose="020F0704030504030204" pitchFamily="34" charset="77"/>
              </a:rPr>
              <a:t> </a:t>
            </a:r>
            <a:r>
              <a:rPr lang="en-ID" sz="3600" dirty="0" err="1">
                <a:latin typeface="Arial Rounded MT Bold" panose="020F0704030504030204" pitchFamily="34" charset="77"/>
              </a:rPr>
              <a:t>dalam</a:t>
            </a:r>
            <a:r>
              <a:rPr lang="en-ID" sz="3600" dirty="0">
                <a:latin typeface="Arial Rounded MT Bold" panose="020F0704030504030204" pitchFamily="34" charset="77"/>
              </a:rPr>
              <a:t> </a:t>
            </a:r>
            <a:r>
              <a:rPr lang="en-ID" sz="3600" dirty="0" err="1">
                <a:latin typeface="Arial Rounded MT Bold" panose="020F0704030504030204" pitchFamily="34" charset="77"/>
              </a:rPr>
              <a:t>rencana</a:t>
            </a:r>
            <a:r>
              <a:rPr lang="en-ID" sz="3600" dirty="0">
                <a:latin typeface="Arial Rounded MT Bold" panose="020F0704030504030204" pitchFamily="34" charset="77"/>
              </a:rPr>
              <a:t> </a:t>
            </a:r>
            <a:r>
              <a:rPr lang="en-ID" sz="3600" dirty="0" err="1">
                <a:latin typeface="Arial Rounded MT Bold" panose="020F0704030504030204" pitchFamily="34" charset="77"/>
              </a:rPr>
              <a:t>pemasaran</a:t>
            </a:r>
            <a:r>
              <a:rPr lang="en-ID" sz="3600" dirty="0">
                <a:latin typeface="Arial Rounded MT Bold" panose="020F0704030504030204" pitchFamily="34" charset="77"/>
              </a:rPr>
              <a:t>. Ada </a:t>
            </a:r>
            <a:r>
              <a:rPr lang="en-ID" sz="3600" dirty="0" err="1">
                <a:latin typeface="Arial Rounded MT Bold" panose="020F0704030504030204" pitchFamily="34" charset="77"/>
              </a:rPr>
              <a:t>baiknya</a:t>
            </a:r>
            <a:r>
              <a:rPr lang="en-ID" sz="3600" dirty="0">
                <a:latin typeface="Arial Rounded MT Bold" panose="020F0704030504030204" pitchFamily="34" charset="77"/>
              </a:rPr>
              <a:t> </a:t>
            </a:r>
            <a:r>
              <a:rPr lang="en-ID" sz="3600" dirty="0" err="1">
                <a:latin typeface="Arial Rounded MT Bold" panose="020F0704030504030204" pitchFamily="34" charset="77"/>
              </a:rPr>
              <a:t>jika</a:t>
            </a:r>
            <a:r>
              <a:rPr lang="en-ID" sz="3600" dirty="0">
                <a:latin typeface="Arial Rounded MT Bold" panose="020F0704030504030204" pitchFamily="34" charset="77"/>
              </a:rPr>
              <a:t>, </a:t>
            </a:r>
            <a:r>
              <a:rPr lang="en-ID" sz="3600" dirty="0" err="1">
                <a:latin typeface="Arial Rounded MT Bold" panose="020F0704030504030204" pitchFamily="34" charset="77"/>
              </a:rPr>
              <a:t>sebelum</a:t>
            </a:r>
            <a:r>
              <a:rPr lang="en-ID" sz="3600" dirty="0">
                <a:latin typeface="Arial Rounded MT Bold" panose="020F0704030504030204" pitchFamily="34" charset="77"/>
              </a:rPr>
              <a:t> </a:t>
            </a:r>
            <a:r>
              <a:rPr lang="en-ID" sz="3600" dirty="0" err="1">
                <a:latin typeface="Arial Rounded MT Bold" panose="020F0704030504030204" pitchFamily="34" charset="77"/>
              </a:rPr>
              <a:t>berbisnis</a:t>
            </a:r>
            <a:r>
              <a:rPr lang="en-ID" sz="3600" dirty="0">
                <a:latin typeface="Arial Rounded MT Bold" panose="020F0704030504030204" pitchFamily="34" charset="77"/>
              </a:rPr>
              <a:t>, </a:t>
            </a:r>
            <a:r>
              <a:rPr lang="en-ID" sz="3600" dirty="0" err="1">
                <a:latin typeface="Arial Rounded MT Bold" panose="020F0704030504030204" pitchFamily="34" charset="77"/>
              </a:rPr>
              <a:t>pembisnis</a:t>
            </a:r>
            <a:r>
              <a:rPr lang="en-ID" sz="3600" dirty="0">
                <a:latin typeface="Arial Rounded MT Bold" panose="020F0704030504030204" pitchFamily="34" charset="77"/>
              </a:rPr>
              <a:t> </a:t>
            </a:r>
            <a:r>
              <a:rPr lang="en-ID" sz="3600" dirty="0" err="1">
                <a:latin typeface="Arial Rounded MT Bold" panose="020F0704030504030204" pitchFamily="34" charset="77"/>
              </a:rPr>
              <a:t>mampu</a:t>
            </a:r>
            <a:r>
              <a:rPr lang="en-ID" sz="3600" dirty="0">
                <a:latin typeface="Arial Rounded MT Bold" panose="020F0704030504030204" pitchFamily="34" charset="77"/>
              </a:rPr>
              <a:t> </a:t>
            </a:r>
            <a:r>
              <a:rPr lang="en-ID" sz="3600" dirty="0" err="1">
                <a:latin typeface="Arial Rounded MT Bold" panose="020F0704030504030204" pitchFamily="34" charset="77"/>
              </a:rPr>
              <a:t>memahami</a:t>
            </a:r>
            <a:r>
              <a:rPr lang="en-ID" sz="3600" dirty="0">
                <a:latin typeface="Arial Rounded MT Bold" panose="020F0704030504030204" pitchFamily="34" charset="77"/>
              </a:rPr>
              <a:t> </a:t>
            </a:r>
            <a:r>
              <a:rPr lang="en-ID" sz="3600" dirty="0" err="1">
                <a:latin typeface="Arial Rounded MT Bold" panose="020F0704030504030204" pitchFamily="34" charset="77"/>
              </a:rPr>
              <a:t>konsep</a:t>
            </a:r>
            <a:r>
              <a:rPr lang="en-ID" sz="3600" dirty="0">
                <a:latin typeface="Arial Rounded MT Bold" panose="020F0704030504030204" pitchFamily="34" charset="77"/>
              </a:rPr>
              <a:t> </a:t>
            </a:r>
            <a:r>
              <a:rPr lang="en-ID" sz="3600" dirty="0" err="1">
                <a:latin typeface="Arial Rounded MT Bold" panose="020F0704030504030204" pitchFamily="34" charset="77"/>
              </a:rPr>
              <a:t>ataupun</a:t>
            </a:r>
            <a:r>
              <a:rPr lang="en-ID" sz="3600" dirty="0">
                <a:latin typeface="Arial Rounded MT Bold" panose="020F0704030504030204" pitchFamily="34" charset="77"/>
              </a:rPr>
              <a:t> </a:t>
            </a:r>
            <a:r>
              <a:rPr lang="en-ID" sz="3600" dirty="0" err="1">
                <a:latin typeface="Arial Rounded MT Bold" panose="020F0704030504030204" pitchFamily="34" charset="77"/>
              </a:rPr>
              <a:t>teknik</a:t>
            </a:r>
            <a:r>
              <a:rPr lang="en-ID" sz="3600" dirty="0">
                <a:latin typeface="Arial Rounded MT Bold" panose="020F0704030504030204" pitchFamily="34" charset="77"/>
              </a:rPr>
              <a:t> </a:t>
            </a:r>
            <a:r>
              <a:rPr lang="en-ID" sz="3600" dirty="0" err="1">
                <a:latin typeface="Arial Rounded MT Bold" panose="020F0704030504030204" pitchFamily="34" charset="77"/>
              </a:rPr>
              <a:t>dalam</a:t>
            </a:r>
            <a:r>
              <a:rPr lang="en-ID" sz="3600" dirty="0">
                <a:latin typeface="Arial Rounded MT Bold" panose="020F0704030504030204" pitchFamily="34" charset="77"/>
              </a:rPr>
              <a:t> </a:t>
            </a:r>
            <a:r>
              <a:rPr lang="en-ID" sz="3600" dirty="0" err="1">
                <a:latin typeface="Arial Rounded MT Bold" panose="020F0704030504030204" pitchFamily="34" charset="77"/>
              </a:rPr>
              <a:t>melakukan</a:t>
            </a:r>
            <a:r>
              <a:rPr lang="en-ID" sz="3600" dirty="0">
                <a:latin typeface="Arial Rounded MT Bold" panose="020F0704030504030204" pitchFamily="34" charset="77"/>
              </a:rPr>
              <a:t> </a:t>
            </a:r>
            <a:r>
              <a:rPr lang="en-ID" sz="3600" dirty="0" err="1">
                <a:latin typeface="Arial Rounded MT Bold" panose="020F0704030504030204" pitchFamily="34" charset="77"/>
              </a:rPr>
              <a:t>promosi</a:t>
            </a:r>
            <a:r>
              <a:rPr lang="en-ID" sz="3600" dirty="0">
                <a:latin typeface="Arial Rounded MT Bold" panose="020F0704030504030204" pitchFamily="34" charset="77"/>
              </a:rPr>
              <a:t> </a:t>
            </a:r>
            <a:r>
              <a:rPr lang="en-ID" sz="3600" dirty="0" err="1">
                <a:latin typeface="Arial Rounded MT Bold" panose="020F0704030504030204" pitchFamily="34" charset="77"/>
              </a:rPr>
              <a:t>untuk</a:t>
            </a:r>
            <a:r>
              <a:rPr lang="en-ID" sz="3600" dirty="0">
                <a:latin typeface="Arial Rounded MT Bold" panose="020F0704030504030204" pitchFamily="34" charset="77"/>
              </a:rPr>
              <a:t> </a:t>
            </a:r>
            <a:r>
              <a:rPr lang="en-ID" sz="3600" dirty="0" err="1">
                <a:latin typeface="Arial Rounded MT Bold" panose="020F0704030504030204" pitchFamily="34" charset="77"/>
              </a:rPr>
              <a:t>menarik</a:t>
            </a:r>
            <a:r>
              <a:rPr lang="en-ID" sz="3600" dirty="0">
                <a:latin typeface="Arial Rounded MT Bold" panose="020F0704030504030204" pitchFamily="34" charset="77"/>
              </a:rPr>
              <a:t> </a:t>
            </a:r>
            <a:r>
              <a:rPr lang="en-ID" sz="3600" dirty="0" err="1">
                <a:latin typeface="Arial Rounded MT Bold" panose="020F0704030504030204" pitchFamily="34" charset="77"/>
              </a:rPr>
              <a:t>minat</a:t>
            </a:r>
            <a:r>
              <a:rPr lang="en-ID" sz="3600" dirty="0">
                <a:latin typeface="Arial Rounded MT Bold" panose="020F0704030504030204" pitchFamily="34" charset="77"/>
              </a:rPr>
              <a:t> </a:t>
            </a:r>
            <a:r>
              <a:rPr lang="en-ID" sz="3600" dirty="0" err="1">
                <a:latin typeface="Arial Rounded MT Bold" panose="020F0704030504030204" pitchFamily="34" charset="77"/>
              </a:rPr>
              <a:t>pelanggan</a:t>
            </a:r>
            <a:r>
              <a:rPr lang="en-ID" sz="3600" dirty="0">
                <a:latin typeface="Arial Rounded MT Bold" panose="020F0704030504030204" pitchFamily="34" charset="77"/>
              </a:rPr>
              <a:t>. </a:t>
            </a:r>
            <a:r>
              <a:rPr lang="en-ID" sz="3600" dirty="0" err="1">
                <a:latin typeface="Arial Rounded MT Bold" panose="020F0704030504030204" pitchFamily="34" charset="77"/>
              </a:rPr>
              <a:t>Terlebih</a:t>
            </a:r>
            <a:r>
              <a:rPr lang="en-ID" sz="3600" dirty="0">
                <a:latin typeface="Arial Rounded MT Bold" panose="020F0704030504030204" pitchFamily="34" charset="77"/>
              </a:rPr>
              <a:t> </a:t>
            </a:r>
            <a:r>
              <a:rPr lang="en-ID" sz="3600" dirty="0" err="1">
                <a:latin typeface="Arial Rounded MT Bold" panose="020F0704030504030204" pitchFamily="34" charset="77"/>
              </a:rPr>
              <a:t>jika</a:t>
            </a:r>
            <a:r>
              <a:rPr lang="en-ID" sz="3600" dirty="0">
                <a:latin typeface="Arial Rounded MT Bold" panose="020F0704030504030204" pitchFamily="34" charset="77"/>
              </a:rPr>
              <a:t> </a:t>
            </a:r>
            <a:r>
              <a:rPr lang="en-ID" sz="3600" dirty="0" err="1">
                <a:latin typeface="Arial Rounded MT Bold" panose="020F0704030504030204" pitchFamily="34" charset="77"/>
              </a:rPr>
              <a:t>pelanggan</a:t>
            </a:r>
            <a:r>
              <a:rPr lang="en-ID" sz="3600" dirty="0">
                <a:latin typeface="Arial Rounded MT Bold" panose="020F0704030504030204" pitchFamily="34" charset="77"/>
              </a:rPr>
              <a:t> </a:t>
            </a:r>
            <a:r>
              <a:rPr lang="en-ID" sz="3600" dirty="0" err="1">
                <a:latin typeface="Arial Rounded MT Bold" panose="020F0704030504030204" pitchFamily="34" charset="77"/>
              </a:rPr>
              <a:t>berkeinginan</a:t>
            </a:r>
            <a:r>
              <a:rPr lang="en-ID" sz="3600" dirty="0">
                <a:latin typeface="Arial Rounded MT Bold" panose="020F0704030504030204" pitchFamily="34" charset="77"/>
              </a:rPr>
              <a:t> </a:t>
            </a:r>
            <a:r>
              <a:rPr lang="en-ID" sz="3600" dirty="0" err="1">
                <a:latin typeface="Arial Rounded MT Bold" panose="020F0704030504030204" pitchFamily="34" charset="77"/>
              </a:rPr>
              <a:t>untuk</a:t>
            </a:r>
            <a:r>
              <a:rPr lang="en-ID" sz="3600" dirty="0">
                <a:latin typeface="Arial Rounded MT Bold" panose="020F0704030504030204" pitchFamily="34" charset="77"/>
              </a:rPr>
              <a:t> </a:t>
            </a:r>
            <a:r>
              <a:rPr lang="en-ID" sz="3600" dirty="0" err="1">
                <a:latin typeface="Arial Rounded MT Bold" panose="020F0704030504030204" pitchFamily="34" charset="77"/>
              </a:rPr>
              <a:t>mencoba</a:t>
            </a:r>
            <a:r>
              <a:rPr lang="en-ID" sz="3600" dirty="0">
                <a:latin typeface="Arial Rounded MT Bold" panose="020F0704030504030204" pitchFamily="34" charset="77"/>
              </a:rPr>
              <a:t> </a:t>
            </a:r>
            <a:r>
              <a:rPr lang="en-ID" sz="3600" dirty="0" err="1">
                <a:latin typeface="Arial Rounded MT Bold" panose="020F0704030504030204" pitchFamily="34" charset="77"/>
              </a:rPr>
              <a:t>produk</a:t>
            </a:r>
            <a:r>
              <a:rPr lang="en-ID" sz="3600" dirty="0">
                <a:latin typeface="Arial Rounded MT Bold" panose="020F0704030504030204" pitchFamily="34" charset="77"/>
              </a:rPr>
              <a:t> </a:t>
            </a:r>
            <a:r>
              <a:rPr lang="en-ID" sz="3600" dirty="0" err="1">
                <a:latin typeface="Arial Rounded MT Bold" panose="020F0704030504030204" pitchFamily="34" charset="77"/>
              </a:rPr>
              <a:t>setelah</a:t>
            </a:r>
            <a:r>
              <a:rPr lang="en-ID" sz="3600" dirty="0">
                <a:latin typeface="Arial Rounded MT Bold" panose="020F0704030504030204" pitchFamily="34" charset="77"/>
              </a:rPr>
              <a:t> </a:t>
            </a:r>
            <a:r>
              <a:rPr lang="en-ID" sz="3600" dirty="0" err="1">
                <a:latin typeface="Arial Rounded MT Bold" panose="020F0704030504030204" pitchFamily="34" charset="77"/>
              </a:rPr>
              <a:t>melihat</a:t>
            </a:r>
            <a:r>
              <a:rPr lang="en-ID" sz="3600" dirty="0">
                <a:latin typeface="Arial Rounded MT Bold" panose="020F0704030504030204" pitchFamily="34" charset="77"/>
              </a:rPr>
              <a:t> </a:t>
            </a:r>
            <a:r>
              <a:rPr lang="en-ID" sz="3600" dirty="0" err="1">
                <a:latin typeface="Arial Rounded MT Bold" panose="020F0704030504030204" pitchFamily="34" charset="77"/>
              </a:rPr>
              <a:t>promosi</a:t>
            </a:r>
            <a:r>
              <a:rPr lang="en-ID" sz="3600" dirty="0">
                <a:latin typeface="Arial Rounded MT Bold" panose="020F0704030504030204" pitchFamily="34" charset="77"/>
              </a:rPr>
              <a:t> yang </a:t>
            </a:r>
            <a:r>
              <a:rPr lang="en-ID" sz="3600" dirty="0" err="1">
                <a:latin typeface="Arial Rounded MT Bold" panose="020F0704030504030204" pitchFamily="34" charset="77"/>
              </a:rPr>
              <a:t>ditawarkan</a:t>
            </a:r>
            <a:r>
              <a:rPr lang="en-ID" sz="3600" dirty="0">
                <a:latin typeface="Arial Rounded MT Bold" panose="020F0704030504030204" pitchFamily="34" charset="77"/>
              </a:rPr>
              <a:t>. </a:t>
            </a:r>
            <a:r>
              <a:rPr lang="en-ID" sz="3600" dirty="0" err="1">
                <a:latin typeface="Arial Rounded MT Bold" panose="020F0704030504030204" pitchFamily="34" charset="77"/>
              </a:rPr>
              <a:t>Dampaknya</a:t>
            </a:r>
            <a:r>
              <a:rPr lang="en-ID" sz="3600" dirty="0">
                <a:latin typeface="Arial Rounded MT Bold" panose="020F0704030504030204" pitchFamily="34" charset="77"/>
              </a:rPr>
              <a:t>, </a:t>
            </a:r>
            <a:r>
              <a:rPr lang="en-ID" sz="3600" dirty="0" err="1">
                <a:latin typeface="Arial Rounded MT Bold" panose="020F0704030504030204" pitchFamily="34" charset="77"/>
              </a:rPr>
              <a:t>tingkat</a:t>
            </a:r>
            <a:r>
              <a:rPr lang="en-ID" sz="3600" dirty="0">
                <a:latin typeface="Arial Rounded MT Bold" panose="020F0704030504030204" pitchFamily="34" charset="77"/>
              </a:rPr>
              <a:t> </a:t>
            </a:r>
            <a:r>
              <a:rPr lang="en-ID" sz="3600" dirty="0" err="1">
                <a:latin typeface="Arial Rounded MT Bold" panose="020F0704030504030204" pitchFamily="34" charset="77"/>
              </a:rPr>
              <a:t>belanja</a:t>
            </a:r>
            <a:r>
              <a:rPr lang="en-ID" sz="3600" dirty="0">
                <a:latin typeface="Arial Rounded MT Bold" panose="020F0704030504030204" pitchFamily="34" charset="77"/>
              </a:rPr>
              <a:t> </a:t>
            </a:r>
            <a:r>
              <a:rPr lang="en-ID" sz="3600" dirty="0" err="1">
                <a:latin typeface="Arial Rounded MT Bold" panose="020F0704030504030204" pitchFamily="34" charset="77"/>
              </a:rPr>
              <a:t>konsumen</a:t>
            </a:r>
            <a:r>
              <a:rPr lang="en-ID" sz="3600" dirty="0">
                <a:latin typeface="Arial Rounded MT Bold" panose="020F0704030504030204" pitchFamily="34" charset="77"/>
              </a:rPr>
              <a:t> </a:t>
            </a:r>
            <a:r>
              <a:rPr lang="en-ID" sz="3600" dirty="0" err="1">
                <a:latin typeface="Arial Rounded MT Bold" panose="020F0704030504030204" pitchFamily="34" charset="77"/>
              </a:rPr>
              <a:t>bisa</a:t>
            </a:r>
            <a:r>
              <a:rPr lang="en-ID" sz="3600" dirty="0">
                <a:latin typeface="Arial Rounded MT Bold" panose="020F0704030504030204" pitchFamily="34" charset="77"/>
              </a:rPr>
              <a:t> </a:t>
            </a:r>
            <a:r>
              <a:rPr lang="en-ID" sz="3600" dirty="0" err="1">
                <a:latin typeface="Arial Rounded MT Bold" panose="020F0704030504030204" pitchFamily="34" charset="77"/>
              </a:rPr>
              <a:t>semakin</a:t>
            </a:r>
            <a:r>
              <a:rPr lang="en-ID" sz="3600" dirty="0">
                <a:latin typeface="Arial Rounded MT Bold" panose="020F0704030504030204" pitchFamily="34" charset="77"/>
              </a:rPr>
              <a:t> naik.</a:t>
            </a:r>
            <a:endParaRPr lang="en-US" sz="3600" dirty="0">
              <a:latin typeface="Arial Rounded MT Bold" panose="020F0704030504030204" pitchFamily="34" charset="77"/>
            </a:endParaRPr>
          </a:p>
        </p:txBody>
      </p:sp>
    </p:spTree>
    <p:extLst>
      <p:ext uri="{BB962C8B-B14F-4D97-AF65-F5344CB8AC3E}">
        <p14:creationId xmlns:p14="http://schemas.microsoft.com/office/powerpoint/2010/main" val="2852323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E7BD2-3B80-AB44-862C-53F96958742C}"/>
              </a:ext>
            </a:extLst>
          </p:cNvPr>
          <p:cNvSpPr>
            <a:spLocks noGrp="1"/>
          </p:cNvSpPr>
          <p:nvPr>
            <p:ph type="title"/>
          </p:nvPr>
        </p:nvSpPr>
        <p:spPr>
          <a:xfrm>
            <a:off x="308919" y="365125"/>
            <a:ext cx="11044881" cy="5936821"/>
          </a:xfrm>
        </p:spPr>
        <p:txBody>
          <a:bodyPr>
            <a:noAutofit/>
          </a:bodyPr>
          <a:lstStyle/>
          <a:p>
            <a:r>
              <a:rPr lang="en-ID" sz="3600" dirty="0" err="1">
                <a:latin typeface="+mn-lt"/>
              </a:rPr>
              <a:t>Dalam</a:t>
            </a:r>
            <a:r>
              <a:rPr lang="en-ID" sz="3600" dirty="0">
                <a:latin typeface="+mn-lt"/>
              </a:rPr>
              <a:t> </a:t>
            </a:r>
            <a:r>
              <a:rPr lang="en-ID" sz="3600" dirty="0" err="1">
                <a:latin typeface="+mn-lt"/>
              </a:rPr>
              <a:t>membangun</a:t>
            </a:r>
            <a:r>
              <a:rPr lang="en-ID" sz="3600" dirty="0">
                <a:latin typeface="+mn-lt"/>
              </a:rPr>
              <a:t> </a:t>
            </a:r>
            <a:r>
              <a:rPr lang="en-ID" sz="3600" dirty="0" err="1">
                <a:latin typeface="+mn-lt"/>
              </a:rPr>
              <a:t>promosi</a:t>
            </a:r>
            <a:r>
              <a:rPr lang="en-ID" sz="3600" dirty="0">
                <a:latin typeface="+mn-lt"/>
              </a:rPr>
              <a:t>, </a:t>
            </a:r>
            <a:r>
              <a:rPr lang="en-ID" sz="3600" dirty="0" err="1">
                <a:latin typeface="+mn-lt"/>
              </a:rPr>
              <a:t>dapat</a:t>
            </a:r>
            <a:r>
              <a:rPr lang="en-ID" sz="3600" dirty="0">
                <a:latin typeface="+mn-lt"/>
              </a:rPr>
              <a:t> </a:t>
            </a:r>
            <a:r>
              <a:rPr lang="en-ID" sz="3600" dirty="0" err="1">
                <a:latin typeface="+mn-lt"/>
              </a:rPr>
              <a:t>dilakukan</a:t>
            </a:r>
            <a:r>
              <a:rPr lang="en-ID" sz="3600" dirty="0">
                <a:latin typeface="+mn-lt"/>
              </a:rPr>
              <a:t> </a:t>
            </a:r>
            <a:r>
              <a:rPr lang="en-ID" sz="3600" dirty="0" err="1">
                <a:latin typeface="+mn-lt"/>
              </a:rPr>
              <a:t>dengan</a:t>
            </a:r>
            <a:r>
              <a:rPr lang="en-ID" sz="3600" dirty="0">
                <a:latin typeface="+mn-lt"/>
              </a:rPr>
              <a:t> </a:t>
            </a:r>
            <a:r>
              <a:rPr lang="en-ID" sz="3600" dirty="0" err="1">
                <a:latin typeface="+mn-lt"/>
              </a:rPr>
              <a:t>menggunakan</a:t>
            </a:r>
            <a:r>
              <a:rPr lang="en-ID" sz="3600" dirty="0">
                <a:latin typeface="+mn-lt"/>
              </a:rPr>
              <a:t> </a:t>
            </a:r>
            <a:r>
              <a:rPr lang="en-ID" sz="3600" dirty="0" err="1">
                <a:latin typeface="+mn-lt"/>
              </a:rPr>
              <a:t>beragam</a:t>
            </a:r>
            <a:r>
              <a:rPr lang="en-ID" sz="3600" dirty="0">
                <a:latin typeface="+mn-lt"/>
              </a:rPr>
              <a:t> media, </a:t>
            </a:r>
            <a:r>
              <a:rPr lang="en-ID" sz="3600" dirty="0" err="1">
                <a:latin typeface="+mn-lt"/>
              </a:rPr>
              <a:t>promosi</a:t>
            </a:r>
            <a:r>
              <a:rPr lang="en-ID" sz="3600" dirty="0">
                <a:latin typeface="+mn-lt"/>
              </a:rPr>
              <a:t> juga </a:t>
            </a:r>
            <a:r>
              <a:rPr lang="en-ID" sz="3600" dirty="0" err="1">
                <a:latin typeface="+mn-lt"/>
              </a:rPr>
              <a:t>tidak</a:t>
            </a:r>
            <a:r>
              <a:rPr lang="en-ID" sz="3600" dirty="0">
                <a:latin typeface="+mn-lt"/>
              </a:rPr>
              <a:t> </a:t>
            </a:r>
            <a:r>
              <a:rPr lang="en-ID" sz="3600" dirty="0" err="1">
                <a:latin typeface="+mn-lt"/>
              </a:rPr>
              <a:t>memerlukan</a:t>
            </a:r>
            <a:r>
              <a:rPr lang="en-ID" sz="3600" dirty="0">
                <a:latin typeface="+mn-lt"/>
              </a:rPr>
              <a:t> </a:t>
            </a:r>
            <a:r>
              <a:rPr lang="en-ID" sz="3600" dirty="0" err="1">
                <a:latin typeface="+mn-lt"/>
              </a:rPr>
              <a:t>cara</a:t>
            </a:r>
            <a:r>
              <a:rPr lang="en-ID" sz="3600" dirty="0">
                <a:latin typeface="+mn-lt"/>
              </a:rPr>
              <a:t> yang mahal, </a:t>
            </a:r>
            <a:r>
              <a:rPr lang="en-ID" sz="3600" dirty="0" err="1">
                <a:latin typeface="+mn-lt"/>
              </a:rPr>
              <a:t>promosi</a:t>
            </a:r>
            <a:r>
              <a:rPr lang="en-ID" sz="3600" dirty="0">
                <a:latin typeface="+mn-lt"/>
              </a:rPr>
              <a:t> </a:t>
            </a:r>
            <a:r>
              <a:rPr lang="en-ID" sz="3600" dirty="0" err="1">
                <a:latin typeface="+mn-lt"/>
              </a:rPr>
              <a:t>bisa</a:t>
            </a:r>
            <a:r>
              <a:rPr lang="en-ID" sz="3600" dirty="0">
                <a:latin typeface="+mn-lt"/>
              </a:rPr>
              <a:t> </a:t>
            </a:r>
            <a:r>
              <a:rPr lang="en-ID" sz="3600" dirty="0" err="1">
                <a:latin typeface="+mn-lt"/>
              </a:rPr>
              <a:t>dlakukan</a:t>
            </a:r>
            <a:r>
              <a:rPr lang="en-ID" sz="3600" dirty="0">
                <a:latin typeface="+mn-lt"/>
              </a:rPr>
              <a:t> </a:t>
            </a:r>
            <a:r>
              <a:rPr lang="en-ID" sz="3600" dirty="0" err="1">
                <a:latin typeface="+mn-lt"/>
              </a:rPr>
              <a:t>dengan</a:t>
            </a:r>
            <a:r>
              <a:rPr lang="en-ID" sz="3600" dirty="0">
                <a:latin typeface="+mn-lt"/>
              </a:rPr>
              <a:t> </a:t>
            </a:r>
            <a:r>
              <a:rPr lang="en-ID" sz="3600" dirty="0" err="1">
                <a:latin typeface="+mn-lt"/>
              </a:rPr>
              <a:t>hal-hal</a:t>
            </a:r>
            <a:r>
              <a:rPr lang="en-ID" sz="3600" dirty="0">
                <a:latin typeface="+mn-lt"/>
              </a:rPr>
              <a:t> </a:t>
            </a:r>
            <a:r>
              <a:rPr lang="en-ID" sz="3600" dirty="0" err="1">
                <a:latin typeface="+mn-lt"/>
              </a:rPr>
              <a:t>sederhana</a:t>
            </a:r>
            <a:r>
              <a:rPr lang="en-ID" sz="3600" dirty="0">
                <a:latin typeface="+mn-lt"/>
              </a:rPr>
              <a:t> </a:t>
            </a:r>
            <a:r>
              <a:rPr lang="en-ID" sz="3600" dirty="0" err="1">
                <a:latin typeface="+mn-lt"/>
              </a:rPr>
              <a:t>meskipun</a:t>
            </a:r>
            <a:r>
              <a:rPr lang="en-ID" sz="3600" dirty="0">
                <a:latin typeface="+mn-lt"/>
              </a:rPr>
              <a:t> </a:t>
            </a:r>
            <a:r>
              <a:rPr lang="en-ID" sz="3600" dirty="0" err="1">
                <a:latin typeface="+mn-lt"/>
              </a:rPr>
              <a:t>hanya</a:t>
            </a:r>
            <a:r>
              <a:rPr lang="en-ID" sz="3600" dirty="0">
                <a:latin typeface="+mn-lt"/>
              </a:rPr>
              <a:t> </a:t>
            </a:r>
            <a:r>
              <a:rPr lang="en-ID" sz="3600" dirty="0" err="1">
                <a:latin typeface="+mn-lt"/>
              </a:rPr>
              <a:t>menyebar</a:t>
            </a:r>
            <a:r>
              <a:rPr lang="en-ID" sz="3600" dirty="0">
                <a:latin typeface="+mn-lt"/>
              </a:rPr>
              <a:t> </a:t>
            </a:r>
            <a:r>
              <a:rPr lang="en-ID" sz="3600" dirty="0" err="1">
                <a:latin typeface="+mn-lt"/>
              </a:rPr>
              <a:t>brosur</a:t>
            </a:r>
            <a:r>
              <a:rPr lang="en-ID" sz="3600" dirty="0">
                <a:latin typeface="+mn-lt"/>
              </a:rPr>
              <a:t>, flyer </a:t>
            </a:r>
            <a:r>
              <a:rPr lang="en-ID" sz="3600" dirty="0" err="1">
                <a:latin typeface="+mn-lt"/>
              </a:rPr>
              <a:t>bahkan</a:t>
            </a:r>
            <a:r>
              <a:rPr lang="en-ID" sz="3600" dirty="0">
                <a:latin typeface="+mn-lt"/>
              </a:rPr>
              <a:t> </a:t>
            </a:r>
            <a:r>
              <a:rPr lang="en-ID" sz="3600" dirty="0" err="1">
                <a:latin typeface="+mn-lt"/>
              </a:rPr>
              <a:t>menggunakan</a:t>
            </a:r>
            <a:r>
              <a:rPr lang="en-ID" sz="3600" dirty="0">
                <a:latin typeface="+mn-lt"/>
              </a:rPr>
              <a:t> </a:t>
            </a:r>
            <a:r>
              <a:rPr lang="en-ID" sz="3600" dirty="0" err="1">
                <a:latin typeface="+mn-lt"/>
              </a:rPr>
              <a:t>komunikasi</a:t>
            </a:r>
            <a:r>
              <a:rPr lang="en-ID" sz="3600" dirty="0">
                <a:latin typeface="+mn-lt"/>
              </a:rPr>
              <a:t> </a:t>
            </a:r>
            <a:r>
              <a:rPr lang="en-ID" sz="3600" dirty="0" err="1">
                <a:latin typeface="+mn-lt"/>
              </a:rPr>
              <a:t>kepada</a:t>
            </a:r>
            <a:r>
              <a:rPr lang="en-ID" sz="3600" dirty="0">
                <a:latin typeface="+mn-lt"/>
              </a:rPr>
              <a:t> </a:t>
            </a:r>
            <a:r>
              <a:rPr lang="en-ID" sz="3600" dirty="0" err="1">
                <a:latin typeface="+mn-lt"/>
              </a:rPr>
              <a:t>calon</a:t>
            </a:r>
            <a:r>
              <a:rPr lang="en-ID" sz="3600" dirty="0">
                <a:latin typeface="+mn-lt"/>
              </a:rPr>
              <a:t> </a:t>
            </a:r>
            <a:r>
              <a:rPr lang="en-ID" sz="3600" dirty="0" err="1">
                <a:latin typeface="+mn-lt"/>
              </a:rPr>
              <a:t>pelanggan</a:t>
            </a:r>
            <a:r>
              <a:rPr lang="en-ID" sz="3600" dirty="0">
                <a:latin typeface="+mn-lt"/>
              </a:rPr>
              <a:t>. </a:t>
            </a:r>
            <a:r>
              <a:rPr lang="en-ID" sz="3600" dirty="0" err="1">
                <a:latin typeface="+mn-lt"/>
              </a:rPr>
              <a:t>Perlu</a:t>
            </a:r>
            <a:r>
              <a:rPr lang="en-ID" sz="3600" dirty="0">
                <a:latin typeface="+mn-lt"/>
              </a:rPr>
              <a:t> di </a:t>
            </a:r>
            <a:r>
              <a:rPr lang="en-ID" sz="3600" dirty="0" err="1">
                <a:latin typeface="+mn-lt"/>
              </a:rPr>
              <a:t>ingat</a:t>
            </a:r>
            <a:r>
              <a:rPr lang="en-ID" sz="3600" dirty="0">
                <a:latin typeface="+mn-lt"/>
              </a:rPr>
              <a:t> </a:t>
            </a:r>
            <a:r>
              <a:rPr lang="en-ID" sz="3600" dirty="0" err="1">
                <a:latin typeface="+mn-lt"/>
              </a:rPr>
              <a:t>bahwa</a:t>
            </a:r>
            <a:r>
              <a:rPr lang="en-ID" sz="3600" dirty="0">
                <a:latin typeface="+mn-lt"/>
              </a:rPr>
              <a:t> </a:t>
            </a:r>
            <a:r>
              <a:rPr lang="en-ID" sz="3600" dirty="0" err="1">
                <a:latin typeface="+mn-lt"/>
              </a:rPr>
              <a:t>pesan</a:t>
            </a:r>
            <a:r>
              <a:rPr lang="en-ID" sz="3600" dirty="0">
                <a:latin typeface="+mn-lt"/>
              </a:rPr>
              <a:t> yang </a:t>
            </a:r>
            <a:r>
              <a:rPr lang="en-ID" sz="3600" dirty="0" err="1">
                <a:latin typeface="+mn-lt"/>
              </a:rPr>
              <a:t>disampaikan</a:t>
            </a:r>
            <a:r>
              <a:rPr lang="en-ID" sz="3600" dirty="0">
                <a:latin typeface="+mn-lt"/>
              </a:rPr>
              <a:t> </a:t>
            </a:r>
            <a:r>
              <a:rPr lang="en-ID" sz="3600" dirty="0" err="1">
                <a:latin typeface="+mn-lt"/>
              </a:rPr>
              <a:t>dalam</a:t>
            </a:r>
            <a:r>
              <a:rPr lang="en-ID" sz="3600" dirty="0">
                <a:latin typeface="+mn-lt"/>
              </a:rPr>
              <a:t> </a:t>
            </a:r>
            <a:r>
              <a:rPr lang="en-ID" sz="3600" dirty="0" err="1">
                <a:latin typeface="+mn-lt"/>
              </a:rPr>
              <a:t>promosi</a:t>
            </a:r>
            <a:r>
              <a:rPr lang="en-ID" sz="3600" dirty="0">
                <a:latin typeface="+mn-lt"/>
              </a:rPr>
              <a:t> </a:t>
            </a:r>
            <a:r>
              <a:rPr lang="en-ID" sz="3600" dirty="0" err="1">
                <a:latin typeface="+mn-lt"/>
              </a:rPr>
              <a:t>harus</a:t>
            </a:r>
            <a:r>
              <a:rPr lang="en-ID" sz="3600" dirty="0">
                <a:latin typeface="+mn-lt"/>
              </a:rPr>
              <a:t> </a:t>
            </a:r>
            <a:r>
              <a:rPr lang="en-ID" sz="3600" dirty="0" err="1">
                <a:latin typeface="+mn-lt"/>
              </a:rPr>
              <a:t>dapat</a:t>
            </a:r>
            <a:r>
              <a:rPr lang="en-ID" sz="3600" dirty="0">
                <a:latin typeface="+mn-lt"/>
              </a:rPr>
              <a:t> </a:t>
            </a:r>
            <a:r>
              <a:rPr lang="en-ID" sz="3600" dirty="0" err="1">
                <a:latin typeface="+mn-lt"/>
              </a:rPr>
              <a:t>diterima</a:t>
            </a:r>
            <a:r>
              <a:rPr lang="en-ID" sz="3600" dirty="0">
                <a:latin typeface="+mn-lt"/>
              </a:rPr>
              <a:t> dan </a:t>
            </a:r>
            <a:r>
              <a:rPr lang="en-ID" sz="3600" dirty="0" err="1">
                <a:latin typeface="+mn-lt"/>
              </a:rPr>
              <a:t>dipahami</a:t>
            </a:r>
            <a:r>
              <a:rPr lang="en-ID" sz="3600" dirty="0">
                <a:latin typeface="+mn-lt"/>
              </a:rPr>
              <a:t> oleh </a:t>
            </a:r>
            <a:r>
              <a:rPr lang="en-ID" sz="3600" dirty="0" err="1">
                <a:latin typeface="+mn-lt"/>
              </a:rPr>
              <a:t>calon</a:t>
            </a:r>
            <a:r>
              <a:rPr lang="en-ID" sz="3600" dirty="0">
                <a:latin typeface="+mn-lt"/>
              </a:rPr>
              <a:t> </a:t>
            </a:r>
            <a:r>
              <a:rPr lang="en-ID" sz="3600" dirty="0" err="1">
                <a:latin typeface="+mn-lt"/>
              </a:rPr>
              <a:t>pelanggan</a:t>
            </a:r>
            <a:r>
              <a:rPr lang="en-ID" sz="3600" dirty="0">
                <a:latin typeface="+mn-lt"/>
              </a:rPr>
              <a:t>. </a:t>
            </a:r>
            <a:r>
              <a:rPr lang="en-ID" sz="3600" dirty="0" err="1">
                <a:latin typeface="+mn-lt"/>
              </a:rPr>
              <a:t>Terutama</a:t>
            </a:r>
            <a:r>
              <a:rPr lang="en-ID" sz="3600" dirty="0">
                <a:latin typeface="+mn-lt"/>
              </a:rPr>
              <a:t> </a:t>
            </a:r>
            <a:r>
              <a:rPr lang="en-ID" sz="3600" dirty="0" err="1">
                <a:latin typeface="+mn-lt"/>
              </a:rPr>
              <a:t>jika</a:t>
            </a:r>
            <a:r>
              <a:rPr lang="en-ID" sz="3600" dirty="0">
                <a:latin typeface="+mn-lt"/>
              </a:rPr>
              <a:t> </a:t>
            </a:r>
            <a:r>
              <a:rPr lang="en-ID" sz="3600" dirty="0" err="1">
                <a:latin typeface="+mn-lt"/>
              </a:rPr>
              <a:t>menggunakan</a:t>
            </a:r>
            <a:r>
              <a:rPr lang="en-ID" sz="3600" dirty="0">
                <a:latin typeface="+mn-lt"/>
              </a:rPr>
              <a:t> strategi </a:t>
            </a:r>
            <a:r>
              <a:rPr lang="en-ID" sz="3600" dirty="0" err="1">
                <a:latin typeface="+mn-lt"/>
              </a:rPr>
              <a:t>komunikasi</a:t>
            </a:r>
            <a:r>
              <a:rPr lang="en-ID" sz="3600" dirty="0">
                <a:latin typeface="+mn-lt"/>
              </a:rPr>
              <a:t>.</a:t>
            </a:r>
            <a:endParaRPr lang="en-US" sz="3600" dirty="0">
              <a:latin typeface="+mn-lt"/>
            </a:endParaRPr>
          </a:p>
        </p:txBody>
      </p:sp>
    </p:spTree>
    <p:extLst>
      <p:ext uri="{BB962C8B-B14F-4D97-AF65-F5344CB8AC3E}">
        <p14:creationId xmlns:p14="http://schemas.microsoft.com/office/powerpoint/2010/main" val="170801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9A9E3-EBB6-1E4B-95C8-C7DCD147B8DC}"/>
              </a:ext>
            </a:extLst>
          </p:cNvPr>
          <p:cNvSpPr>
            <a:spLocks noGrp="1"/>
          </p:cNvSpPr>
          <p:nvPr>
            <p:ph type="title"/>
          </p:nvPr>
        </p:nvSpPr>
        <p:spPr/>
        <p:txBody>
          <a:bodyPr>
            <a:normAutofit fontScale="90000"/>
          </a:bodyPr>
          <a:lstStyle/>
          <a:p>
            <a:r>
              <a:rPr lang="en-US" dirty="0"/>
              <a:t>Hal-</a:t>
            </a:r>
            <a:r>
              <a:rPr lang="en-US" dirty="0" err="1"/>
              <a:t>hal</a:t>
            </a:r>
            <a:r>
              <a:rPr lang="en-US" dirty="0"/>
              <a:t> yang </a:t>
            </a:r>
            <a:r>
              <a:rPr lang="en-ID" dirty="0" err="1"/>
              <a:t>diperhatikan</a:t>
            </a:r>
            <a:r>
              <a:rPr lang="en-ID" dirty="0"/>
              <a:t> </a:t>
            </a:r>
            <a:r>
              <a:rPr lang="en-ID" dirty="0" err="1"/>
              <a:t>mengapa</a:t>
            </a:r>
            <a:r>
              <a:rPr lang="en-ID" dirty="0"/>
              <a:t> </a:t>
            </a:r>
            <a:r>
              <a:rPr lang="en-ID" dirty="0" err="1"/>
              <a:t>menjalin</a:t>
            </a:r>
            <a:r>
              <a:rPr lang="en-ID" dirty="0"/>
              <a:t> </a:t>
            </a:r>
            <a:r>
              <a:rPr lang="en-ID" dirty="0" err="1"/>
              <a:t>komunikasi</a:t>
            </a:r>
            <a:r>
              <a:rPr lang="en-ID" dirty="0"/>
              <a:t> yang </a:t>
            </a:r>
            <a:r>
              <a:rPr lang="en-ID" dirty="0" err="1"/>
              <a:t>efektif</a:t>
            </a:r>
            <a:r>
              <a:rPr lang="en-ID" dirty="0"/>
              <a:t> </a:t>
            </a:r>
            <a:r>
              <a:rPr lang="en-ID" dirty="0" err="1"/>
              <a:t>itu</a:t>
            </a:r>
            <a:r>
              <a:rPr lang="en-ID" dirty="0"/>
              <a:t> </a:t>
            </a:r>
            <a:r>
              <a:rPr lang="en-ID" dirty="0" err="1"/>
              <a:t>penting</a:t>
            </a:r>
            <a:r>
              <a:rPr lang="en-ID" dirty="0"/>
              <a:t>.</a:t>
            </a:r>
            <a:endParaRPr lang="en-US" dirty="0"/>
          </a:p>
        </p:txBody>
      </p:sp>
      <p:sp>
        <p:nvSpPr>
          <p:cNvPr id="3" name="Rectangle 2">
            <a:extLst>
              <a:ext uri="{FF2B5EF4-FFF2-40B4-BE49-F238E27FC236}">
                <a16:creationId xmlns:a16="http://schemas.microsoft.com/office/drawing/2014/main" id="{107E22B2-BE4F-6E4B-9D66-36DF772C9808}"/>
              </a:ext>
            </a:extLst>
          </p:cNvPr>
          <p:cNvSpPr/>
          <p:nvPr/>
        </p:nvSpPr>
        <p:spPr>
          <a:xfrm>
            <a:off x="1069848" y="2562138"/>
            <a:ext cx="7975298" cy="4031873"/>
          </a:xfrm>
          <a:prstGeom prst="rect">
            <a:avLst/>
          </a:prstGeom>
        </p:spPr>
        <p:txBody>
          <a:bodyPr wrap="square">
            <a:spAutoFit/>
          </a:bodyPr>
          <a:lstStyle/>
          <a:p>
            <a:pPr marL="342900" indent="-342900">
              <a:buAutoNum type="arabicPeriod"/>
            </a:pPr>
            <a:r>
              <a:rPr lang="en-ID" sz="3200" dirty="0" err="1">
                <a:solidFill>
                  <a:srgbClr val="242424"/>
                </a:solidFill>
                <a:latin typeface="Rubik"/>
              </a:rPr>
              <a:t>Gunakan</a:t>
            </a:r>
            <a:r>
              <a:rPr lang="en-ID" sz="3200" dirty="0">
                <a:solidFill>
                  <a:srgbClr val="242424"/>
                </a:solidFill>
                <a:latin typeface="Rubik"/>
              </a:rPr>
              <a:t> </a:t>
            </a:r>
            <a:r>
              <a:rPr lang="en-ID" sz="3200" dirty="0" err="1">
                <a:solidFill>
                  <a:srgbClr val="242424"/>
                </a:solidFill>
                <a:latin typeface="Rubik"/>
              </a:rPr>
              <a:t>pesan</a:t>
            </a:r>
            <a:r>
              <a:rPr lang="en-ID" sz="3200" dirty="0">
                <a:solidFill>
                  <a:srgbClr val="242424"/>
                </a:solidFill>
                <a:latin typeface="Rubik"/>
              </a:rPr>
              <a:t> </a:t>
            </a:r>
            <a:r>
              <a:rPr lang="en-ID" sz="3200" dirty="0" err="1">
                <a:solidFill>
                  <a:srgbClr val="242424"/>
                </a:solidFill>
                <a:latin typeface="Rubik"/>
              </a:rPr>
              <a:t>promosi</a:t>
            </a:r>
            <a:r>
              <a:rPr lang="en-ID" sz="3200" dirty="0">
                <a:solidFill>
                  <a:srgbClr val="242424"/>
                </a:solidFill>
                <a:latin typeface="Rubik"/>
              </a:rPr>
              <a:t> </a:t>
            </a:r>
            <a:r>
              <a:rPr lang="en-ID" sz="3200" dirty="0" err="1">
                <a:solidFill>
                  <a:srgbClr val="242424"/>
                </a:solidFill>
                <a:latin typeface="Rubik"/>
              </a:rPr>
              <a:t>dengan</a:t>
            </a:r>
            <a:r>
              <a:rPr lang="en-ID" sz="3200" dirty="0">
                <a:solidFill>
                  <a:srgbClr val="242424"/>
                </a:solidFill>
                <a:latin typeface="Rubik"/>
              </a:rPr>
              <a:t> </a:t>
            </a:r>
            <a:r>
              <a:rPr lang="en-ID" sz="3200" dirty="0" err="1">
                <a:solidFill>
                  <a:srgbClr val="242424"/>
                </a:solidFill>
                <a:latin typeface="Rubik"/>
              </a:rPr>
              <a:t>bahasa</a:t>
            </a:r>
            <a:r>
              <a:rPr lang="en-ID" sz="3200" dirty="0">
                <a:solidFill>
                  <a:srgbClr val="242424"/>
                </a:solidFill>
                <a:latin typeface="Rubik"/>
              </a:rPr>
              <a:t> yang </a:t>
            </a:r>
            <a:r>
              <a:rPr lang="en-ID" sz="3200" dirty="0" err="1">
                <a:solidFill>
                  <a:srgbClr val="242424"/>
                </a:solidFill>
                <a:latin typeface="Rubik"/>
              </a:rPr>
              <a:t>simpel</a:t>
            </a:r>
            <a:r>
              <a:rPr lang="en-ID" sz="3200" dirty="0">
                <a:solidFill>
                  <a:srgbClr val="242424"/>
                </a:solidFill>
                <a:latin typeface="Rubik"/>
              </a:rPr>
              <a:t> dan </a:t>
            </a:r>
            <a:r>
              <a:rPr lang="en-ID" sz="3200" dirty="0" err="1">
                <a:solidFill>
                  <a:srgbClr val="242424"/>
                </a:solidFill>
                <a:latin typeface="Rubik"/>
              </a:rPr>
              <a:t>jelas</a:t>
            </a:r>
            <a:r>
              <a:rPr lang="en-ID" sz="3200" dirty="0">
                <a:solidFill>
                  <a:srgbClr val="242424"/>
                </a:solidFill>
                <a:latin typeface="Rubik"/>
              </a:rPr>
              <a:t>.</a:t>
            </a:r>
          </a:p>
          <a:p>
            <a:pPr marL="342900" indent="-342900">
              <a:buAutoNum type="arabicPeriod"/>
            </a:pPr>
            <a:r>
              <a:rPr lang="en-ID" sz="3200" dirty="0"/>
              <a:t>Buat </a:t>
            </a:r>
            <a:r>
              <a:rPr lang="en-ID" sz="3200" dirty="0" err="1"/>
              <a:t>pelanggan</a:t>
            </a:r>
            <a:r>
              <a:rPr lang="en-ID" sz="3200" dirty="0"/>
              <a:t> </a:t>
            </a:r>
            <a:r>
              <a:rPr lang="en-ID" sz="3200" dirty="0" err="1"/>
              <a:t>tertarik</a:t>
            </a:r>
            <a:r>
              <a:rPr lang="en-ID" sz="3200" dirty="0"/>
              <a:t> </a:t>
            </a:r>
            <a:r>
              <a:rPr lang="en-ID" sz="3200" dirty="0" err="1"/>
              <a:t>dengan</a:t>
            </a:r>
            <a:r>
              <a:rPr lang="en-ID" sz="3200" dirty="0"/>
              <a:t> </a:t>
            </a:r>
            <a:r>
              <a:rPr lang="en-ID" sz="3200" dirty="0" err="1"/>
              <a:t>promosi</a:t>
            </a:r>
            <a:r>
              <a:rPr lang="en-ID" sz="3200" dirty="0"/>
              <a:t> yang </a:t>
            </a:r>
            <a:r>
              <a:rPr lang="en-ID" sz="3200" dirty="0" err="1"/>
              <a:t>dilakukan</a:t>
            </a:r>
            <a:r>
              <a:rPr lang="en-ID" sz="3200" dirty="0"/>
              <a:t>.</a:t>
            </a:r>
          </a:p>
          <a:p>
            <a:pPr marL="342900" indent="-342900">
              <a:buAutoNum type="arabicPeriod"/>
            </a:pPr>
            <a:r>
              <a:rPr lang="en-ID" sz="3200" dirty="0" err="1"/>
              <a:t>Cobalah</a:t>
            </a:r>
            <a:r>
              <a:rPr lang="en-ID" sz="3200" dirty="0"/>
              <a:t> </a:t>
            </a:r>
            <a:r>
              <a:rPr lang="en-ID" sz="3200" dirty="0" err="1"/>
              <a:t>untuk</a:t>
            </a:r>
            <a:r>
              <a:rPr lang="en-ID" sz="3200" dirty="0"/>
              <a:t> </a:t>
            </a:r>
            <a:r>
              <a:rPr lang="en-ID" sz="3200" dirty="0" err="1"/>
              <a:t>memperhatikan</a:t>
            </a:r>
            <a:r>
              <a:rPr lang="en-ID" sz="3200" dirty="0"/>
              <a:t> </a:t>
            </a:r>
            <a:r>
              <a:rPr lang="en-ID" sz="3200" dirty="0" err="1"/>
              <a:t>gaya</a:t>
            </a:r>
            <a:r>
              <a:rPr lang="en-ID" sz="3200" dirty="0"/>
              <a:t> </a:t>
            </a:r>
            <a:r>
              <a:rPr lang="en-ID" sz="3200" dirty="0" err="1"/>
              <a:t>hidup</a:t>
            </a:r>
            <a:r>
              <a:rPr lang="en-ID" sz="3200" dirty="0"/>
              <a:t> </a:t>
            </a:r>
            <a:r>
              <a:rPr lang="en-ID" sz="3200" dirty="0" err="1"/>
              <a:t>calon</a:t>
            </a:r>
            <a:r>
              <a:rPr lang="en-ID" sz="3200" dirty="0"/>
              <a:t> </a:t>
            </a:r>
            <a:r>
              <a:rPr lang="en-ID" sz="3200" dirty="0" err="1"/>
              <a:t>pelanggan</a:t>
            </a:r>
            <a:r>
              <a:rPr lang="en-ID" sz="3200" dirty="0"/>
              <a:t>.</a:t>
            </a:r>
          </a:p>
          <a:p>
            <a:pPr marL="342900" indent="-342900">
              <a:buAutoNum type="arabicPeriod"/>
            </a:pPr>
            <a:r>
              <a:rPr lang="en-ID" sz="3200" dirty="0" err="1"/>
              <a:t>Jangan</a:t>
            </a:r>
            <a:r>
              <a:rPr lang="en-ID" sz="3200" dirty="0"/>
              <a:t> </a:t>
            </a:r>
            <a:r>
              <a:rPr lang="en-ID" sz="3200" dirty="0" err="1"/>
              <a:t>hanya</a:t>
            </a:r>
            <a:r>
              <a:rPr lang="en-ID" sz="3200" dirty="0"/>
              <a:t> </a:t>
            </a:r>
            <a:r>
              <a:rPr lang="en-ID" sz="3200" dirty="0" err="1"/>
              <a:t>fokus</a:t>
            </a:r>
            <a:r>
              <a:rPr lang="en-ID" sz="3200" dirty="0"/>
              <a:t> pada </a:t>
            </a:r>
            <a:r>
              <a:rPr lang="en-ID" sz="3200" dirty="0" err="1"/>
              <a:t>produk</a:t>
            </a:r>
            <a:r>
              <a:rPr lang="en-ID" sz="3200" dirty="0"/>
              <a:t>, </a:t>
            </a:r>
            <a:r>
              <a:rPr lang="en-ID" sz="3200" dirty="0" err="1"/>
              <a:t>tetapi</a:t>
            </a:r>
            <a:r>
              <a:rPr lang="en-ID" sz="3200" dirty="0"/>
              <a:t> juga buat </a:t>
            </a:r>
            <a:r>
              <a:rPr lang="en-ID" sz="3200" dirty="0" err="1"/>
              <a:t>calon</a:t>
            </a:r>
            <a:r>
              <a:rPr lang="en-ID" sz="3200" dirty="0"/>
              <a:t> </a:t>
            </a:r>
            <a:r>
              <a:rPr lang="en-ID" sz="3200" dirty="0" err="1"/>
              <a:t>pelanggan</a:t>
            </a:r>
            <a:r>
              <a:rPr lang="en-ID" sz="3200" dirty="0"/>
              <a:t> </a:t>
            </a:r>
            <a:r>
              <a:rPr lang="en-ID" sz="3200"/>
              <a:t>terikat</a:t>
            </a:r>
            <a:endParaRPr lang="en-ID" sz="3200" dirty="0"/>
          </a:p>
        </p:txBody>
      </p:sp>
    </p:spTree>
    <p:extLst>
      <p:ext uri="{BB962C8B-B14F-4D97-AF65-F5344CB8AC3E}">
        <p14:creationId xmlns:p14="http://schemas.microsoft.com/office/powerpoint/2010/main" val="39348133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Wood Type">
      <a:majorFont>
        <a:latin typeface="Arial Black" panose="020B0A04020102020204"/>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panose="020B0604020202020204"/>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BE1B6DD8-9976-4550-A6F4-B2DD4EA939DA}"/>
    </a:ext>
  </a:extLst>
</a:theme>
</file>

<file path=docProps/app.xml><?xml version="1.0" encoding="utf-8"?>
<Properties xmlns="http://schemas.openxmlformats.org/officeDocument/2006/extended-properties" xmlns:vt="http://schemas.openxmlformats.org/officeDocument/2006/docPropsVTypes">
  <Template>{871F81F0-0EA1-F14A-A595-3E192E286DE2}tf10001070</Template>
  <TotalTime>50</TotalTime>
  <Words>190</Words>
  <Application>Microsoft Macintosh PowerPoint</Application>
  <PresentationFormat>Widescreen</PresentationFormat>
  <Paragraphs>9</Paragraphs>
  <Slides>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Arial</vt:lpstr>
      <vt:lpstr>Arial Black</vt:lpstr>
      <vt:lpstr>Arial Rounded MT Bold</vt:lpstr>
      <vt:lpstr>Calibri</vt:lpstr>
      <vt:lpstr>Rockwell Extra Bold</vt:lpstr>
      <vt:lpstr>Rubik</vt:lpstr>
      <vt:lpstr>Wingdings</vt:lpstr>
      <vt:lpstr>Wood Type</vt:lpstr>
      <vt:lpstr>Komunikasi Produk. </vt:lpstr>
      <vt:lpstr>Konsep komunikas produk merupakan bentuk komunikasi yang bertujuan untuk memperkuat strategi pemasaran, guna meraih segmentasi yang lebih luas. </vt:lpstr>
      <vt:lpstr>Promosi misalnya… Promosi menjadi bagian penting dalam rencana pemasaran. Ada baiknya jika, sebelum berbisnis, pembisnis mampu memahami konsep ataupun teknik dalam melakukan promosi untuk menarik minat pelanggan. Terlebih jika pelanggan berkeinginan untuk mencoba produk setelah melihat promosi yang ditawarkan. Dampaknya, tingkat belanja konsumen bisa semakin naik.</vt:lpstr>
      <vt:lpstr>Dalam membangun promosi, dapat dilakukan dengan menggunakan beragam media, promosi juga tidak memerlukan cara yang mahal, promosi bisa dlakukan dengan hal-hal sederhana meskipun hanya menyebar brosur, flyer bahkan menggunakan komunikasi kepada calon pelanggan. Perlu di ingat bahwa pesan yang disampaikan dalam promosi harus dapat diterima dan dipahami oleh calon pelanggan. Terutama jika menggunakan strategi komunikasi.</vt:lpstr>
      <vt:lpstr>Hal-hal yang diperhatikan mengapa menjalin komunikasi yang efektif itu penting.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Komunikasi Produk. </dc:title>
  <dc:creator>Microsoft Office User</dc:creator>
  <cp:lastModifiedBy>Microsoft Office User</cp:lastModifiedBy>
  <cp:revision>1</cp:revision>
  <dcterms:created xsi:type="dcterms:W3CDTF">2023-10-06T00:22:51Z</dcterms:created>
  <dcterms:modified xsi:type="dcterms:W3CDTF">2023-10-06T01:13:50Z</dcterms:modified>
</cp:coreProperties>
</file>