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256" r:id="rId2"/>
    <p:sldId id="318" r:id="rId3"/>
    <p:sldId id="331" r:id="rId4"/>
    <p:sldId id="305" r:id="rId5"/>
    <p:sldId id="321" r:id="rId6"/>
    <p:sldId id="323" r:id="rId7"/>
    <p:sldId id="332" r:id="rId8"/>
    <p:sldId id="300" r:id="rId9"/>
  </p:sldIdLst>
  <p:sldSz cx="9144000" cy="6858000" type="screen4x3"/>
  <p:notesSz cx="7045325" cy="9345613"/>
  <p:custDataLst>
    <p:tags r:id="rId12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70" autoAdjust="0"/>
    <p:restoredTop sz="94580" autoAdjust="0"/>
  </p:normalViewPr>
  <p:slideViewPr>
    <p:cSldViewPr>
      <p:cViewPr varScale="1">
        <p:scale>
          <a:sx n="63" d="100"/>
          <a:sy n="63" d="100"/>
        </p:scale>
        <p:origin x="1288" y="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gs" Target="tags/tag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1-04-30T14:37:44.232" idx="1">
    <p:pos x="10" y="10"/>
    <p:text/>
    <p:extLst>
      <p:ext uri="{C676402C-5697-4E1C-873F-D02D1690AC5C}">
        <p15:threadingInfo xmlns:p15="http://schemas.microsoft.com/office/powerpoint/2012/main" timeZoneBias="-420"/>
      </p:ext>
    </p:extLs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11022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25399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84757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HKB23403:</a:t>
            </a: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PENGANTAR HUKUM INDONESIA – HUKUM ACARA PERDATA</a:t>
            </a: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HKB23403:</a:t>
            </a: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PENGANTAR HUKUM INDONESIA – HUKUM ACARA PERDATA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comments" Target="../comments/commen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2618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ID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HUKUM ACARA PERDATA</a:t>
            </a:r>
            <a:endParaRPr lang="id-ID" sz="4000" b="1" dirty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</a:t>
            </a:r>
            <a:r>
              <a:rPr lang="en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10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836712"/>
            <a:ext cx="7920880" cy="5256584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acara </a:t>
            </a: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Perdata</a:t>
            </a: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:</a:t>
            </a:r>
          </a:p>
          <a:p>
            <a:pPr algn="l"/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Peraturan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mengatur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bagaimana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caranya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mengajukan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serta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melaksanakan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putusan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algn="l"/>
            <a:endParaRPr lang="en-ID" sz="12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acara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perdata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meliputi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3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tahap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tindakan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:</a:t>
            </a:r>
          </a:p>
          <a:p>
            <a:pPr marL="514350" indent="-514350" algn="l">
              <a:buAutoNum type="arabicPeriod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Tahap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pendahuluan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Merupakan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persiapan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menuju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penentuan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pelaksanaan</a:t>
            </a: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2.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Tahap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penentuan</a:t>
            </a: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pemeriksaan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peristiwa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sekaligus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pembuktian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serta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keputusan</a:t>
            </a: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3.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Tahap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Pelaksanaan</a:t>
            </a: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Tahap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adakannya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pelaksaan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putusan</a:t>
            </a: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342900" indent="-342900" algn="l">
              <a:buFont typeface="Wingdings" panose="05000000000000000000" pitchFamily="2" charset="2"/>
              <a:buChar char="Ø"/>
            </a:pP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endParaRPr lang="en-ID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5893150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827584" y="1052736"/>
            <a:ext cx="7488832" cy="4586064"/>
          </a:xfrm>
        </p:spPr>
        <p:txBody>
          <a:bodyPr/>
          <a:lstStyle/>
          <a:p>
            <a:pPr algn="l"/>
            <a:r>
              <a:rPr lang="en-US" b="1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Asas-Asas</a:t>
            </a:r>
            <a:r>
              <a:rPr lang="en-US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hukum</a:t>
            </a:r>
            <a:r>
              <a:rPr lang="en-US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acara </a:t>
            </a:r>
            <a:r>
              <a:rPr lang="en-US" b="1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Perdata</a:t>
            </a:r>
            <a:r>
              <a:rPr lang="en-US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:</a:t>
            </a:r>
          </a:p>
          <a:p>
            <a:pPr marL="514350" indent="-514350" algn="l">
              <a:buAutoNum type="arabicPeriod"/>
            </a:pP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Hakim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bersifat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menunggu</a:t>
            </a:r>
            <a:endParaRPr lang="en-US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514350" indent="-514350" algn="l">
              <a:buAutoNum type="arabicPeriod"/>
            </a:pP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Hakim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bersifat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pasif</a:t>
            </a:r>
            <a:endParaRPr lang="en-US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514350" indent="-514350" algn="l">
              <a:buAutoNum type="arabicPeriod"/>
            </a:pP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Persidangan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bersifat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terbuka</a:t>
            </a:r>
            <a:endParaRPr lang="en-US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514350" indent="-514350" algn="l">
              <a:buAutoNum type="arabicPeriod"/>
            </a:pP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Mendengar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kedua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belah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pihak</a:t>
            </a:r>
            <a:endParaRPr lang="en-US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514350" indent="-514350" algn="l">
              <a:buAutoNum type="arabicPeriod"/>
            </a:pP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Putusan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harus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di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sertai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alasan-alasan</a:t>
            </a:r>
            <a:endParaRPr lang="en-US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514350" indent="-514350" algn="l">
              <a:buAutoNum type="arabicPeriod"/>
            </a:pP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Beracara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dikenakan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biaya</a:t>
            </a:r>
            <a:endParaRPr lang="en-US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514350" indent="-514350" algn="l">
              <a:buAutoNum type="arabicPeriod"/>
            </a:pP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Tidak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ada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keharusan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mewakilkan</a:t>
            </a:r>
            <a:endParaRPr lang="en-US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l"/>
            <a:endParaRPr lang="en-US" b="1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2859675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908720"/>
            <a:ext cx="8229600" cy="54334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ID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Alat-Alat</a:t>
            </a:r>
            <a:r>
              <a:rPr lang="en-ID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bukti</a:t>
            </a:r>
            <a:r>
              <a:rPr lang="en-ID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perkara</a:t>
            </a:r>
            <a:r>
              <a:rPr lang="en-ID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Perdata</a:t>
            </a:r>
            <a:r>
              <a:rPr lang="en-ID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:</a:t>
            </a:r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Alat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 yang di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maksud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alat-alat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bukti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sehingga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hakim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acara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pembuktian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memutuskan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perkara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di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periksa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benarkan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menggunakan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alat-alat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bukti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di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tentukan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oleh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undang-undang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saja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algn="l"/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Alat-alat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bukti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di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tentukan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oleh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undang-undang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:</a:t>
            </a:r>
          </a:p>
          <a:p>
            <a:pPr algn="l"/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1.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Bukti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tertulis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surat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</a:t>
            </a:r>
          </a:p>
          <a:p>
            <a:pPr algn="l"/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2. 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Bukti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saksi</a:t>
            </a: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3.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Bukti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persangkaan</a:t>
            </a: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4.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Bukti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pengakuan</a:t>
            </a: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5.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Bukti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sumpah</a:t>
            </a: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endParaRPr lang="en-ID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1036234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Cara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dan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empat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M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engajukan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Gugatan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Perdata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7715200" cy="358479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Pasal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118 HIR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mengatur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:</a:t>
            </a:r>
          </a:p>
          <a:p>
            <a:pPr marL="457200" indent="-457200" algn="l">
              <a:buAutoNum type="arabicPeriod"/>
            </a:pP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Cara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mengajukan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gugatan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yaitu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tertulis</a:t>
            </a:r>
            <a:endParaRPr lang="en-ID" sz="20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Gugatan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perdata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pada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tingkat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pertama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masuk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wewenang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pengadilan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nefgeri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masukkan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denagn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surat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permintaan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di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tandatangani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oleh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penggugat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kuasanya</a:t>
            </a:r>
            <a:endParaRPr lang="en-ID" sz="20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2.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Tempat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mengajukan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gugatan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:</a:t>
            </a:r>
          </a:p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Tingkat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pertama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= hakim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sehari-hari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Pengadilan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Negeri</a:t>
            </a:r>
            <a:endParaRPr lang="en-ID" sz="20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Tingkat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Kedua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=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tingkat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banding di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Pengadilan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Tinggi</a:t>
            </a:r>
          </a:p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Tingkat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kasasi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= Hakim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kasasi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Mahkamah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Agung</a:t>
            </a:r>
            <a:endParaRPr lang="en-ID" sz="20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endParaRPr lang="en-ID" sz="20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AutoNum type="arabicPeriod"/>
            </a:pPr>
            <a:endParaRPr lang="en-ID" sz="20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8998873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836712"/>
            <a:ext cx="8229600" cy="52894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3. Isi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gugatan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Identitas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para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penggugat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tergugat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</a:t>
            </a:r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Dalil-dalil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konkret</a:t>
            </a:r>
            <a:endParaRPr lang="en-ID" sz="20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Petitum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tuntutan</a:t>
            </a:r>
            <a:endParaRPr lang="en-ID" sz="20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endParaRPr lang="en-ID" sz="12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ID" sz="20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Jenis-jenis</a:t>
            </a:r>
            <a:r>
              <a:rPr lang="en-ID" sz="20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Putusan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</a:p>
          <a:p>
            <a:pPr marL="514350" indent="-514350" algn="l">
              <a:buAutoNum type="arabicPeriod"/>
            </a:pP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Putusan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akhir</a:t>
            </a:r>
            <a:endParaRPr lang="en-ID" sz="20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Putusan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mengkahiri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perkara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tingkatan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peradilan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tertentu</a:t>
            </a:r>
            <a:endParaRPr lang="en-ID" sz="20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Jenis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-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jenis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putusan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akhir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sbb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:</a:t>
            </a:r>
          </a:p>
          <a:p>
            <a:pPr marL="342900" indent="-342900" algn="l">
              <a:buFontTx/>
              <a:buChar char="-"/>
            </a:pP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Putusan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condemnatoir</a:t>
            </a:r>
            <a:endParaRPr lang="en-ID" sz="20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342900" indent="-342900" algn="l">
              <a:buFontTx/>
              <a:buChar char="-"/>
            </a:pP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Putusan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Constitutief</a:t>
            </a:r>
            <a:endParaRPr lang="en-ID" sz="20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342900" indent="-342900" algn="l">
              <a:buFontTx/>
              <a:buChar char="-"/>
            </a:pP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Putusan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Declaratoir</a:t>
            </a:r>
            <a:endParaRPr lang="en-ID" sz="20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endParaRPr lang="en-ID" sz="20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endParaRPr lang="en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8390574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827584" y="836712"/>
            <a:ext cx="6944816" cy="5184576"/>
          </a:xfrm>
        </p:spPr>
        <p:txBody>
          <a:bodyPr>
            <a:normAutofit fontScale="92500" lnSpcReduction="10000"/>
          </a:bodyPr>
          <a:lstStyle/>
          <a:p>
            <a:pPr algn="l"/>
            <a:r>
              <a:rPr lang="en-US" sz="2400" b="1" dirty="0">
                <a:solidFill>
                  <a:schemeClr val="tx1"/>
                </a:solidFill>
              </a:rPr>
              <a:t>2.Putusan yang </a:t>
            </a:r>
            <a:r>
              <a:rPr lang="en-US" sz="2400" b="1" dirty="0" err="1">
                <a:solidFill>
                  <a:schemeClr val="tx1"/>
                </a:solidFill>
              </a:rPr>
              <a:t>bukan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putusan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akhir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</a:p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en-US" sz="2400" dirty="0" err="1">
                <a:solidFill>
                  <a:schemeClr val="tx1"/>
                </a:solidFill>
              </a:rPr>
              <a:t>Putusan</a:t>
            </a:r>
            <a:r>
              <a:rPr lang="en-US" sz="2400" dirty="0">
                <a:solidFill>
                  <a:schemeClr val="tx1"/>
                </a:solidFill>
              </a:rPr>
              <a:t> yang </a:t>
            </a:r>
            <a:r>
              <a:rPr lang="en-US" sz="2400" dirty="0" err="1">
                <a:solidFill>
                  <a:schemeClr val="tx1"/>
                </a:solidFill>
              </a:rPr>
              <a:t>berfungsi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untuk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memperlancar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jalannya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persidangan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</a:p>
          <a:p>
            <a:pPr algn="l"/>
            <a:endParaRPr lang="en-US" sz="1800" b="1" dirty="0">
              <a:solidFill>
                <a:schemeClr val="tx1"/>
              </a:solidFill>
            </a:endParaRPr>
          </a:p>
          <a:p>
            <a:pPr algn="l"/>
            <a:r>
              <a:rPr lang="en-US" sz="2400" b="1" dirty="0" err="1">
                <a:solidFill>
                  <a:schemeClr val="tx1"/>
                </a:solidFill>
              </a:rPr>
              <a:t>Upaya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Hukum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</a:p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chemeClr val="tx1"/>
                </a:solidFill>
              </a:rPr>
              <a:t>Cara </a:t>
            </a:r>
            <a:r>
              <a:rPr lang="en-US" sz="2400" dirty="0" err="1">
                <a:solidFill>
                  <a:schemeClr val="tx1"/>
                </a:solidFill>
              </a:rPr>
              <a:t>untuk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memperbaiki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kekeliruan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dalam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suatu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putusan</a:t>
            </a:r>
            <a:endParaRPr lang="en-US" sz="2400" dirty="0">
              <a:solidFill>
                <a:schemeClr val="tx1"/>
              </a:solidFill>
            </a:endParaRPr>
          </a:p>
          <a:p>
            <a:pPr algn="l"/>
            <a:r>
              <a:rPr lang="en-US" sz="2400" b="1" dirty="0" err="1">
                <a:solidFill>
                  <a:schemeClr val="tx1"/>
                </a:solidFill>
              </a:rPr>
              <a:t>Verstek</a:t>
            </a:r>
            <a:r>
              <a:rPr lang="en-US" sz="2400" b="1" dirty="0">
                <a:solidFill>
                  <a:schemeClr val="tx1"/>
                </a:solidFill>
              </a:rPr>
              <a:t> (</a:t>
            </a:r>
            <a:r>
              <a:rPr lang="en-US" sz="2400" b="1" dirty="0" err="1">
                <a:solidFill>
                  <a:schemeClr val="tx1"/>
                </a:solidFill>
              </a:rPr>
              <a:t>perlawanan</a:t>
            </a:r>
            <a:r>
              <a:rPr lang="en-US" sz="2400" b="1" dirty="0">
                <a:solidFill>
                  <a:schemeClr val="tx1"/>
                </a:solidFill>
              </a:rPr>
              <a:t>)</a:t>
            </a:r>
          </a:p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en-US" sz="2400" dirty="0" err="1">
                <a:solidFill>
                  <a:schemeClr val="tx1"/>
                </a:solidFill>
              </a:rPr>
              <a:t>Upaya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hukum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terhadap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putusan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Verstek</a:t>
            </a:r>
            <a:endParaRPr lang="en-US" sz="2400" dirty="0">
              <a:solidFill>
                <a:schemeClr val="tx1"/>
              </a:solidFill>
            </a:endParaRPr>
          </a:p>
          <a:p>
            <a:pPr algn="l"/>
            <a:r>
              <a:rPr lang="en-US" sz="2400" b="1" dirty="0">
                <a:solidFill>
                  <a:schemeClr val="tx1"/>
                </a:solidFill>
              </a:rPr>
              <a:t>Banding</a:t>
            </a:r>
          </a:p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en-US" sz="2400" dirty="0" err="1">
                <a:solidFill>
                  <a:schemeClr val="tx1"/>
                </a:solidFill>
              </a:rPr>
              <a:t>Permohonan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untuk</a:t>
            </a:r>
            <a:r>
              <a:rPr lang="en-US" sz="2400" dirty="0">
                <a:solidFill>
                  <a:schemeClr val="tx1"/>
                </a:solidFill>
              </a:rPr>
              <a:t> di </a:t>
            </a:r>
            <a:r>
              <a:rPr lang="en-US" sz="2400" dirty="0" err="1">
                <a:solidFill>
                  <a:schemeClr val="tx1"/>
                </a:solidFill>
              </a:rPr>
              <a:t>adakan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pemeriksaan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ulang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terhadap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putusan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pengadilan</a:t>
            </a:r>
            <a:r>
              <a:rPr lang="en-US" sz="2400" dirty="0">
                <a:solidFill>
                  <a:schemeClr val="tx1"/>
                </a:solidFill>
              </a:rPr>
              <a:t> yang </a:t>
            </a:r>
            <a:r>
              <a:rPr lang="en-US" sz="2400" dirty="0" err="1">
                <a:solidFill>
                  <a:schemeClr val="tx1"/>
                </a:solidFill>
              </a:rPr>
              <a:t>tidak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memuaskan</a:t>
            </a:r>
            <a:r>
              <a:rPr lang="en-US" sz="2400" dirty="0">
                <a:solidFill>
                  <a:schemeClr val="tx1"/>
                </a:solidFill>
              </a:rPr>
              <a:t> salah </a:t>
            </a:r>
            <a:r>
              <a:rPr lang="en-US" sz="2400" dirty="0" err="1">
                <a:solidFill>
                  <a:schemeClr val="tx1"/>
                </a:solidFill>
              </a:rPr>
              <a:t>satu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pihak</a:t>
            </a:r>
            <a:r>
              <a:rPr lang="en-US" sz="2400" dirty="0">
                <a:solidFill>
                  <a:schemeClr val="tx1"/>
                </a:solidFill>
              </a:rPr>
              <a:t> yang </a:t>
            </a:r>
            <a:r>
              <a:rPr lang="en-US" sz="2400" dirty="0" err="1">
                <a:solidFill>
                  <a:schemeClr val="tx1"/>
                </a:solidFill>
              </a:rPr>
              <a:t>berperkara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dengan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alasan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putusan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keliru</a:t>
            </a:r>
            <a:r>
              <a:rPr lang="en-US" sz="2400" dirty="0">
                <a:solidFill>
                  <a:schemeClr val="tx1"/>
                </a:solidFill>
              </a:rPr>
              <a:t>, </a:t>
            </a:r>
            <a:r>
              <a:rPr lang="en-US" sz="2400" dirty="0" err="1">
                <a:solidFill>
                  <a:schemeClr val="tx1"/>
                </a:solidFill>
              </a:rPr>
              <a:t>putusan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kurang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adil</a:t>
            </a:r>
            <a:r>
              <a:rPr lang="en-US" sz="2400" dirty="0">
                <a:solidFill>
                  <a:schemeClr val="tx1"/>
                </a:solidFill>
              </a:rPr>
              <a:t> dan di </a:t>
            </a:r>
            <a:r>
              <a:rPr lang="en-US" sz="2400" dirty="0" err="1">
                <a:solidFill>
                  <a:schemeClr val="tx1"/>
                </a:solidFill>
              </a:rPr>
              <a:t>ajukan</a:t>
            </a:r>
            <a:r>
              <a:rPr lang="en-US" sz="2400" dirty="0">
                <a:solidFill>
                  <a:schemeClr val="tx1"/>
                </a:solidFill>
              </a:rPr>
              <a:t> pada </a:t>
            </a:r>
            <a:r>
              <a:rPr lang="en-US" sz="2400" dirty="0" err="1">
                <a:solidFill>
                  <a:schemeClr val="tx1"/>
                </a:solidFill>
              </a:rPr>
              <a:t>pengadilan</a:t>
            </a:r>
            <a:r>
              <a:rPr lang="en-US" sz="2400" dirty="0">
                <a:solidFill>
                  <a:schemeClr val="tx1"/>
                </a:solidFill>
              </a:rPr>
              <a:t> yang </a:t>
            </a:r>
            <a:r>
              <a:rPr lang="en-US" sz="2400" dirty="0" err="1">
                <a:solidFill>
                  <a:schemeClr val="tx1"/>
                </a:solidFill>
              </a:rPr>
              <a:t>lebih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tinggi</a:t>
            </a:r>
            <a:r>
              <a:rPr lang="en-US" sz="2400" b="1" dirty="0">
                <a:solidFill>
                  <a:schemeClr val="tx1"/>
                </a:solidFill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559061468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/>
              <a:t>	</a:t>
            </a:r>
          </a:p>
          <a:p>
            <a:endParaRPr lang="en-US" sz="4000" b="1"/>
          </a:p>
          <a:p>
            <a:endParaRPr lang="id-ID" sz="2400" b="1">
              <a:sym typeface="Wingdings" panose="05000000000000000000" pitchFamily="2" charset="2"/>
            </a:endParaRPr>
          </a:p>
          <a:p>
            <a:r>
              <a:rPr lang="id-ID" sz="4000" b="1">
                <a:sym typeface="Wingdings" panose="05000000000000000000" pitchFamily="2" charset="2"/>
              </a:rPr>
              <a:t> </a:t>
            </a:r>
            <a:r>
              <a:rPr lang="en-US" sz="4000" b="1"/>
              <a:t>END</a:t>
            </a:r>
            <a:r>
              <a:rPr lang="id-ID" sz="4000" b="1"/>
              <a:t> </a:t>
            </a:r>
            <a:r>
              <a:rPr lang="id-ID" sz="4000" b="1">
                <a:sym typeface="Wingdings" panose="05000000000000000000" pitchFamily="2" charset="2"/>
              </a:rPr>
              <a:t>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383296963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5328</TotalTime>
  <Words>355</Words>
  <Application>Microsoft Office PowerPoint</Application>
  <PresentationFormat>On-screen Show (4:3)</PresentationFormat>
  <Paragraphs>61</Paragraphs>
  <Slides>8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Calibri</vt:lpstr>
      <vt:lpstr>Cambria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Dinda Anna Zatika</cp:lastModifiedBy>
  <cp:revision>539</cp:revision>
  <cp:lastPrinted>2017-08-29T02:54:51Z</cp:lastPrinted>
  <dcterms:created xsi:type="dcterms:W3CDTF">2010-04-18T12:06:30Z</dcterms:created>
  <dcterms:modified xsi:type="dcterms:W3CDTF">2023-12-08T05:29:07Z</dcterms:modified>
</cp:coreProperties>
</file>