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90" r:id="rId3"/>
    <p:sldId id="292" r:id="rId4"/>
    <p:sldId id="293" r:id="rId5"/>
    <p:sldId id="294" r:id="rId6"/>
    <p:sldId id="288" r:id="rId7"/>
    <p:sldId id="297" r:id="rId8"/>
    <p:sldId id="285" r:id="rId9"/>
    <p:sldId id="286" r:id="rId10"/>
    <p:sldId id="287" r:id="rId11"/>
    <p:sldId id="275" r:id="rId12"/>
  </p:sldIdLst>
  <p:sldSz cx="9144000" cy="6858000" type="screen4x3"/>
  <p:notesSz cx="6858000" cy="9144000"/>
  <p:custDataLst>
    <p:tags r:id="rId1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D674B32-C077-4D16-885C-DCCB597B62A3}" type="datetimeFigureOut">
              <a:rPr lang="en-US"/>
              <a:pPr>
                <a:defRPr/>
              </a:pPr>
              <a:t>3/20/2020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A657849-4BBE-42BD-9703-1CB5EC23EB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42C60E8-16D7-4154-9861-7C167F8E75CD}" type="datetimeFigureOut">
              <a:rPr lang="en-US"/>
              <a:pPr>
                <a:defRPr/>
              </a:pPr>
              <a:t>3/20/2020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F42A136-0EC6-43F9-A2DF-CF7ECE3309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1D6037-660A-4C40-9159-56DEC201D79B}" type="datetime1">
              <a:rPr lang="en-US" smtClean="0"/>
              <a:pPr>
                <a:defRPr/>
              </a:pPr>
              <a:t>3/20/2020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9B3AA8-8F0F-4DD4-8DA0-35F40F903D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3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0F1D7F-DF1B-4DFD-8B69-F5381104F8DC}" type="datetime1">
              <a:rPr lang="en-US" smtClean="0"/>
              <a:pPr>
                <a:defRPr/>
              </a:pPr>
              <a:t>3/20/2020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F15DFD-A653-468C-868E-D21C1C588B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3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CB91DA-ADDF-4A2B-A29E-5C2006BAC5F3}" type="datetime1">
              <a:rPr lang="en-US" smtClean="0"/>
              <a:pPr>
                <a:defRPr/>
              </a:pPr>
              <a:t>3/20/2020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FCFEDE-2D81-4B48-91D7-499FCDF148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3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2EDAE6-3781-42C0-B117-6820EBBFC7A2}" type="datetime1">
              <a:rPr lang="en-US" smtClean="0"/>
              <a:pPr>
                <a:defRPr/>
              </a:pPr>
              <a:t>3/20/2020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3DA3D8-7929-40A5-A2CC-7EE46F282C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3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6A3431-4F0A-46D3-B0CB-4C3370BC8726}" type="datetime1">
              <a:rPr lang="en-US" smtClean="0"/>
              <a:pPr>
                <a:defRPr/>
              </a:pPr>
              <a:t>3/20/2020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45FBD1-F035-47FF-B6F2-4ADD4ECC86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3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E36C27-C4DD-4285-84D7-34CA2CFDC564}" type="datetime1">
              <a:rPr lang="en-US" smtClean="0"/>
              <a:pPr>
                <a:defRPr/>
              </a:pPr>
              <a:t>3/20/2020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16F53B-65CC-4845-9EBB-E9067A809A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3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34C23D-5813-4A71-B934-7360DA8CA418}" type="datetime1">
              <a:rPr lang="en-US" smtClean="0"/>
              <a:pPr>
                <a:defRPr/>
              </a:pPr>
              <a:t>3/20/2020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4575D4-A66A-4F63-89A6-AAE386003D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3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649B65-6CCE-4C1B-A65C-B05AC100C8C2}" type="datetime1">
              <a:rPr lang="en-US" smtClean="0"/>
              <a:pPr>
                <a:defRPr/>
              </a:pPr>
              <a:t>3/20/2020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48E82E-E8BE-4013-BEFD-55740F7AE6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3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634E63-540C-4035-92C0-690B59668E7D}" type="datetime1">
              <a:rPr lang="en-US" smtClean="0"/>
              <a:pPr>
                <a:defRPr/>
              </a:pPr>
              <a:t>3/20/2020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3DAC77-AE25-44AC-80DD-F8BCB1749E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3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38BC0C-9428-498B-BEC9-752237E403FC}" type="datetime1">
              <a:rPr lang="en-US" smtClean="0"/>
              <a:pPr>
                <a:defRPr/>
              </a:pPr>
              <a:t>3/20/2020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9CE43E-F7AA-4228-8DD2-49D183497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3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BA8399-000F-40AA-AB93-543B3CFDD71D}" type="datetime1">
              <a:rPr lang="en-US" smtClean="0"/>
              <a:pPr>
                <a:defRPr/>
              </a:pPr>
              <a:t>3/20/2020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16BCEC-2778-43AC-9E2E-CCB719F00E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3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2FED6EA-B784-4D4B-8C51-F8C57A824549}" type="datetime1">
              <a:rPr lang="en-US" smtClean="0"/>
              <a:pPr>
                <a:defRPr/>
              </a:pPr>
              <a:t>3/20/2020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5D03939-83D9-43CC-9A6A-745C8DED29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heel spokes="3"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Picture\logo ibi small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15250" y="142875"/>
            <a:ext cx="12446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Date Placeholder 1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AE48213-AAE7-4C2A-8FCB-C4EFB74775B2}" type="datetime1">
              <a:rPr lang="en-US" smtClean="0"/>
              <a:pPr>
                <a:defRPr/>
              </a:pPr>
              <a:t>3/20/2020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BB64FC-3658-4DEA-B9F6-3B6553E99096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57158" y="2285992"/>
            <a:ext cx="850112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PENDIDIKAN KEWARGANEGARAAN</a:t>
            </a:r>
            <a:endParaRPr lang="en-US" sz="6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</p:spTree>
  </p:cSld>
  <p:clrMapOvr>
    <a:masterClrMapping/>
  </p:clrMapOvr>
  <p:transition spd="slow">
    <p:wheel spokes="3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1"/>
          <p:cNvSpPr>
            <a:spLocks noGrp="1"/>
          </p:cNvSpPr>
          <p:nvPr>
            <p:ph type="dt" sz="quarter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>
              <a:defRPr/>
            </a:pPr>
            <a:fld id="{90A9355F-8099-4858-A5C2-DF88080538F6}" type="datetime1">
              <a:rPr lang="en-US" smtClean="0"/>
              <a:pPr>
                <a:defRPr/>
              </a:pPr>
              <a:t>3/20/2020</a:t>
            </a:fld>
            <a:endParaRPr lang="en-US"/>
          </a:p>
        </p:txBody>
      </p:sp>
      <p:sp>
        <p:nvSpPr>
          <p:cNvPr id="11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12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54C7A66D-8012-46C7-A151-41CDC8F6A991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13" name="Date Placeholder 1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</a:rPr>
              <a:t>20/8/2010</a:t>
            </a:r>
          </a:p>
        </p:txBody>
      </p:sp>
      <p:sp>
        <p:nvSpPr>
          <p:cNvPr id="14" name="Footer Placeholder 2"/>
          <p:cNvSpPr txBox="1">
            <a:spLocks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</a:rPr>
              <a:t>Revisi 01 Pendidikan Kewarganegaraan</a:t>
            </a:r>
          </a:p>
        </p:txBody>
      </p:sp>
      <p:sp>
        <p:nvSpPr>
          <p:cNvPr id="15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A3E38604-757E-43AD-B537-6C762B3C6F16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10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0" y="2143116"/>
            <a:ext cx="8572500" cy="120032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6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PANCASILA SEBAGAI NILAI DASAR PENDIDIKAN KEWARGANEGARAAN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57158" y="3643314"/>
            <a:ext cx="8215370" cy="1384995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800" b="1" dirty="0" err="1" smtClean="0">
                <a:solidFill>
                  <a:schemeClr val="bg1"/>
                </a:solidFill>
                <a:latin typeface="Cambria" pitchFamily="18" charset="0"/>
              </a:rPr>
              <a:t>Pancasila</a:t>
            </a:r>
            <a:r>
              <a:rPr lang="en-US" sz="2800" b="1" dirty="0" smtClean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Cambria" pitchFamily="18" charset="0"/>
              </a:rPr>
              <a:t>menjadi</a:t>
            </a:r>
            <a:r>
              <a:rPr lang="en-US" sz="2800" b="1" dirty="0" smtClean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Cambria" pitchFamily="18" charset="0"/>
              </a:rPr>
              <a:t>pedoman</a:t>
            </a:r>
            <a:r>
              <a:rPr lang="en-US" sz="2800" b="1" dirty="0" smtClean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Cambria" pitchFamily="18" charset="0"/>
              </a:rPr>
              <a:t>dan</a:t>
            </a:r>
            <a:r>
              <a:rPr lang="en-US" sz="2800" b="1" dirty="0" smtClean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Cambria" pitchFamily="18" charset="0"/>
              </a:rPr>
              <a:t>sumber</a:t>
            </a:r>
            <a:r>
              <a:rPr lang="en-US" sz="2800" b="1" dirty="0" smtClean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Cambria" pitchFamily="18" charset="0"/>
              </a:rPr>
              <a:t>orientasi</a:t>
            </a:r>
            <a:r>
              <a:rPr lang="en-US" sz="2800" b="1" dirty="0" smtClean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Cambria" pitchFamily="18" charset="0"/>
              </a:rPr>
              <a:t>pengembangan</a:t>
            </a:r>
            <a:r>
              <a:rPr lang="en-US" sz="2800" b="1" dirty="0" smtClean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Cambria" pitchFamily="18" charset="0"/>
              </a:rPr>
              <a:t>kekaryaan</a:t>
            </a:r>
            <a:r>
              <a:rPr lang="en-US" sz="2800" b="1" dirty="0" smtClean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Cambria" pitchFamily="18" charset="0"/>
              </a:rPr>
              <a:t>setiap</a:t>
            </a:r>
            <a:r>
              <a:rPr lang="en-US" sz="2800" b="1" dirty="0" smtClean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Cambria" pitchFamily="18" charset="0"/>
              </a:rPr>
              <a:t>lulusan</a:t>
            </a:r>
            <a:r>
              <a:rPr lang="en-US" sz="2800" b="1" dirty="0" smtClean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Cambria" pitchFamily="18" charset="0"/>
              </a:rPr>
              <a:t>perguruan</a:t>
            </a:r>
            <a:r>
              <a:rPr lang="en-US" sz="2800" b="1" dirty="0" smtClean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Cambria" pitchFamily="18" charset="0"/>
              </a:rPr>
              <a:t>tinggi</a:t>
            </a:r>
            <a:r>
              <a:rPr lang="en-US" sz="2800" b="1" dirty="0" smtClean="0">
                <a:solidFill>
                  <a:schemeClr val="bg1"/>
                </a:solidFill>
                <a:latin typeface="Cambria" pitchFamily="18" charset="0"/>
              </a:rPr>
              <a:t>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57158" y="5357826"/>
            <a:ext cx="8215370" cy="523220"/>
          </a:xfrm>
          <a:prstGeom prst="rect">
            <a:avLst/>
          </a:prstGeom>
          <a:solidFill>
            <a:srgbClr val="FFFF0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800" b="1" dirty="0" err="1" smtClean="0">
                <a:solidFill>
                  <a:schemeClr val="tx1"/>
                </a:solidFill>
                <a:latin typeface="Cambria" pitchFamily="18" charset="0"/>
              </a:rPr>
              <a:t>Pancasila</a:t>
            </a:r>
            <a:r>
              <a:rPr lang="en-US" sz="28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Cambria" pitchFamily="18" charset="0"/>
              </a:rPr>
              <a:t>sebagai</a:t>
            </a:r>
            <a:r>
              <a:rPr lang="en-US" sz="28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Cambria" pitchFamily="18" charset="0"/>
              </a:rPr>
              <a:t>dasar</a:t>
            </a:r>
            <a:r>
              <a:rPr lang="en-US" sz="28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Cambria" pitchFamily="18" charset="0"/>
              </a:rPr>
              <a:t>pengembangan</a:t>
            </a:r>
            <a:r>
              <a:rPr lang="en-US" sz="28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Cambria" pitchFamily="18" charset="0"/>
              </a:rPr>
              <a:t>ilmu</a:t>
            </a:r>
            <a:endParaRPr lang="en-US" sz="2800" b="1" dirty="0" smtClean="0">
              <a:solidFill>
                <a:schemeClr val="tx1"/>
              </a:solidFill>
              <a:latin typeface="Cambria" pitchFamily="18" charset="0"/>
            </a:endParaRPr>
          </a:p>
        </p:txBody>
      </p:sp>
      <p:pic>
        <p:nvPicPr>
          <p:cNvPr id="6145" name="Picture 1" descr="G:\LAMPUNG\GALERY\POLITIK\Garudaku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43240" y="214290"/>
            <a:ext cx="2857520" cy="1903108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heel spokes="3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635896" y="2060848"/>
            <a:ext cx="2016224" cy="1944216"/>
          </a:xfrm>
        </p:spPr>
        <p:txBody>
          <a:bodyPr rtlCol="0">
            <a:normAutofit/>
          </a:bodyPr>
          <a:lstStyle>
            <a:extLst/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7200" b="0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end</a:t>
            </a:r>
            <a:endParaRPr lang="en-US" sz="7200" b="0" cap="non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000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60000" endA="900" endPos="58000" dir="5400000" sy="-100000" algn="bl" rotWithShape="0"/>
              </a:effectLst>
              <a:latin typeface="Arial Black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72589D8-41BE-4FA6-8DD0-A130E8A5953A}" type="datetime1">
              <a:rPr lang="en-US" smtClean="0"/>
              <a:pPr>
                <a:defRPr/>
              </a:pPr>
              <a:t>3/20/2020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FD87AC-D2F8-4FD5-9F65-70BD4C2DA4DD}" type="slidenum">
              <a:rPr lang="en-US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  <p:transition spd="slow">
    <p:wheel spokes="3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E3DD90-64FB-46F3-B658-C6BE96CD79EC}" type="datetime1">
              <a:rPr lang="en-US" smtClean="0"/>
              <a:pPr>
                <a:defRPr/>
              </a:pPr>
              <a:t>3/20/2020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Pendidikan Kewarganegaraan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3DAC77-AE25-44AC-80DD-F8BCB1749E97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5" name="Date Placeholder 1"/>
          <p:cNvSpPr>
            <a:spLocks noGrp="1"/>
          </p:cNvSpPr>
          <p:nvPr/>
        </p:nvSpPr>
        <p:spPr>
          <a:xfrm>
            <a:off x="609600" y="642461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l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2EAE6279-4F23-42E2-A5B1-A48E7032BC9E}" type="datetime1">
              <a:rPr lang="en-US" smtClean="0"/>
              <a:pPr>
                <a:defRPr/>
              </a:pPr>
              <a:t>3/20/2020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/>
        </p:nvSpPr>
        <p:spPr>
          <a:xfrm>
            <a:off x="3276600" y="642461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mtClean="0"/>
              <a:t>Revisi 01 Pendidikan Kewarganegaraan</a:t>
            </a:r>
            <a:endParaRPr lang="en-US"/>
          </a:p>
        </p:txBody>
      </p:sp>
      <p:sp>
        <p:nvSpPr>
          <p:cNvPr id="7" name="Slide Number Placeholder 3"/>
          <p:cNvSpPr>
            <a:spLocks noGrp="1"/>
          </p:cNvSpPr>
          <p:nvPr/>
        </p:nvSpPr>
        <p:spPr>
          <a:xfrm>
            <a:off x="6705600" y="642461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383DAC77-AE25-44AC-80DD-F8BCB1749E97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8" name="Date Placeholder 6"/>
          <p:cNvSpPr txBox="1">
            <a:spLocks/>
          </p:cNvSpPr>
          <p:nvPr/>
        </p:nvSpPr>
        <p:spPr>
          <a:xfrm>
            <a:off x="609600" y="642461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20/9/2010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Footer Placeholder 5"/>
          <p:cNvSpPr txBox="1">
            <a:spLocks/>
          </p:cNvSpPr>
          <p:nvPr/>
        </p:nvSpPr>
        <p:spPr>
          <a:xfrm>
            <a:off x="2819400" y="6424612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PANCASILA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Slide Number Placeholder 7"/>
          <p:cNvSpPr txBox="1">
            <a:spLocks/>
          </p:cNvSpPr>
          <p:nvPr/>
        </p:nvSpPr>
        <p:spPr>
          <a:xfrm>
            <a:off x="8077200" y="6424612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1787DF-EB04-433B-A133-38464EDD446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457200" y="1568436"/>
            <a:ext cx="8534400" cy="4081117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00050" indent="-400050" eaLnBrk="0" hangingPunct="0">
              <a:lnSpc>
                <a:spcPct val="90000"/>
              </a:lnSpc>
              <a:buFont typeface="Wingdings 2" pitchFamily="18" charset="2"/>
              <a:buChar char=""/>
              <a:tabLst>
                <a:tab pos="628650" algn="l"/>
                <a:tab pos="914400" algn="l"/>
                <a:tab pos="2517775" algn="l"/>
                <a:tab pos="4572000" algn="l"/>
                <a:tab pos="4916488" algn="l"/>
              </a:tabLst>
            </a:pPr>
            <a:endParaRPr lang="en-US" sz="2400" b="1" dirty="0" smtClean="0">
              <a:solidFill>
                <a:schemeClr val="bg1"/>
              </a:solidFill>
            </a:endParaRPr>
          </a:p>
          <a:p>
            <a:pPr marL="400050" indent="-400050" eaLnBrk="0" hangingPunct="0">
              <a:lnSpc>
                <a:spcPct val="90000"/>
              </a:lnSpc>
              <a:tabLst>
                <a:tab pos="628650" algn="l"/>
                <a:tab pos="914400" algn="l"/>
                <a:tab pos="2517775" algn="l"/>
                <a:tab pos="4572000" algn="l"/>
                <a:tab pos="4916488" algn="l"/>
              </a:tabLst>
            </a:pPr>
            <a:endParaRPr lang="en-US" sz="2400" b="1" dirty="0" smtClean="0">
              <a:solidFill>
                <a:schemeClr val="bg1"/>
              </a:solidFill>
            </a:endParaRPr>
          </a:p>
          <a:p>
            <a:pPr marL="400050" indent="-400050" eaLnBrk="0" hangingPunct="0">
              <a:lnSpc>
                <a:spcPct val="90000"/>
              </a:lnSpc>
              <a:tabLst>
                <a:tab pos="628650" algn="l"/>
                <a:tab pos="914400" algn="l"/>
                <a:tab pos="2517775" algn="l"/>
                <a:tab pos="4572000" algn="l"/>
                <a:tab pos="4916488" algn="l"/>
              </a:tabLst>
            </a:pPr>
            <a:endParaRPr lang="en-US" sz="2400" b="1" dirty="0" smtClean="0">
              <a:solidFill>
                <a:schemeClr val="bg1"/>
              </a:solidFill>
            </a:endParaRPr>
          </a:p>
          <a:p>
            <a:pPr marL="400050" indent="-400050" eaLnBrk="0" hangingPunct="0">
              <a:lnSpc>
                <a:spcPct val="90000"/>
              </a:lnSpc>
              <a:buFont typeface="Wingdings 2" pitchFamily="18" charset="2"/>
              <a:buChar char=""/>
              <a:tabLst>
                <a:tab pos="628650" algn="l"/>
                <a:tab pos="914400" algn="l"/>
                <a:tab pos="2517775" algn="l"/>
                <a:tab pos="4572000" algn="l"/>
                <a:tab pos="4916488" algn="l"/>
              </a:tabLst>
            </a:pPr>
            <a:r>
              <a:rPr lang="en-US" sz="2400" b="1" dirty="0" smtClean="0">
                <a:solidFill>
                  <a:schemeClr val="bg1"/>
                </a:solidFill>
              </a:rPr>
              <a:t>NAMA</a:t>
            </a:r>
            <a:r>
              <a:rPr lang="en-US" sz="2400" b="1" dirty="0">
                <a:solidFill>
                  <a:schemeClr val="bg1"/>
                </a:solidFill>
              </a:rPr>
              <a:t>	</a:t>
            </a:r>
            <a:r>
              <a:rPr lang="en-US" sz="2400" b="1" dirty="0" smtClean="0">
                <a:solidFill>
                  <a:schemeClr val="bg1"/>
                </a:solidFill>
              </a:rPr>
              <a:t>:</a:t>
            </a:r>
            <a:r>
              <a:rPr lang="id-ID" sz="2400" b="1" dirty="0" smtClean="0">
                <a:solidFill>
                  <a:schemeClr val="bg1"/>
                </a:solidFill>
              </a:rPr>
              <a:t> Riyadini Riyan Utami.S.IP.,MM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endParaRPr lang="en-US" sz="2400" b="1" dirty="0">
              <a:solidFill>
                <a:schemeClr val="bg1"/>
              </a:solidFill>
            </a:endParaRPr>
          </a:p>
          <a:p>
            <a:pPr marL="400050" indent="-400050" eaLnBrk="0" hangingPunct="0">
              <a:lnSpc>
                <a:spcPct val="90000"/>
              </a:lnSpc>
              <a:buFont typeface="Wingdings 2" pitchFamily="18" charset="2"/>
              <a:buChar char=""/>
              <a:tabLst>
                <a:tab pos="628650" algn="l"/>
                <a:tab pos="914400" algn="l"/>
                <a:tab pos="2517775" algn="l"/>
                <a:tab pos="4572000" algn="l"/>
                <a:tab pos="4916488" algn="l"/>
              </a:tabLst>
            </a:pPr>
            <a:r>
              <a:rPr lang="en-US" sz="2400" b="1" dirty="0">
                <a:solidFill>
                  <a:schemeClr val="bg1"/>
                </a:solidFill>
              </a:rPr>
              <a:t>TMP TGL LAHIR	: </a:t>
            </a:r>
          </a:p>
          <a:p>
            <a:pPr marL="400050" indent="-400050" eaLnBrk="0" hangingPunct="0">
              <a:lnSpc>
                <a:spcPct val="90000"/>
              </a:lnSpc>
              <a:buFont typeface="Wingdings 2" pitchFamily="18" charset="2"/>
              <a:buChar char=""/>
              <a:tabLst>
                <a:tab pos="628650" algn="l"/>
                <a:tab pos="914400" algn="l"/>
                <a:tab pos="2517775" algn="l"/>
                <a:tab pos="4572000" algn="l"/>
                <a:tab pos="4916488" algn="l"/>
              </a:tabLst>
            </a:pPr>
            <a:r>
              <a:rPr lang="en-US" sz="2400" b="1" dirty="0">
                <a:solidFill>
                  <a:schemeClr val="bg1"/>
                </a:solidFill>
              </a:rPr>
              <a:t>AGAMA	</a:t>
            </a:r>
            <a:r>
              <a:rPr lang="en-US" sz="2400" b="1" dirty="0" smtClean="0">
                <a:solidFill>
                  <a:schemeClr val="bg1"/>
                </a:solidFill>
              </a:rPr>
              <a:t>:</a:t>
            </a:r>
            <a:r>
              <a:rPr lang="id-ID" sz="2400" b="1" dirty="0" smtClean="0">
                <a:solidFill>
                  <a:schemeClr val="bg1"/>
                </a:solidFill>
              </a:rPr>
              <a:t> Islam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endParaRPr lang="en-US" sz="2400" b="1" dirty="0">
              <a:solidFill>
                <a:schemeClr val="bg1"/>
              </a:solidFill>
            </a:endParaRPr>
          </a:p>
          <a:p>
            <a:pPr marL="400050" indent="-400050" eaLnBrk="0" hangingPunct="0">
              <a:lnSpc>
                <a:spcPct val="90000"/>
              </a:lnSpc>
              <a:buFont typeface="Wingdings 2" pitchFamily="18" charset="2"/>
              <a:buChar char=""/>
              <a:tabLst>
                <a:tab pos="628650" algn="l"/>
                <a:tab pos="914400" algn="l"/>
                <a:tab pos="2517775" algn="l"/>
                <a:tab pos="4572000" algn="l"/>
                <a:tab pos="4916488" algn="l"/>
              </a:tabLst>
            </a:pPr>
            <a:r>
              <a:rPr lang="en-US" sz="2400" b="1" dirty="0">
                <a:solidFill>
                  <a:schemeClr val="bg1"/>
                </a:solidFill>
              </a:rPr>
              <a:t>ALMT RUMAH	: </a:t>
            </a:r>
            <a:r>
              <a:rPr lang="id-ID" sz="2400" b="1" dirty="0" smtClean="0">
                <a:solidFill>
                  <a:schemeClr val="bg1"/>
                </a:solidFill>
              </a:rPr>
              <a:t>Jln Purnawirawan VC Bandar Lampung</a:t>
            </a:r>
            <a:endParaRPr lang="id-ID" sz="2400" b="1" dirty="0">
              <a:solidFill>
                <a:schemeClr val="bg1"/>
              </a:solidFill>
            </a:endParaRPr>
          </a:p>
          <a:p>
            <a:pPr marL="400050" indent="-400050" eaLnBrk="0" hangingPunct="0">
              <a:lnSpc>
                <a:spcPct val="90000"/>
              </a:lnSpc>
              <a:buFont typeface="Wingdings 2" pitchFamily="18" charset="2"/>
              <a:buChar char=""/>
              <a:tabLst>
                <a:tab pos="628650" algn="l"/>
                <a:tab pos="914400" algn="l"/>
                <a:tab pos="2517775" algn="l"/>
                <a:tab pos="4572000" algn="l"/>
                <a:tab pos="4916488" algn="l"/>
              </a:tabLst>
            </a:pPr>
            <a:r>
              <a:rPr lang="id-ID" sz="2400" b="1" dirty="0">
                <a:solidFill>
                  <a:schemeClr val="bg1"/>
                </a:solidFill>
              </a:rPr>
              <a:t>Phone	: </a:t>
            </a:r>
            <a:r>
              <a:rPr lang="id-ID" sz="2400" b="1" dirty="0" smtClean="0">
                <a:solidFill>
                  <a:schemeClr val="bg1"/>
                </a:solidFill>
              </a:rPr>
              <a:t>0822 1376 2532</a:t>
            </a:r>
            <a:r>
              <a:rPr lang="en-US" sz="2400" b="1" dirty="0" smtClean="0">
                <a:solidFill>
                  <a:schemeClr val="bg1"/>
                </a:solidFill>
              </a:rPr>
              <a:t>                  </a:t>
            </a:r>
            <a:r>
              <a:rPr lang="id-ID" sz="2400" b="1" dirty="0" smtClean="0">
                <a:solidFill>
                  <a:schemeClr val="bg1"/>
                </a:solidFill>
              </a:rPr>
              <a:t> </a:t>
            </a:r>
            <a:endParaRPr lang="en-US" sz="2800" b="1" dirty="0">
              <a:solidFill>
                <a:srgbClr val="FFFF00"/>
              </a:solidFill>
            </a:endParaRPr>
          </a:p>
          <a:p>
            <a:pPr marL="400050" indent="-400050" eaLnBrk="0" hangingPunct="0">
              <a:lnSpc>
                <a:spcPct val="90000"/>
              </a:lnSpc>
              <a:buFont typeface="Wingdings 2" pitchFamily="18" charset="2"/>
              <a:buChar char=""/>
              <a:tabLst>
                <a:tab pos="628650" algn="l"/>
                <a:tab pos="914400" algn="l"/>
                <a:tab pos="2517775" algn="l"/>
                <a:tab pos="4572000" algn="l"/>
                <a:tab pos="4916488" algn="l"/>
              </a:tabLst>
            </a:pPr>
            <a:r>
              <a:rPr lang="en-US" sz="2400" b="1" dirty="0" smtClean="0">
                <a:solidFill>
                  <a:schemeClr val="bg1"/>
                </a:solidFill>
              </a:rPr>
              <a:t>PENDIDIKAN</a:t>
            </a:r>
            <a:r>
              <a:rPr lang="id-ID" sz="2400" b="1" dirty="0" smtClean="0">
                <a:solidFill>
                  <a:schemeClr val="bg1"/>
                </a:solidFill>
              </a:rPr>
              <a:t>        : SI Universitas Muhammadiyah Lampung</a:t>
            </a:r>
          </a:p>
          <a:p>
            <a:pPr marL="400050" indent="-400050" eaLnBrk="0" hangingPunct="0">
              <a:lnSpc>
                <a:spcPct val="90000"/>
              </a:lnSpc>
              <a:tabLst>
                <a:tab pos="628650" algn="l"/>
                <a:tab pos="914400" algn="l"/>
                <a:tab pos="2517775" algn="l"/>
                <a:tab pos="4572000" algn="l"/>
                <a:tab pos="4916488" algn="l"/>
              </a:tabLst>
            </a:pPr>
            <a:r>
              <a:rPr lang="id-ID" sz="2400" b="1" dirty="0" smtClean="0">
                <a:solidFill>
                  <a:schemeClr val="bg1"/>
                </a:solidFill>
              </a:rPr>
              <a:t>                                        S2 Universitas Sang Bumi Ruwa Jurai</a:t>
            </a:r>
          </a:p>
          <a:p>
            <a:pPr marL="400050" indent="-400050" eaLnBrk="0" hangingPunct="0">
              <a:lnSpc>
                <a:spcPct val="90000"/>
              </a:lnSpc>
              <a:tabLst>
                <a:tab pos="628650" algn="l"/>
                <a:tab pos="914400" algn="l"/>
                <a:tab pos="2517775" algn="l"/>
                <a:tab pos="4572000" algn="l"/>
                <a:tab pos="4916488" algn="l"/>
              </a:tabLst>
            </a:pPr>
            <a:endParaRPr lang="id-ID" sz="2400" b="1" dirty="0" smtClean="0">
              <a:solidFill>
                <a:schemeClr val="bg1"/>
              </a:solidFill>
            </a:endParaRPr>
          </a:p>
          <a:p>
            <a:pPr marL="400050" indent="-400050" eaLnBrk="0" hangingPunct="0">
              <a:lnSpc>
                <a:spcPct val="90000"/>
              </a:lnSpc>
              <a:tabLst>
                <a:tab pos="628650" algn="l"/>
                <a:tab pos="914400" algn="l"/>
                <a:tab pos="2517775" algn="l"/>
                <a:tab pos="4572000" algn="l"/>
                <a:tab pos="4916488" algn="l"/>
              </a:tabLst>
            </a:pP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12" name="WordArt 6"/>
          <p:cNvSpPr>
            <a:spLocks noChangeArrowheads="1" noChangeShapeType="1" noTextEdit="1"/>
          </p:cNvSpPr>
          <p:nvPr/>
        </p:nvSpPr>
        <p:spPr bwMode="auto">
          <a:xfrm>
            <a:off x="4510086" y="925494"/>
            <a:ext cx="4324352" cy="514368"/>
          </a:xfrm>
          <a:prstGeom prst="rect">
            <a:avLst/>
          </a:prstGeom>
        </p:spPr>
        <p:txBody>
          <a:bodyPr wrap="none" numCol="1" fromWordArt="1">
            <a:prstTxWarp prst="textPlain">
              <a:avLst>
                <a:gd name="adj" fmla="val 50000"/>
              </a:avLst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n-US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C0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PERKENALKAN</a:t>
            </a:r>
          </a:p>
        </p:txBody>
      </p:sp>
    </p:spTree>
  </p:cSld>
  <p:clrMapOvr>
    <a:masterClrMapping/>
  </p:clrMapOvr>
  <p:transition spd="slow">
    <p:wheel spokes="3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1B85F32-85AA-450A-9FDC-305F80659EB3}" type="datetime1">
              <a:rPr lang="en-US" smtClean="0"/>
              <a:pPr>
                <a:defRPr/>
              </a:pPr>
              <a:t>3/20/2020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3DAC77-AE25-44AC-80DD-F8BCB1749E97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89060F-CDE5-4562-B011-23F2A415E47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928794" y="642918"/>
            <a:ext cx="6300123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800" b="1" cap="none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Kontrak</a:t>
            </a:r>
            <a:r>
              <a:rPr lang="en-US" sz="4800" b="1" cap="none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8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Perkuliahan</a:t>
            </a:r>
            <a:endParaRPr lang="en-US" sz="4800" b="1" cap="none" spc="50" dirty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7158" y="2467269"/>
            <a:ext cx="79296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Kehadiran</a:t>
            </a: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minimal 70% (</a:t>
            </a:r>
            <a:r>
              <a:rPr lang="en-US" sz="24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bobot</a:t>
            </a:r>
            <a:r>
              <a:rPr lang="en-US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nilai</a:t>
            </a:r>
            <a:r>
              <a:rPr lang="en-US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10%</a:t>
            </a: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7158" y="3143248"/>
            <a:ext cx="77153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Mengikuti</a:t>
            </a: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UTS (</a:t>
            </a:r>
            <a:r>
              <a:rPr lang="en-US" sz="24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bobot</a:t>
            </a:r>
            <a:r>
              <a:rPr lang="en-US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nilai</a:t>
            </a:r>
            <a:r>
              <a:rPr lang="en-US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30%</a:t>
            </a: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57158" y="3896029"/>
            <a:ext cx="78581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Mengikuti</a:t>
            </a: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UAS (</a:t>
            </a:r>
            <a:r>
              <a:rPr lang="en-US" sz="24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bobot</a:t>
            </a:r>
            <a:r>
              <a:rPr lang="en-US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30%</a:t>
            </a: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57158" y="1714488"/>
            <a:ext cx="80724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Hadir</a:t>
            </a: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tepat</a:t>
            </a: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waktu</a:t>
            </a: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berpakaian</a:t>
            </a: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</a:t>
            </a: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bersikap</a:t>
            </a: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sopan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Pendidikan Kewarganegaraan</a:t>
            </a:r>
            <a:endParaRPr lang="en-US"/>
          </a:p>
        </p:txBody>
      </p:sp>
      <p:pic>
        <p:nvPicPr>
          <p:cNvPr id="15" name="Picture 2" descr="F:\LAMPUNG\GALERY\KARIKATUR\peringatan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24655" y="2185998"/>
            <a:ext cx="2333625" cy="2743200"/>
          </a:xfrm>
          <a:prstGeom prst="rect">
            <a:avLst/>
          </a:prstGeom>
          <a:noFill/>
        </p:spPr>
      </p:pic>
      <p:sp>
        <p:nvSpPr>
          <p:cNvPr id="16" name="TextBox 15"/>
          <p:cNvSpPr txBox="1"/>
          <p:nvPr/>
        </p:nvSpPr>
        <p:spPr>
          <a:xfrm>
            <a:off x="357158" y="4643446"/>
            <a:ext cx="80010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Menunjukkan</a:t>
            </a: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aktivitas</a:t>
            </a: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</a:t>
            </a: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antusias</a:t>
            </a: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serta</a:t>
            </a: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mengerjakan</a:t>
            </a: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tugas</a:t>
            </a: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tepat</a:t>
            </a: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waktu</a:t>
            </a: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(</a:t>
            </a:r>
            <a:r>
              <a:rPr lang="en-US" sz="24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bobot</a:t>
            </a:r>
            <a:r>
              <a:rPr lang="en-US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nilai</a:t>
            </a:r>
            <a:r>
              <a:rPr lang="en-US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30%</a:t>
            </a: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0634E63-540C-4035-92C0-690B59668E7D}" type="datetime1">
              <a:rPr lang="en-US" smtClean="0"/>
              <a:pPr>
                <a:defRPr/>
              </a:pPr>
              <a:t>3/20/2020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Pendidikan Kewarganegaraan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3DAC77-AE25-44AC-80DD-F8BCB1749E97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714348" y="928670"/>
            <a:ext cx="79296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MODEL PERKULIAHAN</a:t>
            </a: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5720" y="1785926"/>
            <a:ext cx="857256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Metode</a:t>
            </a:r>
            <a:r>
              <a:rPr lang="en-US" sz="2400" b="1" dirty="0" smtClean="0">
                <a:solidFill>
                  <a:srgbClr val="002060"/>
                </a:solidFill>
              </a:rPr>
              <a:t>: </a:t>
            </a:r>
            <a:r>
              <a:rPr lang="en-US" sz="2400" b="1" dirty="0" err="1" smtClean="0">
                <a:solidFill>
                  <a:srgbClr val="002060"/>
                </a:solidFill>
              </a:rPr>
              <a:t>mimbar</a:t>
            </a:r>
            <a:r>
              <a:rPr lang="en-US" sz="2400" b="1" dirty="0" smtClean="0">
                <a:solidFill>
                  <a:srgbClr val="002060"/>
                </a:solidFill>
              </a:rPr>
              <a:t> (</a:t>
            </a:r>
            <a:r>
              <a:rPr lang="en-US" sz="2400" b="1" dirty="0" err="1" smtClean="0">
                <a:solidFill>
                  <a:srgbClr val="002060"/>
                </a:solidFill>
              </a:rPr>
              <a:t>ceramah</a:t>
            </a:r>
            <a:r>
              <a:rPr lang="en-US" sz="2400" b="1" dirty="0" smtClean="0">
                <a:solidFill>
                  <a:srgbClr val="002060"/>
                </a:solidFill>
              </a:rPr>
              <a:t>), </a:t>
            </a:r>
            <a:r>
              <a:rPr lang="en-US" sz="2400" b="1" dirty="0" err="1" smtClean="0">
                <a:solidFill>
                  <a:srgbClr val="002060"/>
                </a:solidFill>
              </a:rPr>
              <a:t>diskusi</a:t>
            </a:r>
            <a:r>
              <a:rPr lang="en-US" sz="2400" b="1" dirty="0" smtClean="0">
                <a:solidFill>
                  <a:srgbClr val="002060"/>
                </a:solidFill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</a:rPr>
              <a:t>tugas</a:t>
            </a:r>
            <a:r>
              <a:rPr lang="en-US" sz="2400" b="1" dirty="0" smtClean="0">
                <a:solidFill>
                  <a:srgbClr val="002060"/>
                </a:solidFill>
              </a:rPr>
              <a:t> (</a:t>
            </a:r>
            <a:r>
              <a:rPr lang="en-US" sz="2400" b="1" dirty="0" err="1" smtClean="0">
                <a:solidFill>
                  <a:srgbClr val="002060"/>
                </a:solidFill>
              </a:rPr>
              <a:t>kontekstual</a:t>
            </a:r>
            <a:r>
              <a:rPr lang="en-US" sz="2400" b="1" dirty="0" smtClean="0">
                <a:solidFill>
                  <a:srgbClr val="002060"/>
                </a:solidFill>
              </a:rPr>
              <a:t>)</a:t>
            </a:r>
          </a:p>
          <a:p>
            <a:r>
              <a:rPr lang="en-US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Rambu</a:t>
            </a:r>
            <a:r>
              <a:rPr lang="en-US" sz="2400" b="1" dirty="0" smtClean="0">
                <a:solidFill>
                  <a:srgbClr val="002060"/>
                </a:solidFill>
              </a:rPr>
              <a:t>:</a:t>
            </a:r>
          </a:p>
          <a:p>
            <a:pPr marL="342900" indent="-342900">
              <a:buAutoNum type="arabicPeriod"/>
            </a:pPr>
            <a:r>
              <a:rPr lang="en-US" sz="2400" b="1" dirty="0" err="1" smtClean="0">
                <a:solidFill>
                  <a:srgbClr val="002060"/>
                </a:solidFill>
              </a:rPr>
              <a:t>Materi</a:t>
            </a:r>
            <a:r>
              <a:rPr lang="en-US" sz="2400" b="1" dirty="0" smtClean="0">
                <a:solidFill>
                  <a:srgbClr val="002060"/>
                </a:solidFill>
              </a:rPr>
              <a:t> yang </a:t>
            </a:r>
            <a:r>
              <a:rPr lang="en-US" sz="2400" b="1" dirty="0" err="1" smtClean="0">
                <a:solidFill>
                  <a:srgbClr val="002060"/>
                </a:solidFill>
              </a:rPr>
              <a:t>akan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dibahas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harus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sudah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dibaca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oleh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mahasiswa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sebelum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perkuliahan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dilaksanakan</a:t>
            </a:r>
            <a:r>
              <a:rPr lang="en-US" sz="2400" b="1" dirty="0" smtClean="0">
                <a:solidFill>
                  <a:srgbClr val="002060"/>
                </a:solidFill>
              </a:rPr>
              <a:t>. </a:t>
            </a:r>
            <a:r>
              <a:rPr lang="en-US" sz="2400" b="1" dirty="0" err="1" smtClean="0">
                <a:solidFill>
                  <a:srgbClr val="002060"/>
                </a:solidFill>
              </a:rPr>
              <a:t>Panduan</a:t>
            </a:r>
            <a:r>
              <a:rPr lang="en-US" sz="2400" b="1" dirty="0" smtClean="0">
                <a:solidFill>
                  <a:srgbClr val="002060"/>
                </a:solidFill>
              </a:rPr>
              <a:t>  (</a:t>
            </a:r>
            <a:r>
              <a:rPr lang="en-US" sz="2400" b="1" dirty="0" err="1" smtClean="0">
                <a:solidFill>
                  <a:srgbClr val="002060"/>
                </a:solidFill>
              </a:rPr>
              <a:t>PPt</a:t>
            </a:r>
            <a:r>
              <a:rPr lang="en-US" sz="2400" b="1" dirty="0" smtClean="0">
                <a:solidFill>
                  <a:srgbClr val="002060"/>
                </a:solidFill>
              </a:rPr>
              <a:t>) </a:t>
            </a:r>
            <a:r>
              <a:rPr lang="en-US" sz="2400" b="1" dirty="0" err="1" smtClean="0">
                <a:solidFill>
                  <a:srgbClr val="002060"/>
                </a:solidFill>
              </a:rPr>
              <a:t>materi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bisa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dikopi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dari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dosen</a:t>
            </a:r>
            <a:r>
              <a:rPr lang="en-US" sz="2400" b="1" dirty="0" smtClean="0">
                <a:solidFill>
                  <a:srgbClr val="002060"/>
                </a:solidFill>
              </a:rPr>
              <a:t>. </a:t>
            </a:r>
            <a:r>
              <a:rPr lang="en-US" sz="2400" b="1" dirty="0" err="1" smtClean="0">
                <a:solidFill>
                  <a:srgbClr val="002060"/>
                </a:solidFill>
              </a:rPr>
              <a:t>Mahasiswa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mengembangkan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bahan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kuliah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scr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mandiri</a:t>
            </a:r>
            <a:r>
              <a:rPr lang="en-US" sz="2400" b="1" dirty="0" smtClean="0">
                <a:solidFill>
                  <a:srgbClr val="002060"/>
                </a:solidFill>
              </a:rPr>
              <a:t>.</a:t>
            </a:r>
          </a:p>
          <a:p>
            <a:pPr marL="342900" indent="-342900">
              <a:buAutoNum type="arabicPeriod"/>
            </a:pPr>
            <a:r>
              <a:rPr lang="en-US" sz="2400" b="1" dirty="0" err="1" smtClean="0">
                <a:solidFill>
                  <a:srgbClr val="002060"/>
                </a:solidFill>
              </a:rPr>
              <a:t>Selama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pelaksanaan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perkuliahan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mahasiswa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bebas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mengajukan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pertanyaan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dan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mengusulkan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bahan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bahasan</a:t>
            </a:r>
            <a:endParaRPr lang="en-US" sz="2400" b="1" dirty="0" smtClean="0">
              <a:solidFill>
                <a:srgbClr val="002060"/>
              </a:solidFill>
            </a:endParaRPr>
          </a:p>
          <a:p>
            <a:pPr marL="342900" indent="-342900">
              <a:buAutoNum type="arabicPeriod"/>
            </a:pPr>
            <a:r>
              <a:rPr lang="en-US" sz="2400" b="1" dirty="0" smtClean="0">
                <a:solidFill>
                  <a:srgbClr val="002060"/>
                </a:solidFill>
              </a:rPr>
              <a:t>Di </a:t>
            </a:r>
            <a:r>
              <a:rPr lang="en-US" sz="2400" b="1" dirty="0" err="1" smtClean="0">
                <a:solidFill>
                  <a:srgbClr val="002060"/>
                </a:solidFill>
              </a:rPr>
              <a:t>awal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perkuliahan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mahasiswa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membentuk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kelompok</a:t>
            </a:r>
            <a:r>
              <a:rPr lang="en-US" sz="2400" b="1" dirty="0" smtClean="0">
                <a:solidFill>
                  <a:srgbClr val="002060"/>
                </a:solidFill>
              </a:rPr>
              <a:t> yang </a:t>
            </a:r>
            <a:r>
              <a:rPr lang="en-US" sz="2400" b="1" dirty="0" err="1" smtClean="0">
                <a:solidFill>
                  <a:srgbClr val="002060"/>
                </a:solidFill>
              </a:rPr>
              <a:t>bersifat</a:t>
            </a:r>
            <a:r>
              <a:rPr lang="en-US" sz="2400" b="1" dirty="0" smtClean="0">
                <a:solidFill>
                  <a:srgbClr val="002060"/>
                </a:solidFill>
              </a:rPr>
              <a:t>  </a:t>
            </a:r>
            <a:r>
              <a:rPr lang="en-US" sz="2400" b="1" dirty="0" err="1" smtClean="0">
                <a:solidFill>
                  <a:srgbClr val="002060"/>
                </a:solidFill>
              </a:rPr>
              <a:t>permanen</a:t>
            </a:r>
            <a:r>
              <a:rPr lang="en-US" sz="2400" b="1" dirty="0" smtClean="0">
                <a:solidFill>
                  <a:srgbClr val="002060"/>
                </a:solidFill>
              </a:rPr>
              <a:t>.</a:t>
            </a:r>
            <a:endParaRPr lang="en-US" sz="24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slow">
    <p:wheel spokes="3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0634E63-540C-4035-92C0-690B59668E7D}" type="datetime1">
              <a:rPr lang="en-US" smtClean="0"/>
              <a:pPr>
                <a:defRPr/>
              </a:pPr>
              <a:t>3/20/2020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Pendidikan Kewarganegaraan</a:t>
            </a:r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SUMBER BELAJAR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Slide Number Placeholder 4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EDBCEC1-2110-494F-9C6E-31A6ACC4BD4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85786" y="1785926"/>
            <a:ext cx="778674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latin typeface="+mn-lt"/>
              </a:rPr>
              <a:t>Mahasiswa</a:t>
            </a:r>
            <a:r>
              <a:rPr lang="en-US" sz="3200" b="1" dirty="0" smtClean="0">
                <a:latin typeface="+mn-lt"/>
              </a:rPr>
              <a:t> </a:t>
            </a:r>
            <a:r>
              <a:rPr lang="en-US" sz="3200" b="1" dirty="0" err="1" smtClean="0">
                <a:latin typeface="+mn-lt"/>
              </a:rPr>
              <a:t>bebas</a:t>
            </a:r>
            <a:r>
              <a:rPr lang="en-US" sz="3200" b="1" dirty="0" smtClean="0">
                <a:latin typeface="+mn-lt"/>
              </a:rPr>
              <a:t> </a:t>
            </a:r>
            <a:r>
              <a:rPr lang="en-US" sz="3200" b="1" dirty="0" err="1" smtClean="0">
                <a:latin typeface="+mn-lt"/>
              </a:rPr>
              <a:t>menggunakan</a:t>
            </a:r>
            <a:r>
              <a:rPr lang="en-US" sz="3200" b="1" dirty="0" smtClean="0">
                <a:latin typeface="+mn-lt"/>
              </a:rPr>
              <a:t> </a:t>
            </a:r>
            <a:r>
              <a:rPr lang="en-US" sz="3200" b="1" dirty="0" err="1" smtClean="0">
                <a:latin typeface="+mn-lt"/>
              </a:rPr>
              <a:t>sumber</a:t>
            </a:r>
            <a:r>
              <a:rPr lang="en-US" sz="3200" b="1" dirty="0" smtClean="0">
                <a:latin typeface="+mn-lt"/>
              </a:rPr>
              <a:t> </a:t>
            </a:r>
            <a:r>
              <a:rPr lang="en-US" sz="3200" b="1" dirty="0" err="1" smtClean="0">
                <a:latin typeface="+mn-lt"/>
              </a:rPr>
              <a:t>belajar</a:t>
            </a:r>
            <a:r>
              <a:rPr lang="en-US" sz="3200" b="1" dirty="0" smtClean="0">
                <a:latin typeface="+mn-lt"/>
              </a:rPr>
              <a:t> </a:t>
            </a:r>
            <a:r>
              <a:rPr lang="en-US" sz="3200" b="1" dirty="0" err="1" smtClean="0">
                <a:latin typeface="+mn-lt"/>
              </a:rPr>
              <a:t>asal</a:t>
            </a:r>
            <a:r>
              <a:rPr lang="en-US" sz="3200" b="1" dirty="0" smtClean="0">
                <a:latin typeface="+mn-lt"/>
              </a:rPr>
              <a:t> </a:t>
            </a:r>
            <a:r>
              <a:rPr lang="en-US" sz="3200" b="1" dirty="0" err="1" smtClean="0">
                <a:latin typeface="+mn-lt"/>
              </a:rPr>
              <a:t>dapat</a:t>
            </a:r>
            <a:r>
              <a:rPr lang="en-US" sz="3200" b="1" dirty="0" smtClean="0">
                <a:latin typeface="+mn-lt"/>
              </a:rPr>
              <a:t> </a:t>
            </a:r>
            <a:r>
              <a:rPr lang="en-US" sz="3200" b="1" dirty="0" err="1" smtClean="0">
                <a:latin typeface="+mn-lt"/>
              </a:rPr>
              <a:t>memenuhi</a:t>
            </a:r>
            <a:r>
              <a:rPr lang="en-US" sz="3200" b="1" dirty="0" smtClean="0">
                <a:latin typeface="+mn-lt"/>
              </a:rPr>
              <a:t> target </a:t>
            </a:r>
            <a:r>
              <a:rPr lang="en-US" sz="3200" b="1" dirty="0" err="1" smtClean="0">
                <a:latin typeface="+mn-lt"/>
              </a:rPr>
              <a:t>pembelajaran</a:t>
            </a:r>
            <a:endParaRPr lang="en-US" sz="3200" b="1" dirty="0">
              <a:latin typeface="+mn-lt"/>
            </a:endParaRPr>
          </a:p>
        </p:txBody>
      </p:sp>
      <p:pic>
        <p:nvPicPr>
          <p:cNvPr id="10" name="Picture 2" descr="F:\LAMPUNG\GALERY\KARIKATUR\research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43306" y="3000372"/>
            <a:ext cx="4643438" cy="3251871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heel spokes="3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5A83F16-AD0B-46AF-B4D0-CABA2A52F7EA}" type="datetime1">
              <a:rPr lang="en-US" smtClean="0"/>
              <a:pPr>
                <a:defRPr/>
              </a:pPr>
              <a:t>3/20/2020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Pendidikan Kewarganegaraan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3DAC77-AE25-44AC-80DD-F8BCB1749E97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28625" y="1928813"/>
            <a:ext cx="8429625" cy="38164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Arial" charset="0"/>
              </a:rPr>
              <a:t>Pertemuan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Arial" charset="0"/>
              </a:rPr>
              <a:t> I</a:t>
            </a:r>
          </a:p>
          <a:p>
            <a:pPr>
              <a:defRPr/>
            </a:pPr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Arial" charset="0"/>
              </a:rPr>
              <a:t/>
            </a:r>
            <a:b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Arial" charset="0"/>
              </a:rPr>
            </a:br>
            <a:r>
              <a:rPr lang="en-US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Arial" charset="0"/>
              </a:rPr>
              <a:t>LATAR BELAKANG DAN TUJUAN </a:t>
            </a:r>
            <a:r>
              <a:rPr lang="en-US" sz="4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Arial" charset="0"/>
              </a:rPr>
              <a:t>PKN</a:t>
            </a:r>
          </a:p>
          <a:p>
            <a:pPr>
              <a:defRPr/>
            </a:pPr>
            <a:r>
              <a:rPr lang="en-US" sz="4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Arial" charset="0"/>
              </a:rPr>
              <a:t>NILAI PANCASILA SEBAGAI  ORIENTASI PKN</a:t>
            </a:r>
            <a:endParaRPr lang="en-US" sz="48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slow">
    <p:wheel spokes="3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0634E63-540C-4035-92C0-690B59668E7D}" type="datetime1">
              <a:rPr lang="en-US" smtClean="0"/>
              <a:pPr>
                <a:defRPr/>
              </a:pPr>
              <a:t>3/20/2020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Pendidikan Kewarganegaraan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3DAC77-AE25-44AC-80DD-F8BCB1749E97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14282" y="285728"/>
            <a:ext cx="792961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LATAR BELAKANG PENDIDIKAN KEWARGANEGARAAN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57158" y="1285860"/>
            <a:ext cx="7929618" cy="11387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b="1" dirty="0" err="1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Perubahan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pendidikan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ke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masa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depan</a:t>
            </a:r>
            <a:endParaRPr lang="en-US" sz="2400" b="1" dirty="0" smtClean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>
              <a:buFont typeface="Wingdings" pitchFamily="2" charset="2"/>
              <a:buChar char="Ø"/>
              <a:defRPr/>
            </a:pP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Hasil</a:t>
            </a:r>
            <a:r>
              <a:rPr lang="en-US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konverensi</a:t>
            </a:r>
            <a:r>
              <a:rPr lang="en-US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New Delhi 1996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en-US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Konverensi</a:t>
            </a:r>
            <a:r>
              <a:rPr lang="en-US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Internasional</a:t>
            </a:r>
            <a:r>
              <a:rPr lang="en-US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Pendidikan</a:t>
            </a:r>
            <a:r>
              <a:rPr lang="en-US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Tinggi</a:t>
            </a:r>
            <a:r>
              <a:rPr lang="en-US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di</a:t>
            </a:r>
            <a:r>
              <a:rPr lang="en-US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Paris  1998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28596" y="2786058"/>
            <a:ext cx="7929618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b="1" dirty="0" err="1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Dinamika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internal </a:t>
            </a:r>
            <a:r>
              <a:rPr lang="en-US" sz="2400" b="1" dirty="0" err="1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bangsa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Indonesia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Loncatan</a:t>
            </a:r>
            <a:r>
              <a:rPr lang="en-US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demokrasi</a:t>
            </a:r>
            <a:endParaRPr lang="en-US" sz="20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>
              <a:buFont typeface="Wingdings" pitchFamily="2" charset="2"/>
              <a:buChar char="Ø"/>
              <a:defRPr/>
            </a:pPr>
            <a:r>
              <a:rPr lang="en-US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Transparansi</a:t>
            </a:r>
            <a:r>
              <a:rPr lang="en-US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global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en-US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Kondisi</a:t>
            </a:r>
            <a:r>
              <a:rPr lang="en-US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politik</a:t>
            </a:r>
            <a:r>
              <a:rPr lang="en-US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yang </a:t>
            </a:r>
            <a:r>
              <a:rPr lang="en-US" sz="2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tidak</a:t>
            </a:r>
            <a:r>
              <a:rPr lang="en-US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stabil</a:t>
            </a:r>
            <a:endParaRPr lang="en-US" sz="20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>
              <a:buFont typeface="Wingdings" pitchFamily="2" charset="2"/>
              <a:buChar char="Ø"/>
              <a:defRPr/>
            </a:pPr>
            <a:r>
              <a:rPr lang="en-US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Melemahnya</a:t>
            </a:r>
            <a:r>
              <a:rPr lang="en-US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komitmen</a:t>
            </a:r>
            <a:r>
              <a:rPr lang="en-US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masyarakat</a:t>
            </a:r>
            <a:endParaRPr lang="en-US" sz="20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>
              <a:buFont typeface="Wingdings" pitchFamily="2" charset="2"/>
              <a:buChar char="Ø"/>
              <a:defRPr/>
            </a:pPr>
            <a:r>
              <a:rPr lang="en-US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Disorientasi</a:t>
            </a:r>
            <a:r>
              <a:rPr lang="en-US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dan</a:t>
            </a:r>
            <a:r>
              <a:rPr lang="en-US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distorsi</a:t>
            </a:r>
            <a:r>
              <a:rPr lang="en-US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nasionalisme</a:t>
            </a:r>
            <a:endParaRPr lang="en-US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</p:spTree>
  </p:cSld>
  <p:clrMapOvr>
    <a:masterClrMapping/>
  </p:clrMapOvr>
  <p:transition spd="slow">
    <p:wheel spokes="3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BF2773F-4220-4B5E-A20F-017FA225BF71}" type="datetime1">
              <a:rPr lang="en-US" smtClean="0"/>
              <a:pPr>
                <a:defRPr/>
              </a:pPr>
              <a:t>3/20/2020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7C807E-4EFE-4D12-9D51-5C7D6052140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14282" y="274638"/>
            <a:ext cx="8472518" cy="1154098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eaLnBrk="0" hangingPunct="0">
              <a:defRPr/>
            </a:pPr>
            <a:r>
              <a:rPr lang="en-US" sz="4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TUJUAN</a:t>
            </a:r>
            <a:br>
              <a:rPr lang="en-US" sz="4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en-US" sz="4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PENDIDIKAN KEWARGANEGARAAN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6" name="Date Placeholder 2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</a:rPr>
              <a:t>20/8/2010</a:t>
            </a:r>
          </a:p>
        </p:txBody>
      </p:sp>
      <p:sp>
        <p:nvSpPr>
          <p:cNvPr id="7" name="Footer Placeholder 3"/>
          <p:cNvSpPr txBox="1">
            <a:spLocks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</a:rPr>
              <a:t>Revisi 01 Pendidikan Kewarganegaraan</a:t>
            </a:r>
          </a:p>
        </p:txBody>
      </p:sp>
      <p:sp>
        <p:nvSpPr>
          <p:cNvPr id="8" name="Slide Number Placeholder 4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083122F3-6E66-46E0-878C-578CAC6E7486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8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142876" y="1643050"/>
            <a:ext cx="8715404" cy="4524315"/>
          </a:xfrm>
          <a:prstGeom prst="rect">
            <a:avLst/>
          </a:prstGeom>
          <a:solidFill>
            <a:srgbClr val="FFFF00"/>
          </a:solidFill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Font typeface="+mj-lt"/>
              <a:buAutoNum type="arabicPeriod"/>
              <a:defRPr/>
            </a:pPr>
            <a:r>
              <a:rPr lang="id-ID" sz="2400" b="1" dirty="0" smtClean="0">
                <a:solidFill>
                  <a:schemeClr val="tx1"/>
                </a:solidFill>
                <a:latin typeface="Cambria" pitchFamily="18" charset="0"/>
              </a:rPr>
              <a:t>M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engembangkan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sikap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dan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perilaku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kewarganegaraan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yang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mengapresiasi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nilai-nilai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moral-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etika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dan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religius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.</a:t>
            </a:r>
          </a:p>
          <a:p>
            <a:pPr marL="457200" indent="-457200">
              <a:spcBef>
                <a:spcPct val="50000"/>
              </a:spcBef>
              <a:buFont typeface="+mj-lt"/>
              <a:buAutoNum type="arabicPeriod"/>
              <a:defRPr/>
            </a:pP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Menjadi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warga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negara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yang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cerdas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dan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berkarakter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,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menjunjung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tinggi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nilai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kemanusiaan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.</a:t>
            </a:r>
          </a:p>
          <a:p>
            <a:pPr marL="457200" indent="-457200">
              <a:spcBef>
                <a:spcPct val="50000"/>
              </a:spcBef>
              <a:buFont typeface="+mj-lt"/>
              <a:buAutoNum type="arabicPeriod"/>
              <a:defRPr/>
            </a:pP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Menumbuh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kembangkan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jiwa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dan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semangat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nasionalisme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,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dan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rasa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cinta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tanah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air.</a:t>
            </a:r>
          </a:p>
          <a:p>
            <a:pPr marL="457200" indent="-457200">
              <a:spcBef>
                <a:spcPct val="50000"/>
              </a:spcBef>
              <a:buFont typeface="+mj-lt"/>
              <a:buAutoNum type="arabicPeriod"/>
              <a:defRPr/>
            </a:pP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Mengembangkan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sikap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demokratis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,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berkeadaban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dan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bertanggung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jawab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, 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serta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mengembangkan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kemampuan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kompetitif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bangsa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di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era global.</a:t>
            </a:r>
          </a:p>
          <a:p>
            <a:pPr marL="457200" indent="-457200">
              <a:spcBef>
                <a:spcPct val="50000"/>
              </a:spcBef>
              <a:buFont typeface="+mj-lt"/>
              <a:buAutoNum type="arabicPeriod"/>
              <a:defRPr/>
            </a:pP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Menjunjung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tinggi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nilai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keadilan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.</a:t>
            </a:r>
          </a:p>
        </p:txBody>
      </p:sp>
    </p:spTree>
  </p:cSld>
  <p:clrMapOvr>
    <a:masterClrMapping/>
  </p:clrMapOvr>
  <p:transition spd="slow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732ECB0-B392-4F32-BEC4-FE625759FF8E}" type="datetime1">
              <a:rPr lang="en-US" smtClean="0"/>
              <a:pPr>
                <a:defRPr/>
              </a:pPr>
              <a:t>3/20/2020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B2A963-C9FC-4637-BB06-27FEB6E23819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5" name="Title 11"/>
          <p:cNvSpPr txBox="1">
            <a:spLocks/>
          </p:cNvSpPr>
          <p:nvPr/>
        </p:nvSpPr>
        <p:spPr>
          <a:xfrm>
            <a:off x="457200" y="274638"/>
            <a:ext cx="8229600" cy="65405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algn="r" eaLnBrk="0" hangingPunct="0">
              <a:defRPr/>
            </a:pPr>
            <a:r>
              <a:rPr lang="en-US" sz="3200" b="1">
                <a:latin typeface="Cambria" pitchFamily="18" charset="0"/>
              </a:rPr>
              <a:t>Konsep Pengembangan PKn Di Dunia</a:t>
            </a:r>
            <a:endParaRPr lang="en-US" sz="3200" b="1" dirty="0">
              <a:latin typeface="Cambria" pitchFamily="18" charset="0"/>
            </a:endParaRPr>
          </a:p>
        </p:txBody>
      </p:sp>
      <p:sp>
        <p:nvSpPr>
          <p:cNvPr id="6" name="Date Placeholder 7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</a:rPr>
              <a:t>20/8/2010</a:t>
            </a:r>
          </a:p>
        </p:txBody>
      </p:sp>
      <p:sp>
        <p:nvSpPr>
          <p:cNvPr id="7" name="Footer Placeholder 6"/>
          <p:cNvSpPr txBox="1">
            <a:spLocks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</a:rPr>
              <a:t>Revisi 01 Pendidikan Kewarganegaraan</a:t>
            </a:r>
          </a:p>
        </p:txBody>
      </p:sp>
      <p:sp>
        <p:nvSpPr>
          <p:cNvPr id="8" name="Slide Number Placeholder 8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594E6EA0-A969-45B2-8966-0C33DAC7F5C0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9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71500" y="1071563"/>
            <a:ext cx="8215313" cy="511935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fontAlgn="auto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 err="1">
                <a:solidFill>
                  <a:schemeClr val="tx1"/>
                </a:solidFill>
                <a:latin typeface="Cambria" pitchFamily="18" charset="0"/>
                <a:cs typeface="Arial" charset="0"/>
              </a:rPr>
              <a:t>PKn</a:t>
            </a: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itchFamily="18" charset="0"/>
                <a:cs typeface="Arial" charset="0"/>
              </a:rPr>
              <a:t>dikembangkan</a:t>
            </a: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itchFamily="18" charset="0"/>
                <a:cs typeface="Arial" charset="0"/>
              </a:rPr>
              <a:t>oleh</a:t>
            </a: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itchFamily="18" charset="0"/>
                <a:cs typeface="Arial" charset="0"/>
              </a:rPr>
              <a:t>seluruh</a:t>
            </a: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itchFamily="18" charset="0"/>
                <a:cs typeface="Arial" charset="0"/>
              </a:rPr>
              <a:t>negara</a:t>
            </a: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itchFamily="18" charset="0"/>
                <a:cs typeface="Arial" charset="0"/>
              </a:rPr>
              <a:t>di</a:t>
            </a: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itchFamily="18" charset="0"/>
                <a:cs typeface="Arial" charset="0"/>
              </a:rPr>
              <a:t>dunia</a:t>
            </a: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itchFamily="18" charset="0"/>
                <a:cs typeface="Arial" charset="0"/>
              </a:rPr>
              <a:t>meskipun</a:t>
            </a: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itchFamily="18" charset="0"/>
                <a:cs typeface="Arial" charset="0"/>
              </a:rPr>
              <a:t>istilah</a:t>
            </a: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 yang </a:t>
            </a:r>
            <a:r>
              <a:rPr lang="en-US" sz="2000" b="1" dirty="0" err="1">
                <a:solidFill>
                  <a:schemeClr val="tx1"/>
                </a:solidFill>
                <a:latin typeface="Cambria" pitchFamily="18" charset="0"/>
                <a:cs typeface="Arial" charset="0"/>
              </a:rPr>
              <a:t>digunakan</a:t>
            </a: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itchFamily="18" charset="0"/>
                <a:cs typeface="Arial" charset="0"/>
              </a:rPr>
              <a:t>berbeda-beda</a:t>
            </a: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.</a:t>
            </a:r>
          </a:p>
          <a:p>
            <a:pPr marL="287338" indent="-287338" fontAlgn="auto">
              <a:lnSpc>
                <a:spcPts val="2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Civics, Civic Education                                                                            (USA)</a:t>
            </a:r>
          </a:p>
          <a:p>
            <a:pPr marL="287338" indent="-287338" fontAlgn="auto">
              <a:lnSpc>
                <a:spcPts val="2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b="1" dirty="0" err="1">
                <a:solidFill>
                  <a:schemeClr val="tx1"/>
                </a:solidFill>
                <a:latin typeface="Cambria" pitchFamily="18" charset="0"/>
                <a:cs typeface="Arial" charset="0"/>
              </a:rPr>
              <a:t>Zitizenship</a:t>
            </a: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 Education                                                                             ( UK )</a:t>
            </a:r>
          </a:p>
          <a:p>
            <a:pPr marL="287338" indent="-287338" fontAlgn="auto">
              <a:lnSpc>
                <a:spcPts val="2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b="1" dirty="0" err="1">
                <a:solidFill>
                  <a:schemeClr val="tx1"/>
                </a:solidFill>
                <a:latin typeface="Cambria" pitchFamily="18" charset="0"/>
                <a:cs typeface="Arial" charset="0"/>
              </a:rPr>
              <a:t>Ta’limatul</a:t>
            </a: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itchFamily="18" charset="0"/>
                <a:cs typeface="Arial" charset="0"/>
              </a:rPr>
              <a:t>Muwwathonah</a:t>
            </a: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, </a:t>
            </a:r>
            <a:r>
              <a:rPr lang="en-US" sz="2000" b="1" dirty="0" err="1">
                <a:solidFill>
                  <a:schemeClr val="tx1"/>
                </a:solidFill>
                <a:latin typeface="Cambria" pitchFamily="18" charset="0"/>
                <a:cs typeface="Arial" charset="0"/>
              </a:rPr>
              <a:t>Tarbiyatul</a:t>
            </a: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 Al </a:t>
            </a:r>
            <a:r>
              <a:rPr lang="en-US" sz="2000" b="1" dirty="0" err="1">
                <a:solidFill>
                  <a:schemeClr val="tx1"/>
                </a:solidFill>
                <a:latin typeface="Cambria" pitchFamily="18" charset="0"/>
                <a:cs typeface="Arial" charset="0"/>
              </a:rPr>
              <a:t>Watoniyah</a:t>
            </a: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        (</a:t>
            </a:r>
            <a:r>
              <a:rPr lang="en-US" sz="2000" b="1" dirty="0" err="1">
                <a:solidFill>
                  <a:schemeClr val="tx1"/>
                </a:solidFill>
                <a:latin typeface="Cambria" pitchFamily="18" charset="0"/>
                <a:cs typeface="Arial" charset="0"/>
              </a:rPr>
              <a:t>Timteng</a:t>
            </a: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)</a:t>
            </a:r>
          </a:p>
          <a:p>
            <a:pPr marL="287338" indent="-287338" fontAlgn="auto">
              <a:lnSpc>
                <a:spcPts val="2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b="1" dirty="0" err="1">
                <a:solidFill>
                  <a:schemeClr val="tx1"/>
                </a:solidFill>
                <a:latin typeface="Cambria" pitchFamily="18" charset="0"/>
                <a:cs typeface="Arial" charset="0"/>
              </a:rPr>
              <a:t>Educacion</a:t>
            </a: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itchFamily="18" charset="0"/>
                <a:cs typeface="Arial" charset="0"/>
              </a:rPr>
              <a:t>Civicas</a:t>
            </a: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                                                                               (Mexico)</a:t>
            </a:r>
          </a:p>
          <a:p>
            <a:pPr marL="287338" indent="-287338" fontAlgn="auto">
              <a:lnSpc>
                <a:spcPts val="2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b="1" dirty="0" err="1">
                <a:solidFill>
                  <a:schemeClr val="tx1"/>
                </a:solidFill>
                <a:latin typeface="Cambria" pitchFamily="18" charset="0"/>
                <a:cs typeface="Arial" charset="0"/>
              </a:rPr>
              <a:t>Sachunternicht</a:t>
            </a: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                                                                                    (</a:t>
            </a:r>
            <a:r>
              <a:rPr lang="en-US" sz="2000" b="1" dirty="0" err="1">
                <a:solidFill>
                  <a:schemeClr val="tx1"/>
                </a:solidFill>
                <a:latin typeface="Cambria" pitchFamily="18" charset="0"/>
                <a:cs typeface="Arial" charset="0"/>
              </a:rPr>
              <a:t>Jerman</a:t>
            </a: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)</a:t>
            </a:r>
          </a:p>
          <a:p>
            <a:pPr marL="287338" indent="-287338" fontAlgn="auto">
              <a:lnSpc>
                <a:spcPts val="2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Civics, Social Studies                               (Australia, USA New Zealand)</a:t>
            </a:r>
          </a:p>
          <a:p>
            <a:pPr marL="287338" indent="-287338" fontAlgn="auto">
              <a:lnSpc>
                <a:spcPts val="2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Life Orientation                                                                                       (</a:t>
            </a:r>
            <a:r>
              <a:rPr lang="en-US" sz="2000" b="1" dirty="0" err="1">
                <a:solidFill>
                  <a:schemeClr val="tx1"/>
                </a:solidFill>
                <a:latin typeface="Cambria" pitchFamily="18" charset="0"/>
                <a:cs typeface="Arial" charset="0"/>
              </a:rPr>
              <a:t>Afsel</a:t>
            </a: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)</a:t>
            </a:r>
          </a:p>
          <a:p>
            <a:pPr marL="287338" indent="-287338" fontAlgn="auto">
              <a:lnSpc>
                <a:spcPts val="2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Civics and Moral Education                                                      (Singapore)</a:t>
            </a:r>
          </a:p>
          <a:p>
            <a:pPr marL="287338" indent="-287338" fontAlgn="auto">
              <a:lnSpc>
                <a:spcPts val="2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b="1" dirty="0">
                <a:solidFill>
                  <a:schemeClr val="tx1"/>
                </a:solidFill>
                <a:latin typeface="Cambria" pitchFamily="18" charset="0"/>
              </a:rPr>
              <a:t>People and Society                                                                         (</a:t>
            </a:r>
            <a:r>
              <a:rPr lang="en-US" sz="2000" b="1" dirty="0" err="1">
                <a:solidFill>
                  <a:schemeClr val="tx1"/>
                </a:solidFill>
                <a:latin typeface="Cambria" pitchFamily="18" charset="0"/>
              </a:rPr>
              <a:t>Hongaria</a:t>
            </a:r>
            <a:r>
              <a:rPr lang="en-US" sz="2000" b="1" dirty="0">
                <a:solidFill>
                  <a:schemeClr val="tx1"/>
                </a:solidFill>
                <a:latin typeface="Cambria" pitchFamily="18" charset="0"/>
              </a:rPr>
              <a:t>)</a:t>
            </a:r>
          </a:p>
          <a:p>
            <a:pPr marL="287338" indent="-287338" fontAlgn="auto">
              <a:lnSpc>
                <a:spcPts val="2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b="1" dirty="0" err="1">
                <a:solidFill>
                  <a:schemeClr val="tx1"/>
                </a:solidFill>
                <a:latin typeface="Cambria" pitchFamily="18" charset="0"/>
              </a:rPr>
              <a:t>Obscesvovedinie</a:t>
            </a:r>
            <a:r>
              <a:rPr lang="en-US" sz="2000" b="1" dirty="0">
                <a:solidFill>
                  <a:schemeClr val="tx1"/>
                </a:solidFill>
                <a:latin typeface="Cambria" pitchFamily="18" charset="0"/>
              </a:rPr>
              <a:t>                                                                                    (</a:t>
            </a:r>
            <a:r>
              <a:rPr lang="en-US" sz="2000" b="1" dirty="0" err="1">
                <a:solidFill>
                  <a:schemeClr val="tx1"/>
                </a:solidFill>
                <a:latin typeface="Cambria" pitchFamily="18" charset="0"/>
              </a:rPr>
              <a:t>Rusia</a:t>
            </a:r>
            <a:r>
              <a:rPr lang="en-US" sz="2000" b="1" dirty="0" smtClean="0">
                <a:solidFill>
                  <a:schemeClr val="tx1"/>
                </a:solidFill>
                <a:latin typeface="Cambria" pitchFamily="18" charset="0"/>
              </a:rPr>
              <a:t>)</a:t>
            </a:r>
          </a:p>
          <a:p>
            <a:pPr marL="287338" indent="-287338" fontAlgn="auto">
              <a:lnSpc>
                <a:spcPts val="2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b="1" dirty="0" err="1" smtClean="0">
                <a:solidFill>
                  <a:schemeClr val="tx1"/>
                </a:solidFill>
                <a:latin typeface="Cambria" pitchFamily="18" charset="0"/>
              </a:rPr>
              <a:t>Pendidikan</a:t>
            </a:r>
            <a:r>
              <a:rPr lang="en-US" sz="20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Cambria" pitchFamily="18" charset="0"/>
              </a:rPr>
              <a:t>sivik</a:t>
            </a:r>
            <a:r>
              <a:rPr lang="en-US" sz="2000" b="1" dirty="0" smtClean="0">
                <a:solidFill>
                  <a:schemeClr val="tx1"/>
                </a:solidFill>
                <a:latin typeface="Cambria" pitchFamily="18" charset="0"/>
              </a:rPr>
              <a:t>                                                                              (Malaysia)</a:t>
            </a:r>
            <a:endParaRPr lang="en-US" sz="2000" b="1" dirty="0">
              <a:solidFill>
                <a:schemeClr val="tx1"/>
              </a:solidFill>
              <a:latin typeface="Cambria" pitchFamily="18" charset="0"/>
            </a:endParaRPr>
          </a:p>
        </p:txBody>
      </p:sp>
    </p:spTree>
  </p:cSld>
  <p:clrMapOvr>
    <a:masterClrMapping/>
  </p:clrMapOvr>
  <p:transition spd="slow">
    <p:wheel spokes="3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osisi dan Arti Penting Pembelajaran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725</TotalTime>
  <Words>448</Words>
  <Application>Microsoft Office PowerPoint</Application>
  <PresentationFormat>On-screen Show (4:3)</PresentationFormat>
  <Paragraphs>111</Paragraphs>
  <Slides>11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end</vt:lpstr>
    </vt:vector>
  </TitlesOfParts>
  <Company>IBI Darmajaya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user</cp:lastModifiedBy>
  <cp:revision>153</cp:revision>
  <dcterms:created xsi:type="dcterms:W3CDTF">2010-04-18T12:06:30Z</dcterms:created>
  <dcterms:modified xsi:type="dcterms:W3CDTF">2020-03-20T09:17:39Z</dcterms:modified>
</cp:coreProperties>
</file>