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342" r:id="rId3"/>
    <p:sldId id="394" r:id="rId4"/>
    <p:sldId id="345" r:id="rId5"/>
    <p:sldId id="346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47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77" r:id="rId37"/>
    <p:sldId id="390" r:id="rId38"/>
    <p:sldId id="392" r:id="rId39"/>
    <p:sldId id="381" r:id="rId40"/>
    <p:sldId id="382" r:id="rId41"/>
    <p:sldId id="383" r:id="rId42"/>
    <p:sldId id="384" r:id="rId43"/>
    <p:sldId id="385" r:id="rId44"/>
    <p:sldId id="386" r:id="rId45"/>
    <p:sldId id="387" r:id="rId46"/>
    <p:sldId id="388" r:id="rId47"/>
    <p:sldId id="389" r:id="rId48"/>
    <p:sldId id="393" r:id="rId49"/>
    <p:sldId id="313" r:id="rId50"/>
  </p:sldIdLst>
  <p:sldSz cx="9144000" cy="6858000" type="screen4x3"/>
  <p:notesSz cx="7077075" cy="9004300"/>
  <p:custDataLst>
    <p:tags r:id="rId5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37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F0A99F1-0094-4225-AE42-47C1BA6AE6DC}" type="datetimeFigureOut">
              <a:rPr lang="en-US"/>
              <a:pPr>
                <a:defRPr/>
              </a:pPr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51863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551863"/>
            <a:ext cx="3067050" cy="4508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4B479A-E263-4921-80BB-CEE661A3CA2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C49283-E4E1-4D94-A360-D6B372EA141E}" type="datetimeFigureOut">
              <a:rPr lang="en-US"/>
              <a:pPr>
                <a:defRPr/>
              </a:pPr>
              <a:t>8/28/2022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674688"/>
            <a:ext cx="4502150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276725"/>
            <a:ext cx="5661025" cy="405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51863"/>
            <a:ext cx="3067050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551863"/>
            <a:ext cx="3067050" cy="4508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7257A90-2492-402F-9619-AF13CB77C9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392F67-7B97-4381-A066-D64B0886886B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A53E4-4413-4412-A4C3-9F25693C1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679432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691D7-178E-441A-A62A-AAC035766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332474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66ED5-488C-434E-938F-7391944D85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77805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11881-7D3F-4203-9007-BF4ED1821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065094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DE2DE-3B3B-4EC1-9207-FBDA5166D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616041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1EE6B-A885-42E4-BB82-4CC242560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534869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44300-0DAE-4CA9-9017-F206871F10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31507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3ABB4-6358-4CC0-A491-4843C4C850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861411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0687-611C-41AC-82F0-1167ECBCD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948493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282CB-6444-46AC-A040-CBFEE2260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521891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B9CBA-7B32-41B4-92A9-7808B6A45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694321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d-ID"/>
              <a:t>11/08/2011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Kecerdasan Buatan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A3AFA84-1D73-4DB3-A878-F3EB6A80D1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ctrTitle"/>
          </p:nvPr>
        </p:nvSpPr>
        <p:spPr>
          <a:xfrm>
            <a:off x="30762" y="3933056"/>
            <a:ext cx="8686800" cy="1643063"/>
          </a:xfrm>
        </p:spPr>
        <p:txBody>
          <a:bodyPr/>
          <a:lstStyle/>
          <a:p>
            <a:r>
              <a:rPr lang="en-US" altLang="en-US" sz="36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+mn-lt"/>
              </a:rPr>
              <a:t>Kode</a:t>
            </a:r>
            <a:r>
              <a:rPr lang="en-US" altLang="en-US" sz="3600" dirty="0" smtClean="0">
                <a:latin typeface="+mn-lt"/>
              </a:rPr>
              <a:t> MK/SKS : /3</a:t>
            </a:r>
            <a:endParaRPr lang="en-US" altLang="en-US" sz="3600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10763" y="1844824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0000" endA="300" endPos="50000" dist="29997" dir="5400000" sy="-100000" algn="bl" rotWithShape="0"/>
                </a:effectLst>
                <a:cs typeface="Arial" pitchFamily="34" charset="0"/>
              </a:rPr>
              <a:t>SISTEM PENUNJANG KEPUTUSAN</a:t>
            </a:r>
          </a:p>
          <a:p>
            <a:pPr algn="ctr"/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0000" endA="300" endPos="50000" dist="29997" dir="5400000" sy="-100000" algn="bl" rotWithShape="0"/>
                </a:effectLst>
                <a:cs typeface="Arial" pitchFamily="34" charset="0"/>
              </a:rPr>
              <a:t>(Decision Support System/DSS)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0000" endA="300" endPos="50000" dist="29997" dir="5400000" sy="-100000" algn="bl" rotWithShape="0"/>
              </a:effectLst>
              <a:cs typeface="Arial" pitchFamily="34" charset="0"/>
            </a:endParaRPr>
          </a:p>
        </p:txBody>
      </p:sp>
      <p:sp>
        <p:nvSpPr>
          <p:cNvPr id="2053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BB36A8-FEBF-4E1E-A686-5A9988D9FEE1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055" name="Picture 8" descr="Logo Darmajaya_Vertical 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6795" r="12306" b="27747"/>
          <a:stretch>
            <a:fillRect/>
          </a:stretch>
        </p:blipFill>
        <p:spPr bwMode="auto">
          <a:xfrm>
            <a:off x="7620000" y="115888"/>
            <a:ext cx="1344613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sz="4000" b="1" dirty="0" smtClean="0">
                <a:solidFill>
                  <a:schemeClr val="accent1">
                    <a:lumMod val="50000"/>
                  </a:schemeClr>
                </a:solidFill>
              </a:rPr>
              <a:t>Kriteria Kemungkinan yang Sama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815" t="59348" r="25152" b="24868"/>
          <a:stretch>
            <a:fillRect/>
          </a:stretch>
        </p:blipFill>
        <p:spPr bwMode="auto">
          <a:xfrm>
            <a:off x="857224" y="3286124"/>
            <a:ext cx="642942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71472" y="1357298"/>
            <a:ext cx="82153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 </a:t>
            </a:r>
            <a:r>
              <a:rPr lang="id-ID" b="1" dirty="0" smtClean="0"/>
              <a:t>Dalam Kriteria Kemungkinan yang Sama </a:t>
            </a:r>
            <a:r>
              <a:rPr lang="id-ID" dirty="0" smtClean="0"/>
              <a:t>adalah kriteria yang mengalihkan </a:t>
            </a:r>
          </a:p>
          <a:p>
            <a:r>
              <a:rPr lang="id-ID" dirty="0" smtClean="0"/>
              <a:t>    hasil keputusan untuk setiap keadaan alamiah oleh bobot yang sama, </a:t>
            </a:r>
          </a:p>
          <a:p>
            <a:r>
              <a:rPr lang="id-ID" dirty="0" smtClean="0"/>
              <a:t>    sehingga dengan asumsi bahwa keadaan alamiah sama-sama mungkin </a:t>
            </a:r>
          </a:p>
          <a:p>
            <a:r>
              <a:rPr lang="id-ID" dirty="0" smtClean="0"/>
              <a:t>    terjadi.</a:t>
            </a:r>
          </a:p>
          <a:p>
            <a:pPr>
              <a:buFont typeface="Arial" pitchFamily="34" charset="0"/>
              <a:buChar char="•"/>
            </a:pPr>
            <a:r>
              <a:rPr lang="id-ID" dirty="0" smtClean="0"/>
              <a:t>  Untuk 2 negara dari alam, kasus </a:t>
            </a:r>
            <a:r>
              <a:rPr lang="id-ID" dirty="0" smtClean="0">
                <a:solidFill>
                  <a:srgbClr val="FF0000"/>
                </a:solidFill>
              </a:rPr>
              <a:t>a = .5 </a:t>
            </a:r>
            <a:r>
              <a:rPr lang="id-ID" dirty="0" smtClean="0"/>
              <a:t>metode Hurwicz Secara umum, pada </a:t>
            </a:r>
          </a:p>
          <a:p>
            <a:r>
              <a:rPr lang="id-ID" dirty="0" smtClean="0"/>
              <a:t>   dasarnya berbeda! </a:t>
            </a:r>
            <a:br>
              <a:rPr lang="id-ID" dirty="0" smtClean="0"/>
            </a:b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37845698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sz="4000" b="1" dirty="0" smtClean="0">
                <a:solidFill>
                  <a:schemeClr val="accent1">
                    <a:lumMod val="50000"/>
                  </a:schemeClr>
                </a:solidFill>
              </a:rPr>
              <a:t>Ringkasan dari Kriteria Keputusan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927" t="56191" r="27815" b="21711"/>
          <a:stretch>
            <a:fillRect/>
          </a:stretch>
        </p:blipFill>
        <p:spPr bwMode="auto">
          <a:xfrm>
            <a:off x="785786" y="3143248"/>
            <a:ext cx="66437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42910" y="1357298"/>
            <a:ext cx="7643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Sebuah keputusan yang dominan adalah salah satu yang memiliki hasil</a:t>
            </a:r>
          </a:p>
          <a:p>
            <a:r>
              <a:rPr lang="id-ID" dirty="0" smtClean="0"/>
              <a:t>  yang lebih baik daripada keputusan lain di bawah setiap keadaan </a:t>
            </a:r>
          </a:p>
          <a:p>
            <a:r>
              <a:rPr lang="id-ID" dirty="0" smtClean="0"/>
              <a:t>  alamiah</a:t>
            </a:r>
          </a:p>
          <a:p>
            <a:endParaRPr lang="id-ID" dirty="0" smtClean="0"/>
          </a:p>
          <a:p>
            <a:pPr>
              <a:buFont typeface="Arial" pitchFamily="34" charset="0"/>
              <a:buChar char="•"/>
            </a:pPr>
            <a:r>
              <a:rPr lang="id-ID" dirty="0" smtClean="0"/>
              <a:t> Tepat tergantung pada kepribadian "resiko" dan filsafat dari pengambil </a:t>
            </a:r>
          </a:p>
          <a:p>
            <a:r>
              <a:rPr lang="id-ID" dirty="0" smtClean="0"/>
              <a:t>  keputusan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21419177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Decision Making without Probabilities Solution with </a:t>
            </a:r>
            <a:r>
              <a:rPr lang="en-US" sz="3600" b="1" dirty="0" smtClean="0">
                <a:solidFill>
                  <a:srgbClr val="00B0F0"/>
                </a:solidFill>
              </a:rPr>
              <a:t>QM for Windows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(1 of 3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364" t="53034" r="27815" b="13819"/>
          <a:stretch>
            <a:fillRect/>
          </a:stretch>
        </p:blipFill>
        <p:spPr bwMode="auto">
          <a:xfrm>
            <a:off x="488228" y="1844824"/>
            <a:ext cx="8198572" cy="414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1365334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l"/>
            <a:r>
              <a:rPr lang="id-ID" sz="3200" b="1" dirty="0" smtClean="0"/>
              <a:t/>
            </a:r>
            <a:br>
              <a:rPr lang="id-ID" sz="3200" b="1" dirty="0" smtClean="0"/>
            </a:b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Decision Making without Probabilities Solution with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00B0F0"/>
                </a:solidFill>
              </a:rPr>
              <a:t>QM for Windows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(2 of 3)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477" t="51456" r="29589" b="24868"/>
          <a:stretch>
            <a:fillRect/>
          </a:stretch>
        </p:blipFill>
        <p:spPr bwMode="auto">
          <a:xfrm>
            <a:off x="496411" y="1700808"/>
            <a:ext cx="819620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7391830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8229600" cy="11430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Decision Making without Probabilities Solution with </a:t>
            </a:r>
            <a:r>
              <a:rPr lang="en-US" sz="3600" b="1" dirty="0" smtClean="0">
                <a:solidFill>
                  <a:srgbClr val="00B0F0"/>
                </a:solidFill>
              </a:rPr>
              <a:t>QM for Windows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(3 of 3)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477" t="51456" r="29589" b="24868"/>
          <a:stretch>
            <a:fillRect/>
          </a:stretch>
        </p:blipFill>
        <p:spPr bwMode="auto">
          <a:xfrm>
            <a:off x="511179" y="1988840"/>
            <a:ext cx="8093269" cy="347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1248330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sz="3200" b="1" dirty="0" smtClean="0">
                <a:solidFill>
                  <a:schemeClr val="accent1">
                    <a:lumMod val="50000"/>
                  </a:schemeClr>
                </a:solidFill>
              </a:rPr>
              <a:t>3. Keputusan Masalah dengan Probabilitas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497" t="44195" r="32556" b="35285"/>
          <a:stretch>
            <a:fillRect/>
          </a:stretch>
        </p:blipFill>
        <p:spPr bwMode="auto">
          <a:xfrm>
            <a:off x="1568563" y="2357430"/>
            <a:ext cx="5718081" cy="222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00100" y="1500174"/>
            <a:ext cx="7215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Diharapkan nilai dihitung dengan mengalikan setiap hasil keputusan </a:t>
            </a:r>
          </a:p>
          <a:p>
            <a:r>
              <a:rPr lang="id-ID" dirty="0" smtClean="0"/>
              <a:t>  di bawah setiap keadaan alamiah oleh probabilitas dari kejadian </a:t>
            </a:r>
          </a:p>
          <a:p>
            <a:r>
              <a:rPr lang="id-ID" dirty="0" smtClean="0"/>
              <a:t>  tersebut</a:t>
            </a:r>
            <a:endParaRPr lang="id-ID" dirty="0"/>
          </a:p>
        </p:txBody>
      </p:sp>
      <p:sp>
        <p:nvSpPr>
          <p:cNvPr id="8" name="Rectangle 7"/>
          <p:cNvSpPr/>
          <p:nvPr/>
        </p:nvSpPr>
        <p:spPr>
          <a:xfrm>
            <a:off x="1142976" y="4714884"/>
            <a:ext cx="5929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a-DK" dirty="0" smtClean="0"/>
              <a:t>EV(Apartmen) = $50,000(.6) + $30,000(.4) = $42,000</a:t>
            </a:r>
            <a:endParaRPr lang="id-ID" dirty="0" smtClean="0"/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EV(Kantor) = $100,000(.6) – $40,000(.4) = $44,000</a:t>
            </a:r>
            <a:endParaRPr lang="id-ID" dirty="0" smtClean="0"/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EV(Gudang) = $30,000(.6) + $10,000(.4) = $22,000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23762879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sz="4000" b="1" dirty="0" smtClean="0">
                <a:solidFill>
                  <a:schemeClr val="accent1">
                    <a:lumMod val="50000"/>
                  </a:schemeClr>
                </a:solidFill>
              </a:rPr>
              <a:t>Peluang Rugi yang Diharapkan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7576" t="46720" r="33139" b="31182"/>
          <a:stretch>
            <a:fillRect/>
          </a:stretch>
        </p:blipFill>
        <p:spPr bwMode="auto">
          <a:xfrm>
            <a:off x="1115616" y="2778999"/>
            <a:ext cx="5760640" cy="197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42910" y="1500174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Hilangnya kesempatan yang diharapkan adalah nilai yang </a:t>
            </a:r>
          </a:p>
          <a:p>
            <a:r>
              <a:rPr lang="id-ID" dirty="0" smtClean="0"/>
              <a:t>  diharapkan dari penyesalan untuk setiap keputusan </a:t>
            </a:r>
          </a:p>
          <a:p>
            <a:pPr>
              <a:buFont typeface="Arial" pitchFamily="34" charset="0"/>
              <a:buChar char="•"/>
            </a:pPr>
            <a:r>
              <a:rPr lang="id-ID" dirty="0" smtClean="0"/>
              <a:t> Nilai yang diharapkan dan peluang hasil perkiraan kerugian</a:t>
            </a:r>
          </a:p>
          <a:p>
            <a:r>
              <a:rPr lang="id-ID" dirty="0" smtClean="0"/>
              <a:t>  kriteria dalam keputusan yang sama</a:t>
            </a:r>
            <a:endParaRPr lang="id-ID" dirty="0"/>
          </a:p>
        </p:txBody>
      </p:sp>
      <p:sp>
        <p:nvSpPr>
          <p:cNvPr id="8" name="Rectangle 7"/>
          <p:cNvSpPr/>
          <p:nvPr/>
        </p:nvSpPr>
        <p:spPr>
          <a:xfrm>
            <a:off x="899592" y="4941168"/>
            <a:ext cx="628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EOL(Apartemen) = $50,000(.6) + $0(.4) = $30,000</a:t>
            </a:r>
          </a:p>
          <a:p>
            <a:r>
              <a:rPr lang="id-ID" dirty="0" smtClean="0"/>
              <a:t>EOL(Kantor) = $0(.6) + $70,000(.4) = $28,000</a:t>
            </a:r>
          </a:p>
          <a:p>
            <a:r>
              <a:rPr lang="id-ID" dirty="0" smtClean="0"/>
              <a:t>EOL(Gudang) = $70,000(.6) + $20,000(.4) = $50,000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24798411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86436" cy="1143000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Expected Value Problems Solution with </a:t>
            </a:r>
            <a:r>
              <a:rPr lang="en-US" sz="3200" b="1" dirty="0" smtClean="0">
                <a:solidFill>
                  <a:srgbClr val="00B0F0"/>
                </a:solidFill>
              </a:rPr>
              <a:t>QM for Windows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364" t="53034" r="27815" b="13819"/>
          <a:stretch>
            <a:fillRect/>
          </a:stretch>
        </p:blipFill>
        <p:spPr bwMode="auto">
          <a:xfrm>
            <a:off x="525681" y="1484784"/>
            <a:ext cx="823932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9521683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</a:rPr>
              <a:t>Expected Value of Perfect Information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(EVPI)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d-ID" sz="2400" dirty="0" smtClean="0"/>
              <a:t>Nilai yang diharapkan dari informasi yang sempurna (EVPI) adalah jumlah maksimum pembuat keputusan harus membayar untuk informasi tambahan</a:t>
            </a:r>
          </a:p>
          <a:p>
            <a:pPr algn="just"/>
            <a:r>
              <a:rPr lang="id-ID" sz="2400" dirty="0" smtClean="0"/>
              <a:t>EVPI sama dengan nilai yang diharapkan (dengan) diberi informasi yang sempurna (insider informasi, jin) dikurangi nilai yang diharapkan dihitung tanpa informasi yang sempurna</a:t>
            </a:r>
          </a:p>
          <a:p>
            <a:pPr algn="just"/>
            <a:r>
              <a:rPr lang="id-ID" sz="2400" dirty="0" smtClean="0"/>
              <a:t>EVPI sama dengan perkiraan kesempatan yang hilang (EOL) untuk keputusan terbaik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443241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24" cy="1143000"/>
          </a:xfrm>
        </p:spPr>
        <p:txBody>
          <a:bodyPr/>
          <a:lstStyle/>
          <a:p>
            <a:pPr algn="l"/>
            <a:r>
              <a:rPr lang="id-ID" sz="3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id-ID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Decision Making with Probabilities EVPI Example (1 of 2)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152" t="37250" r="21603" b="23290"/>
          <a:stretch>
            <a:fillRect/>
          </a:stretch>
        </p:blipFill>
        <p:spPr bwMode="auto">
          <a:xfrm>
            <a:off x="428596" y="1928802"/>
            <a:ext cx="807249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5330788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/>
          <a:lstStyle/>
          <a:p>
            <a:r>
              <a:rPr lang="en-US" sz="6600" b="1" dirty="0"/>
              <a:t>Decision Analysis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427396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6429388" cy="11430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Decision Making with Probabilities EVPI Example (2 of 2)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000" dirty="0" smtClean="0"/>
              <a:t>Keputusan dengan sempurna (insider / jin) Informasi: </a:t>
            </a:r>
          </a:p>
          <a:p>
            <a:pPr>
              <a:buNone/>
            </a:pPr>
            <a:r>
              <a:rPr lang="id-ID" sz="2000" dirty="0" smtClean="0"/>
              <a:t>               $ (.60) + $ (.40) = $ 72.000</a:t>
            </a:r>
          </a:p>
          <a:p>
            <a:r>
              <a:rPr lang="id-ID" sz="2000" dirty="0" smtClean="0"/>
              <a:t>Keputusan tanpa informasi yang sempurna: </a:t>
            </a:r>
          </a:p>
          <a:p>
            <a:pPr>
              <a:buNone/>
            </a:pPr>
            <a:r>
              <a:rPr lang="id-ID" sz="2000" dirty="0" smtClean="0"/>
              <a:t>               EV (kantor)     = $ (.60) - $ (.40) = $ (.40)= $ 44.000</a:t>
            </a:r>
          </a:p>
          <a:p>
            <a:pPr>
              <a:buNone/>
            </a:pPr>
            <a:r>
              <a:rPr lang="id-ID" sz="2000" dirty="0" smtClean="0"/>
              <a:t>               EVPI                 = $ 72.000 - $ 44.000 = $ 28.000</a:t>
            </a:r>
          </a:p>
          <a:p>
            <a:pPr>
              <a:buNone/>
            </a:pPr>
            <a:r>
              <a:rPr lang="id-ID" sz="2000" dirty="0" smtClean="0"/>
              <a:t>               EOL (kantor)   = $ 0 (.60) + $ (.4) = $ 28.000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831758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58072" cy="1143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Decision Making with Probabilities EVPI with </a:t>
            </a:r>
            <a:r>
              <a:rPr lang="en-US" sz="3600" dirty="0" smtClean="0">
                <a:solidFill>
                  <a:srgbClr val="00B0F0"/>
                </a:solidFill>
              </a:rPr>
              <a:t>QM for Windows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265" t="34093" r="21603" b="24868"/>
          <a:stretch>
            <a:fillRect/>
          </a:stretch>
        </p:blipFill>
        <p:spPr bwMode="auto">
          <a:xfrm>
            <a:off x="500034" y="1785926"/>
            <a:ext cx="792961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712282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Decision Trees (1 of 4)</a:t>
            </a:r>
            <a:r>
              <a:rPr lang="id-ID" sz="3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id-ID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815" t="45142" r="26927" b="20133"/>
          <a:stretch>
            <a:fillRect/>
          </a:stretch>
        </p:blipFill>
        <p:spPr bwMode="auto">
          <a:xfrm>
            <a:off x="1285852" y="2428868"/>
            <a:ext cx="70009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00100" y="1214422"/>
            <a:ext cx="7286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Sebuah pohon keputusan adalah diagram yang terdiri dari node</a:t>
            </a:r>
          </a:p>
          <a:p>
            <a:r>
              <a:rPr lang="id-ID" dirty="0" smtClean="0"/>
              <a:t>   keputusan (direpresentasikan sebagai kotak), node probabilitas</a:t>
            </a:r>
          </a:p>
          <a:p>
            <a:r>
              <a:rPr lang="id-ID" dirty="0" smtClean="0"/>
              <a:t>   (lingkaran), dan alternatif keputusan (cabang)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33155892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Decision Trees (2 of 4)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364" t="24623" r="27815" b="39074"/>
          <a:stretch>
            <a:fillRect/>
          </a:stretch>
        </p:blipFill>
        <p:spPr bwMode="auto">
          <a:xfrm>
            <a:off x="1071538" y="1428736"/>
            <a:ext cx="728667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8790982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Decision Trees (3 of 4)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643470"/>
          </a:xfrm>
        </p:spPr>
        <p:txBody>
          <a:bodyPr/>
          <a:lstStyle/>
          <a:p>
            <a:r>
              <a:rPr lang="id-ID" sz="2000" dirty="0" smtClean="0"/>
              <a:t>Nilai yang diharapkan dihitung pada setiap probabilitas (tak terkendali) node: </a:t>
            </a:r>
          </a:p>
          <a:p>
            <a:pPr>
              <a:buNone/>
            </a:pPr>
            <a:r>
              <a:rPr lang="id-ID" sz="2000" dirty="0" smtClean="0"/>
              <a:t>      EV (node ​​2) = .60 ($ 50.000 ) +40 (30.000) = $ 42.000</a:t>
            </a:r>
          </a:p>
          <a:p>
            <a:pPr>
              <a:buNone/>
            </a:pPr>
            <a:r>
              <a:rPr lang="id-ID" sz="2000" dirty="0" smtClean="0"/>
              <a:t>      EV (node ​​3) = .60 ($ 100.000 ) + 40 ( -40.000) = $ 44.000</a:t>
            </a:r>
          </a:p>
          <a:p>
            <a:pPr>
              <a:buNone/>
            </a:pPr>
            <a:r>
              <a:rPr lang="id-ID" sz="2000" dirty="0" smtClean="0"/>
              <a:t>      EV (node ​​4) = .60 ($ 30.000 ) + 40 (10.000) = $ 22.000</a:t>
            </a:r>
          </a:p>
          <a:p>
            <a:pPr>
              <a:buNone/>
            </a:pPr>
            <a:endParaRPr lang="id-ID" sz="2000" dirty="0" smtClean="0"/>
          </a:p>
          <a:p>
            <a:pPr>
              <a:buNone/>
            </a:pPr>
            <a:r>
              <a:rPr lang="id-ID" sz="2000" dirty="0" smtClean="0"/>
              <a:t>      mempopulasikan pohon keputusan dari kanan ke kiri</a:t>
            </a:r>
          </a:p>
          <a:p>
            <a:pPr>
              <a:buNone/>
            </a:pPr>
            <a:endParaRPr lang="id-ID" sz="2000" dirty="0" smtClean="0"/>
          </a:p>
          <a:p>
            <a:r>
              <a:rPr lang="id-ID" sz="2000" dirty="0" smtClean="0"/>
              <a:t>Cabang (es) dengan nilai yang diharapkan terbesar yang kemudian dipilih, mulai dari kiri dan maju ke kanan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626829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Decision Trees (4 of 4)</a:t>
            </a:r>
            <a:endParaRPr lang="id-ID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252" t="18309" r="28702" b="37496"/>
          <a:stretch>
            <a:fillRect/>
          </a:stretch>
        </p:blipFill>
        <p:spPr bwMode="auto">
          <a:xfrm>
            <a:off x="1285852" y="1571612"/>
            <a:ext cx="650085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Decision Trees with </a:t>
            </a:r>
            <a:r>
              <a:rPr lang="en-US" sz="3200" b="1" dirty="0" smtClean="0">
                <a:solidFill>
                  <a:srgbClr val="00B0F0"/>
                </a:solidFill>
              </a:rPr>
              <a:t>QM for Windows</a:t>
            </a:r>
            <a:endParaRPr lang="id-ID" sz="3200" dirty="0">
              <a:solidFill>
                <a:srgbClr val="00B0F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364" t="21466" r="27815" b="39074"/>
          <a:stretch>
            <a:fillRect/>
          </a:stretch>
        </p:blipFill>
        <p:spPr bwMode="auto">
          <a:xfrm>
            <a:off x="549617" y="1571612"/>
            <a:ext cx="8122231" cy="372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Sequential Decision Trees (1 of 4)</a:t>
            </a:r>
            <a:endParaRPr lang="id-ID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2500330"/>
          </a:xfrm>
        </p:spPr>
        <p:txBody>
          <a:bodyPr/>
          <a:lstStyle/>
          <a:p>
            <a:pPr algn="just"/>
            <a:r>
              <a:rPr lang="id-ID" sz="2000" b="1" dirty="0" smtClean="0"/>
              <a:t>Sebuah pohon keputusan sekuensial </a:t>
            </a:r>
            <a:r>
              <a:rPr lang="id-ID" sz="2000" dirty="0" smtClean="0"/>
              <a:t>digunakan untuk menggambarkan situasi yang membutuhkan serangkaian (berurutan) keputusan.? Hal ini sering kronologis, dan selalu logis dalam rangka</a:t>
            </a:r>
          </a:p>
          <a:p>
            <a:pPr algn="just"/>
            <a:r>
              <a:rPr lang="id-ID" sz="2000" dirty="0" smtClean="0"/>
              <a:t>Digunakan di mana tabel payoff, terbatas pada satu keputusan, tidak dapat digunakan</a:t>
            </a:r>
          </a:p>
          <a:p>
            <a:pPr algn="just"/>
            <a:r>
              <a:rPr lang="id-ID" sz="2000" dirty="0" smtClean="0"/>
              <a:t>Estate contoh investasi real dimodifikasi untuk mencakup periode sepuluh tahun di mana beberapa keputusan harus dibuat</a:t>
            </a:r>
            <a:endParaRPr lang="id-ID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Sequential Decision Trees (2 of 4)</a:t>
            </a:r>
            <a:endParaRPr lang="id-ID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589" t="19888" r="24265" b="37495"/>
          <a:stretch>
            <a:fillRect/>
          </a:stretch>
        </p:blipFill>
        <p:spPr bwMode="auto">
          <a:xfrm>
            <a:off x="1071538" y="1714488"/>
            <a:ext cx="72152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Sequential Decision Trees (3 of 4)</a:t>
            </a:r>
            <a:endParaRPr lang="id-ID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815" t="18309" r="25152" b="35917"/>
          <a:stretch>
            <a:fillRect/>
          </a:stretch>
        </p:blipFill>
        <p:spPr bwMode="auto">
          <a:xfrm>
            <a:off x="1214414" y="1571612"/>
            <a:ext cx="71438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Topik</a:t>
            </a:r>
            <a:r>
              <a:rPr lang="en-US" b="1" dirty="0"/>
              <a:t> yang </a:t>
            </a:r>
            <a:r>
              <a:rPr lang="en-US" b="1" dirty="0" err="1"/>
              <a:t>Dibahas</a:t>
            </a:r>
            <a:r>
              <a:rPr lang="en-US" b="1" dirty="0"/>
              <a:t>: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Pengambil</a:t>
            </a:r>
            <a:r>
              <a:rPr lang="en-US" dirty="0"/>
              <a:t> </a:t>
            </a:r>
            <a:r>
              <a:rPr lang="en-US" dirty="0" err="1" smtClean="0"/>
              <a:t>Keputusan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Pengambilan</a:t>
            </a:r>
            <a:r>
              <a:rPr lang="en-US" dirty="0" smtClean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 smtClean="0"/>
              <a:t>Probabilitas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Pengambilan</a:t>
            </a:r>
            <a:r>
              <a:rPr lang="en-US" dirty="0" smtClean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 smtClean="0"/>
              <a:t>Probabilitas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Keputusan</a:t>
            </a:r>
            <a:r>
              <a:rPr lang="en-US" dirty="0" smtClean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Tambahan</a:t>
            </a:r>
            <a:r>
              <a:rPr lang="en-US" dirty="0"/>
              <a:t> </a:t>
            </a:r>
            <a:r>
              <a:rPr lang="en-US" dirty="0" err="1"/>
              <a:t>Kegunaan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391880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Sequential Decision Trees (</a:t>
            </a:r>
            <a:r>
              <a:rPr lang="id-ID" sz="3600" b="1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 of 4)</a:t>
            </a:r>
            <a:endParaRPr lang="id-ID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814" t="30936" r="27815" b="28025"/>
          <a:stretch>
            <a:fillRect/>
          </a:stretch>
        </p:blipFill>
        <p:spPr bwMode="auto">
          <a:xfrm>
            <a:off x="1285852" y="3143248"/>
            <a:ext cx="678661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57224" y="1357298"/>
            <a:ext cx="7500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 Keputusan untuk membeli tanah, nilai tertinggi yang diharapkan</a:t>
            </a:r>
          </a:p>
          <a:p>
            <a:r>
              <a:rPr lang="id-ID" dirty="0" smtClean="0"/>
              <a:t>   bersih ($ 1.160.000 , pada node [1])</a:t>
            </a:r>
          </a:p>
          <a:p>
            <a:pPr>
              <a:buFont typeface="Arial" pitchFamily="34" charset="0"/>
              <a:buChar char="•"/>
            </a:pPr>
            <a:r>
              <a:rPr lang="id-ID" dirty="0" smtClean="0"/>
              <a:t>  Hasil keputusan adalah $ 1.160.000. (Itulah hasil bahwa keputusan ini </a:t>
            </a:r>
          </a:p>
          <a:p>
            <a:r>
              <a:rPr lang="id-ID" dirty="0" smtClean="0"/>
              <a:t>   diharapkan akan menghasilkan.)</a:t>
            </a:r>
          </a:p>
          <a:p>
            <a:endParaRPr lang="id-ID" dirty="0" smtClean="0"/>
          </a:p>
          <a:p>
            <a:r>
              <a:rPr lang="id-ID" dirty="0" smtClean="0"/>
              <a:t> </a:t>
            </a:r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</a:rPr>
              <a:t>Solution with QM for Windows</a:t>
            </a:r>
            <a:endParaRPr lang="id-ID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4. Decision Analysis with Additional Information</a:t>
            </a:r>
            <a:endParaRPr lang="id-ID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252" t="30936" r="28702" b="40652"/>
          <a:stretch>
            <a:fillRect/>
          </a:stretch>
        </p:blipFill>
        <p:spPr bwMode="auto">
          <a:xfrm>
            <a:off x="1643042" y="3929066"/>
            <a:ext cx="65722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71472" y="1643050"/>
            <a:ext cx="78581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 smtClean="0">
                <a:solidFill>
                  <a:srgbClr val="0070C0"/>
                </a:solidFill>
              </a:rPr>
              <a:t>Bayesian Analysis 1 of 3)</a:t>
            </a:r>
          </a:p>
          <a:p>
            <a:endParaRPr lang="id-ID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d-ID" dirty="0" smtClean="0"/>
              <a:t>  Analisis Bayesian menggunakan informasi tambahan untuk mengubah </a:t>
            </a:r>
          </a:p>
          <a:p>
            <a:r>
              <a:rPr lang="id-ID" dirty="0" smtClean="0"/>
              <a:t>   probabilitas marjinal terjadinya suatu peristiwa</a:t>
            </a:r>
          </a:p>
          <a:p>
            <a:pPr>
              <a:buFont typeface="Arial" pitchFamily="34" charset="0"/>
              <a:buChar char="•"/>
            </a:pPr>
            <a:r>
              <a:rPr lang="id-ID" dirty="0" smtClean="0"/>
              <a:t>  Dalam contoh investasi real estate, dengan menggunakan kriteria nilai</a:t>
            </a:r>
          </a:p>
          <a:p>
            <a:r>
              <a:rPr lang="id-ID" dirty="0" smtClean="0"/>
              <a:t>   yang diharapkan, keputusan terbaik adalah untuk membeli gedung </a:t>
            </a:r>
          </a:p>
          <a:p>
            <a:r>
              <a:rPr lang="id-ID" dirty="0" smtClean="0"/>
              <a:t>   perkantoran dengan nilai diperkirakan sebesar $ 44.000, dan EVPI   </a:t>
            </a:r>
          </a:p>
          <a:p>
            <a:r>
              <a:rPr lang="id-ID" dirty="0" smtClean="0"/>
              <a:t>   sebesar $ 28.000</a:t>
            </a:r>
            <a:br>
              <a:rPr lang="id-ID" dirty="0" smtClean="0"/>
            </a:br>
            <a:endParaRPr lang="id-ID" dirty="0"/>
          </a:p>
        </p:txBody>
      </p:sp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Bayesian Analysis (2 of 3)</a:t>
            </a:r>
            <a:endParaRPr lang="id-ID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040" t="54613" r="44675" b="37495"/>
          <a:stretch>
            <a:fillRect/>
          </a:stretch>
        </p:blipFill>
        <p:spPr bwMode="auto">
          <a:xfrm>
            <a:off x="357158" y="3214686"/>
            <a:ext cx="50720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71472" y="1357298"/>
            <a:ext cx="7643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Analis Ekonomi menyediakan informasi tambahan untuk investasi real</a:t>
            </a:r>
          </a:p>
          <a:p>
            <a:r>
              <a:rPr lang="id-ID" dirty="0" smtClean="0"/>
              <a:t>  keputusan yang sebenarnya, membentuk probabilitas kondisional:</a:t>
            </a:r>
          </a:p>
          <a:p>
            <a:r>
              <a:rPr lang="id-ID" dirty="0" smtClean="0"/>
              <a:t>  g = kondisi ekonomi yang baik</a:t>
            </a:r>
          </a:p>
          <a:p>
            <a:r>
              <a:rPr lang="id-ID" dirty="0" smtClean="0"/>
              <a:t>  p = kondisi ekonomi</a:t>
            </a:r>
          </a:p>
          <a:p>
            <a:r>
              <a:rPr lang="id-ID" dirty="0" smtClean="0"/>
              <a:t>  P = Laporan ekonomi positif </a:t>
            </a:r>
          </a:p>
          <a:p>
            <a:r>
              <a:rPr lang="id-ID" dirty="0" smtClean="0"/>
              <a:t>  N = Laporan ekonomi yang negatif</a:t>
            </a:r>
            <a:endParaRPr lang="id-ID" dirty="0"/>
          </a:p>
        </p:txBody>
      </p:sp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Bayesian Analysis (3 of 3)</a:t>
            </a:r>
            <a:endParaRPr lang="id-ID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01014" cy="4525963"/>
          </a:xfrm>
        </p:spPr>
        <p:txBody>
          <a:bodyPr/>
          <a:lstStyle/>
          <a:p>
            <a:r>
              <a:rPr lang="id-ID" sz="2000" dirty="0" smtClean="0"/>
              <a:t>Sebuah probabilitas posterior adalah probabilitas marjinal berubah dari suatu peristiwa berdasarkan informasi tambahan.</a:t>
            </a:r>
          </a:p>
          <a:p>
            <a:r>
              <a:rPr lang="id-ID" sz="2000" dirty="0" smtClean="0"/>
              <a:t>Sebelum probabilitas untuk kondisi ekonomi yang baik atau buruk dalam pengambilan keputusan real estate:</a:t>
            </a:r>
          </a:p>
          <a:p>
            <a:pPr>
              <a:buNone/>
            </a:pPr>
            <a:r>
              <a:rPr lang="id-ID" sz="2000" dirty="0" smtClean="0"/>
              <a:t>                  P (g) = .60, P (p) = .40</a:t>
            </a:r>
          </a:p>
          <a:p>
            <a:r>
              <a:rPr lang="id-ID" sz="2000" dirty="0" smtClean="0"/>
              <a:t>Posterior probabilitas dengan aturan Bayes ':</a:t>
            </a:r>
          </a:p>
          <a:p>
            <a:pPr>
              <a:buNone/>
            </a:pPr>
            <a:r>
              <a:rPr lang="id-ID" sz="2000" dirty="0" smtClean="0"/>
              <a:t>                  P (g ½ P) = P (P ½ g) P (g) / [P (P ½ g) P (g) + P (P ½ p) P (p)] </a:t>
            </a:r>
          </a:p>
          <a:p>
            <a:pPr>
              <a:buNone/>
            </a:pPr>
            <a:r>
              <a:rPr lang="id-ID" sz="2000" dirty="0" smtClean="0"/>
              <a:t>                                   = (.80) (.60) / [(.80) (.60) + (.10) (.40)] = 0,923</a:t>
            </a:r>
          </a:p>
          <a:p>
            <a:r>
              <a:rPr lang="id-ID" sz="2000" dirty="0" smtClean="0"/>
              <a:t>Posterior (revisi) probabilitas untuk pengambilan:</a:t>
            </a:r>
          </a:p>
          <a:p>
            <a:pPr>
              <a:buNone/>
            </a:pPr>
            <a:r>
              <a:rPr lang="id-ID" sz="2000" dirty="0" smtClean="0"/>
              <a:t>                  P (g ½ N) = .250 P (p ½ P) = 0,077 P (p ½ N) = 0,750</a:t>
            </a:r>
            <a:endParaRPr lang="id-ID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457200" y="214290"/>
            <a:ext cx="8229600" cy="714380"/>
          </a:xfrm>
        </p:spPr>
        <p:txBody>
          <a:bodyPr>
            <a:noAutofit/>
          </a:bodyPr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/>
              <a:t>Keputusan pohon dengan probabilitas posterior berbeda dari versi sebelumnya (probabilitas sebelumnya) dalam:</a:t>
            </a:r>
          </a:p>
          <a:p>
            <a:r>
              <a:rPr lang="id-ID" sz="2000" dirty="0" smtClean="0"/>
              <a:t> Dua (atau lebih) cabang baru di awal pohon merupakan laporan / survey ... hasil.</a:t>
            </a:r>
          </a:p>
          <a:p>
            <a:r>
              <a:rPr lang="id-ID" sz="2000" dirty="0" smtClean="0"/>
              <a:t>Probabilitas dari setiap keadaan alamiah, setelah itu, adalah probabilitas posterior dari pemerintahan Bayes '.</a:t>
            </a:r>
          </a:p>
          <a:p>
            <a:r>
              <a:rPr lang="id-ID" sz="2000" dirty="0" smtClean="0"/>
              <a:t>Aturan Bayes 'dapat disederhanakan, karena P (A | B) P (B) = P (AB) adalah prob sendi, dan S iP (ABI) = P (A) adalah prob marjinal.. Jadi :</a:t>
            </a:r>
          </a:p>
          <a:p>
            <a:endParaRPr lang="id-ID" sz="2000" dirty="0" smtClean="0"/>
          </a:p>
          <a:p>
            <a:pPr>
              <a:buNone/>
            </a:pPr>
            <a:r>
              <a:rPr lang="id-ID" sz="2000" dirty="0" smtClean="0"/>
              <a:t>      </a:t>
            </a:r>
            <a:r>
              <a:rPr lang="id-ID" sz="2000" dirty="0" smtClean="0">
                <a:solidFill>
                  <a:srgbClr val="C00000"/>
                </a:solidFill>
              </a:rPr>
              <a:t>P(B</a:t>
            </a:r>
            <a:r>
              <a:rPr lang="id-ID" sz="2000" baseline="-25000" dirty="0" smtClean="0">
                <a:solidFill>
                  <a:srgbClr val="C00000"/>
                </a:solidFill>
              </a:rPr>
              <a:t>k</a:t>
            </a:r>
            <a:r>
              <a:rPr lang="id-ID" sz="2000" dirty="0" smtClean="0">
                <a:solidFill>
                  <a:srgbClr val="C00000"/>
                </a:solidFill>
              </a:rPr>
              <a:t>|A)=P(A|B</a:t>
            </a:r>
            <a:r>
              <a:rPr lang="id-ID" sz="2000" baseline="-25000" dirty="0" smtClean="0">
                <a:solidFill>
                  <a:srgbClr val="C00000"/>
                </a:solidFill>
              </a:rPr>
              <a:t>k</a:t>
            </a:r>
            <a:r>
              <a:rPr lang="id-ID" sz="2000" dirty="0" smtClean="0">
                <a:solidFill>
                  <a:srgbClr val="C00000"/>
                </a:solidFill>
              </a:rPr>
              <a:t>)P(Bk</a:t>
            </a:r>
            <a:r>
              <a:rPr lang="id-ID" sz="2000" dirty="0" smtClean="0">
                <a:solidFill>
                  <a:srgbClr val="C00000"/>
                </a:solidFill>
              </a:rPr>
              <a:t>)/[</a:t>
            </a:r>
            <a:r>
              <a:rPr lang="el-GR" sz="2000" dirty="0" smtClean="0">
                <a:solidFill>
                  <a:srgbClr val="C00000"/>
                </a:solidFill>
              </a:rPr>
              <a:t>Σ</a:t>
            </a:r>
            <a:r>
              <a:rPr lang="id-ID" sz="2000" baseline="-25000" dirty="0" smtClean="0">
                <a:solidFill>
                  <a:srgbClr val="C00000"/>
                </a:solidFill>
              </a:rPr>
              <a:t>i</a:t>
            </a:r>
            <a:r>
              <a:rPr lang="id-ID" sz="2000" dirty="0" smtClean="0">
                <a:solidFill>
                  <a:srgbClr val="C00000"/>
                </a:solidFill>
              </a:rPr>
              <a:t>P(A|B</a:t>
            </a:r>
            <a:r>
              <a:rPr lang="id-ID" sz="2000" baseline="-25000" dirty="0">
                <a:solidFill>
                  <a:srgbClr val="C00000"/>
                </a:solidFill>
              </a:rPr>
              <a:t>i</a:t>
            </a:r>
            <a:r>
              <a:rPr lang="id-ID" sz="2000" dirty="0" smtClean="0">
                <a:solidFill>
                  <a:srgbClr val="C00000"/>
                </a:solidFill>
              </a:rPr>
              <a:t>)P(B</a:t>
            </a:r>
            <a:r>
              <a:rPr lang="id-ID" sz="2000" baseline="-25000" dirty="0" smtClean="0">
                <a:solidFill>
                  <a:srgbClr val="C00000"/>
                </a:solidFill>
              </a:rPr>
              <a:t>i</a:t>
            </a:r>
            <a:r>
              <a:rPr lang="id-ID" sz="2000" dirty="0" smtClean="0">
                <a:solidFill>
                  <a:srgbClr val="C00000"/>
                </a:solidFill>
              </a:rPr>
              <a:t>)] = P(AB</a:t>
            </a:r>
            <a:r>
              <a:rPr lang="id-ID" sz="2000" baseline="-25000" dirty="0" smtClean="0">
                <a:solidFill>
                  <a:srgbClr val="C00000"/>
                </a:solidFill>
              </a:rPr>
              <a:t>k</a:t>
            </a:r>
            <a:r>
              <a:rPr lang="id-ID" sz="2000" dirty="0" smtClean="0">
                <a:solidFill>
                  <a:srgbClr val="C00000"/>
                </a:solidFill>
              </a:rPr>
              <a:t>)/P(A)</a:t>
            </a:r>
          </a:p>
          <a:p>
            <a:pPr>
              <a:buNone/>
            </a:pPr>
            <a:endParaRPr lang="id-ID" sz="2000" dirty="0" smtClean="0"/>
          </a:p>
          <a:p>
            <a:pPr>
              <a:buNone/>
            </a:pPr>
            <a:r>
              <a:rPr lang="id-ID" sz="2000" dirty="0" smtClean="0"/>
              <a:t>      jauh lebih cepat , jika prob sendi dan marginal yang dikenal</a:t>
            </a:r>
            <a:br>
              <a:rPr lang="id-ID" sz="2000" dirty="0" smtClean="0"/>
            </a:br>
            <a:endParaRPr lang="id-ID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7338" t="21466" r="22490" b="26447"/>
          <a:stretch>
            <a:fillRect/>
          </a:stretch>
        </p:blipFill>
        <p:spPr bwMode="auto">
          <a:xfrm>
            <a:off x="3428992" y="1571612"/>
            <a:ext cx="528641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14282" y="1785926"/>
            <a:ext cx="41434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P(P|g)=.80</a:t>
            </a:r>
          </a:p>
          <a:p>
            <a:r>
              <a:rPr lang="id-ID" dirty="0" smtClean="0"/>
              <a:t>P(N|g)=.20               P(g)=.60           </a:t>
            </a:r>
          </a:p>
          <a:p>
            <a:r>
              <a:rPr lang="id-ID" dirty="0" smtClean="0"/>
              <a:t>P(P|p)=.10                P(p)=.40</a:t>
            </a:r>
          </a:p>
          <a:p>
            <a:r>
              <a:rPr lang="id-ID" dirty="0" smtClean="0"/>
              <a:t>P(N|p)=.90</a:t>
            </a:r>
          </a:p>
          <a:p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r>
              <a:rPr lang="id-ID" dirty="0" smtClean="0"/>
              <a:t>P(g|P)=.923</a:t>
            </a:r>
          </a:p>
          <a:p>
            <a:r>
              <a:rPr lang="id-ID" dirty="0" smtClean="0"/>
              <a:t>P(p|P)=.077</a:t>
            </a:r>
          </a:p>
          <a:p>
            <a:r>
              <a:rPr lang="id-ID" dirty="0" smtClean="0"/>
              <a:t>P(g|N)=.250</a:t>
            </a:r>
          </a:p>
          <a:p>
            <a:r>
              <a:rPr lang="id-ID" dirty="0" smtClean="0"/>
              <a:t>P(p|N)=.750</a:t>
            </a:r>
            <a:endParaRPr lang="id-ID" dirty="0"/>
          </a:p>
        </p:txBody>
      </p:sp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29129"/>
          </a:xfrm>
        </p:spPr>
        <p:txBody>
          <a:bodyPr/>
          <a:lstStyle/>
          <a:p>
            <a:pPr>
              <a:buNone/>
            </a:pPr>
            <a:r>
              <a:rPr lang="id-ID" sz="2000" b="1" dirty="0" smtClean="0"/>
              <a:t>     </a:t>
            </a:r>
            <a:r>
              <a:rPr lang="id-ID" sz="2000" dirty="0" smtClean="0"/>
              <a:t>EV (bangunan apartemen) = $ 50. 000 (. 923) + 30. 000 (. 077).</a:t>
            </a:r>
          </a:p>
          <a:p>
            <a:pPr>
              <a:buNone/>
            </a:pPr>
            <a:r>
              <a:rPr lang="id-ID" sz="2000" dirty="0" smtClean="0"/>
              <a:t>                                                      = $ 48.460</a:t>
            </a:r>
            <a:br>
              <a:rPr lang="id-ID" sz="2000" dirty="0" smtClean="0"/>
            </a:br>
            <a:r>
              <a:rPr lang="id-ID" sz="2000" dirty="0" smtClean="0"/>
              <a:t>EV (bangunan apartemen) = $ (.923) (.077) = $</a:t>
            </a:r>
          </a:p>
          <a:p>
            <a:pPr>
              <a:buNone/>
            </a:pPr>
            <a:r>
              <a:rPr lang="id-ID" sz="2000" dirty="0" smtClean="0"/>
              <a:t>     EV (gedung kantor) = $ 100.000 (.923) (0,077)</a:t>
            </a:r>
          </a:p>
          <a:p>
            <a:pPr>
              <a:buNone/>
            </a:pPr>
            <a:r>
              <a:rPr lang="id-ID" sz="2000" dirty="0" smtClean="0"/>
              <a:t>                                         = $ 89.220</a:t>
            </a:r>
          </a:p>
          <a:p>
            <a:pPr>
              <a:buNone/>
            </a:pPr>
            <a:r>
              <a:rPr lang="id-ID" sz="2000" dirty="0" smtClean="0"/>
              <a:t>     EV (gudang) = $ 30.000 (.923) + 10.000 (.077)</a:t>
            </a:r>
          </a:p>
          <a:p>
            <a:pPr>
              <a:buNone/>
            </a:pPr>
            <a:r>
              <a:rPr lang="id-ID" sz="2000" dirty="0" smtClean="0"/>
              <a:t>                            = $ 28.460</a:t>
            </a:r>
          </a:p>
          <a:p>
            <a:pPr>
              <a:buNone/>
            </a:pPr>
            <a:r>
              <a:rPr lang="id-ID" sz="2000" dirty="0" smtClean="0"/>
              <a:t>     Kemudian melakukan hal yang sama dengan probabilitas "Laporan</a:t>
            </a:r>
          </a:p>
          <a:p>
            <a:pPr>
              <a:buNone/>
            </a:pPr>
            <a:r>
              <a:rPr lang="id-ID" sz="2000" dirty="0" smtClean="0"/>
              <a:t>     Negatif". </a:t>
            </a:r>
          </a:p>
          <a:p>
            <a:pPr>
              <a:buNone/>
            </a:pPr>
            <a:r>
              <a:rPr lang="id-ID" sz="2000" dirty="0" smtClean="0"/>
              <a:t>     Jadi, akhirnya: </a:t>
            </a:r>
          </a:p>
          <a:p>
            <a:pPr>
              <a:buNone/>
            </a:pPr>
            <a:r>
              <a:rPr lang="id-ID" sz="2000" dirty="0" smtClean="0"/>
              <a:t>     EV (strategi keseluruhan) = $ 89.220 (.52) + 35.000 (.48) = $ 63.198</a:t>
            </a:r>
            <a:endParaRPr lang="id-ID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154626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BB4-6358-4CC0-A491-4843C4C8501D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5256" t="8789" r="22035" b="16992"/>
          <a:stretch>
            <a:fillRect/>
          </a:stretch>
        </p:blipFill>
        <p:spPr bwMode="auto">
          <a:xfrm>
            <a:off x="357158" y="214290"/>
            <a:ext cx="842968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229600" cy="2714644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id-ID" sz="2000" i="1" dirty="0" smtClean="0">
                <a:solidFill>
                  <a:srgbClr val="0070C0"/>
                </a:solidFill>
              </a:rPr>
              <a:t>  expected value of sample information (EVSI)</a:t>
            </a:r>
            <a:r>
              <a:rPr lang="id-ID" sz="2000" dirty="0" smtClean="0"/>
              <a:t> adalah perbedaan antara</a:t>
            </a:r>
            <a:br>
              <a:rPr lang="id-ID" sz="2000" dirty="0" smtClean="0"/>
            </a:br>
            <a:r>
              <a:rPr lang="id-ID" sz="2000" dirty="0" smtClean="0"/>
              <a:t>   nilai yang diharapkan dengan dan tanpa informasi: </a:t>
            </a:r>
            <a:br>
              <a:rPr lang="id-ID" sz="2000" dirty="0" smtClean="0"/>
            </a:br>
            <a:r>
              <a:rPr lang="id-ID" sz="2000" dirty="0" smtClean="0"/>
              <a:t>            Untuk masalah Misalnya, EVSI  = $ 63.194 -44.000 = $ </a:t>
            </a:r>
            <a:r>
              <a:rPr lang="id-ID" sz="2000" dirty="0" smtClean="0"/>
              <a:t>19.194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id-ID" sz="2000" dirty="0" smtClean="0"/>
              <a:t/>
            </a:r>
            <a:br>
              <a:rPr lang="id-ID" sz="2000" dirty="0" smtClean="0"/>
            </a:br>
            <a:r>
              <a:rPr lang="id-ID" sz="2000" dirty="0" smtClean="0"/>
              <a:t> Efisiensi informasi sampel adalah rasio dari nilai yang diharapkan dari informasi sampel dengan nilai yang diharapkan dari informasi yang </a:t>
            </a:r>
            <a:br>
              <a:rPr lang="id-ID" sz="2000" dirty="0" smtClean="0"/>
            </a:br>
            <a:r>
              <a:rPr lang="id-ID" sz="2000" dirty="0" smtClean="0"/>
              <a:t>sempurna:</a:t>
            </a:r>
            <a:br>
              <a:rPr lang="id-ID" sz="2000" dirty="0" smtClean="0"/>
            </a:br>
            <a:r>
              <a:rPr lang="id-ID" sz="2000" dirty="0" smtClean="0"/>
              <a:t>           Efisiensi = EVSI / EVPI = $ 19.194. / 28.000 = .68</a:t>
            </a:r>
            <a:endParaRPr lang="id-ID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BB4-6358-4CC0-A491-4843C4C8501D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dirty="0" smtClean="0">
                <a:solidFill>
                  <a:schemeClr val="accent1">
                    <a:lumMod val="50000"/>
                  </a:schemeClr>
                </a:solidFill>
              </a:rPr>
              <a:t>Utility (1 of 2)</a:t>
            </a:r>
            <a:endParaRPr lang="id-ID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152" t="37250" r="21603" b="31182"/>
          <a:stretch>
            <a:fillRect/>
          </a:stretch>
        </p:blipFill>
        <p:spPr bwMode="auto">
          <a:xfrm>
            <a:off x="571472" y="1643050"/>
            <a:ext cx="807249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sz="2800" b="1" dirty="0" smtClean="0">
                <a:solidFill>
                  <a:schemeClr val="accent1">
                    <a:lumMod val="75000"/>
                  </a:schemeClr>
                </a:solidFill>
              </a:rPr>
              <a:t>1. Komponen dari Pengambil Keputusan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 l="32886" t="19472" r="28819" b="52796"/>
          <a:stretch>
            <a:fillRect/>
          </a:stretch>
        </p:blipFill>
        <p:spPr bwMode="auto">
          <a:xfrm>
            <a:off x="1071538" y="3000372"/>
            <a:ext cx="6572296" cy="245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57224" y="1285860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Sebuah keadaan alamiah adalah suatu   peristiwa aktual yang mungkin </a:t>
            </a:r>
          </a:p>
          <a:p>
            <a:r>
              <a:rPr lang="id-ID" dirty="0" smtClean="0"/>
              <a:t>  terjadi di masa depan.</a:t>
            </a:r>
          </a:p>
          <a:p>
            <a:pPr>
              <a:buFont typeface="Arial" pitchFamily="34" charset="0"/>
              <a:buChar char="•"/>
            </a:pPr>
            <a:r>
              <a:rPr lang="id-ID" dirty="0" smtClean="0"/>
              <a:t>Sebuah tabel payoff adalah cara mengorganisir situasi keputusan, </a:t>
            </a:r>
          </a:p>
          <a:p>
            <a:r>
              <a:rPr lang="id-ID" dirty="0" smtClean="0"/>
              <a:t>  menyajikan hadiah dari keputusan yang berbeda mengingat berbagai </a:t>
            </a:r>
          </a:p>
          <a:p>
            <a:r>
              <a:rPr lang="id-ID" dirty="0" smtClean="0"/>
              <a:t>  negara alam.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28357982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dirty="0" smtClean="0">
                <a:solidFill>
                  <a:schemeClr val="accent1">
                    <a:lumMod val="50000"/>
                  </a:schemeClr>
                </a:solidFill>
              </a:rPr>
              <a:t>Utility (2 of 2)</a:t>
            </a:r>
            <a:endParaRPr lang="id-ID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d-ID" sz="2000" dirty="0" smtClean="0"/>
              <a:t>      Diharapkan Biaya (asuransi) = .992 ($ 500) (500) = $ 500 Diharapkan Biaya (asuransi) = .992 ($ 0) (10.000) = $ 80</a:t>
            </a:r>
          </a:p>
          <a:p>
            <a:r>
              <a:rPr lang="id-ID" sz="2000" dirty="0" smtClean="0"/>
              <a:t>Keputusan harus "tidak membeli asuransi", tetapi orang hampir selalu melakukan pembelian asuransi.</a:t>
            </a:r>
          </a:p>
          <a:p>
            <a:r>
              <a:rPr lang="id-ID" sz="2000" dirty="0" smtClean="0"/>
              <a:t>Utilitas adalah ukuran kepuasan pribadi yang berasal dari uang.</a:t>
            </a:r>
          </a:p>
          <a:p>
            <a:r>
              <a:rPr lang="id-ID" sz="2000" dirty="0" smtClean="0"/>
              <a:t>Utiles adalah unit ukuran subjektif dari utilitas.</a:t>
            </a:r>
          </a:p>
          <a:p>
            <a:r>
              <a:rPr lang="id-ID" sz="2000" dirty="0" smtClean="0"/>
              <a:t>Risiko averters (evaders) melupakan nilai diharapkan tinggi untuk menghindari bencana rendah probabilitas.</a:t>
            </a:r>
          </a:p>
          <a:p>
            <a:r>
              <a:rPr lang="id-ID" sz="2000" dirty="0" smtClean="0"/>
              <a:t>Pengambil risiko mengambil kesempatan untuk bonanza pada peristiwa yang sangat rendah probabilitas sebagai pengganti dari sesuatu yang pasti</a:t>
            </a:r>
            <a:br>
              <a:rPr lang="id-ID" sz="2000" dirty="0" smtClean="0"/>
            </a:br>
            <a:endParaRPr lang="id-ID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sz="3600" b="1" dirty="0" smtClean="0">
                <a:solidFill>
                  <a:schemeClr val="accent1">
                    <a:lumMod val="75000"/>
                  </a:schemeClr>
                </a:solidFill>
              </a:rPr>
              <a:t>Contoh soal :</a:t>
            </a:r>
            <a:endParaRPr lang="id-ID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040" t="30936" r="21602" b="43809"/>
          <a:stretch>
            <a:fillRect/>
          </a:stretch>
        </p:blipFill>
        <p:spPr bwMode="auto">
          <a:xfrm>
            <a:off x="785786" y="2214554"/>
            <a:ext cx="728667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214678" y="1714488"/>
            <a:ext cx="2545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400" b="1" dirty="0" smtClean="0"/>
              <a:t>States of Nature</a:t>
            </a:r>
            <a:endParaRPr lang="id-ID" sz="2400" dirty="0"/>
          </a:p>
        </p:txBody>
      </p:sp>
    </p:spTree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901014" cy="11430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id-ID" sz="2000" dirty="0" smtClean="0"/>
              <a:t>  </a:t>
            </a:r>
            <a:r>
              <a:rPr lang="sv-SE" sz="2000" dirty="0" smtClean="0"/>
              <a:t>Tentukan keputusan terbaik tanpa probabilitas menggunakan 5</a:t>
            </a:r>
            <a:r>
              <a:rPr lang="id-ID" sz="2000" dirty="0" smtClean="0"/>
              <a:t/>
            </a:r>
            <a:br>
              <a:rPr lang="id-ID" sz="2000" dirty="0" smtClean="0"/>
            </a:br>
            <a:r>
              <a:rPr lang="id-ID" sz="2000" dirty="0" smtClean="0"/>
              <a:t> </a:t>
            </a:r>
            <a:r>
              <a:rPr lang="sv-SE" sz="2000" dirty="0" smtClean="0"/>
              <a:t> </a:t>
            </a:r>
            <a:r>
              <a:rPr lang="id-ID" sz="2000" dirty="0" smtClean="0"/>
              <a:t>  </a:t>
            </a:r>
            <a:r>
              <a:rPr lang="sv-SE" sz="2000" dirty="0" smtClean="0"/>
              <a:t>kriteria bab.</a:t>
            </a:r>
            <a:endParaRPr lang="id-ID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142984"/>
            <a:ext cx="8229600" cy="4911741"/>
          </a:xfrm>
        </p:spPr>
        <p:txBody>
          <a:bodyPr/>
          <a:lstStyle/>
          <a:p>
            <a:r>
              <a:rPr lang="id-ID" sz="2000" dirty="0" smtClean="0"/>
              <a:t>     Menentukan keputusan terbaik dengan probabilitas asumsi .70  </a:t>
            </a:r>
          </a:p>
          <a:p>
            <a:pPr>
              <a:buNone/>
            </a:pPr>
            <a:r>
              <a:rPr lang="id-ID" sz="2000" dirty="0" smtClean="0"/>
              <a:t>           kemungkinan kondisi yang baik, .30 dari kondisi yang buruk. </a:t>
            </a:r>
          </a:p>
          <a:p>
            <a:pPr>
              <a:buNone/>
            </a:pPr>
            <a:r>
              <a:rPr lang="id-ID" sz="2000" dirty="0" smtClean="0"/>
              <a:t>           Menggunakan nilai yang diharapkan dan kriteria perkiraan kesempatan</a:t>
            </a:r>
          </a:p>
          <a:p>
            <a:pPr>
              <a:buNone/>
            </a:pPr>
            <a:r>
              <a:rPr lang="id-ID" sz="2000" dirty="0" smtClean="0"/>
              <a:t>           rugi.</a:t>
            </a:r>
          </a:p>
          <a:p>
            <a:r>
              <a:rPr lang="id-ID" sz="2000" dirty="0" smtClean="0"/>
              <a:t>     Hitung nilai diharapkan dari informasi yang sempurna.</a:t>
            </a:r>
          </a:p>
          <a:p>
            <a:r>
              <a:rPr lang="id-ID" sz="2000" dirty="0" smtClean="0"/>
              <a:t>     Mengembangkan pohon keputusan dengan nilai yang diharapkan pada </a:t>
            </a:r>
          </a:p>
          <a:p>
            <a:pPr>
              <a:buNone/>
            </a:pPr>
            <a:r>
              <a:rPr lang="id-ID" sz="2000" dirty="0" smtClean="0"/>
              <a:t>           node.</a:t>
            </a:r>
          </a:p>
          <a:p>
            <a:r>
              <a:rPr lang="id-ID" sz="2000" dirty="0" smtClean="0"/>
              <a:t>     Mengingat berikut, P(Pg) = .70, P(Ng) = .30, P(Pp) = .20, P(Np) =     </a:t>
            </a:r>
          </a:p>
          <a:p>
            <a:pPr>
              <a:buNone/>
            </a:pPr>
            <a:r>
              <a:rPr lang="id-ID" sz="2000" dirty="0" smtClean="0"/>
              <a:t>           80, menentukan probabilitas posterior menggunakan aturan Bayes '.</a:t>
            </a:r>
          </a:p>
          <a:p>
            <a:r>
              <a:rPr lang="id-ID" sz="2000" dirty="0" smtClean="0"/>
              <a:t>     Lakukan analisis pohon keputusan menggunakan probabilitas posterior</a:t>
            </a:r>
          </a:p>
          <a:p>
            <a:pPr>
              <a:buNone/>
            </a:pPr>
            <a:r>
              <a:rPr lang="id-ID" sz="2000" dirty="0" smtClean="0"/>
              <a:t>           diperoleh dalam e bagian.</a:t>
            </a:r>
            <a:endParaRPr lang="id-ID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id-ID" sz="2800" b="1" dirty="0" smtClean="0"/>
              <a:t>Langkah 1 (bagian): Tentukan keputusan tanpa </a:t>
            </a:r>
            <a:br>
              <a:rPr lang="id-ID" sz="2800" b="1" dirty="0" smtClean="0"/>
            </a:br>
            <a:r>
              <a:rPr lang="id-ID" sz="2800" b="1" dirty="0" smtClean="0"/>
              <a:t>  probabilitas.</a:t>
            </a:r>
            <a:r>
              <a:rPr lang="id-ID" sz="2800" dirty="0" smtClean="0"/>
              <a:t/>
            </a:r>
            <a:br>
              <a:rPr lang="id-ID" sz="2800" dirty="0" smtClean="0"/>
            </a:br>
            <a:endParaRPr lang="id-ID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43</a:t>
            </a:fld>
            <a:endParaRPr lang="en-US" alt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510" t="29358" r="29006" b="31182"/>
          <a:stretch>
            <a:fillRect/>
          </a:stretch>
        </p:blipFill>
        <p:spPr bwMode="auto">
          <a:xfrm>
            <a:off x="500034" y="1142984"/>
            <a:ext cx="821537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927" t="16731" r="27815" b="28025"/>
          <a:stretch>
            <a:fillRect/>
          </a:stretch>
        </p:blipFill>
        <p:spPr bwMode="auto">
          <a:xfrm>
            <a:off x="285720" y="214290"/>
            <a:ext cx="850112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11430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id-ID" sz="2800" b="1" dirty="0" smtClean="0"/>
              <a:t>  Langkah 2 (bagian b): Menentukan Keputusan </a:t>
            </a:r>
            <a:br>
              <a:rPr lang="id-ID" sz="2800" b="1" dirty="0" smtClean="0"/>
            </a:br>
            <a:r>
              <a:rPr lang="id-ID" sz="2800" b="1" dirty="0" smtClean="0"/>
              <a:t>   dengan EV dan EOL</a:t>
            </a:r>
            <a:endParaRPr lang="id-ID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927" t="27780" r="26927" b="35917"/>
          <a:stretch>
            <a:fillRect/>
          </a:stretch>
        </p:blipFill>
        <p:spPr bwMode="auto">
          <a:xfrm>
            <a:off x="285720" y="1500174"/>
            <a:ext cx="807249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id-ID" sz="3200" b="1" dirty="0" smtClean="0"/>
              <a:t> Langkah 3 (bagian c): Hitung EVPI</a:t>
            </a:r>
            <a:endParaRPr lang="id-ID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9351" t="53034" r="23378" b="15398"/>
          <a:stretch>
            <a:fillRect/>
          </a:stretch>
        </p:blipFill>
        <p:spPr bwMode="auto">
          <a:xfrm>
            <a:off x="3000364" y="3429000"/>
            <a:ext cx="55007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28596" y="1142984"/>
            <a:ext cx="8001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EV diberikan informasi yang sempurna</a:t>
            </a:r>
          </a:p>
          <a:p>
            <a:r>
              <a:rPr lang="id-ID" dirty="0" smtClean="0"/>
              <a:t>       = 1.300.000 (0,7) + 500.000 (.3) = $ 1.060.000</a:t>
            </a:r>
          </a:p>
          <a:p>
            <a:r>
              <a:rPr lang="id-ID" dirty="0" smtClean="0"/>
              <a:t>EV tanpa informasi yang sempurna</a:t>
            </a:r>
          </a:p>
          <a:p>
            <a:r>
              <a:rPr lang="id-ID" dirty="0" smtClean="0"/>
              <a:t>       = $ 1.300.0000 (0,7) – 150.000 (.3) = $ 865.000</a:t>
            </a:r>
          </a:p>
          <a:p>
            <a:r>
              <a:rPr lang="id-ID" dirty="0" smtClean="0"/>
              <a:t>EVPI = $ 1.060.000 – 865.000= $ 195.000</a:t>
            </a:r>
          </a:p>
          <a:p>
            <a:endParaRPr lang="id-ID" dirty="0" smtClean="0"/>
          </a:p>
          <a:p>
            <a:pPr>
              <a:buFont typeface="Arial" pitchFamily="34" charset="0"/>
              <a:buChar char="•"/>
            </a:pPr>
            <a:r>
              <a:rPr lang="id-ID" sz="2800" b="1" dirty="0" smtClean="0"/>
              <a:t>Langkah 4 (bagian d):Mengembangkan pohon keputusan</a:t>
            </a:r>
            <a:r>
              <a:rPr lang="id-ID" sz="2800" dirty="0" smtClean="0"/>
              <a:t/>
            </a:r>
            <a:br>
              <a:rPr lang="id-ID" sz="2800" dirty="0" smtClean="0"/>
            </a:br>
            <a:endParaRPr lang="id-ID" sz="2800" dirty="0"/>
          </a:p>
        </p:txBody>
      </p:sp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id-ID" sz="2800" b="1" dirty="0" smtClean="0"/>
              <a:t> </a:t>
            </a:r>
            <a:r>
              <a:rPr lang="it-IT" sz="2800" b="1" dirty="0" smtClean="0"/>
              <a:t>Langkah 5 (bagian e): Menentukan probabilitas </a:t>
            </a:r>
            <a:r>
              <a:rPr lang="id-ID" sz="2800" b="1" dirty="0" smtClean="0"/>
              <a:t/>
            </a:r>
            <a:br>
              <a:rPr lang="id-ID" sz="2800" b="1" dirty="0" smtClean="0"/>
            </a:br>
            <a:r>
              <a:rPr lang="id-ID" sz="2800" b="1" dirty="0" smtClean="0"/>
              <a:t>  </a:t>
            </a:r>
            <a:r>
              <a:rPr lang="it-IT" sz="2800" b="1" dirty="0" smtClean="0"/>
              <a:t>posterior</a:t>
            </a:r>
            <a:r>
              <a:rPr lang="it-IT" sz="2800" dirty="0" smtClean="0"/>
              <a:t/>
            </a:r>
            <a:br>
              <a:rPr lang="it-IT" sz="2800" dirty="0" smtClean="0"/>
            </a:br>
            <a:endParaRPr lang="id-ID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id-ID" sz="2400" dirty="0" smtClean="0"/>
              <a:t>     </a:t>
            </a:r>
            <a:r>
              <a:rPr lang="id-ID" sz="2400" dirty="0" smtClean="0"/>
              <a:t>P(g</a:t>
            </a:r>
            <a:r>
              <a:rPr lang="en-US" sz="2400" dirty="0"/>
              <a:t>|</a:t>
            </a:r>
            <a:r>
              <a:rPr lang="id-ID" sz="2400" dirty="0" smtClean="0"/>
              <a:t>P</a:t>
            </a:r>
            <a:r>
              <a:rPr lang="id-ID" sz="2400" dirty="0" smtClean="0"/>
              <a:t>) = </a:t>
            </a:r>
            <a:r>
              <a:rPr lang="id-ID" sz="2400" dirty="0" smtClean="0"/>
              <a:t>P(P</a:t>
            </a:r>
            <a:r>
              <a:rPr lang="en-US" sz="2400" dirty="0"/>
              <a:t> | </a:t>
            </a:r>
            <a:r>
              <a:rPr lang="id-ID" sz="2400" dirty="0" smtClean="0"/>
              <a:t>g)P(g</a:t>
            </a:r>
            <a:r>
              <a:rPr lang="id-ID" sz="2400" dirty="0" smtClean="0"/>
              <a:t>)/[</a:t>
            </a:r>
            <a:r>
              <a:rPr lang="id-ID" sz="2400" dirty="0" smtClean="0"/>
              <a:t>P(P</a:t>
            </a:r>
            <a:r>
              <a:rPr lang="en-US" sz="2400" dirty="0"/>
              <a:t> | </a:t>
            </a:r>
            <a:r>
              <a:rPr lang="id-ID" sz="2400" dirty="0" smtClean="0"/>
              <a:t>g)P(g</a:t>
            </a:r>
            <a:r>
              <a:rPr lang="id-ID" sz="2400" dirty="0" smtClean="0"/>
              <a:t>) + </a:t>
            </a:r>
            <a:r>
              <a:rPr lang="id-ID" sz="2400" dirty="0" smtClean="0"/>
              <a:t>P(P</a:t>
            </a:r>
            <a:r>
              <a:rPr lang="en-US" sz="2400" dirty="0"/>
              <a:t> | </a:t>
            </a:r>
            <a:r>
              <a:rPr lang="id-ID" sz="2400" dirty="0" smtClean="0"/>
              <a:t>p)P(p</a:t>
            </a:r>
            <a:r>
              <a:rPr lang="id-ID" sz="2400" dirty="0" smtClean="0"/>
              <a:t>)]</a:t>
            </a:r>
          </a:p>
          <a:p>
            <a:pPr>
              <a:buNone/>
            </a:pPr>
            <a:r>
              <a:rPr lang="id-ID" sz="2400" dirty="0" smtClean="0"/>
              <a:t>                  = (.70)(.70)/[(.70)(.70) + (.20)(.30)] = .891</a:t>
            </a:r>
          </a:p>
          <a:p>
            <a:pPr>
              <a:buNone/>
            </a:pPr>
            <a:endParaRPr lang="id-ID" sz="2400" dirty="0" smtClean="0"/>
          </a:p>
          <a:p>
            <a:pPr>
              <a:buNone/>
            </a:pPr>
            <a:r>
              <a:rPr lang="id-ID" sz="2400" dirty="0" smtClean="0"/>
              <a:t>     </a:t>
            </a:r>
            <a:r>
              <a:rPr lang="id-ID" sz="2400" dirty="0" smtClean="0"/>
              <a:t>P(p</a:t>
            </a:r>
            <a:r>
              <a:rPr lang="en-US" sz="2400" dirty="0"/>
              <a:t> | </a:t>
            </a:r>
            <a:r>
              <a:rPr lang="id-ID" sz="2400" dirty="0" smtClean="0"/>
              <a:t>P</a:t>
            </a:r>
            <a:r>
              <a:rPr lang="id-ID" sz="2400" dirty="0" smtClean="0"/>
              <a:t>) = .109</a:t>
            </a:r>
          </a:p>
          <a:p>
            <a:pPr>
              <a:buNone/>
            </a:pPr>
            <a:endParaRPr lang="id-ID" sz="2400" dirty="0" smtClean="0"/>
          </a:p>
          <a:p>
            <a:pPr>
              <a:buNone/>
            </a:pPr>
            <a:r>
              <a:rPr lang="id-ID" sz="2400" dirty="0" smtClean="0"/>
              <a:t>     </a:t>
            </a:r>
            <a:r>
              <a:rPr lang="id-ID" sz="2400" dirty="0" smtClean="0"/>
              <a:t>P(g</a:t>
            </a:r>
            <a:r>
              <a:rPr lang="en-US" sz="2400" dirty="0"/>
              <a:t> | </a:t>
            </a:r>
            <a:r>
              <a:rPr lang="id-ID" sz="2400" dirty="0" smtClean="0"/>
              <a:t>N</a:t>
            </a:r>
            <a:r>
              <a:rPr lang="id-ID" sz="2400" dirty="0" smtClean="0"/>
              <a:t>) = </a:t>
            </a:r>
            <a:r>
              <a:rPr lang="id-ID" sz="2400" dirty="0" smtClean="0"/>
              <a:t>P(N</a:t>
            </a:r>
            <a:r>
              <a:rPr lang="en-US" sz="2400" dirty="0"/>
              <a:t> | </a:t>
            </a:r>
            <a:r>
              <a:rPr lang="id-ID" sz="2400" dirty="0" smtClean="0"/>
              <a:t>g)P(g</a:t>
            </a:r>
            <a:r>
              <a:rPr lang="id-ID" sz="2400" dirty="0" smtClean="0"/>
              <a:t>)/[</a:t>
            </a:r>
            <a:r>
              <a:rPr lang="id-ID" sz="2400" dirty="0" smtClean="0"/>
              <a:t>P(N</a:t>
            </a:r>
            <a:r>
              <a:rPr lang="en-US" sz="2400" dirty="0"/>
              <a:t> | </a:t>
            </a:r>
            <a:r>
              <a:rPr lang="id-ID" sz="2400" dirty="0" smtClean="0"/>
              <a:t>g)P(g</a:t>
            </a:r>
            <a:r>
              <a:rPr lang="id-ID" sz="2400" dirty="0" smtClean="0"/>
              <a:t>) + </a:t>
            </a:r>
            <a:r>
              <a:rPr lang="id-ID" sz="2400" dirty="0" smtClean="0"/>
              <a:t>P(N</a:t>
            </a:r>
            <a:r>
              <a:rPr lang="en-US" sz="2400" dirty="0"/>
              <a:t> | </a:t>
            </a:r>
            <a:r>
              <a:rPr lang="id-ID" sz="2400" dirty="0" smtClean="0"/>
              <a:t>p)P(p</a:t>
            </a:r>
            <a:r>
              <a:rPr lang="id-ID" sz="2400" dirty="0" smtClean="0"/>
              <a:t>)]</a:t>
            </a:r>
          </a:p>
          <a:p>
            <a:pPr>
              <a:buNone/>
            </a:pPr>
            <a:r>
              <a:rPr lang="id-ID" sz="2400" dirty="0" smtClean="0"/>
              <a:t>                  = (.30)(.70)/[(.30)(.70) + (.80)(.30)] = .467</a:t>
            </a:r>
          </a:p>
          <a:p>
            <a:pPr>
              <a:buNone/>
            </a:pPr>
            <a:endParaRPr lang="id-ID" sz="2400" dirty="0" smtClean="0"/>
          </a:p>
          <a:p>
            <a:pPr>
              <a:buNone/>
            </a:pPr>
            <a:r>
              <a:rPr lang="id-ID" sz="2400" dirty="0" smtClean="0"/>
              <a:t>     </a:t>
            </a:r>
            <a:r>
              <a:rPr lang="id-ID" sz="2400" dirty="0" smtClean="0"/>
              <a:t>P(p</a:t>
            </a:r>
            <a:r>
              <a:rPr lang="en-US" sz="2400" dirty="0"/>
              <a:t> | </a:t>
            </a:r>
            <a:r>
              <a:rPr lang="id-ID" sz="2400" dirty="0" smtClean="0"/>
              <a:t>N</a:t>
            </a:r>
            <a:r>
              <a:rPr lang="id-ID" sz="2400" dirty="0" smtClean="0"/>
              <a:t>) = .533</a:t>
            </a:r>
            <a:br>
              <a:rPr lang="id-ID" sz="2400" dirty="0" smtClean="0"/>
            </a:br>
            <a:endParaRPr lang="id-ID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 smtClean="0"/>
              <a:t> </a:t>
            </a:r>
            <a:r>
              <a:rPr lang="fi-FI" sz="2800" b="1" dirty="0" smtClean="0"/>
              <a:t>Langkah 6 (bagian f): analisis pohon Keputusan</a:t>
            </a:r>
            <a:r>
              <a:rPr lang="fi-FI" sz="2800" dirty="0" smtClean="0"/>
              <a:t/>
            </a:r>
            <a:br>
              <a:rPr lang="fi-FI" sz="2800" dirty="0" smtClean="0"/>
            </a:br>
            <a:endParaRPr lang="id-ID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48</a:t>
            </a:fld>
            <a:endParaRPr lang="en-US" alt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040" t="24623" r="43788" b="18555"/>
          <a:stretch>
            <a:fillRect/>
          </a:stretch>
        </p:blipFill>
        <p:spPr bwMode="auto">
          <a:xfrm>
            <a:off x="642910" y="1214422"/>
            <a:ext cx="400052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929190" y="1285860"/>
            <a:ext cx="39433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Tanpa laporan, mempertahankan status</a:t>
            </a:r>
            <a:r>
              <a:rPr lang="en-US" dirty="0" smtClean="0"/>
              <a:t> </a:t>
            </a:r>
            <a:r>
              <a:rPr lang="id-ID" dirty="0" smtClean="0"/>
              <a:t>quo, didasarkan pada hasil</a:t>
            </a:r>
          </a:p>
          <a:p>
            <a:r>
              <a:rPr lang="id-ID" dirty="0" smtClean="0"/>
              <a:t>yang diharapkan nilai $</a:t>
            </a:r>
            <a:r>
              <a:rPr lang="en-US" dirty="0" smtClean="0"/>
              <a:t> </a:t>
            </a:r>
            <a:r>
              <a:rPr lang="id-ID" dirty="0" smtClean="0"/>
              <a:t>865.000 </a:t>
            </a:r>
          </a:p>
          <a:p>
            <a:r>
              <a:rPr lang="id-ID" dirty="0" smtClean="0"/>
              <a:t>Dengan laporan itu,</a:t>
            </a:r>
            <a:r>
              <a:rPr lang="en-US" dirty="0" smtClean="0"/>
              <a:t> </a:t>
            </a:r>
            <a:r>
              <a:rPr lang="id-ID" dirty="0" smtClean="0"/>
              <a:t>imbalannya dapat diharapkan bahkan $</a:t>
            </a:r>
          </a:p>
          <a:p>
            <a:r>
              <a:rPr lang="id-ID" dirty="0" smtClean="0"/>
              <a:t>1.141.950  Dengan demikian, </a:t>
            </a:r>
          </a:p>
          <a:p>
            <a:r>
              <a:rPr lang="id-ID" dirty="0" smtClean="0"/>
              <a:t>kesempatan yang hilang </a:t>
            </a:r>
          </a:p>
          <a:p>
            <a:r>
              <a:rPr lang="id-ID" dirty="0" smtClean="0"/>
              <a:t>adalah $1,141,950 – $865,000</a:t>
            </a:r>
          </a:p>
          <a:p>
            <a:r>
              <a:rPr lang="id-ID" dirty="0" smtClean="0"/>
              <a:t>= $276,950. </a:t>
            </a:r>
          </a:p>
          <a:p>
            <a:r>
              <a:rPr lang="id-ID" dirty="0" smtClean="0"/>
              <a:t>Oleh karena itu, tidak lebih </a:t>
            </a:r>
          </a:p>
          <a:p>
            <a:r>
              <a:rPr lang="id-ID" dirty="0" smtClean="0"/>
              <a:t>dari $ harus dibayar </a:t>
            </a:r>
          </a:p>
          <a:p>
            <a:r>
              <a:rPr lang="id-ID" dirty="0" smtClean="0"/>
              <a:t>untuk mendapatkan laporan </a:t>
            </a:r>
          </a:p>
          <a:p>
            <a:r>
              <a:rPr lang="id-ID" dirty="0" smtClean="0"/>
              <a:t>seperti itu. (EVPI)</a:t>
            </a:r>
            <a:br>
              <a:rPr lang="id-ID" dirty="0" smtClean="0"/>
            </a:br>
            <a:endParaRPr lang="id-ID" dirty="0"/>
          </a:p>
        </p:txBody>
      </p:sp>
    </p:spTree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2195736" y="1988840"/>
            <a:ext cx="4980979" cy="175432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SEMOGA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BERMANFAAT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006502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2. Pengambilan Keputusan tanpa Probabilitas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252" t="30936" r="30477" b="40653"/>
          <a:stretch>
            <a:fillRect/>
          </a:stretch>
        </p:blipFill>
        <p:spPr bwMode="auto">
          <a:xfrm>
            <a:off x="1214414" y="1785926"/>
            <a:ext cx="735811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14348" y="1428736"/>
            <a:ext cx="2529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sz="2000" dirty="0" smtClean="0"/>
              <a:t>Situasi Keputusan :</a:t>
            </a:r>
            <a:endParaRPr lang="id-ID" sz="2000" dirty="0"/>
          </a:p>
        </p:txBody>
      </p:sp>
      <p:sp>
        <p:nvSpPr>
          <p:cNvPr id="8" name="Rectangle 7"/>
          <p:cNvSpPr/>
          <p:nvPr/>
        </p:nvSpPr>
        <p:spPr>
          <a:xfrm>
            <a:off x="571472" y="4857760"/>
            <a:ext cx="8215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sz="2000" dirty="0" smtClean="0"/>
              <a:t>Kriteria Pengambilan Keputusan : maximax, maximin, </a:t>
            </a:r>
          </a:p>
          <a:p>
            <a:r>
              <a:rPr lang="id-ID" sz="2000" dirty="0" smtClean="0"/>
              <a:t>  minimax(minimal penyesalan),hurwicz, dan Kemungkinan yang sama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806293844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sz="4000" b="1" dirty="0" smtClean="0">
                <a:solidFill>
                  <a:schemeClr val="accent1">
                    <a:lumMod val="75000"/>
                  </a:schemeClr>
                </a:solidFill>
              </a:rPr>
              <a:t>Kriteria Maximax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252" t="38828" r="31364" b="32760"/>
          <a:stretch>
            <a:fillRect/>
          </a:stretch>
        </p:blipFill>
        <p:spPr bwMode="auto">
          <a:xfrm>
            <a:off x="1643042" y="2428868"/>
            <a:ext cx="664373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71472" y="1428736"/>
            <a:ext cx="7143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Dalam </a:t>
            </a:r>
            <a:r>
              <a:rPr lang="id-ID" b="1" dirty="0" smtClean="0"/>
              <a:t>Kriteria Maximax, </a:t>
            </a:r>
            <a:r>
              <a:rPr lang="id-ID" dirty="0" smtClean="0"/>
              <a:t>untuk mengambil suatu keputusan yang</a:t>
            </a:r>
          </a:p>
          <a:p>
            <a:r>
              <a:rPr lang="id-ID" dirty="0" smtClean="0"/>
              <a:t>  akan menghasilkan pembayaran maksimum merupakan sebuah  </a:t>
            </a:r>
          </a:p>
          <a:p>
            <a:r>
              <a:rPr lang="id-ID" dirty="0" smtClean="0"/>
              <a:t>  kriteria yang </a:t>
            </a:r>
            <a:r>
              <a:rPr lang="id-ID" b="1" dirty="0" smtClean="0"/>
              <a:t>optimis</a:t>
            </a:r>
            <a:endParaRPr lang="id-ID" b="1" dirty="0"/>
          </a:p>
        </p:txBody>
      </p:sp>
    </p:spTree>
    <p:extLst>
      <p:ext uri="{BB962C8B-B14F-4D97-AF65-F5344CB8AC3E}">
        <p14:creationId xmlns:p14="http://schemas.microsoft.com/office/powerpoint/2010/main" val="1536509634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sz="4000" b="1" dirty="0" smtClean="0">
                <a:solidFill>
                  <a:schemeClr val="accent1">
                    <a:lumMod val="75000"/>
                  </a:schemeClr>
                </a:solidFill>
              </a:rPr>
              <a:t>Kriteria Maximin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139" t="40781" r="34914" b="34124"/>
          <a:stretch>
            <a:fillRect/>
          </a:stretch>
        </p:blipFill>
        <p:spPr bwMode="auto">
          <a:xfrm>
            <a:off x="1500166" y="2428868"/>
            <a:ext cx="67151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928662" y="1285860"/>
            <a:ext cx="735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Dalam </a:t>
            </a:r>
            <a:r>
              <a:rPr lang="id-ID" b="1" dirty="0" smtClean="0"/>
              <a:t>Kriteria Maximin, </a:t>
            </a:r>
            <a:r>
              <a:rPr lang="id-ID" dirty="0" smtClean="0"/>
              <a:t>untuk mengambil keputusan kita harus </a:t>
            </a:r>
          </a:p>
          <a:p>
            <a:pPr algn="just"/>
            <a:r>
              <a:rPr lang="id-ID" dirty="0" smtClean="0"/>
              <a:t>  memilih keputusan yang akan mencerminkan hasil maximum dari </a:t>
            </a:r>
          </a:p>
          <a:p>
            <a:r>
              <a:rPr lang="id-ID" dirty="0" smtClean="0"/>
              <a:t>  minimum ( terbaik dari kasus terburuk ), merupakan sebuah kriteria</a:t>
            </a:r>
          </a:p>
          <a:p>
            <a:r>
              <a:rPr lang="id-ID" dirty="0" smtClean="0"/>
              <a:t>  yang </a:t>
            </a:r>
            <a:r>
              <a:rPr lang="id-ID" b="1" dirty="0" smtClean="0"/>
              <a:t>konservatif</a:t>
            </a:r>
            <a:endParaRPr lang="id-ID" b="1" dirty="0"/>
          </a:p>
        </p:txBody>
      </p:sp>
    </p:spTree>
    <p:extLst>
      <p:ext uri="{BB962C8B-B14F-4D97-AF65-F5344CB8AC3E}">
        <p14:creationId xmlns:p14="http://schemas.microsoft.com/office/powerpoint/2010/main" val="3722189818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</a:rPr>
              <a:t>Kriteria Minimax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4026" t="45142" r="24265" b="26447"/>
          <a:stretch>
            <a:fillRect/>
          </a:stretch>
        </p:blipFill>
        <p:spPr bwMode="auto">
          <a:xfrm>
            <a:off x="1785918" y="3000372"/>
            <a:ext cx="62151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85786" y="1142984"/>
            <a:ext cx="72152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id-ID" dirty="0" smtClean="0"/>
          </a:p>
          <a:p>
            <a:pPr algn="just">
              <a:buFont typeface="Arial" pitchFamily="34" charset="0"/>
              <a:buChar char="•"/>
            </a:pPr>
            <a:r>
              <a:rPr lang="id-ID" dirty="0" smtClean="0"/>
              <a:t>  </a:t>
            </a:r>
            <a:r>
              <a:rPr lang="id-ID" b="1" dirty="0" smtClean="0"/>
              <a:t>Penyesalan</a:t>
            </a:r>
            <a:r>
              <a:rPr lang="id-ID" dirty="0" smtClean="0"/>
              <a:t> adalah perbedaan antara hasil dari keputusan terbaik</a:t>
            </a:r>
          </a:p>
          <a:p>
            <a:pPr algn="just"/>
            <a:r>
              <a:rPr lang="id-ID" dirty="0" smtClean="0"/>
              <a:t>   dan hasil dari semua keputusan </a:t>
            </a:r>
            <a:r>
              <a:rPr lang="id-ID" dirty="0" smtClean="0"/>
              <a:t>lainnya</a:t>
            </a:r>
            <a:r>
              <a:rPr lang="en-US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id-ID" dirty="0" smtClean="0"/>
              <a:t>Para </a:t>
            </a:r>
            <a:r>
              <a:rPr lang="id-ID" dirty="0" smtClean="0"/>
              <a:t>Pengambil  </a:t>
            </a:r>
            <a:r>
              <a:rPr lang="id-ID" dirty="0" smtClean="0"/>
              <a:t>keputusan </a:t>
            </a:r>
            <a:r>
              <a:rPr lang="id-ID" dirty="0" smtClean="0"/>
              <a:t>mencoba untuk menghindari penyesalan </a:t>
            </a:r>
            <a:r>
              <a:rPr lang="id-ID" dirty="0" smtClean="0"/>
              <a:t>dengan</a:t>
            </a:r>
            <a:r>
              <a:rPr lang="en-US" dirty="0" smtClean="0"/>
              <a:t> </a:t>
            </a:r>
            <a:r>
              <a:rPr lang="id-ID" dirty="0" smtClean="0"/>
              <a:t>memilih </a:t>
            </a:r>
            <a:r>
              <a:rPr lang="id-ID" dirty="0" smtClean="0"/>
              <a:t>alternatif keputusan yang meminimalkan penyesalan </a:t>
            </a:r>
            <a:r>
              <a:rPr lang="id-ID" dirty="0" smtClean="0"/>
              <a:t>maksimum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39903505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pPr algn="l"/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</a:rPr>
              <a:t>Kriteria Hurwicz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1881-7D3F-4203-9007-BF4ED1821D3A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589" t="54613" r="26927" b="29603"/>
          <a:stretch>
            <a:fillRect/>
          </a:stretch>
        </p:blipFill>
        <p:spPr bwMode="auto">
          <a:xfrm>
            <a:off x="285720" y="4500570"/>
            <a:ext cx="785818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59883" t="30469" r="26391" b="60742"/>
          <a:stretch>
            <a:fillRect/>
          </a:stretch>
        </p:blipFill>
        <p:spPr bwMode="auto">
          <a:xfrm>
            <a:off x="5214942" y="1071546"/>
            <a:ext cx="27146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85720" y="857232"/>
            <a:ext cx="8858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dirty="0" smtClean="0"/>
              <a:t> Dalam kriteria Hurwicz adalah kompromi antara kriteria maximax (optimis) dan </a:t>
            </a:r>
          </a:p>
          <a:p>
            <a:r>
              <a:rPr lang="id-ID" dirty="0" smtClean="0"/>
              <a:t>  maximin (konservatif).</a:t>
            </a:r>
          </a:p>
          <a:p>
            <a:pPr>
              <a:buFont typeface="Arial" pitchFamily="34" charset="0"/>
              <a:buChar char="•"/>
            </a:pPr>
            <a:r>
              <a:rPr lang="id-ID" dirty="0" smtClean="0"/>
              <a:t> Sebuah koefisien optimisme, </a:t>
            </a:r>
            <a:r>
              <a:rPr lang="el-GR" dirty="0" smtClean="0"/>
              <a:t>α</a:t>
            </a:r>
            <a:r>
              <a:rPr lang="id-ID" dirty="0" smtClean="0"/>
              <a:t>, </a:t>
            </a:r>
            <a:r>
              <a:rPr lang="id-ID" dirty="0" smtClean="0"/>
              <a:t>adalah</a:t>
            </a:r>
          </a:p>
          <a:p>
            <a:r>
              <a:rPr lang="id-ID" dirty="0" smtClean="0"/>
              <a:t>  ukuran optimisme para pembuat suatu </a:t>
            </a:r>
          </a:p>
          <a:p>
            <a:r>
              <a:rPr lang="id-ID" dirty="0" smtClean="0"/>
              <a:t>  keputusan itu.</a:t>
            </a:r>
          </a:p>
          <a:p>
            <a:pPr>
              <a:buFont typeface="Arial" pitchFamily="34" charset="0"/>
              <a:buChar char="•"/>
            </a:pPr>
            <a:r>
              <a:rPr lang="id-ID" dirty="0" smtClean="0"/>
              <a:t> Kriteria Hurwicz mengalikan hasil terbaik dengan </a:t>
            </a:r>
            <a:r>
              <a:rPr lang="el-GR" dirty="0"/>
              <a:t>α</a:t>
            </a:r>
            <a:r>
              <a:rPr lang="id-ID" dirty="0" smtClean="0"/>
              <a:t> </a:t>
            </a:r>
            <a:r>
              <a:rPr lang="id-ID" dirty="0" smtClean="0"/>
              <a:t>dan hasil terburuk (1- </a:t>
            </a:r>
            <a:r>
              <a:rPr lang="el-GR" dirty="0"/>
              <a:t>α</a:t>
            </a:r>
            <a:r>
              <a:rPr lang="id-ID" dirty="0" smtClean="0"/>
              <a:t>), </a:t>
            </a:r>
            <a:r>
              <a:rPr lang="id-ID" dirty="0" smtClean="0"/>
              <a:t>untuk </a:t>
            </a:r>
          </a:p>
          <a:p>
            <a:r>
              <a:rPr lang="id-ID" dirty="0" smtClean="0"/>
              <a:t>  setiap keputusan, dan hasil terbaik yang akan dipilih</a:t>
            </a:r>
            <a:r>
              <a:rPr lang="id-ID" dirty="0" smtClean="0"/>
              <a:t>.</a:t>
            </a:r>
            <a:r>
              <a:rPr lang="el-GR" dirty="0"/>
              <a:t> α</a:t>
            </a:r>
            <a:r>
              <a:rPr lang="id-ID" dirty="0" smtClean="0"/>
              <a:t> </a:t>
            </a:r>
            <a:r>
              <a:rPr lang="id-ID" dirty="0" smtClean="0"/>
              <a:t>= 0.4Keputusan Nilai  </a:t>
            </a:r>
          </a:p>
          <a:p>
            <a:r>
              <a:rPr lang="id-ID" dirty="0" smtClean="0"/>
              <a:t>  Bangunan Apartement $ (.4) (.6) = Bangunan Kantor $ (.4) (.6) = Gudang $</a:t>
            </a:r>
          </a:p>
          <a:p>
            <a:r>
              <a:rPr lang="id-ID" dirty="0" smtClean="0"/>
              <a:t>  (.4) (.6) =</a:t>
            </a:r>
            <a:br>
              <a:rPr lang="id-ID" dirty="0" smtClean="0"/>
            </a:b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17483473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1962</Words>
  <Application>Microsoft Office PowerPoint</Application>
  <PresentationFormat>On-screen Show (4:3)</PresentationFormat>
  <Paragraphs>282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 Kode MK/SKS : /3</vt:lpstr>
      <vt:lpstr>Decision Analysis </vt:lpstr>
      <vt:lpstr>Topik yang Dibahas: </vt:lpstr>
      <vt:lpstr>1. Komponen dari Pengambil Keputusan</vt:lpstr>
      <vt:lpstr>2. Pengambilan Keputusan tanpa Probabilitas</vt:lpstr>
      <vt:lpstr>Kriteria Maximax</vt:lpstr>
      <vt:lpstr>Kriteria Maximin</vt:lpstr>
      <vt:lpstr>Kriteria Minimax</vt:lpstr>
      <vt:lpstr>Kriteria Hurwicz</vt:lpstr>
      <vt:lpstr>Kriteria Kemungkinan yang Sama</vt:lpstr>
      <vt:lpstr>Ringkasan dari Kriteria Keputusan</vt:lpstr>
      <vt:lpstr>Decision Making without Probabilities Solution with QM for Windows (1 of 3)</vt:lpstr>
      <vt:lpstr> Decision Making without Probabilities Solution with QM for Windows (2 of 3) </vt:lpstr>
      <vt:lpstr>Decision Making without Probabilities Solution with QM for Windows (3 of 3)</vt:lpstr>
      <vt:lpstr>3. Keputusan Masalah dengan Probabilitas</vt:lpstr>
      <vt:lpstr>Peluang Rugi yang Diharapkan</vt:lpstr>
      <vt:lpstr>Expected Value Problems Solution with QM for Windows</vt:lpstr>
      <vt:lpstr>Expected Value of Perfect Information (EVPI)</vt:lpstr>
      <vt:lpstr> Decision Making with Probabilities EVPI Example (1 of 2) </vt:lpstr>
      <vt:lpstr>Decision Making with Probabilities EVPI Example (2 of 2)</vt:lpstr>
      <vt:lpstr>Decision Making with Probabilities EVPI with QM for Windows</vt:lpstr>
      <vt:lpstr>Decision Trees (1 of 4) </vt:lpstr>
      <vt:lpstr>Decision Trees (2 of 4)</vt:lpstr>
      <vt:lpstr>Decision Trees (3 of 4)</vt:lpstr>
      <vt:lpstr>Decision Trees (4 of 4)</vt:lpstr>
      <vt:lpstr>Decision Trees with QM for Windows</vt:lpstr>
      <vt:lpstr>Sequential Decision Trees (1 of 4)</vt:lpstr>
      <vt:lpstr> Sequential Decision Trees (2 of 4)</vt:lpstr>
      <vt:lpstr>Sequential Decision Trees (3 of 4)</vt:lpstr>
      <vt:lpstr>Sequential Decision Trees (4 of 4)</vt:lpstr>
      <vt:lpstr>4. Decision Analysis with Additional Information</vt:lpstr>
      <vt:lpstr>Bayesian Analysis (2 of 3)</vt:lpstr>
      <vt:lpstr>Bayesian Analysis (3 of 3)</vt:lpstr>
      <vt:lpstr>PowerPoint Presentation</vt:lpstr>
      <vt:lpstr>PowerPoint Presentation</vt:lpstr>
      <vt:lpstr>PowerPoint Presentation</vt:lpstr>
      <vt:lpstr>PowerPoint Presentation</vt:lpstr>
      <vt:lpstr>  expected value of sample information (EVSI) adalah perbedaan antara    nilai yang diharapkan dengan dan tanpa informasi:              Untuk masalah Misalnya, EVSI  = $ 63.194 -44.000 = $ 19.194    Efisiensi informasi sampel adalah rasio dari nilai yang diharapkan dari informasi sampel dengan nilai yang diharapkan dari informasi yang  sempurna:            Efisiensi = EVSI / EVPI = $ 19.194. / 28.000 = .68</vt:lpstr>
      <vt:lpstr>Utility (1 of 2)</vt:lpstr>
      <vt:lpstr>Utility (2 of 2)</vt:lpstr>
      <vt:lpstr>Contoh soal :</vt:lpstr>
      <vt:lpstr>  Tentukan keputusan terbaik tanpa probabilitas menggunakan 5     kriteria bab.</vt:lpstr>
      <vt:lpstr>Langkah 1 (bagian): Tentukan keputusan tanpa    probabilitas. </vt:lpstr>
      <vt:lpstr>PowerPoint Presentation</vt:lpstr>
      <vt:lpstr>  Langkah 2 (bagian b): Menentukan Keputusan     dengan EV dan EOL</vt:lpstr>
      <vt:lpstr> Langkah 3 (bagian c): Hitung EVPI</vt:lpstr>
      <vt:lpstr> Langkah 5 (bagian e): Menentukan probabilitas    posterior </vt:lpstr>
      <vt:lpstr> Langkah 6 (bagian f): analisis pohon Keputusan </vt:lpstr>
      <vt:lpstr>PowerPoint Presentation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Kapsel_I_1</dc:title>
  <dc:creator>septilia</dc:creator>
  <cp:lastModifiedBy>Windows User</cp:lastModifiedBy>
  <cp:revision>321</cp:revision>
  <dcterms:created xsi:type="dcterms:W3CDTF">2010-04-18T12:06:30Z</dcterms:created>
  <dcterms:modified xsi:type="dcterms:W3CDTF">2022-08-28T13:57:07Z</dcterms:modified>
</cp:coreProperties>
</file>