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0000" autoAdjust="0"/>
  </p:normalViewPr>
  <p:slideViewPr>
    <p:cSldViewPr>
      <p:cViewPr varScale="1">
        <p:scale>
          <a:sx n="49" d="100"/>
          <a:sy n="49" d="100"/>
        </p:scale>
        <p:origin x="124"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E1648-C6C1-0916-B206-E30A4453E1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A9F4D-EF28-1675-EB55-CF2C1F351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B04A6C-1DD5-0CFF-990C-21ED33E05D1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6A29953-E146-E366-3547-71E39D27E61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09147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AE23D-A52E-ACFD-67D1-0F4FC60FB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21018-F25B-0D21-DE36-F50429705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4C3D37-B15A-079B-B631-DF5D6FCC9FB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DFBCE66-6353-CBF9-A9E1-1B4CE08255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921100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06277-E026-7D5D-4A49-E83C41A36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D0476D-16DA-9892-8DD9-DC18F7D8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9EC3B-A63F-896D-9A0B-67855A9ACBD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4B18379-9C66-AA54-879F-430DF56BE5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80977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C9528-7FE1-64EB-52C2-9B4E36983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D4295-B5EE-B1AB-8BC2-F9D8E07FB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99308-6E8C-0218-7DFE-75E58635369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A0BBB82-90F0-FDA9-CFAA-7A695D61B2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83320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D0A79-5BC5-C86A-D711-F417ED7FA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83E3E-20B9-6C0F-1D04-67C5B1CDB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A3A78-81A6-5F3D-20B9-1AEAC7F9F13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6A5D3F6-0B6D-003D-7C42-DB7C2EE2A7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4821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F5E5E-1716-8F0E-987F-177EA356B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A52E8-0BFC-80FF-FF86-7214183417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88F777-E375-0510-D9E1-AD96574ECEE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7954B1F-A09A-188F-61D6-6F0688F6616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0237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38940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F1D3C-1813-25DA-4B7E-94189E899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CB264-78BE-A461-8E8A-CCE85799D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1AD1E-6B35-FFB7-9327-E8DD41E1382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FA9F95A-E8B7-A206-B139-8E3328B00F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5199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E753C-FECB-EE24-3033-E019536897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697BC-D47E-1E24-0240-0EB72498FA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B20422-8630-D320-AC72-A65027F0024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9201576-B11F-F2A5-6549-01D88DB79FE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6489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55788-F14E-4EB8-2BCB-DCB6E5015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D9A382-B0F4-7375-2591-BD19006201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165564-56BC-4823-12E2-4F439CDFAFF4}"/>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DF4AE07-F53F-3372-9EF8-D2C2981779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569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AFBC2-47C5-6FF7-0657-C3BFFFA41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81245-C114-4A0D-B520-F1A3B6BD0E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8BC050-7F3D-C69A-C102-764242F73A9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F1D4C86-0A0B-0415-0672-EF7CEFDA215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16677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12C96-38D8-96EF-339B-6144B21346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FCEF4-5312-CAD1-DED7-83A03655D4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399DE7-F498-E9B8-4A68-6EA16F131BC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3EDB255-DA9F-D57D-D71B-FD5A28B3EE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70310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48AA1-BCF5-2B9C-B529-90A4B899A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BF391-DC01-D8EF-0720-93E0A20FB1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A8BCEA-CFEC-CE90-60DD-EFC94BE6613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1DD24B3-BEDA-598C-5F9F-BE9F17701B2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4684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19E67-2232-7CA0-6DC3-3239483A59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88787-EF53-A91C-2CDA-BC81B8F57F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FADCA-D036-B38C-8AB9-952187422CC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5088016-4DF3-A525-566B-B96CD7AA59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35522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Operasional Restoran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OPERASIONAL RESTAURANT BAR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7</a:t>
            </a:r>
            <a:endPar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23473-757D-9182-605C-F501BCF8FE3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E5EFF53-E33F-15A3-59B4-0F3684C055FA}"/>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5. </a:t>
            </a:r>
            <a:r>
              <a:rPr lang="en-US" sz="2600" b="1" dirty="0" err="1">
                <a:solidFill>
                  <a:schemeClr val="tx1"/>
                </a:solidFill>
                <a:latin typeface="Cambria" panose="02040503050406030204" pitchFamily="18" charset="0"/>
                <a:cs typeface="Arial" panose="020B0604020202020204" pitchFamily="34" charset="0"/>
              </a:rPr>
              <a:t>Menyajikan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Hidangan</a:t>
            </a:r>
            <a:r>
              <a:rPr lang="en-US" sz="2600" b="1" dirty="0">
                <a:solidFill>
                  <a:schemeClr val="tx1"/>
                </a:solidFill>
                <a:latin typeface="Cambria" panose="02040503050406030204" pitchFamily="18" charset="0"/>
                <a:cs typeface="Arial" panose="020B0604020202020204" pitchFamily="34" charset="0"/>
              </a:rPr>
              <a:t> (Serving the Food)</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urutan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benar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biasanya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dimulai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pembuka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lalu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terakhir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penutup</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cara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menarik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menjaga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kesegaran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pembuka</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selamat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menikmati</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segera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662929687"/>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57129-599F-8685-503B-4DF75ADF496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846D5D3-DF7C-5BFC-41DF-0A2000384253}"/>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6. </a:t>
            </a:r>
            <a:r>
              <a:rPr lang="en-US" sz="2600" b="1" dirty="0" err="1">
                <a:solidFill>
                  <a:schemeClr val="tx1"/>
                </a:solidFill>
                <a:latin typeface="Cambria" panose="02040503050406030204" pitchFamily="18" charset="0"/>
                <a:cs typeface="Arial" panose="020B0604020202020204" pitchFamily="34" charset="0"/>
              </a:rPr>
              <a:t>Memantau</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Menawarkan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Layanan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Tambahan</a:t>
            </a:r>
            <a:r>
              <a:rPr lang="en-US" sz="2600" b="1" dirty="0">
                <a:solidFill>
                  <a:schemeClr val="tx1"/>
                </a:solidFill>
                <a:latin typeface="Cambria" panose="02040503050406030204" pitchFamily="18" charset="0"/>
                <a:cs typeface="Arial" panose="020B0604020202020204" pitchFamily="34" charset="0"/>
              </a:rPr>
              <a:t> (Monitoring the Table and Offering Additional Service)</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Melihat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menambah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mengganti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menawarkan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penutup</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mendapatkan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tambahan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dibutuhkan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tanpa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terganggu</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Apakah</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ingin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menambah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apakah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bisa</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bantu</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064628859"/>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D60C7-A18E-EC6E-B34B-10E1D98E589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9DEC274-31D3-176A-58D4-8C1518784C55}"/>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7. </a:t>
            </a:r>
            <a:r>
              <a:rPr lang="en-US" sz="2600" b="1" dirty="0" err="1">
                <a:solidFill>
                  <a:schemeClr val="tx1"/>
                </a:solidFill>
                <a:latin typeface="Cambria" panose="02040503050406030204" pitchFamily="18" charset="0"/>
                <a:cs typeface="Arial" panose="020B0604020202020204" pitchFamily="34" charset="0"/>
              </a:rPr>
              <a:t>Menyelesaikan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Tagihan</a:t>
            </a:r>
            <a:r>
              <a:rPr lang="en-US" sz="2600" b="1" dirty="0">
                <a:solidFill>
                  <a:schemeClr val="tx1"/>
                </a:solidFill>
                <a:latin typeface="Cambria" panose="02040503050406030204" pitchFamily="18" charset="0"/>
                <a:cs typeface="Arial" panose="020B0604020202020204" pitchFamily="34" charset="0"/>
              </a:rPr>
              <a:t> (Presenting the Bill)</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Menyediakan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tagihan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selesai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menikmati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pembayaran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berjalan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menyelesaikan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pembayaran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mudah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mengakhiri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sContoh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tagihan</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silakan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diperiksa</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menerima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pembayaran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tunai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kartu</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36696430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F2B5E-2004-453A-E78D-2CA5D8798E1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E4D4564-33CF-CA44-649E-F02BA453C944}"/>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dirty="0">
                <a:solidFill>
                  <a:schemeClr val="tx1"/>
                </a:solidFill>
                <a:latin typeface="Cambria" panose="02040503050406030204" pitchFamily="18" charset="0"/>
                <a:cs typeface="Arial" panose="020B0604020202020204" pitchFamily="34" charset="0"/>
              </a:rPr>
              <a:t>8</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Mengucapkan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Terima</a:t>
            </a:r>
            <a:r>
              <a:rPr lang="en-US" sz="2600" b="1" dirty="0">
                <a:solidFill>
                  <a:schemeClr val="tx1"/>
                </a:solidFill>
                <a:latin typeface="Cambria" panose="02040503050406030204" pitchFamily="18" charset="0"/>
                <a:cs typeface="Arial" panose="020B0604020202020204" pitchFamily="34" charset="0"/>
              </a:rPr>
              <a:t> Kasih dan </a:t>
            </a:r>
            <a:r>
              <a:rPr lang="en-US" sz="2600" b="1" dirty="0" err="1">
                <a:solidFill>
                  <a:schemeClr val="tx1"/>
                </a:solidFill>
                <a:latin typeface="Cambria" panose="02040503050406030204" pitchFamily="18" charset="0"/>
                <a:cs typeface="Arial" panose="020B0604020202020204" pitchFamily="34" charset="0"/>
              </a:rPr>
              <a:t>Selamat</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Tinggal</a:t>
            </a:r>
            <a:r>
              <a:rPr lang="en-US" sz="2600" b="1" dirty="0">
                <a:solidFill>
                  <a:schemeClr val="tx1"/>
                </a:solidFill>
                <a:latin typeface="Cambria" panose="02040503050406030204" pitchFamily="18" charset="0"/>
                <a:cs typeface="Arial" panose="020B0604020202020204" pitchFamily="34" charset="0"/>
              </a:rPr>
              <a:t> (Thanking the Guest and Farewell)</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Mengucapkan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terima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kasih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kunjungannya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perpisahan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hangat</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akhir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ingin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kembali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lagi</a:t>
            </a:r>
            <a:r>
              <a:rPr lang="en-US" sz="2600" dirty="0">
                <a:solidFill>
                  <a:schemeClr val="tx1"/>
                </a:solidFill>
                <a:latin typeface="Cambria" panose="02040503050406030204" pitchFamily="18" charset="0"/>
                <a:cs typeface="Arial" panose="020B0604020202020204" pitchFamily="34" charset="0"/>
              </a:rPr>
              <a:t> di masa </a:t>
            </a:r>
            <a:r>
              <a:rPr lang="en-US" sz="2600" dirty="0" err="1">
                <a:solidFill>
                  <a:schemeClr val="tx1"/>
                </a:solidFill>
                <a:latin typeface="Cambria" panose="02040503050406030204" pitchFamily="18" charset="0"/>
                <a:cs typeface="Arial" panose="020B0604020202020204" pitchFamily="34" charset="0"/>
              </a:rPr>
              <a:t>mendatang</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Terima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kasih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berkunjung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restoran</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harap</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menikmati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waktu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bersama</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Sampai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jumpa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lagi</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68374508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BC051-5AA0-FB9E-133B-320EBAF24D9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715AD74-0A76-C0F3-6846-5D4ABF8198D3}"/>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Sequence of Service</a:t>
            </a:r>
          </a:p>
        </p:txBody>
      </p:sp>
      <p:sp>
        <p:nvSpPr>
          <p:cNvPr id="4" name="Content Placeholder 2">
            <a:extLst>
              <a:ext uri="{FF2B5EF4-FFF2-40B4-BE49-F238E27FC236}">
                <a16:creationId xmlns:a16="http://schemas.microsoft.com/office/drawing/2014/main" id="{DF244DD5-9F41-5406-B487-67D5173842F0}"/>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Mengikuti Sequence of Service penting karena:</a:t>
            </a:r>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Menciptakan Kepuasan Tamu: Sequence of Service yang baik memastikan bahwa setiap tamu mendapatkan perhatian yang sama, sehingga meningkatkan kepuasan mereka.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Memperkuat Reputasi Restoran: Layanan yang konsisten dan berkualitas akan memperkuat reputasi restoran dan mendorong tamu untuk datang kembali.</a:t>
            </a:r>
          </a:p>
        </p:txBody>
      </p:sp>
    </p:spTree>
    <p:extLst>
      <p:ext uri="{BB962C8B-B14F-4D97-AF65-F5344CB8AC3E}">
        <p14:creationId xmlns:p14="http://schemas.microsoft.com/office/powerpoint/2010/main" val="235055197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9101C-E400-1BBD-CA64-DA5B4E73E8C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C907056-FBFD-ECAD-00D9-D1C4277E57BC}"/>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Mengikuti Sequence of Service penting karena:</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4"/>
            </a:pPr>
            <a:r>
              <a:rPr lang="en-US" sz="2600" dirty="0" err="1">
                <a:solidFill>
                  <a:schemeClr val="tx1"/>
                </a:solidFill>
                <a:latin typeface="Cambria" panose="02040503050406030204" pitchFamily="18" charset="0"/>
                <a:cs typeface="Arial" panose="020B0604020202020204" pitchFamily="34" charset="0"/>
              </a:rPr>
              <a:t>Menghindari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Kesalahan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urutan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terstruktur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meminimalkan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kesalahan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mencatat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memproses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pembayaran</a:t>
            </a:r>
            <a:r>
              <a:rPr lang="en-US" sz="2600"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4"/>
            </a:pP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Operasional</a:t>
            </a:r>
            <a:r>
              <a:rPr lang="en-US" sz="2600" dirty="0">
                <a:solidFill>
                  <a:schemeClr val="tx1"/>
                </a:solidFill>
                <a:latin typeface="Cambria" panose="02040503050406030204" pitchFamily="18" charset="0"/>
                <a:cs typeface="Arial" panose="020B0604020202020204" pitchFamily="34" charset="0"/>
              </a:rPr>
              <a:t>: Sequence yang </a:t>
            </a:r>
            <a:r>
              <a:rPr lang="en-US" sz="2600" dirty="0" err="1">
                <a:solidFill>
                  <a:schemeClr val="tx1"/>
                </a:solidFill>
                <a:latin typeface="Cambria" panose="02040503050406030204" pitchFamily="18" charset="0"/>
                <a:cs typeface="Arial" panose="020B0604020202020204" pitchFamily="34" charset="0"/>
              </a:rPr>
              <a:t>sistematis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seluruh</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lancar</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4908113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Penanganan Operasional Restoran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Penanganan operasional restoran melibatkan serangkaian proses yang bertujuan untuk memberikan pengalaman terbaik bagi tamu. Salah satu bagian penting dari operasional ini adalah "</a:t>
            </a:r>
            <a:r>
              <a:rPr lang="id-ID" sz="2600" i="1" dirty="0">
                <a:solidFill>
                  <a:schemeClr val="tx1"/>
                </a:solidFill>
                <a:latin typeface="Cambria" panose="02040503050406030204" pitchFamily="18" charset="0"/>
                <a:cs typeface="Arial" panose="020B0604020202020204" pitchFamily="34" charset="0"/>
              </a:rPr>
              <a:t>Sequence of Service</a:t>
            </a:r>
            <a:r>
              <a:rPr lang="id-ID" sz="2600" dirty="0">
                <a:solidFill>
                  <a:schemeClr val="tx1"/>
                </a:solidFill>
                <a:latin typeface="Cambria" panose="02040503050406030204" pitchFamily="18" charset="0"/>
                <a:cs typeface="Arial" panose="020B0604020202020204" pitchFamily="34" charset="0"/>
              </a:rPr>
              <a:t>" atau urutan layanan</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8852-DAE7-4D28-E396-3A749190736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0FC7636-F052-96D5-3112-0FA691BE42C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Penanganan Operasional Restoran</a:t>
            </a:r>
          </a:p>
        </p:txBody>
      </p:sp>
      <p:sp>
        <p:nvSpPr>
          <p:cNvPr id="4" name="Content Placeholder 2">
            <a:extLst>
              <a:ext uri="{FF2B5EF4-FFF2-40B4-BE49-F238E27FC236}">
                <a16:creationId xmlns:a16="http://schemas.microsoft.com/office/drawing/2014/main" id="{2D6F15FA-17F8-5A1C-DAB6-EAB504C1496E}"/>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i="1" dirty="0">
                <a:solidFill>
                  <a:schemeClr val="tx1"/>
                </a:solidFill>
                <a:latin typeface="Cambria" panose="02040503050406030204" pitchFamily="18" charset="0"/>
                <a:cs typeface="Arial" panose="020B0604020202020204" pitchFamily="34" charset="0"/>
              </a:rPr>
              <a:t>Sequence of Service</a:t>
            </a:r>
            <a:r>
              <a:rPr lang="en-US" sz="2600" i="1" dirty="0">
                <a:solidFill>
                  <a:schemeClr val="tx1"/>
                </a:solidFill>
                <a:latin typeface="Cambria" panose="02040503050406030204" pitchFamily="18" charset="0"/>
                <a:cs typeface="Arial" panose="020B0604020202020204" pitchFamily="34" charset="0"/>
              </a:rPr>
              <a:t> </a:t>
            </a:r>
            <a:r>
              <a:rPr lang="id-ID" sz="2600" dirty="0">
                <a:solidFill>
                  <a:schemeClr val="tx1"/>
                </a:solidFill>
                <a:latin typeface="Cambria" panose="02040503050406030204" pitchFamily="18" charset="0"/>
                <a:cs typeface="Arial" panose="020B0604020202020204" pitchFamily="34" charset="0"/>
              </a:rPr>
              <a:t>atau urutan layanan</a:t>
            </a:r>
            <a:r>
              <a:rPr lang="en-US" sz="2600" dirty="0">
                <a:solidFill>
                  <a:schemeClr val="tx1"/>
                </a:solidFill>
                <a:latin typeface="Cambria" panose="02040503050406030204" pitchFamily="18" charset="0"/>
                <a:cs typeface="Arial" panose="020B0604020202020204" pitchFamily="34" charset="0"/>
              </a:rPr>
              <a:t> </a:t>
            </a:r>
            <a:r>
              <a:rPr lang="id-ID" sz="2600" dirty="0">
                <a:solidFill>
                  <a:schemeClr val="tx1"/>
                </a:solidFill>
                <a:latin typeface="Cambria" panose="02040503050406030204" pitchFamily="18" charset="0"/>
                <a:cs typeface="Arial" panose="020B0604020202020204" pitchFamily="34" charset="0"/>
              </a:rPr>
              <a:t>mencakup langkah-langkah standar yang harus dilakukan oleh staf restoran dalam melayani tamu, mulai dari menyambut kedatangan mereka hingga tamu meninggalkan restoran. Sequence of Service sangat penting untuk memastikan kualitas layanan yang konsisten dan memuaskan.</a:t>
            </a:r>
          </a:p>
        </p:txBody>
      </p:sp>
    </p:spTree>
    <p:extLst>
      <p:ext uri="{BB962C8B-B14F-4D97-AF65-F5344CB8AC3E}">
        <p14:creationId xmlns:p14="http://schemas.microsoft.com/office/powerpoint/2010/main" val="384802997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16F54-BA38-239E-8898-B72ABAE6841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6C893C9-1E24-31DF-4748-5104D2C810E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Sequence of Service</a:t>
            </a:r>
          </a:p>
        </p:txBody>
      </p:sp>
      <p:sp>
        <p:nvSpPr>
          <p:cNvPr id="4" name="Content Placeholder 2">
            <a:extLst>
              <a:ext uri="{FF2B5EF4-FFF2-40B4-BE49-F238E27FC236}">
                <a16:creationId xmlns:a16="http://schemas.microsoft.com/office/drawing/2014/main" id="{BC75C98D-0123-1F25-525E-D93AB4D0AE58}"/>
              </a:ext>
            </a:extLst>
          </p:cNvPr>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Sequence of Service adalah urutan layanan yang terstruktur dan sistematis yang dilakukan oleh staf restoran dalam melayani tamu. Sequence ini bertujuan untuk memastikan bahwa tamu merasa diperhatikan dan mendapatkan pengalaman makan yang menyenangkan. </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Setiap langkah dalam Sequence of Service diikuti dengan standar tertentu untuk memastikan pelayanan berkualitas tinggi, menjaga efisiensi, dan memenuhi harapan tamu.</a:t>
            </a:r>
          </a:p>
        </p:txBody>
      </p:sp>
    </p:spTree>
    <p:extLst>
      <p:ext uri="{BB962C8B-B14F-4D97-AF65-F5344CB8AC3E}">
        <p14:creationId xmlns:p14="http://schemas.microsoft.com/office/powerpoint/2010/main" val="636097349"/>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75934-0AA6-B262-F2E1-5AE764E21211}"/>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F26AB89-5202-7696-D1B1-DD5570661D8A}"/>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just"/>
            <a:r>
              <a:rPr lang="id-ID" sz="2600" b="1" dirty="0">
                <a:solidFill>
                  <a:schemeClr val="tx1"/>
                </a:solidFill>
                <a:latin typeface="Cambria" panose="02040503050406030204" pitchFamily="18" charset="0"/>
                <a:cs typeface="Arial" panose="020B0604020202020204" pitchFamily="34" charset="0"/>
              </a:rPr>
              <a:t>Sequence of Service biasanya meliputi beberapa tahap, yaitu:</a:t>
            </a:r>
            <a:endParaRPr lang="en-US" sz="2600" b="1"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Menyambut tamu.</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Mengarahkan ke meja.</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Menawarkan menu dan menjelaskan pilihan.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Menerima pesanan.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Menyajikan hidangan.</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Menyediakan layanan tambahan (seperti minuman atau hidangan penutup).</a:t>
            </a:r>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sz="2600" dirty="0">
                <a:solidFill>
                  <a:schemeClr val="tx1"/>
                </a:solidFill>
                <a:latin typeface="Cambria" panose="02040503050406030204" pitchFamily="18" charset="0"/>
                <a:cs typeface="Arial" panose="020B0604020202020204" pitchFamily="34" charset="0"/>
              </a:rPr>
              <a:t>Menyelesaikan tagihan dan mengucapkan selamat tinggal.</a:t>
            </a:r>
          </a:p>
        </p:txBody>
      </p:sp>
    </p:spTree>
    <p:extLst>
      <p:ext uri="{BB962C8B-B14F-4D97-AF65-F5344CB8AC3E}">
        <p14:creationId xmlns:p14="http://schemas.microsoft.com/office/powerpoint/2010/main" val="1765465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E871-51C3-3DB3-53A7-D4EA91257DE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A28F832-9875-F217-0953-EDC9E073BD24}"/>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just"/>
            <a:r>
              <a:rPr lang="en-US" sz="2600" b="1" dirty="0" err="1">
                <a:solidFill>
                  <a:schemeClr val="tx1"/>
                </a:solidFill>
                <a:latin typeface="Cambria" panose="02040503050406030204" pitchFamily="18" charset="0"/>
                <a:cs typeface="Arial" panose="020B0604020202020204" pitchFamily="34" charset="0"/>
              </a:rPr>
              <a:t>Tahapan</a:t>
            </a:r>
            <a:r>
              <a:rPr lang="en-US" sz="2600" b="1" dirty="0">
                <a:solidFill>
                  <a:schemeClr val="tx1"/>
                </a:solidFill>
                <a:latin typeface="Cambria" panose="02040503050406030204" pitchFamily="18" charset="0"/>
                <a:cs typeface="Arial" panose="020B0604020202020204" pitchFamily="34" charset="0"/>
              </a:rPr>
              <a:t> Sequence of Service di </a:t>
            </a:r>
            <a:r>
              <a:rPr lang="en-US" sz="2600" b="1" dirty="0" err="1">
                <a:solidFill>
                  <a:schemeClr val="tx1"/>
                </a:solidFill>
                <a:latin typeface="Cambria" panose="02040503050406030204" pitchFamily="18" charset="0"/>
                <a:cs typeface="Arial" panose="020B0604020202020204" pitchFamily="34" charset="0"/>
              </a:rPr>
              <a:t>Restoran</a:t>
            </a:r>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Berikut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tahapan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lengkap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Sequence of Service yang </a:t>
            </a:r>
            <a:r>
              <a:rPr lang="en-US" sz="2600" dirty="0" err="1">
                <a:solidFill>
                  <a:schemeClr val="tx1"/>
                </a:solidFill>
                <a:latin typeface="Cambria" panose="02040503050406030204" pitchFamily="18" charset="0"/>
                <a:cs typeface="Arial" panose="020B0604020202020204" pitchFamily="34" charset="0"/>
              </a:rPr>
              <a:t>biasa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restoran</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en-US" sz="2600" b="1" dirty="0" err="1">
                <a:solidFill>
                  <a:schemeClr val="tx1"/>
                </a:solidFill>
                <a:latin typeface="Cambria" panose="02040503050406030204" pitchFamily="18" charset="0"/>
                <a:cs typeface="Arial" panose="020B0604020202020204" pitchFamily="34" charset="0"/>
              </a:rPr>
              <a:t>Menyambut</a:t>
            </a:r>
            <a:r>
              <a:rPr lang="en-US" sz="2600" b="1" dirty="0">
                <a:solidFill>
                  <a:schemeClr val="tx1"/>
                </a:solidFill>
                <a:latin typeface="Cambria" panose="02040503050406030204" pitchFamily="18" charset="0"/>
                <a:cs typeface="Arial" panose="020B0604020202020204" pitchFamily="34" charset="0"/>
              </a:rPr>
              <a:t> Tamu (Greeting the Guest)</a:t>
            </a:r>
          </a:p>
          <a:p>
            <a:pPr marL="457200" indent="-457200" algn="just">
              <a:buFont typeface="Arial" panose="020B0604020202020204" pitchFamily="34" charset="0"/>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Menyambut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senyuman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ramah</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sapaan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sopan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pertama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dihargai</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Selamat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datang</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nama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restoran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apakah</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sudah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melakukan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reservasi</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4811939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9FBF6-72C4-1AD5-2ED8-BD5BA7EE9718}"/>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0A35026-ABF4-4308-CE14-EC8229B61360}"/>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2. </a:t>
            </a:r>
            <a:r>
              <a:rPr lang="en-US" sz="2600" b="1" dirty="0" err="1">
                <a:solidFill>
                  <a:schemeClr val="tx1"/>
                </a:solidFill>
                <a:latin typeface="Cambria" panose="02040503050406030204" pitchFamily="18" charset="0"/>
                <a:cs typeface="Arial" panose="020B0604020202020204" pitchFamily="34" charset="0"/>
              </a:rPr>
              <a:t>Mengarahkan</a:t>
            </a:r>
            <a:r>
              <a:rPr lang="en-US" sz="2600" b="1" dirty="0">
                <a:solidFill>
                  <a:schemeClr val="tx1"/>
                </a:solidFill>
                <a:latin typeface="Cambria" panose="02040503050406030204" pitchFamily="18" charset="0"/>
                <a:cs typeface="Arial" panose="020B0604020202020204" pitchFamily="34" charset="0"/>
              </a:rPr>
              <a:t> Tamu </a:t>
            </a:r>
            <a:r>
              <a:rPr lang="en-US" sz="2600" b="1" dirty="0" err="1">
                <a:solidFill>
                  <a:schemeClr val="tx1"/>
                </a:solidFill>
                <a:latin typeface="Cambria" panose="02040503050406030204" pitchFamily="18" charset="0"/>
                <a:cs typeface="Arial" panose="020B0604020202020204" pitchFamily="34" charset="0"/>
              </a:rPr>
              <a:t>ke</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Meja</a:t>
            </a:r>
            <a:r>
              <a:rPr lang="en-US" sz="2600" b="1" dirty="0">
                <a:solidFill>
                  <a:schemeClr val="tx1"/>
                </a:solidFill>
                <a:latin typeface="Cambria" panose="02040503050406030204" pitchFamily="18" charset="0"/>
                <a:cs typeface="Arial" panose="020B0604020202020204" pitchFamily="34" charset="0"/>
              </a:rPr>
              <a:t> (Seating the Guest)</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Mengarahkan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meja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dipersiapkan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menawarkan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bantuan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duduk.</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nyaman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menunjukkan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perhatian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Silakan</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telah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menyiapkan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meja</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sini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Apakah</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memerlukan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bantuan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tempat</a:t>
            </a:r>
            <a:r>
              <a:rPr lang="en-US" sz="2600" dirty="0">
                <a:solidFill>
                  <a:schemeClr val="tx1"/>
                </a:solidFill>
                <a:latin typeface="Cambria" panose="02040503050406030204" pitchFamily="18" charset="0"/>
                <a:cs typeface="Arial" panose="020B0604020202020204" pitchFamily="34" charset="0"/>
              </a:rPr>
              <a:t> duduk?"</a:t>
            </a:r>
          </a:p>
        </p:txBody>
      </p:sp>
    </p:spTree>
    <p:extLst>
      <p:ext uri="{BB962C8B-B14F-4D97-AF65-F5344CB8AC3E}">
        <p14:creationId xmlns:p14="http://schemas.microsoft.com/office/powerpoint/2010/main" val="250698003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55D1-870E-C4D4-E29F-B8E252F6AF2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7BE9B21-140D-A726-6D55-380615DAB357}"/>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Menawarkan</a:t>
            </a:r>
            <a:r>
              <a:rPr lang="en-US" sz="2600" b="1" dirty="0">
                <a:solidFill>
                  <a:schemeClr val="tx1"/>
                </a:solidFill>
                <a:latin typeface="Cambria" panose="02040503050406030204" pitchFamily="18" charset="0"/>
                <a:cs typeface="Arial" panose="020B0604020202020204" pitchFamily="34" charset="0"/>
              </a:rPr>
              <a:t> Menu dan </a:t>
            </a:r>
            <a:r>
              <a:rPr lang="en-US" sz="2600" b="1" dirty="0" err="1">
                <a:solidFill>
                  <a:schemeClr val="tx1"/>
                </a:solidFill>
                <a:latin typeface="Cambria" panose="02040503050406030204" pitchFamily="18" charset="0"/>
                <a:cs typeface="Arial" panose="020B0604020202020204" pitchFamily="34" charset="0"/>
              </a:rPr>
              <a:t>Menjelaskan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Pilihan</a:t>
            </a:r>
            <a:r>
              <a:rPr lang="en-US" sz="2600" b="1" dirty="0">
                <a:solidFill>
                  <a:schemeClr val="tx1"/>
                </a:solidFill>
                <a:latin typeface="Cambria" panose="02040503050406030204" pitchFamily="18" charset="0"/>
                <a:cs typeface="Arial" panose="020B0604020202020204" pitchFamily="34" charset="0"/>
              </a:rPr>
              <a:t> (Presenting the Menu and Offering Suggestions)</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Menyerahkan</a:t>
            </a:r>
            <a:r>
              <a:rPr lang="en-US" sz="2600" dirty="0">
                <a:solidFill>
                  <a:schemeClr val="tx1"/>
                </a:solidFill>
                <a:latin typeface="Cambria" panose="02040503050406030204" pitchFamily="18" charset="0"/>
                <a:cs typeface="Arial" panose="020B0604020202020204" pitchFamily="34" charset="0"/>
              </a:rPr>
              <a:t> menu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menjelaskan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pilihan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rekomendasi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spesial</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memadai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menu agar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Berikut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menu kami, dan </a:t>
            </a:r>
            <a:r>
              <a:rPr lang="en-US" sz="2600" dirty="0" err="1">
                <a:solidFill>
                  <a:schemeClr val="tx1"/>
                </a:solidFill>
                <a:latin typeface="Cambria" panose="02040503050406030204" pitchFamily="18" charset="0"/>
                <a:cs typeface="Arial" panose="020B0604020202020204" pitchFamily="34" charset="0"/>
              </a:rPr>
              <a:t>hari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kami </a:t>
            </a:r>
            <a:r>
              <a:rPr lang="en-US" sz="2600" dirty="0" err="1">
                <a:solidFill>
                  <a:schemeClr val="tx1"/>
                </a:solidFill>
                <a:latin typeface="Cambria" panose="02040503050406030204" pitchFamily="18" charset="0"/>
                <a:cs typeface="Arial" panose="020B0604020202020204" pitchFamily="34" charset="0"/>
              </a:rPr>
              <a:t>merekomendasikan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spesial</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00096074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CD8D5-9E76-2BF8-05CC-DD1021838E1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854BC0B-968E-6E8A-39D5-36DB3CCA0058}"/>
              </a:ext>
            </a:extLst>
          </p:cNvPr>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4. </a:t>
            </a:r>
            <a:r>
              <a:rPr lang="en-US" sz="2600" b="1" dirty="0" err="1">
                <a:solidFill>
                  <a:schemeClr val="tx1"/>
                </a:solidFill>
                <a:latin typeface="Cambria" panose="02040503050406030204" pitchFamily="18" charset="0"/>
                <a:cs typeface="Arial" panose="020B0604020202020204" pitchFamily="34" charset="0"/>
              </a:rPr>
              <a:t>Menerima</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Pesanan</a:t>
            </a:r>
            <a:r>
              <a:rPr lang="en-US" sz="2600" b="1" dirty="0">
                <a:solidFill>
                  <a:schemeClr val="tx1"/>
                </a:solidFill>
                <a:latin typeface="Cambria" panose="02040503050406030204" pitchFamily="18" charset="0"/>
                <a:cs typeface="Arial" panose="020B0604020202020204" pitchFamily="34" charset="0"/>
              </a:rPr>
              <a:t> (Taking the Order)</a:t>
            </a:r>
          </a:p>
          <a:p>
            <a:pPr algn="just"/>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Deskripsi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Mendengarkan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mencatat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mengonfirmasi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pesanan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pesanan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diinginkan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tercatat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menghindari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kesalahan</a:t>
            </a:r>
            <a:r>
              <a:rPr lang="en-US" sz="2600" dirty="0">
                <a:solidFill>
                  <a:schemeClr val="tx1"/>
                </a:solidFill>
                <a:latin typeface="Cambria" panose="02040503050406030204" pitchFamily="18" charset="0"/>
                <a:cs typeface="Arial" panose="020B0604020202020204" pitchFamily="34" charset="0"/>
              </a:rPr>
              <a:t>.</a:t>
            </a:r>
          </a:p>
          <a:p>
            <a:pPr marL="457200" indent="-457200" algn="just">
              <a:buFontTx/>
              <a:buChar char="-"/>
            </a:pPr>
            <a:r>
              <a:rPr lang="en-US" sz="2600" dirty="0" err="1">
                <a:solidFill>
                  <a:schemeClr val="tx1"/>
                </a:solidFill>
                <a:latin typeface="Cambria" panose="02040503050406030204" pitchFamily="18" charset="0"/>
                <a:cs typeface="Arial" panose="020B0604020202020204" pitchFamily="34" charset="0"/>
              </a:rPr>
              <a:t>Contoh</a:t>
            </a:r>
            <a:r>
              <a:rPr lang="en-US" sz="2600" dirty="0">
                <a:solidFill>
                  <a:schemeClr val="tx1"/>
                </a:solidFill>
                <a:latin typeface="Cambria" panose="02040503050406030204" pitchFamily="18" charset="0"/>
                <a:cs typeface="Arial" panose="020B0604020202020204" pitchFamily="34" charset="0"/>
              </a:rPr>
              <a:t>: "Baik,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pembuka</a:t>
            </a:r>
            <a:r>
              <a:rPr lang="en-US" sz="2600" dirty="0">
                <a:solidFill>
                  <a:schemeClr val="tx1"/>
                </a:solidFill>
                <a:latin typeface="Cambria" panose="02040503050406030204" pitchFamily="18" charset="0"/>
                <a:cs typeface="Arial" panose="020B0604020202020204" pitchFamily="34" charset="0"/>
              </a:rPr>
              <a:t> Anda </a:t>
            </a:r>
            <a:r>
              <a:rPr lang="en-US" sz="2600" dirty="0" err="1">
                <a:solidFill>
                  <a:schemeClr val="tx1"/>
                </a:solidFill>
                <a:latin typeface="Cambria" panose="02040503050406030204" pitchFamily="18" charset="0"/>
                <a:cs typeface="Arial" panose="020B0604020202020204" pitchFamily="34" charset="0"/>
              </a:rPr>
              <a:t>memilih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hidangan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Apakah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tambahan</a:t>
            </a:r>
            <a:r>
              <a:rPr lang="en-US" sz="2600" dirty="0">
                <a:solidFill>
                  <a:schemeClr val="tx1"/>
                </a:solidFill>
                <a:latin typeface="Cambria" panose="02040503050406030204" pitchFamily="18" charset="0"/>
                <a:cs typeface="Arial" panose="020B0604020202020204" pitchFamily="34" charset="0"/>
              </a:rPr>
              <a:t> yang Anda </a:t>
            </a:r>
            <a:r>
              <a:rPr lang="en-US" sz="2600" dirty="0" err="1">
                <a:solidFill>
                  <a:schemeClr val="tx1"/>
                </a:solidFill>
                <a:latin typeface="Cambria" panose="02040503050406030204" pitchFamily="18" charset="0"/>
                <a:cs typeface="Arial" panose="020B0604020202020204" pitchFamily="34" charset="0"/>
              </a:rPr>
              <a:t>inginkan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06978894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12949</TotalTime>
  <Words>833</Words>
  <Application>Microsoft Office PowerPoint</Application>
  <PresentationFormat>On-screen Show (4:3)</PresentationFormat>
  <Paragraphs>79</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542</cp:revision>
  <cp:lastPrinted>2017-08-29T02:54:51Z</cp:lastPrinted>
  <dcterms:created xsi:type="dcterms:W3CDTF">2010-04-18T12:06:30Z</dcterms:created>
  <dcterms:modified xsi:type="dcterms:W3CDTF">2024-11-11T01:56:59Z</dcterms:modified>
</cp:coreProperties>
</file>