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256" r:id="rId2"/>
    <p:sldId id="299" r:id="rId3"/>
    <p:sldId id="301" r:id="rId4"/>
    <p:sldId id="302" r:id="rId5"/>
    <p:sldId id="303" r:id="rId6"/>
    <p:sldId id="304" r:id="rId7"/>
    <p:sldId id="305" r:id="rId8"/>
    <p:sldId id="306" r:id="rId9"/>
    <p:sldId id="307" r:id="rId10"/>
    <p:sldId id="308" r:id="rId11"/>
    <p:sldId id="309" r:id="rId12"/>
    <p:sldId id="310" r:id="rId13"/>
    <p:sldId id="311" r:id="rId14"/>
    <p:sldId id="312" r:id="rId15"/>
    <p:sldId id="313" r:id="rId16"/>
    <p:sldId id="300" r:id="rId17"/>
  </p:sldIdLst>
  <p:sldSz cx="9144000" cy="6858000" type="screen4x3"/>
  <p:notesSz cx="7045325" cy="9345613"/>
  <p:custDataLst>
    <p:tags r:id="rId2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964" autoAdjust="0"/>
    <p:restoredTop sz="90000" autoAdjust="0"/>
  </p:normalViewPr>
  <p:slideViewPr>
    <p:cSldViewPr>
      <p:cViewPr varScale="1">
        <p:scale>
          <a:sx n="49" d="100"/>
          <a:sy n="49" d="100"/>
        </p:scale>
        <p:origin x="124" y="4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0E1648-C6C1-0916-B206-E30A4453E11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BAA9F4D-EF28-1675-EB55-CF2C1F3513D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FB04A6C-1DD5-0CFF-990C-21ED33E05D16}"/>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86A29953-E146-E366-3547-71E39D27E614}"/>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20914703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AAE23D-A52E-ACFD-67D1-0F4FC60FB6B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3321018-F25B-0D21-DE36-F5042970592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84C3D37-B15A-079B-B631-DF5D6FCC9FBF}"/>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5DFBCE66-6353-CBF9-A9E1-1B4CE082557B}"/>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92110007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506277-E026-7D5D-4A49-E83C41A36E4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CD0476D-16DA-9892-8DD9-DC18F7D88F3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079EC3B-A63F-896D-9A0B-67855A9ACBDF}"/>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D4B18379-9C66-AA54-879F-430DF56BE5D1}"/>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9809777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5C9528-7FE1-64EB-52C2-9B4E3698379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10D4295-B5EE-B1AB-8BC2-F9D8E07FB5D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9E99308-6E8C-0218-7DFE-75E586353698}"/>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AA0BBB82-90F0-FDA9-CFAA-7A695D61B24D}"/>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58332071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AD0A79-5BC5-C86A-D711-F417ED7FA6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FD83E3E-20B9-6C0F-1D04-67C5B1CDBB4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5AA3A78-81A6-5F3D-20B9-1AEAC7F9F130}"/>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76A5D3F6-0B6D-003D-7C42-DB7C2EE2A77F}"/>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20482162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8F5E5E-1716-8F0E-987F-177EA356BE4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11A52E8-0BFC-80FF-FF86-72141834175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888F777-E375-0510-D9E1-AD96574ECEE1}"/>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87954B1F-A09A-188F-61D6-6F0688F66164}"/>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4023761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dirty="0"/>
          </a:p>
        </p:txBody>
      </p:sp>
      <p:sp>
        <p:nvSpPr>
          <p:cNvPr id="4" name="Date Placeholder 3"/>
          <p:cNvSpPr>
            <a:spLocks noGrp="1"/>
          </p:cNvSpPr>
          <p:nvPr>
            <p:ph type="dt" idx="1"/>
          </p:nvPr>
        </p:nvSpPr>
        <p:spPr/>
        <p:txBody>
          <a:bodyPr/>
          <a:lstStyle/>
          <a:p>
            <a:endParaRPr lang="en-US"/>
          </a:p>
        </p:txBody>
      </p:sp>
    </p:spTree>
    <p:extLst>
      <p:ext uri="{BB962C8B-B14F-4D97-AF65-F5344CB8AC3E}">
        <p14:creationId xmlns:p14="http://schemas.microsoft.com/office/powerpoint/2010/main" val="13389404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6F1D3C-1813-25DA-4B7E-94189E89914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14CB264-78BE-A461-8E8A-CCE85799DCE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BD1AD1E-6B35-FFB7-9327-E8DD41E13822}"/>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FFA9F95A-E8B7-A206-B139-8E3328B00F94}"/>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8519930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7E753C-FECB-EE24-3033-E0195368971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4C697BC-D47E-1E24-0240-0EB72498FAF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DB20422-8630-D320-AC72-A65027F00242}"/>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E9201576-B11F-F2A5-6549-01D88DB79FE8}"/>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5648932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A55788-F14E-4EB8-2BCB-DCB6E5015A3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5D9A382-B0F4-7375-2591-BD190062013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9165564-56BC-4823-12E2-4F439CDFAFF4}"/>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8DF4AE07-F53F-3372-9EF8-D2C298177960}"/>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9625697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BAFBC2-47C5-6FF7-0657-C3BFFFA4118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7881245-C114-4A0D-B520-F1A3B6BD0E5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38BC050-7F3D-C69A-C102-764242F73A98}"/>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8F1D4C86-0A0B-0415-0672-EF7CEFDA2153}"/>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0166774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712C96-38D8-96EF-339B-6144B213462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8BFCEF4-5312-CAD1-DED7-83A03655D49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B399DE7-F498-E9B8-4A68-6EA16F131BC8}"/>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53EDB255-DA9F-D57D-D71B-FD5A28B3EEFA}"/>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3703104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448AA1-BCF5-2B9C-B529-90A4B899A88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88BF391-DC01-D8EF-0720-93E0A20FB13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4A8BCEA-CFEC-CE90-60DD-EFC94BE6613F}"/>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B1DD24B3-BEDA-598C-5F9F-BE9F17701B20}"/>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10468411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619E67-2232-7CA0-6DC3-3239483A59E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E688787-EF53-A91C-2CDA-BC81B8F57FA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EAFADCA-D036-B38C-8AB9-952187422CC6}"/>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A5088016-4DF3-A525-566B-B96CD7AA5949}"/>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5355220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PAR23414 – Operasional Restoran dan Bar</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PAR23414 – </a:t>
            </a:r>
            <a:r>
              <a:rPr kumimoji="0" lang="en-US" sz="11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Operasional</a:t>
            </a:r>
            <a:r>
              <a:rPr kumimoji="0" lang="en-US"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1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Restoran</a:t>
            </a:r>
            <a:r>
              <a:rPr kumimoji="0" lang="en-US"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dan Bar</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a:extLst>
              <a:ext uri="{FF2B5EF4-FFF2-40B4-BE49-F238E27FC236}">
                <a16:creationId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PAR23414 – </a:t>
            </a:r>
            <a:r>
              <a:rPr kumimoji="0" lang="en-US" sz="11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Operasional</a:t>
            </a:r>
            <a:r>
              <a:rPr kumimoji="0" lang="en-US"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1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Restoran</a:t>
            </a:r>
            <a:r>
              <a:rPr kumimoji="0" lang="en-US"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dan Bar</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571744"/>
            <a:ext cx="9144000" cy="1261884"/>
          </a:xfrm>
          <a:prstGeom prst="rect">
            <a:avLst/>
          </a:prstGeom>
          <a:noFill/>
        </p:spPr>
        <p:txBody>
          <a:bodyPr wrap="square" lIns="91440" tIns="45720" rIns="91440" bIns="45720">
            <a:spAutoFit/>
          </a:bodyPr>
          <a:lstStyle/>
          <a:p>
            <a:pPr algn="ctr"/>
            <a:r>
              <a:rPr 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OPERASIONAL RESTAURANT BAR</a:t>
            </a:r>
            <a:endPar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a:t>
            </a:r>
            <a:r>
              <a:rPr lang="en-US" sz="3600" b="1">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7</a:t>
            </a:r>
            <a:endPar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5">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923473-757D-9182-605C-F501BCF8FE35}"/>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2E5EFF53-E33F-15A3-59B4-0F3684C055FA}"/>
              </a:ext>
            </a:extLst>
          </p:cNvPr>
          <p:cNvSpPr txBox="1">
            <a:spLocks/>
          </p:cNvSpPr>
          <p:nvPr/>
        </p:nvSpPr>
        <p:spPr>
          <a:xfrm>
            <a:off x="457200" y="620688"/>
            <a:ext cx="8229600" cy="550547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en-US" sz="2600" b="1" dirty="0">
                <a:solidFill>
                  <a:schemeClr val="tx1"/>
                </a:solidFill>
                <a:latin typeface="Cambria" panose="02040503050406030204" pitchFamily="18" charset="0"/>
                <a:cs typeface="Arial" panose="020B0604020202020204" pitchFamily="34" charset="0"/>
              </a:rPr>
              <a:t>5. </a:t>
            </a:r>
            <a:r>
              <a:rPr lang="en-US" sz="2600" b="1" dirty="0" err="1">
                <a:solidFill>
                  <a:schemeClr val="tx1"/>
                </a:solidFill>
                <a:latin typeface="Cambria" panose="02040503050406030204" pitchFamily="18" charset="0"/>
                <a:cs typeface="Arial" panose="020B0604020202020204" pitchFamily="34" charset="0"/>
              </a:rPr>
              <a:t>Menyajikan</a:t>
            </a:r>
            <a:r>
              <a:rPr lang="en-US" sz="2600" b="1" dirty="0">
                <a:solidFill>
                  <a:schemeClr val="tx1"/>
                </a:solidFill>
                <a:latin typeface="Cambria" panose="02040503050406030204" pitchFamily="18" charset="0"/>
                <a:cs typeface="Arial" panose="020B0604020202020204" pitchFamily="34" charset="0"/>
              </a:rPr>
              <a:t> </a:t>
            </a:r>
            <a:r>
              <a:rPr lang="en-US" sz="2600" b="1" dirty="0" err="1">
                <a:solidFill>
                  <a:schemeClr val="tx1"/>
                </a:solidFill>
                <a:latin typeface="Cambria" panose="02040503050406030204" pitchFamily="18" charset="0"/>
                <a:cs typeface="Arial" panose="020B0604020202020204" pitchFamily="34" charset="0"/>
              </a:rPr>
              <a:t>Hidangan</a:t>
            </a:r>
            <a:r>
              <a:rPr lang="en-US" sz="2600" b="1" dirty="0">
                <a:solidFill>
                  <a:schemeClr val="tx1"/>
                </a:solidFill>
                <a:latin typeface="Cambria" panose="02040503050406030204" pitchFamily="18" charset="0"/>
                <a:cs typeface="Arial" panose="020B0604020202020204" pitchFamily="34" charset="0"/>
              </a:rPr>
              <a:t> (Serving the Food)</a:t>
            </a:r>
          </a:p>
          <a:p>
            <a:pPr algn="just"/>
            <a:endParaRPr lang="en-US" sz="2600" b="1"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en-US" sz="2600" dirty="0" err="1">
                <a:solidFill>
                  <a:schemeClr val="tx1"/>
                </a:solidFill>
                <a:latin typeface="Cambria" panose="02040503050406030204" pitchFamily="18" charset="0"/>
                <a:cs typeface="Arial" panose="020B0604020202020204" pitchFamily="34" charset="0"/>
              </a:rPr>
              <a:t>Deskripsi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Menyajikan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hidangan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kepada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tamu</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sesuai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dengan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urutan</a:t>
            </a:r>
            <a:r>
              <a:rPr lang="en-US" sz="2600" dirty="0">
                <a:solidFill>
                  <a:schemeClr val="tx1"/>
                </a:solidFill>
                <a:latin typeface="Cambria" panose="02040503050406030204" pitchFamily="18" charset="0"/>
                <a:cs typeface="Arial" panose="020B0604020202020204" pitchFamily="34" charset="0"/>
              </a:rPr>
              <a:t> yang </a:t>
            </a:r>
            <a:r>
              <a:rPr lang="en-US" sz="2600" dirty="0" err="1">
                <a:solidFill>
                  <a:schemeClr val="tx1"/>
                </a:solidFill>
                <a:latin typeface="Cambria" panose="02040503050406030204" pitchFamily="18" charset="0"/>
                <a:cs typeface="Arial" panose="020B0604020202020204" pitchFamily="34" charset="0"/>
              </a:rPr>
              <a:t>benar</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biasanya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dimulai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dari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hidangan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pembuka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lalu</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hidangan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utama</a:t>
            </a:r>
            <a:r>
              <a:rPr lang="en-US" sz="2600" dirty="0">
                <a:solidFill>
                  <a:schemeClr val="tx1"/>
                </a:solidFill>
                <a:latin typeface="Cambria" panose="02040503050406030204" pitchFamily="18" charset="0"/>
                <a:cs typeface="Arial" panose="020B0604020202020204" pitchFamily="34" charset="0"/>
              </a:rPr>
              <a:t>, dan </a:t>
            </a:r>
            <a:r>
              <a:rPr lang="en-US" sz="2600" dirty="0" err="1">
                <a:solidFill>
                  <a:schemeClr val="tx1"/>
                </a:solidFill>
                <a:latin typeface="Cambria" panose="02040503050406030204" pitchFamily="18" charset="0"/>
                <a:cs typeface="Arial" panose="020B0604020202020204" pitchFamily="34" charset="0"/>
              </a:rPr>
              <a:t>terakhir</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hidangan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penutup</a:t>
            </a:r>
            <a:r>
              <a:rPr lang="en-US" sz="2600" dirty="0">
                <a:solidFill>
                  <a:schemeClr val="tx1"/>
                </a:solidFill>
                <a:latin typeface="Cambria" panose="02040503050406030204" pitchFamily="18" charset="0"/>
                <a:cs typeface="Arial" panose="020B0604020202020204" pitchFamily="34" charset="0"/>
              </a:rPr>
              <a:t>).</a:t>
            </a:r>
          </a:p>
          <a:p>
            <a:pPr marL="457200" indent="-457200" algn="just">
              <a:buFontTx/>
              <a:buChar char="-"/>
            </a:pPr>
            <a:r>
              <a:rPr lang="en-US" sz="2600" dirty="0" err="1">
                <a:solidFill>
                  <a:schemeClr val="tx1"/>
                </a:solidFill>
                <a:latin typeface="Cambria" panose="02040503050406030204" pitchFamily="18" charset="0"/>
                <a:cs typeface="Arial" panose="020B0604020202020204" pitchFamily="34" charset="0"/>
              </a:rPr>
              <a:t>Tujuan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Menyajikan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makanan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dengan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cara</a:t>
            </a:r>
            <a:r>
              <a:rPr lang="en-US" sz="2600" dirty="0">
                <a:solidFill>
                  <a:schemeClr val="tx1"/>
                </a:solidFill>
                <a:latin typeface="Cambria" panose="02040503050406030204" pitchFamily="18" charset="0"/>
                <a:cs typeface="Arial" panose="020B0604020202020204" pitchFamily="34" charset="0"/>
              </a:rPr>
              <a:t> yang </a:t>
            </a:r>
            <a:r>
              <a:rPr lang="en-US" sz="2600" dirty="0" err="1">
                <a:solidFill>
                  <a:schemeClr val="tx1"/>
                </a:solidFill>
                <a:latin typeface="Cambria" panose="02040503050406030204" pitchFamily="18" charset="0"/>
                <a:cs typeface="Arial" panose="020B0604020202020204" pitchFamily="34" charset="0"/>
              </a:rPr>
              <a:t>menarik</a:t>
            </a:r>
            <a:r>
              <a:rPr lang="en-US" sz="2600" dirty="0">
                <a:solidFill>
                  <a:schemeClr val="tx1"/>
                </a:solidFill>
                <a:latin typeface="Cambria" panose="02040503050406030204" pitchFamily="18" charset="0"/>
                <a:cs typeface="Arial" panose="020B0604020202020204" pitchFamily="34" charset="0"/>
              </a:rPr>
              <a:t> dan </a:t>
            </a:r>
            <a:r>
              <a:rPr lang="en-US" sz="2600" dirty="0" err="1">
                <a:solidFill>
                  <a:schemeClr val="tx1"/>
                </a:solidFill>
                <a:latin typeface="Cambria" panose="02040503050406030204" pitchFamily="18" charset="0"/>
                <a:cs typeface="Arial" panose="020B0604020202020204" pitchFamily="34" charset="0"/>
              </a:rPr>
              <a:t>menjaga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kesegaran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hidangan</a:t>
            </a:r>
            <a:r>
              <a:rPr lang="en-US" sz="2600" dirty="0">
                <a:solidFill>
                  <a:schemeClr val="tx1"/>
                </a:solidFill>
                <a:latin typeface="Cambria" panose="02040503050406030204" pitchFamily="18" charset="0"/>
                <a:cs typeface="Arial" panose="020B0604020202020204" pitchFamily="34" charset="0"/>
              </a:rPr>
              <a:t>.</a:t>
            </a:r>
          </a:p>
          <a:p>
            <a:pPr marL="457200" indent="-457200" algn="just">
              <a:buFontTx/>
              <a:buChar char="-"/>
            </a:pPr>
            <a:r>
              <a:rPr lang="en-US" sz="2600" dirty="0" err="1">
                <a:solidFill>
                  <a:schemeClr val="tx1"/>
                </a:solidFill>
                <a:latin typeface="Cambria" panose="02040503050406030204" pitchFamily="18" charset="0"/>
                <a:cs typeface="Arial" panose="020B0604020202020204" pitchFamily="34" charset="0"/>
              </a:rPr>
              <a:t>Contoh</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Ini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hidangan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pembuka</a:t>
            </a:r>
            <a:r>
              <a:rPr lang="en-US" sz="2600" dirty="0">
                <a:solidFill>
                  <a:schemeClr val="tx1"/>
                </a:solidFill>
                <a:latin typeface="Cambria" panose="02040503050406030204" pitchFamily="18" charset="0"/>
                <a:cs typeface="Arial" panose="020B0604020202020204" pitchFamily="34" charset="0"/>
              </a:rPr>
              <a:t> Anda, </a:t>
            </a:r>
            <a:r>
              <a:rPr lang="en-US" sz="2600" dirty="0" err="1">
                <a:solidFill>
                  <a:schemeClr val="tx1"/>
                </a:solidFill>
                <a:latin typeface="Cambria" panose="02040503050406030204" pitchFamily="18" charset="0"/>
                <a:cs typeface="Arial" panose="020B0604020202020204" pitchFamily="34" charset="0"/>
              </a:rPr>
              <a:t>selamat</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menikmati</a:t>
            </a:r>
            <a:r>
              <a:rPr lang="en-US" sz="2600" dirty="0">
                <a:solidFill>
                  <a:schemeClr val="tx1"/>
                </a:solidFill>
                <a:latin typeface="Cambria" panose="02040503050406030204" pitchFamily="18" charset="0"/>
                <a:cs typeface="Arial" panose="020B0604020202020204" pitchFamily="34" charset="0"/>
              </a:rPr>
              <a:t>. Kami </a:t>
            </a:r>
            <a:r>
              <a:rPr lang="en-US" sz="2600" dirty="0" err="1">
                <a:solidFill>
                  <a:schemeClr val="tx1"/>
                </a:solidFill>
                <a:latin typeface="Cambria" panose="02040503050406030204" pitchFamily="18" charset="0"/>
                <a:cs typeface="Arial" panose="020B0604020202020204" pitchFamily="34" charset="0"/>
              </a:rPr>
              <a:t>akan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segera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menyajikan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hidangan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utama</a:t>
            </a:r>
            <a:r>
              <a:rPr lang="en-US" sz="2600"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1662929687"/>
      </p:ext>
    </p:extLst>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857129-599F-8685-503B-4DF75ADF4961}"/>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4846D5D3-DF7C-5BFC-41DF-0A2000384253}"/>
              </a:ext>
            </a:extLst>
          </p:cNvPr>
          <p:cNvSpPr txBox="1">
            <a:spLocks/>
          </p:cNvSpPr>
          <p:nvPr/>
        </p:nvSpPr>
        <p:spPr>
          <a:xfrm>
            <a:off x="457200" y="620688"/>
            <a:ext cx="8229600" cy="550547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en-US" sz="2600" b="1" dirty="0">
                <a:solidFill>
                  <a:schemeClr val="tx1"/>
                </a:solidFill>
                <a:latin typeface="Cambria" panose="02040503050406030204" pitchFamily="18" charset="0"/>
                <a:cs typeface="Arial" panose="020B0604020202020204" pitchFamily="34" charset="0"/>
              </a:rPr>
              <a:t>6. </a:t>
            </a:r>
            <a:r>
              <a:rPr lang="en-US" sz="2600" b="1" dirty="0" err="1">
                <a:solidFill>
                  <a:schemeClr val="tx1"/>
                </a:solidFill>
                <a:latin typeface="Cambria" panose="02040503050406030204" pitchFamily="18" charset="0"/>
                <a:cs typeface="Arial" panose="020B0604020202020204" pitchFamily="34" charset="0"/>
              </a:rPr>
              <a:t>Memantau</a:t>
            </a:r>
            <a:r>
              <a:rPr lang="en-US" sz="2600" b="1" dirty="0">
                <a:solidFill>
                  <a:schemeClr val="tx1"/>
                </a:solidFill>
                <a:latin typeface="Cambria" panose="02040503050406030204" pitchFamily="18" charset="0"/>
                <a:cs typeface="Arial" panose="020B0604020202020204" pitchFamily="34" charset="0"/>
              </a:rPr>
              <a:t> dan </a:t>
            </a:r>
            <a:r>
              <a:rPr lang="en-US" sz="2600" b="1" dirty="0" err="1">
                <a:solidFill>
                  <a:schemeClr val="tx1"/>
                </a:solidFill>
                <a:latin typeface="Cambria" panose="02040503050406030204" pitchFamily="18" charset="0"/>
                <a:cs typeface="Arial" panose="020B0604020202020204" pitchFamily="34" charset="0"/>
              </a:rPr>
              <a:t>Menawarkan</a:t>
            </a:r>
            <a:r>
              <a:rPr lang="en-US" sz="2600" b="1" dirty="0">
                <a:solidFill>
                  <a:schemeClr val="tx1"/>
                </a:solidFill>
                <a:latin typeface="Cambria" panose="02040503050406030204" pitchFamily="18" charset="0"/>
                <a:cs typeface="Arial" panose="020B0604020202020204" pitchFamily="34" charset="0"/>
              </a:rPr>
              <a:t> </a:t>
            </a:r>
            <a:r>
              <a:rPr lang="en-US" sz="2600" b="1" dirty="0" err="1">
                <a:solidFill>
                  <a:schemeClr val="tx1"/>
                </a:solidFill>
                <a:latin typeface="Cambria" panose="02040503050406030204" pitchFamily="18" charset="0"/>
                <a:cs typeface="Arial" panose="020B0604020202020204" pitchFamily="34" charset="0"/>
              </a:rPr>
              <a:t>Layanan</a:t>
            </a:r>
            <a:r>
              <a:rPr lang="en-US" sz="2600" b="1" dirty="0">
                <a:solidFill>
                  <a:schemeClr val="tx1"/>
                </a:solidFill>
                <a:latin typeface="Cambria" panose="02040503050406030204" pitchFamily="18" charset="0"/>
                <a:cs typeface="Arial" panose="020B0604020202020204" pitchFamily="34" charset="0"/>
              </a:rPr>
              <a:t> </a:t>
            </a:r>
            <a:r>
              <a:rPr lang="en-US" sz="2600" b="1" dirty="0" err="1">
                <a:solidFill>
                  <a:schemeClr val="tx1"/>
                </a:solidFill>
                <a:latin typeface="Cambria" panose="02040503050406030204" pitchFamily="18" charset="0"/>
                <a:cs typeface="Arial" panose="020B0604020202020204" pitchFamily="34" charset="0"/>
              </a:rPr>
              <a:t>Tambahan</a:t>
            </a:r>
            <a:r>
              <a:rPr lang="en-US" sz="2600" b="1" dirty="0">
                <a:solidFill>
                  <a:schemeClr val="tx1"/>
                </a:solidFill>
                <a:latin typeface="Cambria" panose="02040503050406030204" pitchFamily="18" charset="0"/>
                <a:cs typeface="Arial" panose="020B0604020202020204" pitchFamily="34" charset="0"/>
              </a:rPr>
              <a:t> (Monitoring the Table and Offering Additional Service)</a:t>
            </a:r>
          </a:p>
          <a:p>
            <a:pPr algn="just"/>
            <a:endParaRPr lang="en-US" sz="2600" b="1"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en-US" sz="2600" dirty="0" err="1">
                <a:solidFill>
                  <a:schemeClr val="tx1"/>
                </a:solidFill>
                <a:latin typeface="Cambria" panose="02040503050406030204" pitchFamily="18" charset="0"/>
                <a:cs typeface="Arial" panose="020B0604020202020204" pitchFamily="34" charset="0"/>
              </a:rPr>
              <a:t>Deskripsi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Melihat</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kebutuhan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tamu</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selama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makan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seperti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menambah</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minuman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mengganti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piring</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atau</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menawarkan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hidangan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penutup</a:t>
            </a:r>
            <a:r>
              <a:rPr lang="en-US" sz="2600" dirty="0">
                <a:solidFill>
                  <a:schemeClr val="tx1"/>
                </a:solidFill>
                <a:latin typeface="Cambria" panose="02040503050406030204" pitchFamily="18" charset="0"/>
                <a:cs typeface="Arial" panose="020B0604020202020204" pitchFamily="34" charset="0"/>
              </a:rPr>
              <a:t>.</a:t>
            </a:r>
          </a:p>
          <a:p>
            <a:pPr marL="457200" indent="-457200" algn="just">
              <a:buFontTx/>
              <a:buChar char="-"/>
            </a:pPr>
            <a:r>
              <a:rPr lang="en-US" sz="2600" dirty="0" err="1">
                <a:solidFill>
                  <a:schemeClr val="tx1"/>
                </a:solidFill>
                <a:latin typeface="Cambria" panose="02040503050406030204" pitchFamily="18" charset="0"/>
                <a:cs typeface="Arial" panose="020B0604020202020204" pitchFamily="34" charset="0"/>
              </a:rPr>
              <a:t>Tujuan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Memastikan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tamu</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mendapatkan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layanan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tambahan</a:t>
            </a:r>
            <a:r>
              <a:rPr lang="en-US" sz="2600" dirty="0">
                <a:solidFill>
                  <a:schemeClr val="tx1"/>
                </a:solidFill>
                <a:latin typeface="Cambria" panose="02040503050406030204" pitchFamily="18" charset="0"/>
                <a:cs typeface="Arial" panose="020B0604020202020204" pitchFamily="34" charset="0"/>
              </a:rPr>
              <a:t> yang </a:t>
            </a:r>
            <a:r>
              <a:rPr lang="en-US" sz="2600" dirty="0" err="1">
                <a:solidFill>
                  <a:schemeClr val="tx1"/>
                </a:solidFill>
                <a:latin typeface="Cambria" panose="02040503050406030204" pitchFamily="18" charset="0"/>
                <a:cs typeface="Arial" panose="020B0604020202020204" pitchFamily="34" charset="0"/>
              </a:rPr>
              <a:t>dibutuhkan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tanpa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merasa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terganggu</a:t>
            </a:r>
            <a:r>
              <a:rPr lang="en-US" sz="2600" dirty="0">
                <a:solidFill>
                  <a:schemeClr val="tx1"/>
                </a:solidFill>
                <a:latin typeface="Cambria" panose="02040503050406030204" pitchFamily="18" charset="0"/>
                <a:cs typeface="Arial" panose="020B0604020202020204" pitchFamily="34" charset="0"/>
              </a:rPr>
              <a:t>.</a:t>
            </a:r>
          </a:p>
          <a:p>
            <a:pPr marL="457200" indent="-457200" algn="just">
              <a:buFontTx/>
              <a:buChar char="-"/>
            </a:pPr>
            <a:r>
              <a:rPr lang="en-US" sz="2600" dirty="0" err="1">
                <a:solidFill>
                  <a:schemeClr val="tx1"/>
                </a:solidFill>
                <a:latin typeface="Cambria" panose="02040503050406030204" pitchFamily="18" charset="0"/>
                <a:cs typeface="Arial" panose="020B0604020202020204" pitchFamily="34" charset="0"/>
              </a:rPr>
              <a:t>Contoh</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Apakah</a:t>
            </a:r>
            <a:r>
              <a:rPr lang="en-US" sz="2600" dirty="0">
                <a:solidFill>
                  <a:schemeClr val="tx1"/>
                </a:solidFill>
                <a:latin typeface="Cambria" panose="02040503050406030204" pitchFamily="18" charset="0"/>
                <a:cs typeface="Arial" panose="020B0604020202020204" pitchFamily="34" charset="0"/>
              </a:rPr>
              <a:t> Anda </a:t>
            </a:r>
            <a:r>
              <a:rPr lang="en-US" sz="2600" dirty="0" err="1">
                <a:solidFill>
                  <a:schemeClr val="tx1"/>
                </a:solidFill>
                <a:latin typeface="Cambria" panose="02040503050406030204" pitchFamily="18" charset="0"/>
                <a:cs typeface="Arial" panose="020B0604020202020204" pitchFamily="34" charset="0"/>
              </a:rPr>
              <a:t>ingin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menambah</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minuman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Atau</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apakah</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ada</a:t>
            </a:r>
            <a:r>
              <a:rPr lang="en-US" sz="2600" dirty="0">
                <a:solidFill>
                  <a:schemeClr val="tx1"/>
                </a:solidFill>
                <a:latin typeface="Cambria" panose="02040503050406030204" pitchFamily="18" charset="0"/>
                <a:cs typeface="Arial" panose="020B0604020202020204" pitchFamily="34" charset="0"/>
              </a:rPr>
              <a:t> yang </a:t>
            </a:r>
            <a:r>
              <a:rPr lang="en-US" sz="2600" dirty="0" err="1">
                <a:solidFill>
                  <a:schemeClr val="tx1"/>
                </a:solidFill>
                <a:latin typeface="Cambria" panose="02040503050406030204" pitchFamily="18" charset="0"/>
                <a:cs typeface="Arial" panose="020B0604020202020204" pitchFamily="34" charset="0"/>
              </a:rPr>
              <a:t>bisa</a:t>
            </a:r>
            <a:r>
              <a:rPr lang="en-US" sz="2600" dirty="0">
                <a:solidFill>
                  <a:schemeClr val="tx1"/>
                </a:solidFill>
                <a:latin typeface="Cambria" panose="02040503050406030204" pitchFamily="18" charset="0"/>
                <a:cs typeface="Arial" panose="020B0604020202020204" pitchFamily="34" charset="0"/>
              </a:rPr>
              <a:t> kami </a:t>
            </a:r>
            <a:r>
              <a:rPr lang="en-US" sz="2600" dirty="0" err="1">
                <a:solidFill>
                  <a:schemeClr val="tx1"/>
                </a:solidFill>
                <a:latin typeface="Cambria" panose="02040503050406030204" pitchFamily="18" charset="0"/>
                <a:cs typeface="Arial" panose="020B0604020202020204" pitchFamily="34" charset="0"/>
              </a:rPr>
              <a:t>bantu</a:t>
            </a:r>
            <a:r>
              <a:rPr lang="en-US" sz="2600"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3064628859"/>
      </p:ext>
    </p:extLst>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ED60C7-A18E-EC6E-B34B-10E1D98E589B}"/>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59DEC274-31D3-176A-58D4-8C1518784C55}"/>
              </a:ext>
            </a:extLst>
          </p:cNvPr>
          <p:cNvSpPr txBox="1">
            <a:spLocks/>
          </p:cNvSpPr>
          <p:nvPr/>
        </p:nvSpPr>
        <p:spPr>
          <a:xfrm>
            <a:off x="457200" y="620688"/>
            <a:ext cx="8229600" cy="550547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en-US" sz="2600" b="1" dirty="0">
                <a:solidFill>
                  <a:schemeClr val="tx1"/>
                </a:solidFill>
                <a:latin typeface="Cambria" panose="02040503050406030204" pitchFamily="18" charset="0"/>
                <a:cs typeface="Arial" panose="020B0604020202020204" pitchFamily="34" charset="0"/>
              </a:rPr>
              <a:t>7. </a:t>
            </a:r>
            <a:r>
              <a:rPr lang="en-US" sz="2600" b="1" dirty="0" err="1">
                <a:solidFill>
                  <a:schemeClr val="tx1"/>
                </a:solidFill>
                <a:latin typeface="Cambria" panose="02040503050406030204" pitchFamily="18" charset="0"/>
                <a:cs typeface="Arial" panose="020B0604020202020204" pitchFamily="34" charset="0"/>
              </a:rPr>
              <a:t>Menyelesaikan</a:t>
            </a:r>
            <a:r>
              <a:rPr lang="en-US" sz="2600" b="1" dirty="0">
                <a:solidFill>
                  <a:schemeClr val="tx1"/>
                </a:solidFill>
                <a:latin typeface="Cambria" panose="02040503050406030204" pitchFamily="18" charset="0"/>
                <a:cs typeface="Arial" panose="020B0604020202020204" pitchFamily="34" charset="0"/>
              </a:rPr>
              <a:t> </a:t>
            </a:r>
            <a:r>
              <a:rPr lang="en-US" sz="2600" b="1" dirty="0" err="1">
                <a:solidFill>
                  <a:schemeClr val="tx1"/>
                </a:solidFill>
                <a:latin typeface="Cambria" panose="02040503050406030204" pitchFamily="18" charset="0"/>
                <a:cs typeface="Arial" panose="020B0604020202020204" pitchFamily="34" charset="0"/>
              </a:rPr>
              <a:t>Tagihan</a:t>
            </a:r>
            <a:r>
              <a:rPr lang="en-US" sz="2600" b="1" dirty="0">
                <a:solidFill>
                  <a:schemeClr val="tx1"/>
                </a:solidFill>
                <a:latin typeface="Cambria" panose="02040503050406030204" pitchFamily="18" charset="0"/>
                <a:cs typeface="Arial" panose="020B0604020202020204" pitchFamily="34" charset="0"/>
              </a:rPr>
              <a:t> (Presenting the Bill)</a:t>
            </a:r>
          </a:p>
          <a:p>
            <a:pPr algn="just"/>
            <a:endParaRPr lang="en-US" sz="2600" b="1"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en-US" sz="2600" dirty="0" err="1">
                <a:solidFill>
                  <a:schemeClr val="tx1"/>
                </a:solidFill>
                <a:latin typeface="Cambria" panose="02040503050406030204" pitchFamily="18" charset="0"/>
                <a:cs typeface="Arial" panose="020B0604020202020204" pitchFamily="34" charset="0"/>
              </a:rPr>
              <a:t>Deskripsi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Menyediakan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tagihan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secara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sopan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setelah</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tamu</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selesai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menikmati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hidangan</a:t>
            </a:r>
            <a:r>
              <a:rPr lang="en-US" sz="2600" dirty="0">
                <a:solidFill>
                  <a:schemeClr val="tx1"/>
                </a:solidFill>
                <a:latin typeface="Cambria" panose="02040503050406030204" pitchFamily="18" charset="0"/>
                <a:cs typeface="Arial" panose="020B0604020202020204" pitchFamily="34" charset="0"/>
              </a:rPr>
              <a:t>, dan </a:t>
            </a:r>
            <a:r>
              <a:rPr lang="en-US" sz="2600" dirty="0" err="1">
                <a:solidFill>
                  <a:schemeClr val="tx1"/>
                </a:solidFill>
                <a:latin typeface="Cambria" panose="02040503050406030204" pitchFamily="18" charset="0"/>
                <a:cs typeface="Arial" panose="020B0604020202020204" pitchFamily="34" charset="0"/>
              </a:rPr>
              <a:t>memastikan</a:t>
            </a:r>
            <a:r>
              <a:rPr lang="en-US" sz="2600" dirty="0">
                <a:solidFill>
                  <a:schemeClr val="tx1"/>
                </a:solidFill>
                <a:latin typeface="Cambria" panose="02040503050406030204" pitchFamily="18" charset="0"/>
                <a:cs typeface="Arial" panose="020B0604020202020204" pitchFamily="34" charset="0"/>
              </a:rPr>
              <a:t> proses </a:t>
            </a:r>
            <a:r>
              <a:rPr lang="en-US" sz="2600" dirty="0" err="1">
                <a:solidFill>
                  <a:schemeClr val="tx1"/>
                </a:solidFill>
                <a:latin typeface="Cambria" panose="02040503050406030204" pitchFamily="18" charset="0"/>
                <a:cs typeface="Arial" panose="020B0604020202020204" pitchFamily="34" charset="0"/>
              </a:rPr>
              <a:t>pembayaran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berjalan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lancar</a:t>
            </a:r>
            <a:r>
              <a:rPr lang="en-US" sz="2600" dirty="0">
                <a:solidFill>
                  <a:schemeClr val="tx1"/>
                </a:solidFill>
                <a:latin typeface="Cambria" panose="02040503050406030204" pitchFamily="18" charset="0"/>
                <a:cs typeface="Arial" panose="020B0604020202020204" pitchFamily="34" charset="0"/>
              </a:rPr>
              <a:t>.</a:t>
            </a:r>
          </a:p>
          <a:p>
            <a:pPr marL="457200" indent="-457200" algn="just">
              <a:buFontTx/>
              <a:buChar char="-"/>
            </a:pPr>
            <a:r>
              <a:rPr lang="en-US" sz="2600" dirty="0" err="1">
                <a:solidFill>
                  <a:schemeClr val="tx1"/>
                </a:solidFill>
                <a:latin typeface="Cambria" panose="02040503050406030204" pitchFamily="18" charset="0"/>
                <a:cs typeface="Arial" panose="020B0604020202020204" pitchFamily="34" charset="0"/>
              </a:rPr>
              <a:t>Tujuan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Memastikan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tamu</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dapat</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menyelesaikan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pembayaran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dengan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mudah</a:t>
            </a:r>
            <a:r>
              <a:rPr lang="en-US" sz="2600" dirty="0">
                <a:solidFill>
                  <a:schemeClr val="tx1"/>
                </a:solidFill>
                <a:latin typeface="Cambria" panose="02040503050406030204" pitchFamily="18" charset="0"/>
                <a:cs typeface="Arial" panose="020B0604020202020204" pitchFamily="34" charset="0"/>
              </a:rPr>
              <a:t> dan </a:t>
            </a:r>
            <a:r>
              <a:rPr lang="en-US" sz="2600" dirty="0" err="1">
                <a:solidFill>
                  <a:schemeClr val="tx1"/>
                </a:solidFill>
                <a:latin typeface="Cambria" panose="02040503050406030204" pitchFamily="18" charset="0"/>
                <a:cs typeface="Arial" panose="020B0604020202020204" pitchFamily="34" charset="0"/>
              </a:rPr>
              <a:t>mengakhiri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layanan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dengan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kesan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baik</a:t>
            </a:r>
            <a:r>
              <a:rPr lang="en-US" sz="2600" dirty="0">
                <a:solidFill>
                  <a:schemeClr val="tx1"/>
                </a:solidFill>
                <a:latin typeface="Cambria" panose="02040503050406030204" pitchFamily="18" charset="0"/>
                <a:cs typeface="Arial" panose="020B0604020202020204" pitchFamily="34" charset="0"/>
              </a:rPr>
              <a:t>.</a:t>
            </a:r>
          </a:p>
          <a:p>
            <a:pPr marL="457200" indent="-457200" algn="just">
              <a:buFontTx/>
              <a:buChar char="-"/>
            </a:pPr>
            <a:r>
              <a:rPr lang="en-US" sz="2600" dirty="0" err="1">
                <a:solidFill>
                  <a:schemeClr val="tx1"/>
                </a:solidFill>
                <a:latin typeface="Cambria" panose="02040503050406030204" pitchFamily="18" charset="0"/>
                <a:cs typeface="Arial" panose="020B0604020202020204" pitchFamily="34" charset="0"/>
              </a:rPr>
              <a:t>sContoh</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Ini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tagihan</a:t>
            </a:r>
            <a:r>
              <a:rPr lang="en-US" sz="2600" dirty="0">
                <a:solidFill>
                  <a:schemeClr val="tx1"/>
                </a:solidFill>
                <a:latin typeface="Cambria" panose="02040503050406030204" pitchFamily="18" charset="0"/>
                <a:cs typeface="Arial" panose="020B0604020202020204" pitchFamily="34" charset="0"/>
              </a:rPr>
              <a:t> Anda, </a:t>
            </a:r>
            <a:r>
              <a:rPr lang="en-US" sz="2600" dirty="0" err="1">
                <a:solidFill>
                  <a:schemeClr val="tx1"/>
                </a:solidFill>
                <a:latin typeface="Cambria" panose="02040503050406030204" pitchFamily="18" charset="0"/>
                <a:cs typeface="Arial" panose="020B0604020202020204" pitchFamily="34" charset="0"/>
              </a:rPr>
              <a:t>silakan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diperiksa</a:t>
            </a:r>
            <a:r>
              <a:rPr lang="en-US" sz="2600" dirty="0">
                <a:solidFill>
                  <a:schemeClr val="tx1"/>
                </a:solidFill>
                <a:latin typeface="Cambria" panose="02040503050406030204" pitchFamily="18" charset="0"/>
                <a:cs typeface="Arial" panose="020B0604020202020204" pitchFamily="34" charset="0"/>
              </a:rPr>
              <a:t>. Kami </a:t>
            </a:r>
            <a:r>
              <a:rPr lang="en-US" sz="2600" dirty="0" err="1">
                <a:solidFill>
                  <a:schemeClr val="tx1"/>
                </a:solidFill>
                <a:latin typeface="Cambria" panose="02040503050406030204" pitchFamily="18" charset="0"/>
                <a:cs typeface="Arial" panose="020B0604020202020204" pitchFamily="34" charset="0"/>
              </a:rPr>
              <a:t>menerima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pembayaran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tunai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maupun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kartu</a:t>
            </a:r>
            <a:r>
              <a:rPr lang="en-US" sz="2600"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3366964302"/>
      </p:ext>
    </p:extLst>
  </p:cSld>
  <p:clrMapOvr>
    <a:masterClrMapping/>
  </p:clrMapOvr>
  <p:transition spd="slow">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EF2B5E-2004-453A-E78D-2CA5D8798E1D}"/>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3E4D4564-33CF-CA44-649E-F02BA453C944}"/>
              </a:ext>
            </a:extLst>
          </p:cNvPr>
          <p:cNvSpPr txBox="1">
            <a:spLocks/>
          </p:cNvSpPr>
          <p:nvPr/>
        </p:nvSpPr>
        <p:spPr>
          <a:xfrm>
            <a:off x="457200" y="620688"/>
            <a:ext cx="8229600" cy="550547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en-US" sz="2600" dirty="0">
                <a:solidFill>
                  <a:schemeClr val="tx1"/>
                </a:solidFill>
                <a:latin typeface="Cambria" panose="02040503050406030204" pitchFamily="18" charset="0"/>
                <a:cs typeface="Arial" panose="020B0604020202020204" pitchFamily="34" charset="0"/>
              </a:rPr>
              <a:t>8</a:t>
            </a:r>
            <a:r>
              <a:rPr lang="en-US" sz="2600" b="1" dirty="0">
                <a:solidFill>
                  <a:schemeClr val="tx1"/>
                </a:solidFill>
                <a:latin typeface="Cambria" panose="02040503050406030204" pitchFamily="18" charset="0"/>
                <a:cs typeface="Arial" panose="020B0604020202020204" pitchFamily="34" charset="0"/>
              </a:rPr>
              <a:t>. </a:t>
            </a:r>
            <a:r>
              <a:rPr lang="en-US" sz="2600" b="1" dirty="0" err="1">
                <a:solidFill>
                  <a:schemeClr val="tx1"/>
                </a:solidFill>
                <a:latin typeface="Cambria" panose="02040503050406030204" pitchFamily="18" charset="0"/>
                <a:cs typeface="Arial" panose="020B0604020202020204" pitchFamily="34" charset="0"/>
              </a:rPr>
              <a:t>Mengucapkan</a:t>
            </a:r>
            <a:r>
              <a:rPr lang="en-US" sz="2600" b="1" dirty="0">
                <a:solidFill>
                  <a:schemeClr val="tx1"/>
                </a:solidFill>
                <a:latin typeface="Cambria" panose="02040503050406030204" pitchFamily="18" charset="0"/>
                <a:cs typeface="Arial" panose="020B0604020202020204" pitchFamily="34" charset="0"/>
              </a:rPr>
              <a:t> </a:t>
            </a:r>
            <a:r>
              <a:rPr lang="en-US" sz="2600" b="1" dirty="0" err="1">
                <a:solidFill>
                  <a:schemeClr val="tx1"/>
                </a:solidFill>
                <a:latin typeface="Cambria" panose="02040503050406030204" pitchFamily="18" charset="0"/>
                <a:cs typeface="Arial" panose="020B0604020202020204" pitchFamily="34" charset="0"/>
              </a:rPr>
              <a:t>Terima</a:t>
            </a:r>
            <a:r>
              <a:rPr lang="en-US" sz="2600" b="1" dirty="0">
                <a:solidFill>
                  <a:schemeClr val="tx1"/>
                </a:solidFill>
                <a:latin typeface="Cambria" panose="02040503050406030204" pitchFamily="18" charset="0"/>
                <a:cs typeface="Arial" panose="020B0604020202020204" pitchFamily="34" charset="0"/>
              </a:rPr>
              <a:t> Kasih dan </a:t>
            </a:r>
            <a:r>
              <a:rPr lang="en-US" sz="2600" b="1" dirty="0" err="1">
                <a:solidFill>
                  <a:schemeClr val="tx1"/>
                </a:solidFill>
                <a:latin typeface="Cambria" panose="02040503050406030204" pitchFamily="18" charset="0"/>
                <a:cs typeface="Arial" panose="020B0604020202020204" pitchFamily="34" charset="0"/>
              </a:rPr>
              <a:t>Selamat</a:t>
            </a:r>
            <a:r>
              <a:rPr lang="en-US" sz="2600" b="1" dirty="0">
                <a:solidFill>
                  <a:schemeClr val="tx1"/>
                </a:solidFill>
                <a:latin typeface="Cambria" panose="02040503050406030204" pitchFamily="18" charset="0"/>
                <a:cs typeface="Arial" panose="020B0604020202020204" pitchFamily="34" charset="0"/>
              </a:rPr>
              <a:t> </a:t>
            </a:r>
            <a:r>
              <a:rPr lang="en-US" sz="2600" b="1" dirty="0" err="1">
                <a:solidFill>
                  <a:schemeClr val="tx1"/>
                </a:solidFill>
                <a:latin typeface="Cambria" panose="02040503050406030204" pitchFamily="18" charset="0"/>
                <a:cs typeface="Arial" panose="020B0604020202020204" pitchFamily="34" charset="0"/>
              </a:rPr>
              <a:t>Tinggal</a:t>
            </a:r>
            <a:r>
              <a:rPr lang="en-US" sz="2600" b="1" dirty="0">
                <a:solidFill>
                  <a:schemeClr val="tx1"/>
                </a:solidFill>
                <a:latin typeface="Cambria" panose="02040503050406030204" pitchFamily="18" charset="0"/>
                <a:cs typeface="Arial" panose="020B0604020202020204" pitchFamily="34" charset="0"/>
              </a:rPr>
              <a:t> (Thanking the Guest and Farewell)</a:t>
            </a:r>
          </a:p>
          <a:p>
            <a:pPr algn="just"/>
            <a:endParaRPr lang="en-US" sz="2600" b="1"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en-US" sz="2600" dirty="0" err="1">
                <a:solidFill>
                  <a:schemeClr val="tx1"/>
                </a:solidFill>
                <a:latin typeface="Cambria" panose="02040503050406030204" pitchFamily="18" charset="0"/>
                <a:cs typeface="Arial" panose="020B0604020202020204" pitchFamily="34" charset="0"/>
              </a:rPr>
              <a:t>Deskripsi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Mengucapkan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terima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kasih</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kepada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tamu</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atas</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kunjungannya</a:t>
            </a:r>
            <a:r>
              <a:rPr lang="en-US" sz="2600" dirty="0">
                <a:solidFill>
                  <a:schemeClr val="tx1"/>
                </a:solidFill>
                <a:latin typeface="Cambria" panose="02040503050406030204" pitchFamily="18" charset="0"/>
                <a:cs typeface="Arial" panose="020B0604020202020204" pitchFamily="34" charset="0"/>
              </a:rPr>
              <a:t> dan </a:t>
            </a:r>
            <a:r>
              <a:rPr lang="en-US" sz="2600" dirty="0" err="1">
                <a:solidFill>
                  <a:schemeClr val="tx1"/>
                </a:solidFill>
                <a:latin typeface="Cambria" panose="02040503050406030204" pitchFamily="18" charset="0"/>
                <a:cs typeface="Arial" panose="020B0604020202020204" pitchFamily="34" charset="0"/>
              </a:rPr>
              <a:t>memberikan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salam</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perpisahan</a:t>
            </a:r>
            <a:r>
              <a:rPr lang="en-US" sz="2600" dirty="0">
                <a:solidFill>
                  <a:schemeClr val="tx1"/>
                </a:solidFill>
                <a:latin typeface="Cambria" panose="02040503050406030204" pitchFamily="18" charset="0"/>
                <a:cs typeface="Arial" panose="020B0604020202020204" pitchFamily="34" charset="0"/>
              </a:rPr>
              <a:t> yang </a:t>
            </a:r>
            <a:r>
              <a:rPr lang="en-US" sz="2600" dirty="0" err="1">
                <a:solidFill>
                  <a:schemeClr val="tx1"/>
                </a:solidFill>
                <a:latin typeface="Cambria" panose="02040503050406030204" pitchFamily="18" charset="0"/>
                <a:cs typeface="Arial" panose="020B0604020202020204" pitchFamily="34" charset="0"/>
              </a:rPr>
              <a:t>hangat</a:t>
            </a:r>
            <a:r>
              <a:rPr lang="en-US" sz="2600" dirty="0">
                <a:solidFill>
                  <a:schemeClr val="tx1"/>
                </a:solidFill>
                <a:latin typeface="Cambria" panose="02040503050406030204" pitchFamily="18" charset="0"/>
                <a:cs typeface="Arial" panose="020B0604020202020204" pitchFamily="34" charset="0"/>
              </a:rPr>
              <a:t>.</a:t>
            </a:r>
          </a:p>
          <a:p>
            <a:pPr marL="457200" indent="-457200" algn="just">
              <a:buFontTx/>
              <a:buChar char="-"/>
            </a:pPr>
            <a:r>
              <a:rPr lang="en-US" sz="2600" dirty="0" err="1">
                <a:solidFill>
                  <a:schemeClr val="tx1"/>
                </a:solidFill>
                <a:latin typeface="Cambria" panose="02040503050406030204" pitchFamily="18" charset="0"/>
                <a:cs typeface="Arial" panose="020B0604020202020204" pitchFamily="34" charset="0"/>
              </a:rPr>
              <a:t>Tujuan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Memberikan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pengalaman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akhir</a:t>
            </a:r>
            <a:r>
              <a:rPr lang="en-US" sz="2600" dirty="0">
                <a:solidFill>
                  <a:schemeClr val="tx1"/>
                </a:solidFill>
                <a:latin typeface="Cambria" panose="02040503050406030204" pitchFamily="18" charset="0"/>
                <a:cs typeface="Arial" panose="020B0604020202020204" pitchFamily="34" charset="0"/>
              </a:rPr>
              <a:t> yang </a:t>
            </a:r>
            <a:r>
              <a:rPr lang="en-US" sz="2600" dirty="0" err="1">
                <a:solidFill>
                  <a:schemeClr val="tx1"/>
                </a:solidFill>
                <a:latin typeface="Cambria" panose="02040503050406030204" pitchFamily="18" charset="0"/>
                <a:cs typeface="Arial" panose="020B0604020202020204" pitchFamily="34" charset="0"/>
              </a:rPr>
              <a:t>positif</a:t>
            </a:r>
            <a:r>
              <a:rPr lang="en-US" sz="2600" dirty="0">
                <a:solidFill>
                  <a:schemeClr val="tx1"/>
                </a:solidFill>
                <a:latin typeface="Cambria" panose="02040503050406030204" pitchFamily="18" charset="0"/>
                <a:cs typeface="Arial" panose="020B0604020202020204" pitchFamily="34" charset="0"/>
              </a:rPr>
              <a:t> agar </a:t>
            </a:r>
            <a:r>
              <a:rPr lang="en-US" sz="2600" dirty="0" err="1">
                <a:solidFill>
                  <a:schemeClr val="tx1"/>
                </a:solidFill>
                <a:latin typeface="Cambria" panose="02040503050406030204" pitchFamily="18" charset="0"/>
                <a:cs typeface="Arial" panose="020B0604020202020204" pitchFamily="34" charset="0"/>
              </a:rPr>
              <a:t>tamu</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ingin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kembali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lagi</a:t>
            </a:r>
            <a:r>
              <a:rPr lang="en-US" sz="2600" dirty="0">
                <a:solidFill>
                  <a:schemeClr val="tx1"/>
                </a:solidFill>
                <a:latin typeface="Cambria" panose="02040503050406030204" pitchFamily="18" charset="0"/>
                <a:cs typeface="Arial" panose="020B0604020202020204" pitchFamily="34" charset="0"/>
              </a:rPr>
              <a:t> di masa </a:t>
            </a:r>
            <a:r>
              <a:rPr lang="en-US" sz="2600" dirty="0" err="1">
                <a:solidFill>
                  <a:schemeClr val="tx1"/>
                </a:solidFill>
                <a:latin typeface="Cambria" panose="02040503050406030204" pitchFamily="18" charset="0"/>
                <a:cs typeface="Arial" panose="020B0604020202020204" pitchFamily="34" charset="0"/>
              </a:rPr>
              <a:t>mendatang</a:t>
            </a:r>
            <a:r>
              <a:rPr lang="en-US" sz="2600" dirty="0">
                <a:solidFill>
                  <a:schemeClr val="tx1"/>
                </a:solidFill>
                <a:latin typeface="Cambria" panose="02040503050406030204" pitchFamily="18" charset="0"/>
                <a:cs typeface="Arial" panose="020B0604020202020204" pitchFamily="34" charset="0"/>
              </a:rPr>
              <a:t>.</a:t>
            </a:r>
          </a:p>
          <a:p>
            <a:pPr marL="457200" indent="-457200" algn="just">
              <a:buFontTx/>
              <a:buChar char="-"/>
            </a:pPr>
            <a:r>
              <a:rPr lang="en-US" sz="2600" dirty="0" err="1">
                <a:solidFill>
                  <a:schemeClr val="tx1"/>
                </a:solidFill>
                <a:latin typeface="Cambria" panose="02040503050406030204" pitchFamily="18" charset="0"/>
                <a:cs typeface="Arial" panose="020B0604020202020204" pitchFamily="34" charset="0"/>
              </a:rPr>
              <a:t>Contoh</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Terima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kasih</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telah</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berkunjung</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ke</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nama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restoran</a:t>
            </a:r>
            <a:r>
              <a:rPr lang="en-US" sz="2600" dirty="0">
                <a:solidFill>
                  <a:schemeClr val="tx1"/>
                </a:solidFill>
                <a:latin typeface="Cambria" panose="02040503050406030204" pitchFamily="18" charset="0"/>
                <a:cs typeface="Arial" panose="020B0604020202020204" pitchFamily="34" charset="0"/>
              </a:rPr>
              <a:t>], kami </a:t>
            </a:r>
            <a:r>
              <a:rPr lang="en-US" sz="2600" dirty="0" err="1">
                <a:solidFill>
                  <a:schemeClr val="tx1"/>
                </a:solidFill>
                <a:latin typeface="Cambria" panose="02040503050406030204" pitchFamily="18" charset="0"/>
                <a:cs typeface="Arial" panose="020B0604020202020204" pitchFamily="34" charset="0"/>
              </a:rPr>
              <a:t>harap</a:t>
            </a:r>
            <a:r>
              <a:rPr lang="en-US" sz="2600" dirty="0">
                <a:solidFill>
                  <a:schemeClr val="tx1"/>
                </a:solidFill>
                <a:latin typeface="Cambria" panose="02040503050406030204" pitchFamily="18" charset="0"/>
                <a:cs typeface="Arial" panose="020B0604020202020204" pitchFamily="34" charset="0"/>
              </a:rPr>
              <a:t> Anda </a:t>
            </a:r>
            <a:r>
              <a:rPr lang="en-US" sz="2600" dirty="0" err="1">
                <a:solidFill>
                  <a:schemeClr val="tx1"/>
                </a:solidFill>
                <a:latin typeface="Cambria" panose="02040503050406030204" pitchFamily="18" charset="0"/>
                <a:cs typeface="Arial" panose="020B0604020202020204" pitchFamily="34" charset="0"/>
              </a:rPr>
              <a:t>menikmati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waktu</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bersama</a:t>
            </a:r>
            <a:r>
              <a:rPr lang="en-US" sz="2600" dirty="0">
                <a:solidFill>
                  <a:schemeClr val="tx1"/>
                </a:solidFill>
                <a:latin typeface="Cambria" panose="02040503050406030204" pitchFamily="18" charset="0"/>
                <a:cs typeface="Arial" panose="020B0604020202020204" pitchFamily="34" charset="0"/>
              </a:rPr>
              <a:t> kami. </a:t>
            </a:r>
            <a:r>
              <a:rPr lang="en-US" sz="2600" dirty="0" err="1">
                <a:solidFill>
                  <a:schemeClr val="tx1"/>
                </a:solidFill>
                <a:latin typeface="Cambria" panose="02040503050406030204" pitchFamily="18" charset="0"/>
                <a:cs typeface="Arial" panose="020B0604020202020204" pitchFamily="34" charset="0"/>
              </a:rPr>
              <a:t>Sampai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jumpa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lagi</a:t>
            </a:r>
            <a:r>
              <a:rPr lang="en-US" sz="2600"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683745087"/>
      </p:ext>
    </p:extLst>
  </p:cSld>
  <p:clrMapOvr>
    <a:masterClrMapping/>
  </p:clrMapOvr>
  <p:transition spd="slow">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9BC051-5AA0-FB9E-133B-320EBAF24D92}"/>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7715AD74-0A76-C0F3-6846-5D4ABF8198D3}"/>
              </a:ext>
            </a:extLst>
          </p:cNvPr>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d-ID" sz="3600" b="1" i="1"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Pentingnya Sequence of Service</a:t>
            </a:r>
          </a:p>
        </p:txBody>
      </p:sp>
      <p:sp>
        <p:nvSpPr>
          <p:cNvPr id="4" name="Content Placeholder 2">
            <a:extLst>
              <a:ext uri="{FF2B5EF4-FFF2-40B4-BE49-F238E27FC236}">
                <a16:creationId xmlns:a16="http://schemas.microsoft.com/office/drawing/2014/main" id="{DF244DD5-9F41-5406-B487-67D5173842F0}"/>
              </a:ext>
            </a:extLst>
          </p:cNvPr>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endParaRPr lang="en-US" sz="2600" dirty="0">
              <a:solidFill>
                <a:schemeClr val="tx1"/>
              </a:solidFill>
              <a:latin typeface="Cambria" panose="02040503050406030204" pitchFamily="18" charset="0"/>
              <a:cs typeface="Arial" panose="020B0604020202020204" pitchFamily="34" charset="0"/>
            </a:endParaRPr>
          </a:p>
          <a:p>
            <a:pPr algn="l"/>
            <a:r>
              <a:rPr lang="id-ID" sz="2600" b="1" dirty="0">
                <a:solidFill>
                  <a:schemeClr val="tx1"/>
                </a:solidFill>
                <a:latin typeface="Cambria" panose="02040503050406030204" pitchFamily="18" charset="0"/>
                <a:cs typeface="Arial" panose="020B0604020202020204" pitchFamily="34" charset="0"/>
              </a:rPr>
              <a:t>Mengikuti Sequence of Service penting karena:</a:t>
            </a:r>
            <a:endParaRPr lang="en-US" sz="2600" b="1"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sz="2600" dirty="0">
                <a:solidFill>
                  <a:schemeClr val="tx1"/>
                </a:solidFill>
                <a:latin typeface="Cambria" panose="02040503050406030204" pitchFamily="18" charset="0"/>
                <a:cs typeface="Arial" panose="020B0604020202020204" pitchFamily="34" charset="0"/>
              </a:rPr>
              <a:t>Menciptakan Kepuasan Tamu: Sequence of Service yang baik memastikan bahwa setiap tamu mendapatkan perhatian yang sama, sehingga meningkatkan kepuasan mereka.</a:t>
            </a:r>
            <a:endParaRPr lang="en-US" sz="2600"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sz="2600" dirty="0">
                <a:solidFill>
                  <a:schemeClr val="tx1"/>
                </a:solidFill>
                <a:latin typeface="Cambria" panose="02040503050406030204" pitchFamily="18" charset="0"/>
                <a:cs typeface="Arial" panose="020B0604020202020204" pitchFamily="34" charset="0"/>
              </a:rPr>
              <a:t>Memperkuat Reputasi Restoran: Layanan yang konsisten dan berkualitas akan memperkuat reputasi restoran dan mendorong tamu untuk datang kembali.</a:t>
            </a:r>
          </a:p>
        </p:txBody>
      </p:sp>
    </p:spTree>
    <p:extLst>
      <p:ext uri="{BB962C8B-B14F-4D97-AF65-F5344CB8AC3E}">
        <p14:creationId xmlns:p14="http://schemas.microsoft.com/office/powerpoint/2010/main" val="2350551976"/>
      </p:ext>
    </p:extLst>
  </p:cSld>
  <p:clrMapOvr>
    <a:masterClrMapping/>
  </p:clrMapOvr>
  <p:transition spd="slow">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69101C-E400-1BBD-CA64-DA5B4E73E8C5}"/>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9C907056-FBFD-ECAD-00D9-D1C4277E57BC}"/>
              </a:ext>
            </a:extLst>
          </p:cNvPr>
          <p:cNvSpPr txBox="1">
            <a:spLocks/>
          </p:cNvSpPr>
          <p:nvPr/>
        </p:nvSpPr>
        <p:spPr>
          <a:xfrm>
            <a:off x="457200" y="548680"/>
            <a:ext cx="8229600" cy="557748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endParaRPr lang="en-US" sz="2600" dirty="0">
              <a:solidFill>
                <a:schemeClr val="tx1"/>
              </a:solidFill>
              <a:latin typeface="Cambria" panose="02040503050406030204" pitchFamily="18" charset="0"/>
              <a:cs typeface="Arial" panose="020B0604020202020204" pitchFamily="34" charset="0"/>
            </a:endParaRPr>
          </a:p>
          <a:p>
            <a:pPr algn="l"/>
            <a:r>
              <a:rPr lang="id-ID" sz="2600" b="1" dirty="0">
                <a:solidFill>
                  <a:schemeClr val="tx1"/>
                </a:solidFill>
                <a:latin typeface="Cambria" panose="02040503050406030204" pitchFamily="18" charset="0"/>
                <a:cs typeface="Arial" panose="020B0604020202020204" pitchFamily="34" charset="0"/>
              </a:rPr>
              <a:t>Mengikuti Sequence of Service penting karena:</a:t>
            </a:r>
            <a:endParaRPr lang="en-US" sz="2600" b="1" dirty="0">
              <a:solidFill>
                <a:schemeClr val="tx1"/>
              </a:solidFill>
              <a:latin typeface="Cambria" panose="02040503050406030204" pitchFamily="18" charset="0"/>
              <a:cs typeface="Arial" panose="020B0604020202020204" pitchFamily="34" charset="0"/>
            </a:endParaRPr>
          </a:p>
          <a:p>
            <a:pPr algn="l"/>
            <a:endParaRPr lang="en-US" sz="2600" b="1" dirty="0">
              <a:solidFill>
                <a:schemeClr val="tx1"/>
              </a:solidFill>
              <a:latin typeface="Cambria" panose="02040503050406030204" pitchFamily="18" charset="0"/>
              <a:cs typeface="Arial" panose="020B0604020202020204" pitchFamily="34" charset="0"/>
            </a:endParaRPr>
          </a:p>
          <a:p>
            <a:pPr marL="514350" indent="-514350" algn="l">
              <a:buFont typeface="+mj-lt"/>
              <a:buAutoNum type="arabicPeriod" startAt="4"/>
            </a:pPr>
            <a:r>
              <a:rPr lang="en-US" sz="2600" dirty="0" err="1">
                <a:solidFill>
                  <a:schemeClr val="tx1"/>
                </a:solidFill>
                <a:latin typeface="Cambria" panose="02040503050406030204" pitchFamily="18" charset="0"/>
                <a:cs typeface="Arial" panose="020B0604020202020204" pitchFamily="34" charset="0"/>
              </a:rPr>
              <a:t>Menghindari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Kesalahan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Dengan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urutan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layanan</a:t>
            </a:r>
            <a:r>
              <a:rPr lang="en-US" sz="2600" dirty="0">
                <a:solidFill>
                  <a:schemeClr val="tx1"/>
                </a:solidFill>
                <a:latin typeface="Cambria" panose="02040503050406030204" pitchFamily="18" charset="0"/>
                <a:cs typeface="Arial" panose="020B0604020202020204" pitchFamily="34" charset="0"/>
              </a:rPr>
              <a:t> yang </a:t>
            </a:r>
            <a:r>
              <a:rPr lang="en-US" sz="2600" dirty="0" err="1">
                <a:solidFill>
                  <a:schemeClr val="tx1"/>
                </a:solidFill>
                <a:latin typeface="Cambria" panose="02040503050406030204" pitchFamily="18" charset="0"/>
                <a:cs typeface="Arial" panose="020B0604020202020204" pitchFamily="34" charset="0"/>
              </a:rPr>
              <a:t>terstruktur</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staf</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dapat</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meminimalkan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kesalahan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dalam</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mencatat</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pesanan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menyajikan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makanan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atau</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memproses</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pembayaran</a:t>
            </a:r>
            <a:r>
              <a:rPr lang="en-US" sz="2600" dirty="0">
                <a:solidFill>
                  <a:schemeClr val="tx1"/>
                </a:solidFill>
                <a:latin typeface="Cambria" panose="02040503050406030204" pitchFamily="18" charset="0"/>
                <a:cs typeface="Arial" panose="020B0604020202020204" pitchFamily="34" charset="0"/>
              </a:rPr>
              <a:t>.</a:t>
            </a:r>
          </a:p>
          <a:p>
            <a:pPr marL="514350" indent="-514350" algn="l">
              <a:buFont typeface="+mj-lt"/>
              <a:buAutoNum type="arabicPeriod" startAt="4"/>
            </a:pPr>
            <a:r>
              <a:rPr lang="en-US" sz="2600" dirty="0" err="1">
                <a:solidFill>
                  <a:schemeClr val="tx1"/>
                </a:solidFill>
                <a:latin typeface="Cambria" panose="02040503050406030204" pitchFamily="18" charset="0"/>
                <a:cs typeface="Arial" panose="020B0604020202020204" pitchFamily="34" charset="0"/>
              </a:rPr>
              <a:t>Mendukung</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Efisiensi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Operasional</a:t>
            </a:r>
            <a:r>
              <a:rPr lang="en-US" sz="2600" dirty="0">
                <a:solidFill>
                  <a:schemeClr val="tx1"/>
                </a:solidFill>
                <a:latin typeface="Cambria" panose="02040503050406030204" pitchFamily="18" charset="0"/>
                <a:cs typeface="Arial" panose="020B0604020202020204" pitchFamily="34" charset="0"/>
              </a:rPr>
              <a:t>: Sequence yang </a:t>
            </a:r>
            <a:r>
              <a:rPr lang="en-US" sz="2600" dirty="0" err="1">
                <a:solidFill>
                  <a:schemeClr val="tx1"/>
                </a:solidFill>
                <a:latin typeface="Cambria" panose="02040503050406030204" pitchFamily="18" charset="0"/>
                <a:cs typeface="Arial" panose="020B0604020202020204" pitchFamily="34" charset="0"/>
              </a:rPr>
              <a:t>sistematis</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membuat</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seluruh</a:t>
            </a:r>
            <a:r>
              <a:rPr lang="en-US" sz="2600" dirty="0">
                <a:solidFill>
                  <a:schemeClr val="tx1"/>
                </a:solidFill>
                <a:latin typeface="Cambria" panose="02040503050406030204" pitchFamily="18" charset="0"/>
                <a:cs typeface="Arial" panose="020B0604020202020204" pitchFamily="34" charset="0"/>
              </a:rPr>
              <a:t> proses </a:t>
            </a:r>
            <a:r>
              <a:rPr lang="en-US" sz="2600" dirty="0" err="1">
                <a:solidFill>
                  <a:schemeClr val="tx1"/>
                </a:solidFill>
                <a:latin typeface="Cambria" panose="02040503050406030204" pitchFamily="18" charset="0"/>
                <a:cs typeface="Arial" panose="020B0604020202020204" pitchFamily="34" charset="0"/>
              </a:rPr>
              <a:t>layanan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menjadi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lebih</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efisien</a:t>
            </a:r>
            <a:r>
              <a:rPr lang="en-US" sz="2600" dirty="0">
                <a:solidFill>
                  <a:schemeClr val="tx1"/>
                </a:solidFill>
                <a:latin typeface="Cambria" panose="02040503050406030204" pitchFamily="18" charset="0"/>
                <a:cs typeface="Arial" panose="020B0604020202020204" pitchFamily="34" charset="0"/>
              </a:rPr>
              <a:t> dan </a:t>
            </a:r>
            <a:r>
              <a:rPr lang="en-US" sz="2600" dirty="0" err="1">
                <a:solidFill>
                  <a:schemeClr val="tx1"/>
                </a:solidFill>
                <a:latin typeface="Cambria" panose="02040503050406030204" pitchFamily="18" charset="0"/>
                <a:cs typeface="Arial" panose="020B0604020202020204" pitchFamily="34" charset="0"/>
              </a:rPr>
              <a:t>lancar</a:t>
            </a:r>
            <a:r>
              <a:rPr lang="en-US" sz="2600"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249081131"/>
      </p:ext>
    </p:extLst>
  </p:cSld>
  <p:clrMapOvr>
    <a:masterClrMapping/>
  </p:clrMapOvr>
  <p:transition spd="slow">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dirty="0"/>
              <a:t>	</a:t>
            </a:r>
            <a:endParaRPr lang="id-ID" sz="2400" b="1" dirty="0">
              <a:sym typeface="Wingdings" panose="05000000000000000000" pitchFamily="2" charset="2"/>
            </a:endParaRPr>
          </a:p>
          <a:p>
            <a:pPr marL="571500" indent="-571500">
              <a:buFont typeface="Wingdings" panose="05000000000000000000" pitchFamily="2" charset="2"/>
              <a:buChar char="J"/>
            </a:pPr>
            <a:r>
              <a:rPr lang="en-US" sz="4000" b="1" dirty="0"/>
              <a:t>END</a:t>
            </a:r>
            <a:r>
              <a:rPr lang="id-ID" sz="4000" b="1" dirty="0"/>
              <a:t> </a:t>
            </a:r>
            <a:r>
              <a:rPr lang="id-ID" sz="4000" b="1" dirty="0">
                <a:sym typeface="Wingdings" panose="05000000000000000000" pitchFamily="2" charset="2"/>
              </a:rPr>
              <a:t></a:t>
            </a:r>
            <a:endParaRPr lang="en-US" sz="4000" b="1" dirty="0">
              <a:sym typeface="Wingdings" panose="05000000000000000000" pitchFamily="2" charset="2"/>
            </a:endParaRPr>
          </a:p>
          <a:p>
            <a:r>
              <a:rPr lang="en-US" sz="4000" b="1" dirty="0">
                <a:sym typeface="Wingdings" panose="05000000000000000000" pitchFamily="2" charset="2"/>
              </a:rPr>
              <a:t>Thanks for attention</a:t>
            </a:r>
          </a:p>
          <a:p>
            <a:r>
              <a:rPr lang="en-US" sz="4000" b="1" dirty="0">
                <a:sym typeface="Wingdings" panose="05000000000000000000" pitchFamily="2" charset="2"/>
              </a:rPr>
              <a:t>See you next week</a:t>
            </a:r>
            <a:endParaRPr lang="en-US" sz="4000" b="1" dirty="0"/>
          </a:p>
        </p:txBody>
      </p:sp>
    </p:spTree>
    <p:extLst>
      <p:ext uri="{BB962C8B-B14F-4D97-AF65-F5344CB8AC3E}">
        <p14:creationId xmlns:p14="http://schemas.microsoft.com/office/powerpoint/2010/main" val="383296963"/>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d-ID" sz="3600" b="1" i="1"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Penanganan Operasional Restoran</a:t>
            </a:r>
          </a:p>
        </p:txBody>
      </p:sp>
      <p:sp>
        <p:nvSpPr>
          <p:cNvPr id="4"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endParaRPr lang="en-US" sz="2600" dirty="0">
              <a:solidFill>
                <a:schemeClr val="tx1"/>
              </a:solidFill>
              <a:latin typeface="Cambria" panose="02040503050406030204" pitchFamily="18" charset="0"/>
              <a:cs typeface="Arial" panose="020B0604020202020204" pitchFamily="34" charset="0"/>
            </a:endParaRPr>
          </a:p>
          <a:p>
            <a:pPr algn="l"/>
            <a:r>
              <a:rPr lang="id-ID" sz="2600" dirty="0">
                <a:solidFill>
                  <a:schemeClr val="tx1"/>
                </a:solidFill>
                <a:latin typeface="Cambria" panose="02040503050406030204" pitchFamily="18" charset="0"/>
                <a:cs typeface="Arial" panose="020B0604020202020204" pitchFamily="34" charset="0"/>
              </a:rPr>
              <a:t>Penanganan operasional restoran melibatkan serangkaian proses yang bertujuan untuk memberikan pengalaman terbaik bagi tamu. Salah satu bagian penting dari operasional ini adalah "</a:t>
            </a:r>
            <a:r>
              <a:rPr lang="id-ID" sz="2600" i="1" dirty="0">
                <a:solidFill>
                  <a:schemeClr val="tx1"/>
                </a:solidFill>
                <a:latin typeface="Cambria" panose="02040503050406030204" pitchFamily="18" charset="0"/>
                <a:cs typeface="Arial" panose="020B0604020202020204" pitchFamily="34" charset="0"/>
              </a:rPr>
              <a:t>Sequence of Service</a:t>
            </a:r>
            <a:r>
              <a:rPr lang="id-ID" sz="2600" dirty="0">
                <a:solidFill>
                  <a:schemeClr val="tx1"/>
                </a:solidFill>
                <a:latin typeface="Cambria" panose="02040503050406030204" pitchFamily="18" charset="0"/>
                <a:cs typeface="Arial" panose="020B0604020202020204" pitchFamily="34" charset="0"/>
              </a:rPr>
              <a:t>" atau urutan layanan</a:t>
            </a:r>
          </a:p>
        </p:txBody>
      </p:sp>
    </p:spTree>
    <p:extLst>
      <p:ext uri="{BB962C8B-B14F-4D97-AF65-F5344CB8AC3E}">
        <p14:creationId xmlns:p14="http://schemas.microsoft.com/office/powerpoint/2010/main" val="2691362876"/>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E18852-DAE7-4D28-E396-3A749190736D}"/>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D0FC7636-F052-96D5-3112-0FA691BE42C4}"/>
              </a:ext>
            </a:extLst>
          </p:cNvPr>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d-ID" sz="3600" b="1" i="1"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Penanganan Operasional Restoran</a:t>
            </a:r>
          </a:p>
        </p:txBody>
      </p:sp>
      <p:sp>
        <p:nvSpPr>
          <p:cNvPr id="4" name="Content Placeholder 2">
            <a:extLst>
              <a:ext uri="{FF2B5EF4-FFF2-40B4-BE49-F238E27FC236}">
                <a16:creationId xmlns:a16="http://schemas.microsoft.com/office/drawing/2014/main" id="{2D6F15FA-17F8-5A1C-DAB6-EAB504C1496E}"/>
              </a:ext>
            </a:extLst>
          </p:cNvPr>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endParaRPr lang="en-US" sz="2600" dirty="0">
              <a:solidFill>
                <a:schemeClr val="tx1"/>
              </a:solidFill>
              <a:latin typeface="Cambria" panose="02040503050406030204" pitchFamily="18" charset="0"/>
              <a:cs typeface="Arial" panose="020B0604020202020204" pitchFamily="34" charset="0"/>
            </a:endParaRPr>
          </a:p>
          <a:p>
            <a:pPr algn="l"/>
            <a:r>
              <a:rPr lang="id-ID" sz="2600" i="1" dirty="0">
                <a:solidFill>
                  <a:schemeClr val="tx1"/>
                </a:solidFill>
                <a:latin typeface="Cambria" panose="02040503050406030204" pitchFamily="18" charset="0"/>
                <a:cs typeface="Arial" panose="020B0604020202020204" pitchFamily="34" charset="0"/>
              </a:rPr>
              <a:t>Sequence of Service</a:t>
            </a:r>
            <a:r>
              <a:rPr lang="en-US" sz="2600" i="1" dirty="0">
                <a:solidFill>
                  <a:schemeClr val="tx1"/>
                </a:solidFill>
                <a:latin typeface="Cambria" panose="02040503050406030204" pitchFamily="18" charset="0"/>
                <a:cs typeface="Arial" panose="020B0604020202020204" pitchFamily="34" charset="0"/>
              </a:rPr>
              <a:t> </a:t>
            </a:r>
            <a:r>
              <a:rPr lang="id-ID" sz="2600" dirty="0">
                <a:solidFill>
                  <a:schemeClr val="tx1"/>
                </a:solidFill>
                <a:latin typeface="Cambria" panose="02040503050406030204" pitchFamily="18" charset="0"/>
                <a:cs typeface="Arial" panose="020B0604020202020204" pitchFamily="34" charset="0"/>
              </a:rPr>
              <a:t>atau urutan layanan</a:t>
            </a:r>
            <a:r>
              <a:rPr lang="en-US" sz="2600" dirty="0">
                <a:solidFill>
                  <a:schemeClr val="tx1"/>
                </a:solidFill>
                <a:latin typeface="Cambria" panose="02040503050406030204" pitchFamily="18" charset="0"/>
                <a:cs typeface="Arial" panose="020B0604020202020204" pitchFamily="34" charset="0"/>
              </a:rPr>
              <a:t> </a:t>
            </a:r>
            <a:r>
              <a:rPr lang="id-ID" sz="2600" dirty="0">
                <a:solidFill>
                  <a:schemeClr val="tx1"/>
                </a:solidFill>
                <a:latin typeface="Cambria" panose="02040503050406030204" pitchFamily="18" charset="0"/>
                <a:cs typeface="Arial" panose="020B0604020202020204" pitchFamily="34" charset="0"/>
              </a:rPr>
              <a:t>mencakup langkah-langkah standar yang harus dilakukan oleh staf restoran dalam melayani tamu, mulai dari menyambut kedatangan mereka hingga tamu meninggalkan restoran. Sequence of Service sangat penting untuk memastikan kualitas layanan yang konsisten dan memuaskan.</a:t>
            </a:r>
          </a:p>
        </p:txBody>
      </p:sp>
    </p:spTree>
    <p:extLst>
      <p:ext uri="{BB962C8B-B14F-4D97-AF65-F5344CB8AC3E}">
        <p14:creationId xmlns:p14="http://schemas.microsoft.com/office/powerpoint/2010/main" val="3848029971"/>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616F54-BA38-239E-8898-B72ABAE68414}"/>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96C893C9-1E24-31DF-4748-5104D2C810E2}"/>
              </a:ext>
            </a:extLst>
          </p:cNvPr>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d-ID" sz="3600" b="1" i="1"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Pengertian Sequence of Service</a:t>
            </a:r>
          </a:p>
        </p:txBody>
      </p:sp>
      <p:sp>
        <p:nvSpPr>
          <p:cNvPr id="4" name="Content Placeholder 2">
            <a:extLst>
              <a:ext uri="{FF2B5EF4-FFF2-40B4-BE49-F238E27FC236}">
                <a16:creationId xmlns:a16="http://schemas.microsoft.com/office/drawing/2014/main" id="{BC75C98D-0123-1F25-525E-D93AB4D0AE58}"/>
              </a:ext>
            </a:extLst>
          </p:cNvPr>
          <p:cNvSpPr txBox="1">
            <a:spLocks/>
          </p:cNvSpPr>
          <p:nvPr/>
        </p:nvSpPr>
        <p:spPr>
          <a:xfrm>
            <a:off x="457200" y="1600200"/>
            <a:ext cx="8229600" cy="4525963"/>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endParaRPr lang="en-US" sz="2600" dirty="0">
              <a:solidFill>
                <a:schemeClr val="tx1"/>
              </a:solidFill>
              <a:latin typeface="Cambria" panose="02040503050406030204" pitchFamily="18" charset="0"/>
              <a:cs typeface="Arial" panose="020B0604020202020204" pitchFamily="34" charset="0"/>
            </a:endParaRPr>
          </a:p>
          <a:p>
            <a:pPr algn="just"/>
            <a:r>
              <a:rPr lang="id-ID" sz="2600" dirty="0">
                <a:solidFill>
                  <a:schemeClr val="tx1"/>
                </a:solidFill>
                <a:latin typeface="Cambria" panose="02040503050406030204" pitchFamily="18" charset="0"/>
                <a:cs typeface="Arial" panose="020B0604020202020204" pitchFamily="34" charset="0"/>
              </a:rPr>
              <a:t>Sequence of Service adalah urutan layanan yang terstruktur dan sistematis yang dilakukan oleh staf restoran dalam melayani tamu. Sequence ini bertujuan untuk memastikan bahwa tamu merasa diperhatikan dan mendapatkan pengalaman makan yang menyenangkan. </a:t>
            </a:r>
            <a:endParaRPr lang="en-US" sz="2600" dirty="0">
              <a:solidFill>
                <a:schemeClr val="tx1"/>
              </a:solidFill>
              <a:latin typeface="Cambria" panose="02040503050406030204" pitchFamily="18" charset="0"/>
              <a:cs typeface="Arial" panose="020B0604020202020204" pitchFamily="34" charset="0"/>
            </a:endParaRPr>
          </a:p>
          <a:p>
            <a:pPr algn="just"/>
            <a:endParaRPr lang="en-US" sz="2600" dirty="0">
              <a:solidFill>
                <a:schemeClr val="tx1"/>
              </a:solidFill>
              <a:latin typeface="Cambria" panose="02040503050406030204" pitchFamily="18" charset="0"/>
              <a:cs typeface="Arial" panose="020B0604020202020204" pitchFamily="34" charset="0"/>
            </a:endParaRPr>
          </a:p>
          <a:p>
            <a:pPr algn="just"/>
            <a:r>
              <a:rPr lang="id-ID" sz="2600" dirty="0">
                <a:solidFill>
                  <a:schemeClr val="tx1"/>
                </a:solidFill>
                <a:latin typeface="Cambria" panose="02040503050406030204" pitchFamily="18" charset="0"/>
                <a:cs typeface="Arial" panose="020B0604020202020204" pitchFamily="34" charset="0"/>
              </a:rPr>
              <a:t>Setiap langkah dalam Sequence of Service diikuti dengan standar tertentu untuk memastikan pelayanan berkualitas tinggi, menjaga efisiensi, dan memenuhi harapan tamu.</a:t>
            </a:r>
          </a:p>
        </p:txBody>
      </p:sp>
    </p:spTree>
    <p:extLst>
      <p:ext uri="{BB962C8B-B14F-4D97-AF65-F5344CB8AC3E}">
        <p14:creationId xmlns:p14="http://schemas.microsoft.com/office/powerpoint/2010/main" val="636097349"/>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075934-0AA6-B262-F2E1-5AE764E21211}"/>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2F26AB89-5202-7696-D1B1-DD5570661D8A}"/>
              </a:ext>
            </a:extLst>
          </p:cNvPr>
          <p:cNvSpPr txBox="1">
            <a:spLocks/>
          </p:cNvSpPr>
          <p:nvPr/>
        </p:nvSpPr>
        <p:spPr>
          <a:xfrm>
            <a:off x="457200" y="620688"/>
            <a:ext cx="8229600" cy="550547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endParaRPr lang="en-US" sz="2600" dirty="0">
              <a:solidFill>
                <a:schemeClr val="tx1"/>
              </a:solidFill>
              <a:latin typeface="Cambria" panose="02040503050406030204" pitchFamily="18" charset="0"/>
              <a:cs typeface="Arial" panose="020B0604020202020204" pitchFamily="34" charset="0"/>
            </a:endParaRPr>
          </a:p>
          <a:p>
            <a:pPr algn="just"/>
            <a:r>
              <a:rPr lang="id-ID" sz="2600" b="1" dirty="0">
                <a:solidFill>
                  <a:schemeClr val="tx1"/>
                </a:solidFill>
                <a:latin typeface="Cambria" panose="02040503050406030204" pitchFamily="18" charset="0"/>
                <a:cs typeface="Arial" panose="020B0604020202020204" pitchFamily="34" charset="0"/>
              </a:rPr>
              <a:t>Sequence of Service biasanya meliputi beberapa tahap, yaitu:</a:t>
            </a:r>
            <a:endParaRPr lang="en-US" sz="2600" b="1" dirty="0">
              <a:solidFill>
                <a:schemeClr val="tx1"/>
              </a:solidFill>
              <a:latin typeface="Cambria" panose="02040503050406030204" pitchFamily="18" charset="0"/>
              <a:cs typeface="Arial" panose="020B0604020202020204" pitchFamily="34" charset="0"/>
            </a:endParaRPr>
          </a:p>
          <a:p>
            <a:pPr marL="514350" indent="-514350" algn="just">
              <a:buAutoNum type="arabicPeriod"/>
            </a:pPr>
            <a:r>
              <a:rPr lang="id-ID" sz="2600" dirty="0">
                <a:solidFill>
                  <a:schemeClr val="tx1"/>
                </a:solidFill>
                <a:latin typeface="Cambria" panose="02040503050406030204" pitchFamily="18" charset="0"/>
                <a:cs typeface="Arial" panose="020B0604020202020204" pitchFamily="34" charset="0"/>
              </a:rPr>
              <a:t>Menyambut tamu.</a:t>
            </a:r>
            <a:endParaRPr lang="en-US" sz="2600" dirty="0">
              <a:solidFill>
                <a:schemeClr val="tx1"/>
              </a:solidFill>
              <a:latin typeface="Cambria" panose="02040503050406030204" pitchFamily="18" charset="0"/>
              <a:cs typeface="Arial" panose="020B0604020202020204" pitchFamily="34" charset="0"/>
            </a:endParaRPr>
          </a:p>
          <a:p>
            <a:pPr marL="514350" indent="-514350" algn="just">
              <a:buAutoNum type="arabicPeriod"/>
            </a:pPr>
            <a:r>
              <a:rPr lang="id-ID" sz="2600" dirty="0">
                <a:solidFill>
                  <a:schemeClr val="tx1"/>
                </a:solidFill>
                <a:latin typeface="Cambria" panose="02040503050406030204" pitchFamily="18" charset="0"/>
                <a:cs typeface="Arial" panose="020B0604020202020204" pitchFamily="34" charset="0"/>
              </a:rPr>
              <a:t>Mengarahkan ke meja.</a:t>
            </a:r>
            <a:endParaRPr lang="en-US" sz="2600" dirty="0">
              <a:solidFill>
                <a:schemeClr val="tx1"/>
              </a:solidFill>
              <a:latin typeface="Cambria" panose="02040503050406030204" pitchFamily="18" charset="0"/>
              <a:cs typeface="Arial" panose="020B0604020202020204" pitchFamily="34" charset="0"/>
            </a:endParaRPr>
          </a:p>
          <a:p>
            <a:pPr marL="514350" indent="-514350" algn="just">
              <a:buAutoNum type="arabicPeriod"/>
            </a:pPr>
            <a:r>
              <a:rPr lang="id-ID" sz="2600" dirty="0">
                <a:solidFill>
                  <a:schemeClr val="tx1"/>
                </a:solidFill>
                <a:latin typeface="Cambria" panose="02040503050406030204" pitchFamily="18" charset="0"/>
                <a:cs typeface="Arial" panose="020B0604020202020204" pitchFamily="34" charset="0"/>
              </a:rPr>
              <a:t>Menawarkan menu dan menjelaskan pilihan.</a:t>
            </a:r>
            <a:endParaRPr lang="en-US" sz="2600" dirty="0">
              <a:solidFill>
                <a:schemeClr val="tx1"/>
              </a:solidFill>
              <a:latin typeface="Cambria" panose="02040503050406030204" pitchFamily="18" charset="0"/>
              <a:cs typeface="Arial" panose="020B0604020202020204" pitchFamily="34" charset="0"/>
            </a:endParaRPr>
          </a:p>
          <a:p>
            <a:pPr marL="514350" indent="-514350" algn="just">
              <a:buAutoNum type="arabicPeriod"/>
            </a:pPr>
            <a:r>
              <a:rPr lang="id-ID" sz="2600" dirty="0">
                <a:solidFill>
                  <a:schemeClr val="tx1"/>
                </a:solidFill>
                <a:latin typeface="Cambria" panose="02040503050406030204" pitchFamily="18" charset="0"/>
                <a:cs typeface="Arial" panose="020B0604020202020204" pitchFamily="34" charset="0"/>
              </a:rPr>
              <a:t>Menerima pesanan.</a:t>
            </a:r>
            <a:endParaRPr lang="en-US" sz="2600" dirty="0">
              <a:solidFill>
                <a:schemeClr val="tx1"/>
              </a:solidFill>
              <a:latin typeface="Cambria" panose="02040503050406030204" pitchFamily="18" charset="0"/>
              <a:cs typeface="Arial" panose="020B0604020202020204" pitchFamily="34" charset="0"/>
            </a:endParaRPr>
          </a:p>
          <a:p>
            <a:pPr marL="514350" indent="-514350" algn="just">
              <a:buAutoNum type="arabicPeriod"/>
            </a:pPr>
            <a:r>
              <a:rPr lang="id-ID" sz="2600" dirty="0">
                <a:solidFill>
                  <a:schemeClr val="tx1"/>
                </a:solidFill>
                <a:latin typeface="Cambria" panose="02040503050406030204" pitchFamily="18" charset="0"/>
                <a:cs typeface="Arial" panose="020B0604020202020204" pitchFamily="34" charset="0"/>
              </a:rPr>
              <a:t>Menyajikan hidangan.</a:t>
            </a:r>
            <a:endParaRPr lang="en-US" sz="2600" dirty="0">
              <a:solidFill>
                <a:schemeClr val="tx1"/>
              </a:solidFill>
              <a:latin typeface="Cambria" panose="02040503050406030204" pitchFamily="18" charset="0"/>
              <a:cs typeface="Arial" panose="020B0604020202020204" pitchFamily="34" charset="0"/>
            </a:endParaRPr>
          </a:p>
          <a:p>
            <a:pPr marL="514350" indent="-514350" algn="just">
              <a:buAutoNum type="arabicPeriod"/>
            </a:pPr>
            <a:r>
              <a:rPr lang="id-ID" sz="2600" dirty="0">
                <a:solidFill>
                  <a:schemeClr val="tx1"/>
                </a:solidFill>
                <a:latin typeface="Cambria" panose="02040503050406030204" pitchFamily="18" charset="0"/>
                <a:cs typeface="Arial" panose="020B0604020202020204" pitchFamily="34" charset="0"/>
              </a:rPr>
              <a:t>Menyediakan layanan tambahan (seperti minuman atau hidangan penutup).</a:t>
            </a:r>
            <a:endParaRPr lang="en-US" sz="2600" dirty="0">
              <a:solidFill>
                <a:schemeClr val="tx1"/>
              </a:solidFill>
              <a:latin typeface="Cambria" panose="02040503050406030204" pitchFamily="18" charset="0"/>
              <a:cs typeface="Arial" panose="020B0604020202020204" pitchFamily="34" charset="0"/>
            </a:endParaRPr>
          </a:p>
          <a:p>
            <a:pPr marL="514350" indent="-514350" algn="just">
              <a:buAutoNum type="arabicPeriod"/>
            </a:pPr>
            <a:r>
              <a:rPr lang="id-ID" sz="2600" dirty="0">
                <a:solidFill>
                  <a:schemeClr val="tx1"/>
                </a:solidFill>
                <a:latin typeface="Cambria" panose="02040503050406030204" pitchFamily="18" charset="0"/>
                <a:cs typeface="Arial" panose="020B0604020202020204" pitchFamily="34" charset="0"/>
              </a:rPr>
              <a:t>Menyelesaikan tagihan dan mengucapkan selamat tinggal.</a:t>
            </a:r>
          </a:p>
        </p:txBody>
      </p:sp>
    </p:spTree>
    <p:extLst>
      <p:ext uri="{BB962C8B-B14F-4D97-AF65-F5344CB8AC3E}">
        <p14:creationId xmlns:p14="http://schemas.microsoft.com/office/powerpoint/2010/main" val="176546533"/>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E9E871-51C3-3DB3-53A7-D4EA91257DE2}"/>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8A28F832-9875-F217-0953-EDC9E073BD24}"/>
              </a:ext>
            </a:extLst>
          </p:cNvPr>
          <p:cNvSpPr txBox="1">
            <a:spLocks/>
          </p:cNvSpPr>
          <p:nvPr/>
        </p:nvSpPr>
        <p:spPr>
          <a:xfrm>
            <a:off x="457200" y="620688"/>
            <a:ext cx="8229600" cy="550547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endParaRPr lang="en-US" sz="2600" dirty="0">
              <a:solidFill>
                <a:schemeClr val="tx1"/>
              </a:solidFill>
              <a:latin typeface="Cambria" panose="02040503050406030204" pitchFamily="18" charset="0"/>
              <a:cs typeface="Arial" panose="020B0604020202020204" pitchFamily="34" charset="0"/>
            </a:endParaRPr>
          </a:p>
          <a:p>
            <a:pPr algn="just"/>
            <a:r>
              <a:rPr lang="en-US" sz="2600" b="1" dirty="0" err="1">
                <a:solidFill>
                  <a:schemeClr val="tx1"/>
                </a:solidFill>
                <a:latin typeface="Cambria" panose="02040503050406030204" pitchFamily="18" charset="0"/>
                <a:cs typeface="Arial" panose="020B0604020202020204" pitchFamily="34" charset="0"/>
              </a:rPr>
              <a:t>Tahapan</a:t>
            </a:r>
            <a:r>
              <a:rPr lang="en-US" sz="2600" b="1" dirty="0">
                <a:solidFill>
                  <a:schemeClr val="tx1"/>
                </a:solidFill>
                <a:latin typeface="Cambria" panose="02040503050406030204" pitchFamily="18" charset="0"/>
                <a:cs typeface="Arial" panose="020B0604020202020204" pitchFamily="34" charset="0"/>
              </a:rPr>
              <a:t> Sequence of Service di </a:t>
            </a:r>
            <a:r>
              <a:rPr lang="en-US" sz="2600" b="1" dirty="0" err="1">
                <a:solidFill>
                  <a:schemeClr val="tx1"/>
                </a:solidFill>
                <a:latin typeface="Cambria" panose="02040503050406030204" pitchFamily="18" charset="0"/>
                <a:cs typeface="Arial" panose="020B0604020202020204" pitchFamily="34" charset="0"/>
              </a:rPr>
              <a:t>Restoran</a:t>
            </a:r>
            <a:endParaRPr lang="en-US" sz="2600" b="1" dirty="0">
              <a:solidFill>
                <a:schemeClr val="tx1"/>
              </a:solidFill>
              <a:latin typeface="Cambria" panose="02040503050406030204" pitchFamily="18" charset="0"/>
              <a:cs typeface="Arial" panose="020B0604020202020204" pitchFamily="34" charset="0"/>
            </a:endParaRPr>
          </a:p>
          <a:p>
            <a:pPr algn="just"/>
            <a:r>
              <a:rPr lang="en-US" sz="2600" dirty="0" err="1">
                <a:solidFill>
                  <a:schemeClr val="tx1"/>
                </a:solidFill>
                <a:latin typeface="Cambria" panose="02040503050406030204" pitchFamily="18" charset="0"/>
                <a:cs typeface="Arial" panose="020B0604020202020204" pitchFamily="34" charset="0"/>
              </a:rPr>
              <a:t>Berikut</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adalah</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tahapan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lengkap</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dari</a:t>
            </a:r>
            <a:r>
              <a:rPr lang="en-US" sz="2600" dirty="0">
                <a:solidFill>
                  <a:schemeClr val="tx1"/>
                </a:solidFill>
                <a:latin typeface="Cambria" panose="02040503050406030204" pitchFamily="18" charset="0"/>
                <a:cs typeface="Arial" panose="020B0604020202020204" pitchFamily="34" charset="0"/>
              </a:rPr>
              <a:t> Sequence of Service yang </a:t>
            </a:r>
            <a:r>
              <a:rPr lang="en-US" sz="2600" dirty="0" err="1">
                <a:solidFill>
                  <a:schemeClr val="tx1"/>
                </a:solidFill>
                <a:latin typeface="Cambria" panose="02040503050406030204" pitchFamily="18" charset="0"/>
                <a:cs typeface="Arial" panose="020B0604020202020204" pitchFamily="34" charset="0"/>
              </a:rPr>
              <a:t>biasa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digunakan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dalam</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restoran</a:t>
            </a:r>
            <a:r>
              <a:rPr lang="en-US" sz="2600" dirty="0">
                <a:solidFill>
                  <a:schemeClr val="tx1"/>
                </a:solidFill>
                <a:latin typeface="Cambria" panose="02040503050406030204" pitchFamily="18" charset="0"/>
                <a:cs typeface="Arial" panose="020B0604020202020204" pitchFamily="34" charset="0"/>
              </a:rPr>
              <a:t>:</a:t>
            </a:r>
          </a:p>
          <a:p>
            <a:pPr algn="just"/>
            <a:endParaRPr lang="en-US" sz="2600" dirty="0">
              <a:solidFill>
                <a:schemeClr val="tx1"/>
              </a:solidFill>
              <a:latin typeface="Cambria" panose="02040503050406030204" pitchFamily="18" charset="0"/>
              <a:cs typeface="Arial" panose="020B0604020202020204" pitchFamily="34" charset="0"/>
            </a:endParaRPr>
          </a:p>
          <a:p>
            <a:pPr marL="514350" indent="-514350" algn="just">
              <a:buAutoNum type="arabicPeriod"/>
            </a:pPr>
            <a:r>
              <a:rPr lang="en-US" sz="2600" b="1" dirty="0" err="1">
                <a:solidFill>
                  <a:schemeClr val="tx1"/>
                </a:solidFill>
                <a:latin typeface="Cambria" panose="02040503050406030204" pitchFamily="18" charset="0"/>
                <a:cs typeface="Arial" panose="020B0604020202020204" pitchFamily="34" charset="0"/>
              </a:rPr>
              <a:t>Menyambut</a:t>
            </a:r>
            <a:r>
              <a:rPr lang="en-US" sz="2600" b="1" dirty="0">
                <a:solidFill>
                  <a:schemeClr val="tx1"/>
                </a:solidFill>
                <a:latin typeface="Cambria" panose="02040503050406030204" pitchFamily="18" charset="0"/>
                <a:cs typeface="Arial" panose="020B0604020202020204" pitchFamily="34" charset="0"/>
              </a:rPr>
              <a:t> Tamu (Greeting the Guest)</a:t>
            </a:r>
          </a:p>
          <a:p>
            <a:pPr marL="457200" indent="-457200" algn="just">
              <a:buFont typeface="Arial" panose="020B0604020202020204" pitchFamily="34" charset="0"/>
              <a:buChar char="•"/>
            </a:pPr>
            <a:r>
              <a:rPr lang="en-US" sz="2600" dirty="0" err="1">
                <a:solidFill>
                  <a:schemeClr val="tx1"/>
                </a:solidFill>
                <a:latin typeface="Cambria" panose="02040503050406030204" pitchFamily="18" charset="0"/>
                <a:cs typeface="Arial" panose="020B0604020202020204" pitchFamily="34" charset="0"/>
              </a:rPr>
              <a:t>Deskripsi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Menyambut</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tamu</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dengan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senyuman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ramah</a:t>
            </a:r>
            <a:r>
              <a:rPr lang="en-US" sz="2600" dirty="0">
                <a:solidFill>
                  <a:schemeClr val="tx1"/>
                </a:solidFill>
                <a:latin typeface="Cambria" panose="02040503050406030204" pitchFamily="18" charset="0"/>
                <a:cs typeface="Arial" panose="020B0604020202020204" pitchFamily="34" charset="0"/>
              </a:rPr>
              <a:t> dan </a:t>
            </a:r>
            <a:r>
              <a:rPr lang="en-US" sz="2600" dirty="0" err="1">
                <a:solidFill>
                  <a:schemeClr val="tx1"/>
                </a:solidFill>
                <a:latin typeface="Cambria" panose="02040503050406030204" pitchFamily="18" charset="0"/>
                <a:cs typeface="Arial" panose="020B0604020202020204" pitchFamily="34" charset="0"/>
              </a:rPr>
              <a:t>sapaan</a:t>
            </a:r>
            <a:r>
              <a:rPr lang="en-US" sz="2600" dirty="0">
                <a:solidFill>
                  <a:schemeClr val="tx1"/>
                </a:solidFill>
                <a:latin typeface="Cambria" panose="02040503050406030204" pitchFamily="18" charset="0"/>
                <a:cs typeface="Arial" panose="020B0604020202020204" pitchFamily="34" charset="0"/>
              </a:rPr>
              <a:t> yang </a:t>
            </a:r>
            <a:r>
              <a:rPr lang="en-US" sz="2600" dirty="0" err="1">
                <a:solidFill>
                  <a:schemeClr val="tx1"/>
                </a:solidFill>
                <a:latin typeface="Cambria" panose="02040503050406030204" pitchFamily="18" charset="0"/>
                <a:cs typeface="Arial" panose="020B0604020202020204" pitchFamily="34" charset="0"/>
              </a:rPr>
              <a:t>sopan</a:t>
            </a:r>
            <a:r>
              <a:rPr lang="en-US" sz="2600" dirty="0">
                <a:solidFill>
                  <a:schemeClr val="tx1"/>
                </a:solidFill>
                <a:latin typeface="Cambria" panose="02040503050406030204" pitchFamily="18" charset="0"/>
                <a:cs typeface="Arial" panose="020B0604020202020204" pitchFamily="34" charset="0"/>
              </a:rPr>
              <a:t>.</a:t>
            </a:r>
          </a:p>
          <a:p>
            <a:pPr marL="457200" indent="-457200" algn="just">
              <a:buFont typeface="Arial" panose="020B0604020202020204" pitchFamily="34" charset="0"/>
              <a:buChar char="•"/>
            </a:pPr>
            <a:r>
              <a:rPr lang="en-US" sz="2600" dirty="0" err="1">
                <a:solidFill>
                  <a:schemeClr val="tx1"/>
                </a:solidFill>
                <a:latin typeface="Cambria" panose="02040503050406030204" pitchFamily="18" charset="0"/>
                <a:cs typeface="Arial" panose="020B0604020202020204" pitchFamily="34" charset="0"/>
              </a:rPr>
              <a:t>Tujuan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Memberikan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kesan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pertama</a:t>
            </a:r>
            <a:r>
              <a:rPr lang="en-US" sz="2600" dirty="0">
                <a:solidFill>
                  <a:schemeClr val="tx1"/>
                </a:solidFill>
                <a:latin typeface="Cambria" panose="02040503050406030204" pitchFamily="18" charset="0"/>
                <a:cs typeface="Arial" panose="020B0604020202020204" pitchFamily="34" charset="0"/>
              </a:rPr>
              <a:t> yang </a:t>
            </a:r>
            <a:r>
              <a:rPr lang="en-US" sz="2600" dirty="0" err="1">
                <a:solidFill>
                  <a:schemeClr val="tx1"/>
                </a:solidFill>
                <a:latin typeface="Cambria" panose="02040503050406030204" pitchFamily="18" charset="0"/>
                <a:cs typeface="Arial" panose="020B0604020202020204" pitchFamily="34" charset="0"/>
              </a:rPr>
              <a:t>baik</a:t>
            </a:r>
            <a:r>
              <a:rPr lang="en-US" sz="2600" dirty="0">
                <a:solidFill>
                  <a:schemeClr val="tx1"/>
                </a:solidFill>
                <a:latin typeface="Cambria" panose="02040503050406030204" pitchFamily="18" charset="0"/>
                <a:cs typeface="Arial" panose="020B0604020202020204" pitchFamily="34" charset="0"/>
              </a:rPr>
              <a:t> dan </a:t>
            </a:r>
            <a:r>
              <a:rPr lang="en-US" sz="2600" dirty="0" err="1">
                <a:solidFill>
                  <a:schemeClr val="tx1"/>
                </a:solidFill>
                <a:latin typeface="Cambria" panose="02040503050406030204" pitchFamily="18" charset="0"/>
                <a:cs typeface="Arial" panose="020B0604020202020204" pitchFamily="34" charset="0"/>
              </a:rPr>
              <a:t>membuat</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tamu</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merasa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dihargai</a:t>
            </a:r>
            <a:r>
              <a:rPr lang="en-US" sz="2600" dirty="0">
                <a:solidFill>
                  <a:schemeClr val="tx1"/>
                </a:solidFill>
                <a:latin typeface="Cambria" panose="02040503050406030204" pitchFamily="18" charset="0"/>
                <a:cs typeface="Arial" panose="020B0604020202020204" pitchFamily="34" charset="0"/>
              </a:rPr>
              <a:t>.</a:t>
            </a:r>
          </a:p>
          <a:p>
            <a:pPr marL="457200" indent="-457200" algn="just">
              <a:buFont typeface="Arial" panose="020B0604020202020204" pitchFamily="34" charset="0"/>
              <a:buChar char="•"/>
            </a:pPr>
            <a:r>
              <a:rPr lang="en-US" sz="2600" dirty="0" err="1">
                <a:solidFill>
                  <a:schemeClr val="tx1"/>
                </a:solidFill>
                <a:latin typeface="Cambria" panose="02040503050406030204" pitchFamily="18" charset="0"/>
                <a:cs typeface="Arial" panose="020B0604020202020204" pitchFamily="34" charset="0"/>
              </a:rPr>
              <a:t>Contoh</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Selamat</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datang</a:t>
            </a:r>
            <a:r>
              <a:rPr lang="en-US" sz="2600" dirty="0">
                <a:solidFill>
                  <a:schemeClr val="tx1"/>
                </a:solidFill>
                <a:latin typeface="Cambria" panose="02040503050406030204" pitchFamily="18" charset="0"/>
                <a:cs typeface="Arial" panose="020B0604020202020204" pitchFamily="34" charset="0"/>
              </a:rPr>
              <a:t> di [</a:t>
            </a:r>
            <a:r>
              <a:rPr lang="en-US" sz="2600" dirty="0" err="1">
                <a:solidFill>
                  <a:schemeClr val="tx1"/>
                </a:solidFill>
                <a:latin typeface="Cambria" panose="02040503050406030204" pitchFamily="18" charset="0"/>
                <a:cs typeface="Arial" panose="020B0604020202020204" pitchFamily="34" charset="0"/>
              </a:rPr>
              <a:t>nama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restoran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apakah</a:t>
            </a:r>
            <a:r>
              <a:rPr lang="en-US" sz="2600" dirty="0">
                <a:solidFill>
                  <a:schemeClr val="tx1"/>
                </a:solidFill>
                <a:latin typeface="Cambria" panose="02040503050406030204" pitchFamily="18" charset="0"/>
                <a:cs typeface="Arial" panose="020B0604020202020204" pitchFamily="34" charset="0"/>
              </a:rPr>
              <a:t> Anda </a:t>
            </a:r>
            <a:r>
              <a:rPr lang="en-US" sz="2600" dirty="0" err="1">
                <a:solidFill>
                  <a:schemeClr val="tx1"/>
                </a:solidFill>
                <a:latin typeface="Cambria" panose="02040503050406030204" pitchFamily="18" charset="0"/>
                <a:cs typeface="Arial" panose="020B0604020202020204" pitchFamily="34" charset="0"/>
              </a:rPr>
              <a:t>sudah</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melakukan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reservasi</a:t>
            </a:r>
            <a:r>
              <a:rPr lang="en-US" sz="2600"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3648119397"/>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B9FBF6-72C4-1AD5-2ED8-BD5BA7EE9718}"/>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90A35026-ABF4-4308-CE14-EC8229B61360}"/>
              </a:ext>
            </a:extLst>
          </p:cNvPr>
          <p:cNvSpPr txBox="1">
            <a:spLocks/>
          </p:cNvSpPr>
          <p:nvPr/>
        </p:nvSpPr>
        <p:spPr>
          <a:xfrm>
            <a:off x="457200" y="620688"/>
            <a:ext cx="8229600" cy="550547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en-US" sz="2600" b="1" dirty="0">
                <a:solidFill>
                  <a:schemeClr val="tx1"/>
                </a:solidFill>
                <a:latin typeface="Cambria" panose="02040503050406030204" pitchFamily="18" charset="0"/>
                <a:cs typeface="Arial" panose="020B0604020202020204" pitchFamily="34" charset="0"/>
              </a:rPr>
              <a:t>2. </a:t>
            </a:r>
            <a:r>
              <a:rPr lang="en-US" sz="2600" b="1" dirty="0" err="1">
                <a:solidFill>
                  <a:schemeClr val="tx1"/>
                </a:solidFill>
                <a:latin typeface="Cambria" panose="02040503050406030204" pitchFamily="18" charset="0"/>
                <a:cs typeface="Arial" panose="020B0604020202020204" pitchFamily="34" charset="0"/>
              </a:rPr>
              <a:t>Mengarahkan</a:t>
            </a:r>
            <a:r>
              <a:rPr lang="en-US" sz="2600" b="1" dirty="0">
                <a:solidFill>
                  <a:schemeClr val="tx1"/>
                </a:solidFill>
                <a:latin typeface="Cambria" panose="02040503050406030204" pitchFamily="18" charset="0"/>
                <a:cs typeface="Arial" panose="020B0604020202020204" pitchFamily="34" charset="0"/>
              </a:rPr>
              <a:t> Tamu </a:t>
            </a:r>
            <a:r>
              <a:rPr lang="en-US" sz="2600" b="1" dirty="0" err="1">
                <a:solidFill>
                  <a:schemeClr val="tx1"/>
                </a:solidFill>
                <a:latin typeface="Cambria" panose="02040503050406030204" pitchFamily="18" charset="0"/>
                <a:cs typeface="Arial" panose="020B0604020202020204" pitchFamily="34" charset="0"/>
              </a:rPr>
              <a:t>ke</a:t>
            </a:r>
            <a:r>
              <a:rPr lang="en-US" sz="2600" b="1" dirty="0">
                <a:solidFill>
                  <a:schemeClr val="tx1"/>
                </a:solidFill>
                <a:latin typeface="Cambria" panose="02040503050406030204" pitchFamily="18" charset="0"/>
                <a:cs typeface="Arial" panose="020B0604020202020204" pitchFamily="34" charset="0"/>
              </a:rPr>
              <a:t> </a:t>
            </a:r>
            <a:r>
              <a:rPr lang="en-US" sz="2600" b="1" dirty="0" err="1">
                <a:solidFill>
                  <a:schemeClr val="tx1"/>
                </a:solidFill>
                <a:latin typeface="Cambria" panose="02040503050406030204" pitchFamily="18" charset="0"/>
                <a:cs typeface="Arial" panose="020B0604020202020204" pitchFamily="34" charset="0"/>
              </a:rPr>
              <a:t>Meja</a:t>
            </a:r>
            <a:r>
              <a:rPr lang="en-US" sz="2600" b="1" dirty="0">
                <a:solidFill>
                  <a:schemeClr val="tx1"/>
                </a:solidFill>
                <a:latin typeface="Cambria" panose="02040503050406030204" pitchFamily="18" charset="0"/>
                <a:cs typeface="Arial" panose="020B0604020202020204" pitchFamily="34" charset="0"/>
              </a:rPr>
              <a:t> (Seating the Guest)</a:t>
            </a:r>
          </a:p>
          <a:p>
            <a:pPr algn="just"/>
            <a:endParaRPr lang="en-US" sz="2600" b="1"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en-US" sz="2600" dirty="0" err="1">
                <a:solidFill>
                  <a:schemeClr val="tx1"/>
                </a:solidFill>
                <a:latin typeface="Cambria" panose="02040503050406030204" pitchFamily="18" charset="0"/>
                <a:cs typeface="Arial" panose="020B0604020202020204" pitchFamily="34" charset="0"/>
              </a:rPr>
              <a:t>Deskripsi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Mengarahkan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tamu</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ke</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meja</a:t>
            </a:r>
            <a:r>
              <a:rPr lang="en-US" sz="2600" dirty="0">
                <a:solidFill>
                  <a:schemeClr val="tx1"/>
                </a:solidFill>
                <a:latin typeface="Cambria" panose="02040503050406030204" pitchFamily="18" charset="0"/>
                <a:cs typeface="Arial" panose="020B0604020202020204" pitchFamily="34" charset="0"/>
              </a:rPr>
              <a:t> yang </a:t>
            </a:r>
            <a:r>
              <a:rPr lang="en-US" sz="2600" dirty="0" err="1">
                <a:solidFill>
                  <a:schemeClr val="tx1"/>
                </a:solidFill>
                <a:latin typeface="Cambria" panose="02040503050406030204" pitchFamily="18" charset="0"/>
                <a:cs typeface="Arial" panose="020B0604020202020204" pitchFamily="34" charset="0"/>
              </a:rPr>
              <a:t>telah</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dipersiapkan</a:t>
            </a:r>
            <a:r>
              <a:rPr lang="en-US" sz="2600" dirty="0">
                <a:solidFill>
                  <a:schemeClr val="tx1"/>
                </a:solidFill>
                <a:latin typeface="Cambria" panose="02040503050406030204" pitchFamily="18" charset="0"/>
                <a:cs typeface="Arial" panose="020B0604020202020204" pitchFamily="34" charset="0"/>
              </a:rPr>
              <a:t>, dan </a:t>
            </a:r>
            <a:r>
              <a:rPr lang="en-US" sz="2600" dirty="0" err="1">
                <a:solidFill>
                  <a:schemeClr val="tx1"/>
                </a:solidFill>
                <a:latin typeface="Cambria" panose="02040503050406030204" pitchFamily="18" charset="0"/>
                <a:cs typeface="Arial" panose="020B0604020202020204" pitchFamily="34" charset="0"/>
              </a:rPr>
              <a:t>menawarkan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bantuan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untuk</a:t>
            </a:r>
            <a:r>
              <a:rPr lang="en-US" sz="2600" dirty="0">
                <a:solidFill>
                  <a:schemeClr val="tx1"/>
                </a:solidFill>
                <a:latin typeface="Cambria" panose="02040503050406030204" pitchFamily="18" charset="0"/>
                <a:cs typeface="Arial" panose="020B0604020202020204" pitchFamily="34" charset="0"/>
              </a:rPr>
              <a:t> duduk.</a:t>
            </a:r>
          </a:p>
          <a:p>
            <a:pPr marL="457200" indent="-457200" algn="just">
              <a:buFontTx/>
              <a:buChar char="-"/>
            </a:pPr>
            <a:r>
              <a:rPr lang="en-US" sz="2600" dirty="0" err="1">
                <a:solidFill>
                  <a:schemeClr val="tx1"/>
                </a:solidFill>
                <a:latin typeface="Cambria" panose="02040503050406030204" pitchFamily="18" charset="0"/>
                <a:cs typeface="Arial" panose="020B0604020202020204" pitchFamily="34" charset="0"/>
              </a:rPr>
              <a:t>Tujuan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Membantu</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tamu</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merasa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nyaman</a:t>
            </a:r>
            <a:r>
              <a:rPr lang="en-US" sz="2600" dirty="0">
                <a:solidFill>
                  <a:schemeClr val="tx1"/>
                </a:solidFill>
                <a:latin typeface="Cambria" panose="02040503050406030204" pitchFamily="18" charset="0"/>
                <a:cs typeface="Arial" panose="020B0604020202020204" pitchFamily="34" charset="0"/>
              </a:rPr>
              <a:t> dan </a:t>
            </a:r>
            <a:r>
              <a:rPr lang="en-US" sz="2600" dirty="0" err="1">
                <a:solidFill>
                  <a:schemeClr val="tx1"/>
                </a:solidFill>
                <a:latin typeface="Cambria" panose="02040503050406030204" pitchFamily="18" charset="0"/>
                <a:cs typeface="Arial" panose="020B0604020202020204" pitchFamily="34" charset="0"/>
              </a:rPr>
              <a:t>menunjukkan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perhatian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terhadap</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kebutuhan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mereka</a:t>
            </a:r>
            <a:r>
              <a:rPr lang="en-US" sz="2600" dirty="0">
                <a:solidFill>
                  <a:schemeClr val="tx1"/>
                </a:solidFill>
                <a:latin typeface="Cambria" panose="02040503050406030204" pitchFamily="18" charset="0"/>
                <a:cs typeface="Arial" panose="020B0604020202020204" pitchFamily="34" charset="0"/>
              </a:rPr>
              <a:t>.</a:t>
            </a:r>
          </a:p>
          <a:p>
            <a:pPr marL="457200" indent="-457200" algn="just">
              <a:buFontTx/>
              <a:buChar char="-"/>
            </a:pPr>
            <a:r>
              <a:rPr lang="en-US" sz="2600" dirty="0" err="1">
                <a:solidFill>
                  <a:schemeClr val="tx1"/>
                </a:solidFill>
                <a:latin typeface="Cambria" panose="02040503050406030204" pitchFamily="18" charset="0"/>
                <a:cs typeface="Arial" panose="020B0604020202020204" pitchFamily="34" charset="0"/>
              </a:rPr>
              <a:t>Contoh</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Silakan</a:t>
            </a:r>
            <a:r>
              <a:rPr lang="en-US" sz="2600" dirty="0">
                <a:solidFill>
                  <a:schemeClr val="tx1"/>
                </a:solidFill>
                <a:latin typeface="Cambria" panose="02040503050406030204" pitchFamily="18" charset="0"/>
                <a:cs typeface="Arial" panose="020B0604020202020204" pitchFamily="34" charset="0"/>
              </a:rPr>
              <a:t>, kami </a:t>
            </a:r>
            <a:r>
              <a:rPr lang="en-US" sz="2600" dirty="0" err="1">
                <a:solidFill>
                  <a:schemeClr val="tx1"/>
                </a:solidFill>
                <a:latin typeface="Cambria" panose="02040503050406030204" pitchFamily="18" charset="0"/>
                <a:cs typeface="Arial" panose="020B0604020202020204" pitchFamily="34" charset="0"/>
              </a:rPr>
              <a:t>telah</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menyiapkan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meja</a:t>
            </a:r>
            <a:r>
              <a:rPr lang="en-US" sz="2600" dirty="0">
                <a:solidFill>
                  <a:schemeClr val="tx1"/>
                </a:solidFill>
                <a:latin typeface="Cambria" panose="02040503050406030204" pitchFamily="18" charset="0"/>
                <a:cs typeface="Arial" panose="020B0604020202020204" pitchFamily="34" charset="0"/>
              </a:rPr>
              <a:t> di </a:t>
            </a:r>
            <a:r>
              <a:rPr lang="en-US" sz="2600" dirty="0" err="1">
                <a:solidFill>
                  <a:schemeClr val="tx1"/>
                </a:solidFill>
                <a:latin typeface="Cambria" panose="02040503050406030204" pitchFamily="18" charset="0"/>
                <a:cs typeface="Arial" panose="020B0604020202020204" pitchFamily="34" charset="0"/>
              </a:rPr>
              <a:t>sini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Apakah</a:t>
            </a:r>
            <a:r>
              <a:rPr lang="en-US" sz="2600" dirty="0">
                <a:solidFill>
                  <a:schemeClr val="tx1"/>
                </a:solidFill>
                <a:latin typeface="Cambria" panose="02040503050406030204" pitchFamily="18" charset="0"/>
                <a:cs typeface="Arial" panose="020B0604020202020204" pitchFamily="34" charset="0"/>
              </a:rPr>
              <a:t> Anda </a:t>
            </a:r>
            <a:r>
              <a:rPr lang="en-US" sz="2600" dirty="0" err="1">
                <a:solidFill>
                  <a:schemeClr val="tx1"/>
                </a:solidFill>
                <a:latin typeface="Cambria" panose="02040503050406030204" pitchFamily="18" charset="0"/>
                <a:cs typeface="Arial" panose="020B0604020202020204" pitchFamily="34" charset="0"/>
              </a:rPr>
              <a:t>memerlukan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bantuan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untuk</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tempat</a:t>
            </a:r>
            <a:r>
              <a:rPr lang="en-US" sz="2600" dirty="0">
                <a:solidFill>
                  <a:schemeClr val="tx1"/>
                </a:solidFill>
                <a:latin typeface="Cambria" panose="02040503050406030204" pitchFamily="18" charset="0"/>
                <a:cs typeface="Arial" panose="020B0604020202020204" pitchFamily="34" charset="0"/>
              </a:rPr>
              <a:t> duduk?"</a:t>
            </a:r>
          </a:p>
        </p:txBody>
      </p:sp>
    </p:spTree>
    <p:extLst>
      <p:ext uri="{BB962C8B-B14F-4D97-AF65-F5344CB8AC3E}">
        <p14:creationId xmlns:p14="http://schemas.microsoft.com/office/powerpoint/2010/main" val="2506980036"/>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7855D1-870E-C4D4-E29F-B8E252F6AF29}"/>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B7BE9B21-140D-A726-6D55-380615DAB357}"/>
              </a:ext>
            </a:extLst>
          </p:cNvPr>
          <p:cNvSpPr txBox="1">
            <a:spLocks/>
          </p:cNvSpPr>
          <p:nvPr/>
        </p:nvSpPr>
        <p:spPr>
          <a:xfrm>
            <a:off x="457200" y="620688"/>
            <a:ext cx="8229600" cy="550547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en-US" sz="2600" b="1" dirty="0">
                <a:solidFill>
                  <a:schemeClr val="tx1"/>
                </a:solidFill>
                <a:latin typeface="Cambria" panose="02040503050406030204" pitchFamily="18" charset="0"/>
                <a:cs typeface="Arial" panose="020B0604020202020204" pitchFamily="34" charset="0"/>
              </a:rPr>
              <a:t>3. </a:t>
            </a:r>
            <a:r>
              <a:rPr lang="en-US" sz="2600" b="1" dirty="0" err="1">
                <a:solidFill>
                  <a:schemeClr val="tx1"/>
                </a:solidFill>
                <a:latin typeface="Cambria" panose="02040503050406030204" pitchFamily="18" charset="0"/>
                <a:cs typeface="Arial" panose="020B0604020202020204" pitchFamily="34" charset="0"/>
              </a:rPr>
              <a:t>Menawarkan</a:t>
            </a:r>
            <a:r>
              <a:rPr lang="en-US" sz="2600" b="1" dirty="0">
                <a:solidFill>
                  <a:schemeClr val="tx1"/>
                </a:solidFill>
                <a:latin typeface="Cambria" panose="02040503050406030204" pitchFamily="18" charset="0"/>
                <a:cs typeface="Arial" panose="020B0604020202020204" pitchFamily="34" charset="0"/>
              </a:rPr>
              <a:t> Menu dan </a:t>
            </a:r>
            <a:r>
              <a:rPr lang="en-US" sz="2600" b="1" dirty="0" err="1">
                <a:solidFill>
                  <a:schemeClr val="tx1"/>
                </a:solidFill>
                <a:latin typeface="Cambria" panose="02040503050406030204" pitchFamily="18" charset="0"/>
                <a:cs typeface="Arial" panose="020B0604020202020204" pitchFamily="34" charset="0"/>
              </a:rPr>
              <a:t>Menjelaskan</a:t>
            </a:r>
            <a:r>
              <a:rPr lang="en-US" sz="2600" b="1" dirty="0">
                <a:solidFill>
                  <a:schemeClr val="tx1"/>
                </a:solidFill>
                <a:latin typeface="Cambria" panose="02040503050406030204" pitchFamily="18" charset="0"/>
                <a:cs typeface="Arial" panose="020B0604020202020204" pitchFamily="34" charset="0"/>
              </a:rPr>
              <a:t> </a:t>
            </a:r>
            <a:r>
              <a:rPr lang="en-US" sz="2600" b="1" dirty="0" err="1">
                <a:solidFill>
                  <a:schemeClr val="tx1"/>
                </a:solidFill>
                <a:latin typeface="Cambria" panose="02040503050406030204" pitchFamily="18" charset="0"/>
                <a:cs typeface="Arial" panose="020B0604020202020204" pitchFamily="34" charset="0"/>
              </a:rPr>
              <a:t>Pilihan</a:t>
            </a:r>
            <a:r>
              <a:rPr lang="en-US" sz="2600" b="1" dirty="0">
                <a:solidFill>
                  <a:schemeClr val="tx1"/>
                </a:solidFill>
                <a:latin typeface="Cambria" panose="02040503050406030204" pitchFamily="18" charset="0"/>
                <a:cs typeface="Arial" panose="020B0604020202020204" pitchFamily="34" charset="0"/>
              </a:rPr>
              <a:t> (Presenting the Menu and Offering Suggestions)</a:t>
            </a:r>
          </a:p>
          <a:p>
            <a:pPr algn="just"/>
            <a:endParaRPr lang="en-US" sz="2600" b="1"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en-US" sz="2600" dirty="0" err="1">
                <a:solidFill>
                  <a:schemeClr val="tx1"/>
                </a:solidFill>
                <a:latin typeface="Cambria" panose="02040503050406030204" pitchFamily="18" charset="0"/>
                <a:cs typeface="Arial" panose="020B0604020202020204" pitchFamily="34" charset="0"/>
              </a:rPr>
              <a:t>Deskripsi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Menyerahkan</a:t>
            </a:r>
            <a:r>
              <a:rPr lang="en-US" sz="2600" dirty="0">
                <a:solidFill>
                  <a:schemeClr val="tx1"/>
                </a:solidFill>
                <a:latin typeface="Cambria" panose="02040503050406030204" pitchFamily="18" charset="0"/>
                <a:cs typeface="Arial" panose="020B0604020202020204" pitchFamily="34" charset="0"/>
              </a:rPr>
              <a:t> menu </a:t>
            </a:r>
            <a:r>
              <a:rPr lang="en-US" sz="2600" dirty="0" err="1">
                <a:solidFill>
                  <a:schemeClr val="tx1"/>
                </a:solidFill>
                <a:latin typeface="Cambria" panose="02040503050406030204" pitchFamily="18" charset="0"/>
                <a:cs typeface="Arial" panose="020B0604020202020204" pitchFamily="34" charset="0"/>
              </a:rPr>
              <a:t>kepada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tamu</a:t>
            </a:r>
            <a:r>
              <a:rPr lang="en-US" sz="2600" dirty="0">
                <a:solidFill>
                  <a:schemeClr val="tx1"/>
                </a:solidFill>
                <a:latin typeface="Cambria" panose="02040503050406030204" pitchFamily="18" charset="0"/>
                <a:cs typeface="Arial" panose="020B0604020202020204" pitchFamily="34" charset="0"/>
              </a:rPr>
              <a:t> dan </a:t>
            </a:r>
            <a:r>
              <a:rPr lang="en-US" sz="2600" dirty="0" err="1">
                <a:solidFill>
                  <a:schemeClr val="tx1"/>
                </a:solidFill>
                <a:latin typeface="Cambria" panose="02040503050406030204" pitchFamily="18" charset="0"/>
                <a:cs typeface="Arial" panose="020B0604020202020204" pitchFamily="34" charset="0"/>
              </a:rPr>
              <a:t>menjelaskan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pilihan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makanan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atau</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rekomendasi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spesial</a:t>
            </a:r>
            <a:r>
              <a:rPr lang="en-US" sz="2600" dirty="0">
                <a:solidFill>
                  <a:schemeClr val="tx1"/>
                </a:solidFill>
                <a:latin typeface="Cambria" panose="02040503050406030204" pitchFamily="18" charset="0"/>
                <a:cs typeface="Arial" panose="020B0604020202020204" pitchFamily="34" charset="0"/>
              </a:rPr>
              <a:t>.</a:t>
            </a:r>
          </a:p>
          <a:p>
            <a:pPr marL="457200" indent="-457200" algn="just">
              <a:buFontTx/>
              <a:buChar char="-"/>
            </a:pPr>
            <a:r>
              <a:rPr lang="en-US" sz="2600" dirty="0" err="1">
                <a:solidFill>
                  <a:schemeClr val="tx1"/>
                </a:solidFill>
                <a:latin typeface="Cambria" panose="02040503050406030204" pitchFamily="18" charset="0"/>
                <a:cs typeface="Arial" panose="020B0604020202020204" pitchFamily="34" charset="0"/>
              </a:rPr>
              <a:t>Tujuan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Memberikan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informasi</a:t>
            </a:r>
            <a:r>
              <a:rPr lang="en-US" sz="2600" dirty="0">
                <a:solidFill>
                  <a:schemeClr val="tx1"/>
                </a:solidFill>
                <a:latin typeface="Cambria" panose="02040503050406030204" pitchFamily="18" charset="0"/>
                <a:cs typeface="Arial" panose="020B0604020202020204" pitchFamily="34" charset="0"/>
              </a:rPr>
              <a:t> yang </a:t>
            </a:r>
            <a:r>
              <a:rPr lang="en-US" sz="2600" dirty="0" err="1">
                <a:solidFill>
                  <a:schemeClr val="tx1"/>
                </a:solidFill>
                <a:latin typeface="Cambria" panose="02040503050406030204" pitchFamily="18" charset="0"/>
                <a:cs typeface="Arial" panose="020B0604020202020204" pitchFamily="34" charset="0"/>
              </a:rPr>
              <a:t>memadai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tentang</a:t>
            </a:r>
            <a:r>
              <a:rPr lang="en-US" sz="2600" dirty="0">
                <a:solidFill>
                  <a:schemeClr val="tx1"/>
                </a:solidFill>
                <a:latin typeface="Cambria" panose="02040503050406030204" pitchFamily="18" charset="0"/>
                <a:cs typeface="Arial" panose="020B0604020202020204" pitchFamily="34" charset="0"/>
              </a:rPr>
              <a:t> menu agar </a:t>
            </a:r>
            <a:r>
              <a:rPr lang="en-US" sz="2600" dirty="0" err="1">
                <a:solidFill>
                  <a:schemeClr val="tx1"/>
                </a:solidFill>
                <a:latin typeface="Cambria" panose="02040503050406030204" pitchFamily="18" charset="0"/>
                <a:cs typeface="Arial" panose="020B0604020202020204" pitchFamily="34" charset="0"/>
              </a:rPr>
              <a:t>tamu</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dapat</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memilih</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dengan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baik</a:t>
            </a:r>
            <a:r>
              <a:rPr lang="en-US" sz="2600" dirty="0">
                <a:solidFill>
                  <a:schemeClr val="tx1"/>
                </a:solidFill>
                <a:latin typeface="Cambria" panose="02040503050406030204" pitchFamily="18" charset="0"/>
                <a:cs typeface="Arial" panose="020B0604020202020204" pitchFamily="34" charset="0"/>
              </a:rPr>
              <a:t>.</a:t>
            </a:r>
          </a:p>
          <a:p>
            <a:pPr marL="457200" indent="-457200" algn="just">
              <a:buFontTx/>
              <a:buChar char="-"/>
            </a:pPr>
            <a:r>
              <a:rPr lang="en-US" sz="2600" dirty="0" err="1">
                <a:solidFill>
                  <a:schemeClr val="tx1"/>
                </a:solidFill>
                <a:latin typeface="Cambria" panose="02040503050406030204" pitchFamily="18" charset="0"/>
                <a:cs typeface="Arial" panose="020B0604020202020204" pitchFamily="34" charset="0"/>
              </a:rPr>
              <a:t>Contoh</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Berikut</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adalah</a:t>
            </a:r>
            <a:r>
              <a:rPr lang="en-US" sz="2600" dirty="0">
                <a:solidFill>
                  <a:schemeClr val="tx1"/>
                </a:solidFill>
                <a:latin typeface="Cambria" panose="02040503050406030204" pitchFamily="18" charset="0"/>
                <a:cs typeface="Arial" panose="020B0604020202020204" pitchFamily="34" charset="0"/>
              </a:rPr>
              <a:t> menu kami, dan </a:t>
            </a:r>
            <a:r>
              <a:rPr lang="en-US" sz="2600" dirty="0" err="1">
                <a:solidFill>
                  <a:schemeClr val="tx1"/>
                </a:solidFill>
                <a:latin typeface="Cambria" panose="02040503050406030204" pitchFamily="18" charset="0"/>
                <a:cs typeface="Arial" panose="020B0604020202020204" pitchFamily="34" charset="0"/>
              </a:rPr>
              <a:t>hari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ini</a:t>
            </a:r>
            <a:r>
              <a:rPr lang="en-US" sz="2600" dirty="0">
                <a:solidFill>
                  <a:schemeClr val="tx1"/>
                </a:solidFill>
                <a:latin typeface="Cambria" panose="02040503050406030204" pitchFamily="18" charset="0"/>
                <a:cs typeface="Arial" panose="020B0604020202020204" pitchFamily="34" charset="0"/>
              </a:rPr>
              <a:t> kami </a:t>
            </a:r>
            <a:r>
              <a:rPr lang="en-US" sz="2600" dirty="0" err="1">
                <a:solidFill>
                  <a:schemeClr val="tx1"/>
                </a:solidFill>
                <a:latin typeface="Cambria" panose="02040503050406030204" pitchFamily="18" charset="0"/>
                <a:cs typeface="Arial" panose="020B0604020202020204" pitchFamily="34" charset="0"/>
              </a:rPr>
              <a:t>merekomendasikan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nama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hidangan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spesial</a:t>
            </a:r>
            <a:r>
              <a:rPr lang="en-US" sz="2600"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4000960746"/>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FCD8D5-9E76-2BF8-05CC-DD1021838E12}"/>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1854BC0B-968E-6E8A-39D5-36DB3CCA0058}"/>
              </a:ext>
            </a:extLst>
          </p:cNvPr>
          <p:cNvSpPr txBox="1">
            <a:spLocks/>
          </p:cNvSpPr>
          <p:nvPr/>
        </p:nvSpPr>
        <p:spPr>
          <a:xfrm>
            <a:off x="457200" y="620688"/>
            <a:ext cx="8229600" cy="550547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en-US" sz="2600" b="1" dirty="0">
                <a:solidFill>
                  <a:schemeClr val="tx1"/>
                </a:solidFill>
                <a:latin typeface="Cambria" panose="02040503050406030204" pitchFamily="18" charset="0"/>
                <a:cs typeface="Arial" panose="020B0604020202020204" pitchFamily="34" charset="0"/>
              </a:rPr>
              <a:t>4. </a:t>
            </a:r>
            <a:r>
              <a:rPr lang="en-US" sz="2600" b="1" dirty="0" err="1">
                <a:solidFill>
                  <a:schemeClr val="tx1"/>
                </a:solidFill>
                <a:latin typeface="Cambria" panose="02040503050406030204" pitchFamily="18" charset="0"/>
                <a:cs typeface="Arial" panose="020B0604020202020204" pitchFamily="34" charset="0"/>
              </a:rPr>
              <a:t>Menerima</a:t>
            </a:r>
            <a:r>
              <a:rPr lang="en-US" sz="2600" b="1" dirty="0">
                <a:solidFill>
                  <a:schemeClr val="tx1"/>
                </a:solidFill>
                <a:latin typeface="Cambria" panose="02040503050406030204" pitchFamily="18" charset="0"/>
                <a:cs typeface="Arial" panose="020B0604020202020204" pitchFamily="34" charset="0"/>
              </a:rPr>
              <a:t> </a:t>
            </a:r>
            <a:r>
              <a:rPr lang="en-US" sz="2600" b="1" dirty="0" err="1">
                <a:solidFill>
                  <a:schemeClr val="tx1"/>
                </a:solidFill>
                <a:latin typeface="Cambria" panose="02040503050406030204" pitchFamily="18" charset="0"/>
                <a:cs typeface="Arial" panose="020B0604020202020204" pitchFamily="34" charset="0"/>
              </a:rPr>
              <a:t>Pesanan</a:t>
            </a:r>
            <a:r>
              <a:rPr lang="en-US" sz="2600" b="1" dirty="0">
                <a:solidFill>
                  <a:schemeClr val="tx1"/>
                </a:solidFill>
                <a:latin typeface="Cambria" panose="02040503050406030204" pitchFamily="18" charset="0"/>
                <a:cs typeface="Arial" panose="020B0604020202020204" pitchFamily="34" charset="0"/>
              </a:rPr>
              <a:t> (Taking the Order)</a:t>
            </a:r>
          </a:p>
          <a:p>
            <a:pPr algn="just"/>
            <a:endParaRPr lang="en-US" sz="2600" b="1"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en-US" sz="2600" dirty="0" err="1">
                <a:solidFill>
                  <a:schemeClr val="tx1"/>
                </a:solidFill>
                <a:latin typeface="Cambria" panose="02040503050406030204" pitchFamily="18" charset="0"/>
                <a:cs typeface="Arial" panose="020B0604020202020204" pitchFamily="34" charset="0"/>
              </a:rPr>
              <a:t>Deskripsi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Mendengarkan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dengan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baik</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ketika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tamu</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memberikan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pesanan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mencatat</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dengan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jelas</a:t>
            </a:r>
            <a:r>
              <a:rPr lang="en-US" sz="2600" dirty="0">
                <a:solidFill>
                  <a:schemeClr val="tx1"/>
                </a:solidFill>
                <a:latin typeface="Cambria" panose="02040503050406030204" pitchFamily="18" charset="0"/>
                <a:cs typeface="Arial" panose="020B0604020202020204" pitchFamily="34" charset="0"/>
              </a:rPr>
              <a:t>, dan </a:t>
            </a:r>
            <a:r>
              <a:rPr lang="en-US" sz="2600" dirty="0" err="1">
                <a:solidFill>
                  <a:schemeClr val="tx1"/>
                </a:solidFill>
                <a:latin typeface="Cambria" panose="02040503050406030204" pitchFamily="18" charset="0"/>
                <a:cs typeface="Arial" panose="020B0604020202020204" pitchFamily="34" charset="0"/>
              </a:rPr>
              <a:t>mengonfirmasi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pesanan</a:t>
            </a:r>
            <a:r>
              <a:rPr lang="en-US" sz="2600" dirty="0">
                <a:solidFill>
                  <a:schemeClr val="tx1"/>
                </a:solidFill>
                <a:latin typeface="Cambria" panose="02040503050406030204" pitchFamily="18" charset="0"/>
                <a:cs typeface="Arial" panose="020B0604020202020204" pitchFamily="34" charset="0"/>
              </a:rPr>
              <a:t>.</a:t>
            </a:r>
          </a:p>
          <a:p>
            <a:pPr marL="457200" indent="-457200" algn="just">
              <a:buFontTx/>
              <a:buChar char="-"/>
            </a:pPr>
            <a:r>
              <a:rPr lang="en-US" sz="2600" dirty="0" err="1">
                <a:solidFill>
                  <a:schemeClr val="tx1"/>
                </a:solidFill>
                <a:latin typeface="Cambria" panose="02040503050406030204" pitchFamily="18" charset="0"/>
                <a:cs typeface="Arial" panose="020B0604020202020204" pitchFamily="34" charset="0"/>
              </a:rPr>
              <a:t>Tujuan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Memastikan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pesanan</a:t>
            </a:r>
            <a:r>
              <a:rPr lang="en-US" sz="2600" dirty="0">
                <a:solidFill>
                  <a:schemeClr val="tx1"/>
                </a:solidFill>
                <a:latin typeface="Cambria" panose="02040503050406030204" pitchFamily="18" charset="0"/>
                <a:cs typeface="Arial" panose="020B0604020202020204" pitchFamily="34" charset="0"/>
              </a:rPr>
              <a:t> yang </a:t>
            </a:r>
            <a:r>
              <a:rPr lang="en-US" sz="2600" dirty="0" err="1">
                <a:solidFill>
                  <a:schemeClr val="tx1"/>
                </a:solidFill>
                <a:latin typeface="Cambria" panose="02040503050406030204" pitchFamily="18" charset="0"/>
                <a:cs typeface="Arial" panose="020B0604020202020204" pitchFamily="34" charset="0"/>
              </a:rPr>
              <a:t>diinginkan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tamu</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tercatat</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dengan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benar</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untuk</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menghindari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kesalahan</a:t>
            </a:r>
            <a:r>
              <a:rPr lang="en-US" sz="2600" dirty="0">
                <a:solidFill>
                  <a:schemeClr val="tx1"/>
                </a:solidFill>
                <a:latin typeface="Cambria" panose="02040503050406030204" pitchFamily="18" charset="0"/>
                <a:cs typeface="Arial" panose="020B0604020202020204" pitchFamily="34" charset="0"/>
              </a:rPr>
              <a:t>.</a:t>
            </a:r>
          </a:p>
          <a:p>
            <a:pPr marL="457200" indent="-457200" algn="just">
              <a:buFontTx/>
              <a:buChar char="-"/>
            </a:pPr>
            <a:r>
              <a:rPr lang="en-US" sz="2600" dirty="0" err="1">
                <a:solidFill>
                  <a:schemeClr val="tx1"/>
                </a:solidFill>
                <a:latin typeface="Cambria" panose="02040503050406030204" pitchFamily="18" charset="0"/>
                <a:cs typeface="Arial" panose="020B0604020202020204" pitchFamily="34" charset="0"/>
              </a:rPr>
              <a:t>Contoh</a:t>
            </a:r>
            <a:r>
              <a:rPr lang="en-US" sz="2600" dirty="0">
                <a:solidFill>
                  <a:schemeClr val="tx1"/>
                </a:solidFill>
                <a:latin typeface="Cambria" panose="02040503050406030204" pitchFamily="18" charset="0"/>
                <a:cs typeface="Arial" panose="020B0604020202020204" pitchFamily="34" charset="0"/>
              </a:rPr>
              <a:t>: "Baik, </a:t>
            </a:r>
            <a:r>
              <a:rPr lang="en-US" sz="2600" dirty="0" err="1">
                <a:solidFill>
                  <a:schemeClr val="tx1"/>
                </a:solidFill>
                <a:latin typeface="Cambria" panose="02040503050406030204" pitchFamily="18" charset="0"/>
                <a:cs typeface="Arial" panose="020B0604020202020204" pitchFamily="34" charset="0"/>
              </a:rPr>
              <a:t>untuk</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hidangan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pembuka</a:t>
            </a:r>
            <a:r>
              <a:rPr lang="en-US" sz="2600" dirty="0">
                <a:solidFill>
                  <a:schemeClr val="tx1"/>
                </a:solidFill>
                <a:latin typeface="Cambria" panose="02040503050406030204" pitchFamily="18" charset="0"/>
                <a:cs typeface="Arial" panose="020B0604020202020204" pitchFamily="34" charset="0"/>
              </a:rPr>
              <a:t> Anda </a:t>
            </a:r>
            <a:r>
              <a:rPr lang="en-US" sz="2600" dirty="0" err="1">
                <a:solidFill>
                  <a:schemeClr val="tx1"/>
                </a:solidFill>
                <a:latin typeface="Cambria" panose="02040503050406030204" pitchFamily="18" charset="0"/>
                <a:cs typeface="Arial" panose="020B0604020202020204" pitchFamily="34" charset="0"/>
              </a:rPr>
              <a:t>memilih</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nama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hidangan</a:t>
            </a:r>
            <a:r>
              <a:rPr lang="en-US" sz="2600" dirty="0">
                <a:solidFill>
                  <a:schemeClr val="tx1"/>
                </a:solidFill>
                <a:latin typeface="Cambria" panose="02040503050406030204" pitchFamily="18" charset="0"/>
                <a:cs typeface="Arial" panose="020B0604020202020204" pitchFamily="34" charset="0"/>
              </a:rPr>
              <a:t>], dan </a:t>
            </a:r>
            <a:r>
              <a:rPr lang="en-US" sz="2600" dirty="0" err="1">
                <a:solidFill>
                  <a:schemeClr val="tx1"/>
                </a:solidFill>
                <a:latin typeface="Cambria" panose="02040503050406030204" pitchFamily="18" charset="0"/>
                <a:cs typeface="Arial" panose="020B0604020202020204" pitchFamily="34" charset="0"/>
              </a:rPr>
              <a:t>untuk</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hidangan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utama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nama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hidangan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Apakah</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ada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tambahan</a:t>
            </a:r>
            <a:r>
              <a:rPr lang="en-US" sz="2600" dirty="0">
                <a:solidFill>
                  <a:schemeClr val="tx1"/>
                </a:solidFill>
                <a:latin typeface="Cambria" panose="02040503050406030204" pitchFamily="18" charset="0"/>
                <a:cs typeface="Arial" panose="020B0604020202020204" pitchFamily="34" charset="0"/>
              </a:rPr>
              <a:t> yang Anda </a:t>
            </a:r>
            <a:r>
              <a:rPr lang="en-US" sz="2600" dirty="0" err="1">
                <a:solidFill>
                  <a:schemeClr val="tx1"/>
                </a:solidFill>
                <a:latin typeface="Cambria" panose="02040503050406030204" pitchFamily="18" charset="0"/>
                <a:cs typeface="Arial" panose="020B0604020202020204" pitchFamily="34" charset="0"/>
              </a:rPr>
              <a:t>inginkan</a:t>
            </a:r>
            <a:r>
              <a:rPr lang="en-US" sz="2600"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3069788947"/>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12949</TotalTime>
  <Words>833</Words>
  <Application>Microsoft Office PowerPoint</Application>
  <PresentationFormat>On-screen Show (4:3)</PresentationFormat>
  <Paragraphs>79</Paragraphs>
  <Slides>16</Slides>
  <Notes>15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Calibri</vt:lpstr>
      <vt:lpstr>Cambria</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Rionaldi Ali</cp:lastModifiedBy>
  <cp:revision>542</cp:revision>
  <cp:lastPrinted>2017-08-29T02:54:51Z</cp:lastPrinted>
  <dcterms:created xsi:type="dcterms:W3CDTF">2010-04-18T12:06:30Z</dcterms:created>
  <dcterms:modified xsi:type="dcterms:W3CDTF">2024-11-11T01:56:59Z</dcterms:modified>
</cp:coreProperties>
</file>