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 id="269" r:id="rId3"/>
    <p:sldId id="257" r:id="rId4"/>
    <p:sldId id="267" r:id="rId5"/>
    <p:sldId id="260" r:id="rId6"/>
    <p:sldId id="261" r:id="rId7"/>
    <p:sldId id="262" r:id="rId8"/>
    <p:sldId id="263" r:id="rId9"/>
    <p:sldId id="264" r:id="rId10"/>
    <p:sldId id="265" r:id="rId11"/>
    <p:sldId id="268"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73"/>
    <p:restoredTop sz="96053"/>
  </p:normalViewPr>
  <p:slideViewPr>
    <p:cSldViewPr snapToGrid="0" snapToObjects="1">
      <p:cViewPr varScale="1">
        <p:scale>
          <a:sx n="87" d="100"/>
          <a:sy n="87" d="100"/>
        </p:scale>
        <p:origin x="208"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35B42F-423B-254C-B5CC-F7E2B6EBBD54}" type="datetimeFigureOut">
              <a:rPr lang="en-US" smtClean="0"/>
              <a:t>3/12/25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6889FFF-07C7-2344-867D-CB20A116A8C0}" type="slidenum">
              <a:rPr lang="en-US" smtClean="0"/>
              <a:t>‹#›</a:t>
            </a:fld>
            <a:endParaRPr lang="en-US"/>
          </a:p>
        </p:txBody>
      </p:sp>
    </p:spTree>
    <p:extLst>
      <p:ext uri="{BB962C8B-B14F-4D97-AF65-F5344CB8AC3E}">
        <p14:creationId xmlns:p14="http://schemas.microsoft.com/office/powerpoint/2010/main" val="3652728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35B42F-423B-254C-B5CC-F7E2B6EBBD54}" type="datetimeFigureOut">
              <a:rPr lang="en-US" smtClean="0"/>
              <a:t>3/12/25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89FFF-07C7-2344-867D-CB20A116A8C0}" type="slidenum">
              <a:rPr lang="en-US" smtClean="0"/>
              <a:t>‹#›</a:t>
            </a:fld>
            <a:endParaRPr lang="en-US"/>
          </a:p>
        </p:txBody>
      </p:sp>
    </p:spTree>
    <p:extLst>
      <p:ext uri="{BB962C8B-B14F-4D97-AF65-F5344CB8AC3E}">
        <p14:creationId xmlns:p14="http://schemas.microsoft.com/office/powerpoint/2010/main" val="206025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35B42F-423B-254C-B5CC-F7E2B6EBBD54}" type="datetimeFigureOut">
              <a:rPr lang="en-US" smtClean="0"/>
              <a:t>3/12/25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89FFF-07C7-2344-867D-CB20A116A8C0}" type="slidenum">
              <a:rPr lang="en-US" smtClean="0"/>
              <a:t>‹#›</a:t>
            </a:fld>
            <a:endParaRPr lang="en-US"/>
          </a:p>
        </p:txBody>
      </p:sp>
    </p:spTree>
    <p:extLst>
      <p:ext uri="{BB962C8B-B14F-4D97-AF65-F5344CB8AC3E}">
        <p14:creationId xmlns:p14="http://schemas.microsoft.com/office/powerpoint/2010/main" val="469440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35B42F-423B-254C-B5CC-F7E2B6EBBD54}" type="datetimeFigureOut">
              <a:rPr lang="en-US" smtClean="0"/>
              <a:t>3/12/25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89FFF-07C7-2344-867D-CB20A116A8C0}" type="slidenum">
              <a:rPr lang="en-US" smtClean="0"/>
              <a:t>‹#›</a:t>
            </a:fld>
            <a:endParaRPr lang="en-US"/>
          </a:p>
        </p:txBody>
      </p:sp>
    </p:spTree>
    <p:extLst>
      <p:ext uri="{BB962C8B-B14F-4D97-AF65-F5344CB8AC3E}">
        <p14:creationId xmlns:p14="http://schemas.microsoft.com/office/powerpoint/2010/main" val="724492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8235B42F-423B-254C-B5CC-F7E2B6EBBD54}" type="datetimeFigureOut">
              <a:rPr lang="en-US" smtClean="0"/>
              <a:t>3/12/25</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6889FFF-07C7-2344-867D-CB20A116A8C0}" type="slidenum">
              <a:rPr lang="en-US" smtClean="0"/>
              <a:t>‹#›</a:t>
            </a:fld>
            <a:endParaRPr lang="en-US"/>
          </a:p>
        </p:txBody>
      </p:sp>
    </p:spTree>
    <p:extLst>
      <p:ext uri="{BB962C8B-B14F-4D97-AF65-F5344CB8AC3E}">
        <p14:creationId xmlns:p14="http://schemas.microsoft.com/office/powerpoint/2010/main" val="2102938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35B42F-423B-254C-B5CC-F7E2B6EBBD54}" type="datetimeFigureOut">
              <a:rPr lang="en-US" smtClean="0"/>
              <a:t>3/12/25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89FFF-07C7-2344-867D-CB20A116A8C0}" type="slidenum">
              <a:rPr lang="en-US" smtClean="0"/>
              <a:t>‹#›</a:t>
            </a:fld>
            <a:endParaRPr lang="en-US"/>
          </a:p>
        </p:txBody>
      </p:sp>
    </p:spTree>
    <p:extLst>
      <p:ext uri="{BB962C8B-B14F-4D97-AF65-F5344CB8AC3E}">
        <p14:creationId xmlns:p14="http://schemas.microsoft.com/office/powerpoint/2010/main" val="2549594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35B42F-423B-254C-B5CC-F7E2B6EBBD54}" type="datetimeFigureOut">
              <a:rPr lang="en-US" smtClean="0"/>
              <a:t>3/12/25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889FFF-07C7-2344-867D-CB20A116A8C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89265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235B42F-423B-254C-B5CC-F7E2B6EBBD54}" type="datetimeFigureOut">
              <a:rPr lang="en-US" smtClean="0"/>
              <a:t>3/12/25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889FFF-07C7-2344-867D-CB20A116A8C0}"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643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5B42F-423B-254C-B5CC-F7E2B6EBBD54}" type="datetimeFigureOut">
              <a:rPr lang="en-US" smtClean="0"/>
              <a:t>3/12/25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889FFF-07C7-2344-867D-CB20A116A8C0}" type="slidenum">
              <a:rPr lang="en-US" smtClean="0"/>
              <a:t>‹#›</a:t>
            </a:fld>
            <a:endParaRPr lang="en-US"/>
          </a:p>
        </p:txBody>
      </p:sp>
    </p:spTree>
    <p:extLst>
      <p:ext uri="{BB962C8B-B14F-4D97-AF65-F5344CB8AC3E}">
        <p14:creationId xmlns:p14="http://schemas.microsoft.com/office/powerpoint/2010/main" val="144885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35B42F-423B-254C-B5CC-F7E2B6EBBD54}" type="datetimeFigureOut">
              <a:rPr lang="en-US" smtClean="0"/>
              <a:t>3/12/25</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B6889FFF-07C7-2344-867D-CB20A116A8C0}" type="slidenum">
              <a:rPr lang="en-US" smtClean="0"/>
              <a:t>‹#›</a:t>
            </a:fld>
            <a:endParaRPr lang="en-US"/>
          </a:p>
        </p:txBody>
      </p:sp>
    </p:spTree>
    <p:extLst>
      <p:ext uri="{BB962C8B-B14F-4D97-AF65-F5344CB8AC3E}">
        <p14:creationId xmlns:p14="http://schemas.microsoft.com/office/powerpoint/2010/main" val="580572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35B42F-423B-254C-B5CC-F7E2B6EBBD54}" type="datetimeFigureOut">
              <a:rPr lang="en-US" smtClean="0"/>
              <a:t>3/12/25</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B6889FFF-07C7-2344-867D-CB20A116A8C0}" type="slidenum">
              <a:rPr lang="en-US" smtClean="0"/>
              <a:t>‹#›</a:t>
            </a:fld>
            <a:endParaRPr lang="en-US"/>
          </a:p>
        </p:txBody>
      </p:sp>
    </p:spTree>
    <p:extLst>
      <p:ext uri="{BB962C8B-B14F-4D97-AF65-F5344CB8AC3E}">
        <p14:creationId xmlns:p14="http://schemas.microsoft.com/office/powerpoint/2010/main" val="2576961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235B42F-423B-254C-B5CC-F7E2B6EBBD54}" type="datetimeFigureOut">
              <a:rPr lang="en-US" smtClean="0"/>
              <a:t>3/12/25</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6889FFF-07C7-2344-867D-CB20A116A8C0}" type="slidenum">
              <a:rPr lang="en-US" smtClean="0"/>
              <a:t>‹#›</a:t>
            </a:fld>
            <a:endParaRPr lang="en-US"/>
          </a:p>
        </p:txBody>
      </p:sp>
    </p:spTree>
    <p:extLst>
      <p:ext uri="{BB962C8B-B14F-4D97-AF65-F5344CB8AC3E}">
        <p14:creationId xmlns:p14="http://schemas.microsoft.com/office/powerpoint/2010/main" val="15408761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A309E-6306-1944-8E4D-84D381D3C16A}"/>
              </a:ext>
            </a:extLst>
          </p:cNvPr>
          <p:cNvSpPr>
            <a:spLocks noGrp="1"/>
          </p:cNvSpPr>
          <p:nvPr>
            <p:ph type="ctrTitle"/>
          </p:nvPr>
        </p:nvSpPr>
        <p:spPr/>
        <p:txBody>
          <a:bodyPr>
            <a:normAutofit/>
          </a:bodyPr>
          <a:lstStyle/>
          <a:p>
            <a:r>
              <a:rPr lang="en-ID" sz="4400" dirty="0">
                <a:latin typeface="Verdana" panose="020B0604030504040204" pitchFamily="34" charset="0"/>
                <a:ea typeface="Verdana" panose="020B0604030504040204" pitchFamily="34" charset="0"/>
                <a:cs typeface="Verdana" panose="020B0604030504040204" pitchFamily="34" charset="0"/>
              </a:rPr>
              <a:t>Sejarah dan </a:t>
            </a:r>
            <a:r>
              <a:rPr lang="en-ID" sz="4400" dirty="0" err="1">
                <a:latin typeface="Verdana" panose="020B0604030504040204" pitchFamily="34" charset="0"/>
                <a:ea typeface="Verdana" panose="020B0604030504040204" pitchFamily="34" charset="0"/>
                <a:cs typeface="Verdana" panose="020B0604030504040204" pitchFamily="34" charset="0"/>
              </a:rPr>
              <a:t>Perkembangan</a:t>
            </a:r>
            <a:r>
              <a:rPr lang="en-ID" sz="4400" dirty="0">
                <a:latin typeface="Verdana" panose="020B0604030504040204" pitchFamily="34" charset="0"/>
                <a:ea typeface="Verdana" panose="020B0604030504040204" pitchFamily="34" charset="0"/>
                <a:cs typeface="Verdana" panose="020B0604030504040204" pitchFamily="34" charset="0"/>
              </a:rPr>
              <a:t> </a:t>
            </a:r>
            <a:r>
              <a:rPr lang="en-ID" sz="4400" dirty="0" err="1">
                <a:latin typeface="Verdana" panose="020B0604030504040204" pitchFamily="34" charset="0"/>
                <a:ea typeface="Verdana" panose="020B0604030504040204" pitchFamily="34" charset="0"/>
                <a:cs typeface="Verdana" panose="020B0604030504040204" pitchFamily="34" charset="0"/>
              </a:rPr>
              <a:t>Estetika</a:t>
            </a:r>
            <a:r>
              <a:rPr lang="en-ID" sz="4400" dirty="0">
                <a:effectLst/>
                <a:latin typeface="Verdana" panose="020B0604030504040204" pitchFamily="34" charset="0"/>
                <a:ea typeface="Verdana" panose="020B0604030504040204" pitchFamily="34" charset="0"/>
                <a:cs typeface="Verdana" panose="020B0604030504040204" pitchFamily="34" charset="0"/>
              </a:rPr>
              <a:t> : </a:t>
            </a:r>
            <a:r>
              <a:rPr lang="en-ID" sz="4400" dirty="0">
                <a:latin typeface="Verdana" panose="020B0604030504040204" pitchFamily="34" charset="0"/>
                <a:ea typeface="Verdana" panose="020B0604030504040204" pitchFamily="34" charset="0"/>
                <a:cs typeface="Verdana" panose="020B0604030504040204" pitchFamily="34" charset="0"/>
              </a:rPr>
              <a:t>Dari </a:t>
            </a:r>
            <a:r>
              <a:rPr lang="en-ID" sz="4400" dirty="0" err="1">
                <a:latin typeface="Verdana" panose="020B0604030504040204" pitchFamily="34" charset="0"/>
                <a:ea typeface="Verdana" panose="020B0604030504040204" pitchFamily="34" charset="0"/>
                <a:cs typeface="Verdana" panose="020B0604030504040204" pitchFamily="34" charset="0"/>
              </a:rPr>
              <a:t>Klasik</a:t>
            </a:r>
            <a:r>
              <a:rPr lang="en-ID" sz="4400" dirty="0">
                <a:latin typeface="Verdana" panose="020B0604030504040204" pitchFamily="34" charset="0"/>
                <a:ea typeface="Verdana" panose="020B0604030504040204" pitchFamily="34" charset="0"/>
                <a:cs typeface="Verdana" panose="020B0604030504040204" pitchFamily="34" charset="0"/>
              </a:rPr>
              <a:t> </a:t>
            </a:r>
            <a:r>
              <a:rPr lang="en-ID" sz="4400" dirty="0" err="1">
                <a:latin typeface="Verdana" panose="020B0604030504040204" pitchFamily="34" charset="0"/>
                <a:ea typeface="Verdana" panose="020B0604030504040204" pitchFamily="34" charset="0"/>
                <a:cs typeface="Verdana" panose="020B0604030504040204" pitchFamily="34" charset="0"/>
              </a:rPr>
              <a:t>hingga</a:t>
            </a:r>
            <a:r>
              <a:rPr lang="en-ID" sz="4400" dirty="0">
                <a:latin typeface="Verdana" panose="020B0604030504040204" pitchFamily="34" charset="0"/>
                <a:ea typeface="Verdana" panose="020B0604030504040204" pitchFamily="34" charset="0"/>
                <a:cs typeface="Verdana" panose="020B0604030504040204" pitchFamily="34" charset="0"/>
              </a:rPr>
              <a:t> </a:t>
            </a:r>
            <a:r>
              <a:rPr lang="en-ID" sz="4400" dirty="0" err="1">
                <a:latin typeface="Verdana" panose="020B0604030504040204" pitchFamily="34" charset="0"/>
                <a:ea typeface="Verdana" panose="020B0604030504040204" pitchFamily="34" charset="0"/>
                <a:cs typeface="Verdana" panose="020B0604030504040204" pitchFamily="34" charset="0"/>
              </a:rPr>
              <a:t>Kontemporer</a:t>
            </a:r>
            <a:r>
              <a:rPr lang="en-ID" sz="4400" dirty="0">
                <a:effectLst/>
                <a:latin typeface="Verdana" panose="020B0604030504040204" pitchFamily="34" charset="0"/>
                <a:ea typeface="Verdana" panose="020B0604030504040204" pitchFamily="34" charset="0"/>
                <a:cs typeface="Verdana" panose="020B0604030504040204" pitchFamily="34" charset="0"/>
              </a:rPr>
              <a:t> </a:t>
            </a:r>
            <a:endParaRPr lang="en-US" sz="440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a16="http://schemas.microsoft.com/office/drawing/2014/main" id="{202C09B0-D8C9-7A4D-BB5B-4B1A70D311F0}"/>
              </a:ext>
            </a:extLst>
          </p:cNvPr>
          <p:cNvSpPr>
            <a:spLocks noGrp="1"/>
          </p:cNvSpPr>
          <p:nvPr>
            <p:ph type="subTitle" idx="1"/>
          </p:nvPr>
        </p:nvSpPr>
        <p:spPr/>
        <p:txBody>
          <a:bodyPr/>
          <a:lstStyle/>
          <a:p>
            <a:r>
              <a:rPr lang="en-US" dirty="0" err="1"/>
              <a:t>Rohiman</a:t>
            </a:r>
            <a:endParaRPr lang="en-US" dirty="0"/>
          </a:p>
        </p:txBody>
      </p:sp>
    </p:spTree>
    <p:extLst>
      <p:ext uri="{BB962C8B-B14F-4D97-AF65-F5344CB8AC3E}">
        <p14:creationId xmlns:p14="http://schemas.microsoft.com/office/powerpoint/2010/main" val="1590964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CEC66-F767-274C-AF0C-EA246E0DC21A}"/>
              </a:ext>
            </a:extLst>
          </p:cNvPr>
          <p:cNvSpPr>
            <a:spLocks noGrp="1"/>
          </p:cNvSpPr>
          <p:nvPr>
            <p:ph type="title"/>
          </p:nvPr>
        </p:nvSpPr>
        <p:spPr>
          <a:xfrm>
            <a:off x="290946" y="955964"/>
            <a:ext cx="6844146" cy="5541818"/>
          </a:xfrm>
        </p:spPr>
        <p:txBody>
          <a:bodyPr>
            <a:normAutofit/>
          </a:bodyPr>
          <a:lstStyle/>
          <a:p>
            <a:pPr algn="l"/>
            <a:r>
              <a:rPr lang="en-ID" sz="3600" b="1" u="sng" cap="none" dirty="0" err="1">
                <a:latin typeface="Arial" panose="020B0604020202020204" pitchFamily="34" charset="0"/>
                <a:cs typeface="Arial" panose="020B0604020202020204" pitchFamily="34" charset="0"/>
              </a:rPr>
              <a:t>Estetika</a:t>
            </a:r>
            <a:r>
              <a:rPr lang="en-ID" sz="3600" b="1" u="sng" cap="none" dirty="0">
                <a:latin typeface="Arial" panose="020B0604020202020204" pitchFamily="34" charset="0"/>
                <a:cs typeface="Arial" panose="020B0604020202020204" pitchFamily="34" charset="0"/>
              </a:rPr>
              <a:t> </a:t>
            </a:r>
            <a:r>
              <a:rPr lang="en-ID" sz="3600" b="1" u="sng" cap="none" dirty="0" err="1">
                <a:latin typeface="Arial" panose="020B0604020202020204" pitchFamily="34" charset="0"/>
                <a:cs typeface="Arial" panose="020B0604020202020204" pitchFamily="34" charset="0"/>
              </a:rPr>
              <a:t>Kontemporer</a:t>
            </a:r>
            <a:br>
              <a:rPr lang="en-ID" sz="3600" cap="none" dirty="0">
                <a:latin typeface="Arial" panose="020B0604020202020204" pitchFamily="34" charset="0"/>
                <a:cs typeface="Arial" panose="020B0604020202020204" pitchFamily="34" charset="0"/>
              </a:rPr>
            </a:br>
            <a:r>
              <a:rPr lang="en-ID" sz="3600" b="1" cap="none" dirty="0" err="1">
                <a:latin typeface="Arial" panose="020B0604020202020204" pitchFamily="34" charset="0"/>
                <a:cs typeface="Arial" panose="020B0604020202020204" pitchFamily="34" charset="0"/>
              </a:rPr>
              <a:t>Ciri</a:t>
            </a:r>
            <a:r>
              <a:rPr lang="en-ID" sz="3600" b="1" cap="none" dirty="0">
                <a:latin typeface="Arial" panose="020B0604020202020204" pitchFamily="34" charset="0"/>
                <a:cs typeface="Arial" panose="020B0604020202020204" pitchFamily="34" charset="0"/>
              </a:rPr>
              <a:t> Utama</a:t>
            </a:r>
            <a:r>
              <a:rPr lang="en-ID" sz="3600" cap="none" dirty="0">
                <a:latin typeface="Arial" panose="020B0604020202020204" pitchFamily="34" charset="0"/>
                <a:cs typeface="Arial" panose="020B0604020202020204" pitchFamily="34" charset="0"/>
              </a:rPr>
              <a:t>:</a:t>
            </a:r>
            <a:br>
              <a:rPr lang="en-ID" sz="3600" cap="none" dirty="0">
                <a:latin typeface="Arial" panose="020B0604020202020204" pitchFamily="34" charset="0"/>
                <a:cs typeface="Arial" panose="020B0604020202020204" pitchFamily="34" charset="0"/>
              </a:rPr>
            </a:br>
            <a:r>
              <a:rPr lang="en-ID" sz="3600" cap="none" dirty="0" err="1">
                <a:latin typeface="Arial" panose="020B0604020202020204" pitchFamily="34" charset="0"/>
                <a:cs typeface="Arial" panose="020B0604020202020204" pitchFamily="34" charset="0"/>
              </a:rPr>
              <a:t>Keindahan</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Tidak</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Lagi</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Menjadi</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Syarat</a:t>
            </a:r>
            <a:r>
              <a:rPr lang="en-ID" sz="3600" cap="none" dirty="0">
                <a:latin typeface="Arial" panose="020B0604020202020204" pitchFamily="34" charset="0"/>
                <a:cs typeface="Arial" panose="020B0604020202020204" pitchFamily="34" charset="0"/>
              </a:rPr>
              <a:t> Utama </a:t>
            </a:r>
            <a:r>
              <a:rPr lang="en-ID" sz="3600" cap="none" dirty="0" err="1">
                <a:latin typeface="Arial" panose="020B0604020202020204" pitchFamily="34" charset="0"/>
                <a:cs typeface="Arial" panose="020B0604020202020204" pitchFamily="34" charset="0"/>
              </a:rPr>
              <a:t>Dalam</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Seni</a:t>
            </a:r>
            <a:r>
              <a:rPr lang="en-ID" sz="3600" cap="none" dirty="0">
                <a:latin typeface="Arial" panose="020B0604020202020204" pitchFamily="34" charset="0"/>
                <a:cs typeface="Arial" panose="020B0604020202020204" pitchFamily="34" charset="0"/>
              </a:rPr>
              <a:t>.</a:t>
            </a:r>
            <a:br>
              <a:rPr lang="en-ID" sz="3600" cap="none" dirty="0">
                <a:latin typeface="Arial" panose="020B0604020202020204" pitchFamily="34" charset="0"/>
                <a:cs typeface="Arial" panose="020B0604020202020204" pitchFamily="34" charset="0"/>
              </a:rPr>
            </a:br>
            <a:r>
              <a:rPr lang="en-ID" sz="3600" cap="none" dirty="0" err="1">
                <a:latin typeface="Arial" panose="020B0604020202020204" pitchFamily="34" charset="0"/>
                <a:cs typeface="Arial" panose="020B0604020202020204" pitchFamily="34" charset="0"/>
              </a:rPr>
              <a:t>Fokus</a:t>
            </a:r>
            <a:r>
              <a:rPr lang="en-ID" sz="3600" cap="none" dirty="0">
                <a:latin typeface="Arial" panose="020B0604020202020204" pitchFamily="34" charset="0"/>
                <a:cs typeface="Arial" panose="020B0604020202020204" pitchFamily="34" charset="0"/>
              </a:rPr>
              <a:t> Pada </a:t>
            </a:r>
            <a:r>
              <a:rPr lang="en-ID" sz="3600" cap="none" dirty="0" err="1">
                <a:latin typeface="Arial" panose="020B0604020202020204" pitchFamily="34" charset="0"/>
                <a:cs typeface="Arial" panose="020B0604020202020204" pitchFamily="34" charset="0"/>
              </a:rPr>
              <a:t>Pengalaman</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Individu</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Interpretasi</a:t>
            </a:r>
            <a:r>
              <a:rPr lang="en-ID" sz="3600" cap="none" dirty="0">
                <a:latin typeface="Arial" panose="020B0604020202020204" pitchFamily="34" charset="0"/>
                <a:cs typeface="Arial" panose="020B0604020202020204" pitchFamily="34" charset="0"/>
              </a:rPr>
              <a:t> Terbuka, Dan Media </a:t>
            </a:r>
            <a:r>
              <a:rPr lang="en-ID" sz="3600" cap="none" dirty="0" err="1">
                <a:latin typeface="Arial" panose="020B0604020202020204" pitchFamily="34" charset="0"/>
                <a:cs typeface="Arial" panose="020B0604020202020204" pitchFamily="34" charset="0"/>
              </a:rPr>
              <a:t>Baru</a:t>
            </a:r>
            <a:r>
              <a:rPr lang="en-ID" sz="3600" cap="none" dirty="0">
                <a:latin typeface="Arial" panose="020B0604020202020204" pitchFamily="34" charset="0"/>
                <a:cs typeface="Arial" panose="020B0604020202020204" pitchFamily="34" charset="0"/>
              </a:rPr>
              <a:t>.</a:t>
            </a:r>
            <a:br>
              <a:rPr lang="en-ID" sz="3600" cap="none" dirty="0">
                <a:latin typeface="Arial" panose="020B0604020202020204" pitchFamily="34" charset="0"/>
                <a:cs typeface="Arial" panose="020B0604020202020204" pitchFamily="34" charset="0"/>
              </a:rPr>
            </a:br>
            <a:r>
              <a:rPr lang="en-ID" sz="3600" b="1" cap="none" dirty="0" err="1">
                <a:latin typeface="Arial" panose="020B0604020202020204" pitchFamily="34" charset="0"/>
                <a:cs typeface="Arial" panose="020B0604020202020204" pitchFamily="34" charset="0"/>
              </a:rPr>
              <a:t>Pengaruh</a:t>
            </a:r>
            <a:r>
              <a:rPr lang="en-ID" sz="3600" b="1" cap="none" dirty="0">
                <a:latin typeface="Arial" panose="020B0604020202020204" pitchFamily="34" charset="0"/>
                <a:cs typeface="Arial" panose="020B0604020202020204" pitchFamily="34" charset="0"/>
              </a:rPr>
              <a:t> </a:t>
            </a:r>
            <a:r>
              <a:rPr lang="en-ID" sz="3600" b="1" cap="none" dirty="0" err="1">
                <a:latin typeface="Arial" panose="020B0604020202020204" pitchFamily="34" charset="0"/>
                <a:cs typeface="Arial" panose="020B0604020202020204" pitchFamily="34" charset="0"/>
              </a:rPr>
              <a:t>Teknologi</a:t>
            </a:r>
            <a:r>
              <a:rPr lang="en-ID" sz="3600" cap="none" dirty="0">
                <a:latin typeface="Arial" panose="020B0604020202020204" pitchFamily="34" charset="0"/>
                <a:cs typeface="Arial" panose="020B0604020202020204" pitchFamily="34" charset="0"/>
              </a:rPr>
              <a:t>:</a:t>
            </a:r>
            <a:br>
              <a:rPr lang="en-ID" sz="3600" cap="none" dirty="0">
                <a:latin typeface="Arial" panose="020B0604020202020204" pitchFamily="34" charset="0"/>
                <a:cs typeface="Arial" panose="020B0604020202020204" pitchFamily="34" charset="0"/>
              </a:rPr>
            </a:br>
            <a:r>
              <a:rPr lang="en-ID" sz="3600" cap="none" dirty="0" err="1">
                <a:latin typeface="Arial" panose="020B0604020202020204" pitchFamily="34" charset="0"/>
                <a:cs typeface="Arial" panose="020B0604020202020204" pitchFamily="34" charset="0"/>
              </a:rPr>
              <a:t>Seni</a:t>
            </a:r>
            <a:r>
              <a:rPr lang="en-ID" sz="3600" cap="none" dirty="0">
                <a:latin typeface="Arial" panose="020B0604020202020204" pitchFamily="34" charset="0"/>
                <a:cs typeface="Arial" panose="020B0604020202020204" pitchFamily="34" charset="0"/>
              </a:rPr>
              <a:t> Digital, </a:t>
            </a:r>
            <a:r>
              <a:rPr lang="en-ID" sz="3600" cap="none" dirty="0" err="1">
                <a:latin typeface="Arial" panose="020B0604020202020204" pitchFamily="34" charset="0"/>
                <a:cs typeface="Arial" panose="020B0604020202020204" pitchFamily="34" charset="0"/>
              </a:rPr>
              <a:t>Instalasi</a:t>
            </a:r>
            <a:r>
              <a:rPr lang="en-ID" sz="3600" cap="none" dirty="0">
                <a:latin typeface="Arial" panose="020B0604020202020204" pitchFamily="34" charset="0"/>
                <a:cs typeface="Arial" panose="020B0604020202020204" pitchFamily="34" charset="0"/>
              </a:rPr>
              <a:t>, Video Art </a:t>
            </a:r>
            <a:r>
              <a:rPr lang="en-ID" sz="3600" cap="none" dirty="0" err="1">
                <a:latin typeface="Arial" panose="020B0604020202020204" pitchFamily="34" charset="0"/>
                <a:cs typeface="Arial" panose="020B0604020202020204" pitchFamily="34" charset="0"/>
              </a:rPr>
              <a:t>Menjadi</a:t>
            </a:r>
            <a:r>
              <a:rPr lang="en-ID" sz="3600" cap="none" dirty="0">
                <a:latin typeface="Arial" panose="020B0604020202020204" pitchFamily="34" charset="0"/>
                <a:cs typeface="Arial" panose="020B0604020202020204" pitchFamily="34" charset="0"/>
              </a:rPr>
              <a:t> Bagian Dari </a:t>
            </a:r>
            <a:r>
              <a:rPr lang="en-ID" sz="3600" cap="none" dirty="0" err="1">
                <a:latin typeface="Arial" panose="020B0604020202020204" pitchFamily="34" charset="0"/>
                <a:cs typeface="Arial" panose="020B0604020202020204" pitchFamily="34" charset="0"/>
              </a:rPr>
              <a:t>Estetika</a:t>
            </a:r>
            <a:r>
              <a:rPr lang="en-ID" sz="3600" cap="none" dirty="0">
                <a:latin typeface="Arial" panose="020B0604020202020204" pitchFamily="34" charset="0"/>
                <a:cs typeface="Arial" panose="020B0604020202020204" pitchFamily="34" charset="0"/>
              </a:rPr>
              <a:t> </a:t>
            </a:r>
            <a:r>
              <a:rPr lang="en-ID" sz="3600" cap="none" dirty="0" err="1">
                <a:latin typeface="Arial" panose="020B0604020202020204" pitchFamily="34" charset="0"/>
                <a:cs typeface="Arial" panose="020B0604020202020204" pitchFamily="34" charset="0"/>
              </a:rPr>
              <a:t>Kontemporer</a:t>
            </a:r>
            <a:r>
              <a:rPr lang="en-ID" sz="3600" cap="none" dirty="0">
                <a:latin typeface="Arial" panose="020B0604020202020204" pitchFamily="34" charset="0"/>
                <a:cs typeface="Arial" panose="020B0604020202020204" pitchFamily="34" charset="0"/>
              </a:rPr>
              <a:t>.</a:t>
            </a:r>
            <a:endParaRPr lang="en-US" sz="3600" cap="none" dirty="0">
              <a:latin typeface="Arial" panose="020B0604020202020204" pitchFamily="34" charset="0"/>
              <a:cs typeface="Arial" panose="020B0604020202020204" pitchFamily="34" charset="0"/>
            </a:endParaRPr>
          </a:p>
        </p:txBody>
      </p:sp>
      <p:pic>
        <p:nvPicPr>
          <p:cNvPr id="9218" name="Picture 2" descr="Seni Rupa Kontemporer: Pengertian, Sejarah, Ciri &amp; Contoh - serupa.id">
            <a:extLst>
              <a:ext uri="{FF2B5EF4-FFF2-40B4-BE49-F238E27FC236}">
                <a16:creationId xmlns:a16="http://schemas.microsoft.com/office/drawing/2014/main" id="{54170B5E-1398-9540-9D82-FE61551DB5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273" y="1690256"/>
            <a:ext cx="4973781" cy="3103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424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FC37E-6118-7D43-8C9E-A3D165A3AB4E}"/>
              </a:ext>
            </a:extLst>
          </p:cNvPr>
          <p:cNvSpPr>
            <a:spLocks noGrp="1"/>
          </p:cNvSpPr>
          <p:nvPr>
            <p:ph type="title"/>
          </p:nvPr>
        </p:nvSpPr>
        <p:spPr>
          <a:xfrm>
            <a:off x="1069848" y="484632"/>
            <a:ext cx="10058400" cy="5874604"/>
          </a:xfrm>
        </p:spPr>
        <p:txBody>
          <a:bodyPr>
            <a:normAutofit fontScale="90000"/>
          </a:bodyPr>
          <a:lstStyle/>
          <a:p>
            <a:r>
              <a:rPr lang="en-ID" sz="2800" dirty="0"/>
              <a:t>1. </a:t>
            </a:r>
            <a:r>
              <a:rPr lang="en-ID" sz="2800" dirty="0" err="1"/>
              <a:t>Siapakah</a:t>
            </a:r>
            <a:r>
              <a:rPr lang="en-ID" sz="2800" dirty="0"/>
              <a:t> </a:t>
            </a:r>
            <a:r>
              <a:rPr lang="en-ID" sz="2800" dirty="0" err="1"/>
              <a:t>filsuf</a:t>
            </a:r>
            <a:r>
              <a:rPr lang="en-ID" sz="2800" dirty="0"/>
              <a:t> yang </a:t>
            </a:r>
            <a:r>
              <a:rPr lang="en-ID" sz="2800" dirty="0" err="1"/>
              <a:t>berpendapat</a:t>
            </a:r>
            <a:r>
              <a:rPr lang="en-ID" sz="2800" dirty="0"/>
              <a:t> </a:t>
            </a:r>
            <a:r>
              <a:rPr lang="en-ID" sz="2800" dirty="0" err="1"/>
              <a:t>bahwa</a:t>
            </a:r>
            <a:r>
              <a:rPr lang="en-ID" sz="2800" dirty="0"/>
              <a:t> </a:t>
            </a:r>
            <a:r>
              <a:rPr lang="en-ID" sz="2800" dirty="0" err="1"/>
              <a:t>seni</a:t>
            </a:r>
            <a:r>
              <a:rPr lang="en-ID" sz="2800" dirty="0"/>
              <a:t> </a:t>
            </a:r>
            <a:r>
              <a:rPr lang="en-ID" sz="2800" dirty="0" err="1"/>
              <a:t>adalah</a:t>
            </a:r>
            <a:r>
              <a:rPr lang="en-ID" sz="2800" dirty="0"/>
              <a:t> </a:t>
            </a:r>
            <a:r>
              <a:rPr lang="en-ID" sz="2800" dirty="0" err="1"/>
              <a:t>tiruan</a:t>
            </a:r>
            <a:r>
              <a:rPr lang="en-ID" sz="2800" dirty="0"/>
              <a:t> </a:t>
            </a:r>
            <a:r>
              <a:rPr lang="en-ID" sz="2800" dirty="0" err="1"/>
              <a:t>dari</a:t>
            </a:r>
            <a:r>
              <a:rPr lang="en-ID" sz="2800" dirty="0"/>
              <a:t> dunia </a:t>
            </a:r>
            <a:r>
              <a:rPr lang="en-ID" sz="2800" dirty="0" err="1"/>
              <a:t>nyata?a</a:t>
            </a:r>
            <a:r>
              <a:rPr lang="en-ID" sz="2800" dirty="0"/>
              <a:t>) Aristoteles</a:t>
            </a:r>
            <a:br>
              <a:rPr lang="en-ID" sz="2800" dirty="0"/>
            </a:br>
            <a:r>
              <a:rPr lang="en-ID" sz="2800" dirty="0"/>
              <a:t>b) Plato</a:t>
            </a:r>
            <a:br>
              <a:rPr lang="en-ID" sz="2800" dirty="0"/>
            </a:br>
            <a:r>
              <a:rPr lang="en-ID" sz="2800" dirty="0"/>
              <a:t>c) Kant</a:t>
            </a:r>
            <a:br>
              <a:rPr lang="en-ID" sz="2800" dirty="0"/>
            </a:br>
            <a:r>
              <a:rPr lang="en-ID" sz="2800" dirty="0"/>
              <a:t>d) Hegel</a:t>
            </a:r>
            <a:br>
              <a:rPr lang="en-ID" sz="2800" dirty="0"/>
            </a:br>
            <a:br>
              <a:rPr lang="en-ID" sz="2800" dirty="0"/>
            </a:br>
            <a:r>
              <a:rPr lang="en-ID" sz="2800" dirty="0"/>
              <a:t>2. </a:t>
            </a:r>
            <a:r>
              <a:rPr lang="en-ID" sz="2800" dirty="0" err="1"/>
              <a:t>Apa</a:t>
            </a:r>
            <a:r>
              <a:rPr lang="en-ID" sz="2800" dirty="0"/>
              <a:t> yang </a:t>
            </a:r>
            <a:r>
              <a:rPr lang="en-ID" sz="2800" dirty="0" err="1"/>
              <a:t>dimaksud</a:t>
            </a:r>
            <a:r>
              <a:rPr lang="en-ID" sz="2800" dirty="0"/>
              <a:t> </a:t>
            </a:r>
            <a:r>
              <a:rPr lang="en-ID" sz="2800" dirty="0" err="1"/>
              <a:t>dengan</a:t>
            </a:r>
            <a:r>
              <a:rPr lang="en-ID" sz="2800" dirty="0"/>
              <a:t> </a:t>
            </a:r>
            <a:r>
              <a:rPr lang="en-ID" sz="2800" dirty="0" err="1"/>
              <a:t>estetika</a:t>
            </a:r>
            <a:r>
              <a:rPr lang="en-ID" sz="2800" dirty="0"/>
              <a:t> </a:t>
            </a:r>
            <a:r>
              <a:rPr lang="en-ID" sz="2800" dirty="0" err="1"/>
              <a:t>subjektif</a:t>
            </a:r>
            <a:r>
              <a:rPr lang="en-ID" sz="2800" dirty="0"/>
              <a:t>?</a:t>
            </a:r>
            <a:br>
              <a:rPr lang="en-ID" sz="2800" dirty="0"/>
            </a:br>
            <a:r>
              <a:rPr lang="en-ID" sz="2800" dirty="0"/>
              <a:t>a) </a:t>
            </a:r>
            <a:r>
              <a:rPr lang="en-ID" sz="2800" dirty="0" err="1"/>
              <a:t>Keindahan</a:t>
            </a:r>
            <a:r>
              <a:rPr lang="en-ID" sz="2800" dirty="0"/>
              <a:t> yang </a:t>
            </a:r>
            <a:r>
              <a:rPr lang="en-ID" sz="2800" dirty="0" err="1"/>
              <a:t>diukur</a:t>
            </a:r>
            <a:r>
              <a:rPr lang="en-ID" sz="2800" dirty="0"/>
              <a:t> </a:t>
            </a:r>
            <a:r>
              <a:rPr lang="en-ID" sz="2800" dirty="0" err="1"/>
              <a:t>berdasarkan</a:t>
            </a:r>
            <a:r>
              <a:rPr lang="en-ID" sz="2800" dirty="0"/>
              <a:t> </a:t>
            </a:r>
            <a:r>
              <a:rPr lang="en-ID" sz="2800" dirty="0" err="1"/>
              <a:t>proporsi</a:t>
            </a:r>
            <a:r>
              <a:rPr lang="en-ID" sz="2800" dirty="0"/>
              <a:t>.</a:t>
            </a:r>
            <a:br>
              <a:rPr lang="en-ID" sz="2800" dirty="0"/>
            </a:br>
            <a:r>
              <a:rPr lang="en-ID" sz="2800" dirty="0"/>
              <a:t>b) </a:t>
            </a:r>
            <a:r>
              <a:rPr lang="en-ID" sz="2800" dirty="0" err="1"/>
              <a:t>Keindahan</a:t>
            </a:r>
            <a:r>
              <a:rPr lang="en-ID" sz="2800" dirty="0"/>
              <a:t> yang </a:t>
            </a:r>
            <a:r>
              <a:rPr lang="en-ID" sz="2800" dirty="0" err="1"/>
              <a:t>dilihat</a:t>
            </a:r>
            <a:r>
              <a:rPr lang="en-ID" sz="2800" dirty="0"/>
              <a:t> </a:t>
            </a:r>
            <a:r>
              <a:rPr lang="en-ID" sz="2800" dirty="0" err="1"/>
              <a:t>tergantung</a:t>
            </a:r>
            <a:r>
              <a:rPr lang="en-ID" sz="2800" dirty="0"/>
              <a:t> </a:t>
            </a:r>
            <a:r>
              <a:rPr lang="en-ID" sz="2800" dirty="0" err="1"/>
              <a:t>dari</a:t>
            </a:r>
            <a:r>
              <a:rPr lang="en-ID" sz="2800" dirty="0"/>
              <a:t> </a:t>
            </a:r>
            <a:r>
              <a:rPr lang="en-ID" sz="2800" dirty="0" err="1"/>
              <a:t>persepsi</a:t>
            </a:r>
            <a:r>
              <a:rPr lang="en-ID" sz="2800" dirty="0"/>
              <a:t> </a:t>
            </a:r>
            <a:r>
              <a:rPr lang="en-ID" sz="2800" dirty="0" err="1"/>
              <a:t>individu</a:t>
            </a:r>
            <a:r>
              <a:rPr lang="en-ID" sz="2800" dirty="0"/>
              <a:t>.</a:t>
            </a:r>
            <a:br>
              <a:rPr lang="en-ID" sz="2800" dirty="0"/>
            </a:br>
            <a:r>
              <a:rPr lang="en-ID" sz="2800" dirty="0"/>
              <a:t>c) </a:t>
            </a:r>
            <a:r>
              <a:rPr lang="en-ID" sz="2800" dirty="0" err="1"/>
              <a:t>Seni</a:t>
            </a:r>
            <a:r>
              <a:rPr lang="en-ID" sz="2800" dirty="0"/>
              <a:t> yang </a:t>
            </a:r>
            <a:r>
              <a:rPr lang="en-ID" sz="2800" dirty="0" err="1"/>
              <a:t>bersifat</a:t>
            </a:r>
            <a:r>
              <a:rPr lang="en-ID" sz="2800" dirty="0"/>
              <a:t> </a:t>
            </a:r>
            <a:r>
              <a:rPr lang="en-ID" sz="2800" dirty="0" err="1"/>
              <a:t>sakral</a:t>
            </a:r>
            <a:r>
              <a:rPr lang="en-ID" sz="2800" dirty="0"/>
              <a:t>.</a:t>
            </a:r>
            <a:br>
              <a:rPr lang="en-ID" sz="2800" dirty="0"/>
            </a:br>
            <a:r>
              <a:rPr lang="en-ID" sz="2800" dirty="0"/>
              <a:t>d) </a:t>
            </a:r>
            <a:r>
              <a:rPr lang="en-ID" sz="2800" dirty="0" err="1"/>
              <a:t>Seni</a:t>
            </a:r>
            <a:r>
              <a:rPr lang="en-ID" sz="2800" dirty="0"/>
              <a:t> </a:t>
            </a:r>
            <a:r>
              <a:rPr lang="en-ID" sz="2800" dirty="0" err="1"/>
              <a:t>sebagai</a:t>
            </a:r>
            <a:r>
              <a:rPr lang="en-ID" sz="2800" dirty="0"/>
              <a:t> </a:t>
            </a:r>
            <a:r>
              <a:rPr lang="en-ID" sz="2800" dirty="0" err="1"/>
              <a:t>tiruan</a:t>
            </a:r>
            <a:r>
              <a:rPr lang="en-ID" sz="2800" dirty="0"/>
              <a:t> </a:t>
            </a:r>
            <a:r>
              <a:rPr lang="en-ID" sz="2800" dirty="0" err="1"/>
              <a:t>alam</a:t>
            </a:r>
            <a:r>
              <a:rPr lang="en-ID" sz="2800" dirty="0"/>
              <a:t>.</a:t>
            </a:r>
            <a:br>
              <a:rPr lang="en-ID" sz="2800" dirty="0"/>
            </a:br>
            <a:br>
              <a:rPr lang="en-ID" sz="2800" dirty="0"/>
            </a:br>
            <a:r>
              <a:rPr lang="en-ID" sz="2800" dirty="0"/>
              <a:t>3. </a:t>
            </a:r>
            <a:r>
              <a:rPr lang="en-ID" sz="2800" dirty="0" err="1"/>
              <a:t>Seni</a:t>
            </a:r>
            <a:r>
              <a:rPr lang="en-ID" sz="2800" dirty="0"/>
              <a:t> modern </a:t>
            </a:r>
            <a:r>
              <a:rPr lang="en-ID" sz="2800" dirty="0" err="1"/>
              <a:t>cenderung</a:t>
            </a:r>
            <a:r>
              <a:rPr lang="en-ID" sz="2800" dirty="0"/>
              <a:t> </a:t>
            </a:r>
            <a:r>
              <a:rPr lang="en-ID" sz="2800" dirty="0" err="1"/>
              <a:t>menantang</a:t>
            </a:r>
            <a:r>
              <a:rPr lang="en-ID" sz="2800" dirty="0"/>
              <a:t> </a:t>
            </a:r>
            <a:r>
              <a:rPr lang="en-ID" sz="2800" dirty="0" err="1"/>
              <a:t>konsep</a:t>
            </a:r>
            <a:r>
              <a:rPr lang="en-ID" sz="2800" dirty="0"/>
              <a:t> </a:t>
            </a:r>
            <a:r>
              <a:rPr lang="en-ID" sz="2800" dirty="0" err="1"/>
              <a:t>apa?a</a:t>
            </a:r>
            <a:r>
              <a:rPr lang="en-ID" sz="2800" dirty="0"/>
              <a:t>) </a:t>
            </a:r>
            <a:r>
              <a:rPr lang="en-ID" sz="2800" dirty="0" err="1"/>
              <a:t>Keindahan</a:t>
            </a:r>
            <a:r>
              <a:rPr lang="en-ID" sz="2800" dirty="0"/>
              <a:t> </a:t>
            </a:r>
            <a:r>
              <a:rPr lang="en-ID" sz="2800" dirty="0" err="1"/>
              <a:t>tradisional</a:t>
            </a:r>
            <a:br>
              <a:rPr lang="en-ID" sz="2800" dirty="0"/>
            </a:br>
            <a:r>
              <a:rPr lang="en-ID" sz="2800" dirty="0"/>
              <a:t>b) </a:t>
            </a:r>
            <a:r>
              <a:rPr lang="en-ID" sz="2800" dirty="0" err="1"/>
              <a:t>Seni</a:t>
            </a:r>
            <a:r>
              <a:rPr lang="en-ID" sz="2800" dirty="0"/>
              <a:t> </a:t>
            </a:r>
            <a:r>
              <a:rPr lang="en-ID" sz="2800" dirty="0" err="1"/>
              <a:t>sakral</a:t>
            </a:r>
            <a:br>
              <a:rPr lang="en-ID" sz="2800" dirty="0"/>
            </a:br>
            <a:r>
              <a:rPr lang="en-ID" sz="2800" dirty="0"/>
              <a:t>c) </a:t>
            </a:r>
            <a:r>
              <a:rPr lang="en-ID" sz="2800" dirty="0" err="1"/>
              <a:t>Pengalaman</a:t>
            </a:r>
            <a:r>
              <a:rPr lang="en-ID" sz="2800" dirty="0"/>
              <a:t> </a:t>
            </a:r>
            <a:r>
              <a:rPr lang="en-ID" sz="2800" dirty="0" err="1"/>
              <a:t>subjektif</a:t>
            </a:r>
            <a:br>
              <a:rPr lang="en-ID" sz="2800" dirty="0"/>
            </a:br>
            <a:r>
              <a:rPr lang="en-ID" sz="2800" dirty="0"/>
              <a:t>d) </a:t>
            </a:r>
            <a:r>
              <a:rPr lang="en-ID" sz="2800" dirty="0" err="1"/>
              <a:t>Pengaruh</a:t>
            </a:r>
            <a:r>
              <a:rPr lang="en-ID" sz="2800" dirty="0"/>
              <a:t> </a:t>
            </a:r>
            <a:r>
              <a:rPr lang="en-ID" sz="2800" dirty="0" err="1"/>
              <a:t>teknologi</a:t>
            </a:r>
            <a:br>
              <a:rPr lang="en-ID" sz="2800" dirty="0"/>
            </a:br>
            <a:endParaRPr lang="en-US" sz="2800" cap="non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57032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A3BDB-26CB-574A-AB24-26DE750AC4C5}"/>
              </a:ext>
            </a:extLst>
          </p:cNvPr>
          <p:cNvSpPr>
            <a:spLocks noGrp="1"/>
          </p:cNvSpPr>
          <p:nvPr>
            <p:ph type="title"/>
          </p:nvPr>
        </p:nvSpPr>
        <p:spPr>
          <a:xfrm>
            <a:off x="838200" y="365125"/>
            <a:ext cx="10515600" cy="5703166"/>
          </a:xfrm>
        </p:spPr>
        <p:txBody>
          <a:bodyPr>
            <a:normAutofit/>
          </a:bodyPr>
          <a:lstStyle/>
          <a:p>
            <a:pPr algn="l"/>
            <a:r>
              <a:rPr lang="en-ID" sz="3600" b="1" cap="none" dirty="0">
                <a:latin typeface="Verdana" panose="020B0604030504040204" pitchFamily="34" charset="0"/>
                <a:ea typeface="Verdana" panose="020B0604030504040204" pitchFamily="34" charset="0"/>
                <a:cs typeface="Verdana" panose="020B0604030504040204" pitchFamily="34" charset="0"/>
              </a:rPr>
              <a:t>Kesimpulan</a:t>
            </a:r>
            <a:r>
              <a:rPr lang="en-ID" sz="3600" cap="none" dirty="0">
                <a:latin typeface="Verdana" panose="020B0604030504040204" pitchFamily="34" charset="0"/>
                <a:ea typeface="Verdana" panose="020B0604030504040204" pitchFamily="34" charset="0"/>
                <a:cs typeface="Verdana" panose="020B0604030504040204" pitchFamily="34" charset="0"/>
              </a:rPr>
              <a:t>:</a:t>
            </a:r>
            <a:br>
              <a:rPr lang="en-ID" sz="3600" cap="none" dirty="0">
                <a:latin typeface="Verdana" panose="020B0604030504040204" pitchFamily="34" charset="0"/>
                <a:ea typeface="Verdana" panose="020B0604030504040204" pitchFamily="34" charset="0"/>
                <a:cs typeface="Verdana" panose="020B0604030504040204" pitchFamily="34" charset="0"/>
              </a:rPr>
            </a:br>
            <a:r>
              <a:rPr lang="en-ID" sz="3600" cap="none" dirty="0" err="1">
                <a:latin typeface="Verdana" panose="020B0604030504040204" pitchFamily="34" charset="0"/>
                <a:ea typeface="Verdana" panose="020B0604030504040204" pitchFamily="34" charset="0"/>
                <a:cs typeface="Verdana" panose="020B0604030504040204" pitchFamily="34" charset="0"/>
              </a:rPr>
              <a:t>Estetika</a:t>
            </a:r>
            <a:r>
              <a:rPr lang="en-ID" sz="3600" cap="none" dirty="0">
                <a:latin typeface="Verdana" panose="020B0604030504040204" pitchFamily="34" charset="0"/>
                <a:ea typeface="Verdana" panose="020B0604030504040204" pitchFamily="34" charset="0"/>
                <a:cs typeface="Verdana" panose="020B0604030504040204" pitchFamily="34" charset="0"/>
              </a:rPr>
              <a:t> Telah </a:t>
            </a:r>
            <a:r>
              <a:rPr lang="en-ID" sz="3600" cap="none" dirty="0" err="1">
                <a:latin typeface="Verdana" panose="020B0604030504040204" pitchFamily="34" charset="0"/>
                <a:ea typeface="Verdana" panose="020B0604030504040204" pitchFamily="34" charset="0"/>
                <a:cs typeface="Verdana" panose="020B0604030504040204" pitchFamily="34" charset="0"/>
              </a:rPr>
              <a:t>Berkembang</a:t>
            </a:r>
            <a:r>
              <a:rPr lang="en-ID" sz="3600" cap="none" dirty="0">
                <a:latin typeface="Verdana" panose="020B0604030504040204" pitchFamily="34" charset="0"/>
                <a:ea typeface="Verdana" panose="020B0604030504040204" pitchFamily="34" charset="0"/>
                <a:cs typeface="Verdana" panose="020B0604030504040204" pitchFamily="34" charset="0"/>
              </a:rPr>
              <a:t> Dari </a:t>
            </a:r>
            <a:r>
              <a:rPr lang="en-ID" sz="3600" cap="none" dirty="0" err="1">
                <a:latin typeface="Verdana" panose="020B0604030504040204" pitchFamily="34" charset="0"/>
                <a:ea typeface="Verdana" panose="020B0604030504040204" pitchFamily="34" charset="0"/>
                <a:cs typeface="Verdana" panose="020B0604030504040204" pitchFamily="34" charset="0"/>
              </a:rPr>
              <a:t>Fokus</a:t>
            </a:r>
            <a:r>
              <a:rPr lang="en-ID" sz="3600" cap="none" dirty="0">
                <a:latin typeface="Verdana" panose="020B0604030504040204" pitchFamily="34" charset="0"/>
                <a:ea typeface="Verdana" panose="020B0604030504040204" pitchFamily="34" charset="0"/>
                <a:cs typeface="Verdana" panose="020B0604030504040204" pitchFamily="34" charset="0"/>
              </a:rPr>
              <a:t> Pada </a:t>
            </a:r>
            <a:r>
              <a:rPr lang="en-ID" sz="3600" cap="none" dirty="0" err="1">
                <a:latin typeface="Verdana" panose="020B0604030504040204" pitchFamily="34" charset="0"/>
                <a:ea typeface="Verdana" panose="020B0604030504040204" pitchFamily="34" charset="0"/>
                <a:cs typeface="Verdana" panose="020B0604030504040204" pitchFamily="34" charset="0"/>
              </a:rPr>
              <a:t>Keindahan</a:t>
            </a:r>
            <a:r>
              <a:rPr lang="en-ID" sz="3600" cap="none" dirty="0">
                <a:latin typeface="Verdana" panose="020B0604030504040204" pitchFamily="34" charset="0"/>
                <a:ea typeface="Verdana" panose="020B0604030504040204" pitchFamily="34" charset="0"/>
                <a:cs typeface="Verdana" panose="020B0604030504040204" pitchFamily="34" charset="0"/>
              </a:rPr>
              <a:t> </a:t>
            </a:r>
            <a:r>
              <a:rPr lang="en-ID" sz="3600" cap="none" dirty="0" err="1">
                <a:latin typeface="Verdana" panose="020B0604030504040204" pitchFamily="34" charset="0"/>
                <a:ea typeface="Verdana" panose="020B0604030504040204" pitchFamily="34" charset="0"/>
                <a:cs typeface="Verdana" panose="020B0604030504040204" pitchFamily="34" charset="0"/>
              </a:rPr>
              <a:t>Objektif</a:t>
            </a:r>
            <a:r>
              <a:rPr lang="en-ID" sz="3600" cap="none" dirty="0">
                <a:latin typeface="Verdana" panose="020B0604030504040204" pitchFamily="34" charset="0"/>
                <a:ea typeface="Verdana" panose="020B0604030504040204" pitchFamily="34" charset="0"/>
                <a:cs typeface="Verdana" panose="020B0604030504040204" pitchFamily="34" charset="0"/>
              </a:rPr>
              <a:t> </a:t>
            </a:r>
            <a:r>
              <a:rPr lang="en-ID" sz="3600" cap="none" dirty="0" err="1">
                <a:latin typeface="Verdana" panose="020B0604030504040204" pitchFamily="34" charset="0"/>
                <a:ea typeface="Verdana" panose="020B0604030504040204" pitchFamily="34" charset="0"/>
                <a:cs typeface="Verdana" panose="020B0604030504040204" pitchFamily="34" charset="0"/>
              </a:rPr>
              <a:t>Ke</a:t>
            </a:r>
            <a:r>
              <a:rPr lang="en-ID" sz="3600" cap="none" dirty="0">
                <a:latin typeface="Verdana" panose="020B0604030504040204" pitchFamily="34" charset="0"/>
                <a:ea typeface="Verdana" panose="020B0604030504040204" pitchFamily="34" charset="0"/>
                <a:cs typeface="Verdana" panose="020B0604030504040204" pitchFamily="34" charset="0"/>
              </a:rPr>
              <a:t> </a:t>
            </a:r>
            <a:r>
              <a:rPr lang="en-ID" sz="3600" cap="none" dirty="0" err="1">
                <a:latin typeface="Verdana" panose="020B0604030504040204" pitchFamily="34" charset="0"/>
                <a:ea typeface="Verdana" panose="020B0604030504040204" pitchFamily="34" charset="0"/>
                <a:cs typeface="Verdana" panose="020B0604030504040204" pitchFamily="34" charset="0"/>
              </a:rPr>
              <a:t>Pengalaman</a:t>
            </a:r>
            <a:r>
              <a:rPr lang="en-ID" sz="3600" cap="none" dirty="0">
                <a:latin typeface="Verdana" panose="020B0604030504040204" pitchFamily="34" charset="0"/>
                <a:ea typeface="Verdana" panose="020B0604030504040204" pitchFamily="34" charset="0"/>
                <a:cs typeface="Verdana" panose="020B0604030504040204" pitchFamily="34" charset="0"/>
              </a:rPr>
              <a:t> </a:t>
            </a:r>
            <a:r>
              <a:rPr lang="en-ID" sz="3600" cap="none" dirty="0" err="1">
                <a:latin typeface="Verdana" panose="020B0604030504040204" pitchFamily="34" charset="0"/>
                <a:ea typeface="Verdana" panose="020B0604030504040204" pitchFamily="34" charset="0"/>
                <a:cs typeface="Verdana" panose="020B0604030504040204" pitchFamily="34" charset="0"/>
              </a:rPr>
              <a:t>Subjektif</a:t>
            </a:r>
            <a:r>
              <a:rPr lang="en-ID" sz="3600" cap="none" dirty="0">
                <a:latin typeface="Verdana" panose="020B0604030504040204" pitchFamily="34" charset="0"/>
                <a:ea typeface="Verdana" panose="020B0604030504040204" pitchFamily="34" charset="0"/>
                <a:cs typeface="Verdana" panose="020B0604030504040204" pitchFamily="34" charset="0"/>
              </a:rPr>
              <a:t> Dan </a:t>
            </a:r>
            <a:r>
              <a:rPr lang="en-ID" sz="3600" cap="none" dirty="0" err="1">
                <a:latin typeface="Verdana" panose="020B0604030504040204" pitchFamily="34" charset="0"/>
                <a:ea typeface="Verdana" panose="020B0604030504040204" pitchFamily="34" charset="0"/>
                <a:cs typeface="Verdana" panose="020B0604030504040204" pitchFamily="34" charset="0"/>
              </a:rPr>
              <a:t>Interpretasi</a:t>
            </a:r>
            <a:r>
              <a:rPr lang="en-ID" sz="3600" cap="none" dirty="0">
                <a:latin typeface="Verdana" panose="020B0604030504040204" pitchFamily="34" charset="0"/>
                <a:ea typeface="Verdana" panose="020B0604030504040204" pitchFamily="34" charset="0"/>
                <a:cs typeface="Verdana" panose="020B0604030504040204" pitchFamily="34" charset="0"/>
              </a:rPr>
              <a:t> Individual.</a:t>
            </a:r>
            <a:br>
              <a:rPr lang="en-ID" sz="3600" cap="none" dirty="0">
                <a:latin typeface="Verdana" panose="020B0604030504040204" pitchFamily="34" charset="0"/>
                <a:ea typeface="Verdana" panose="020B0604030504040204" pitchFamily="34" charset="0"/>
                <a:cs typeface="Verdana" panose="020B0604030504040204" pitchFamily="34" charset="0"/>
              </a:rPr>
            </a:br>
            <a:r>
              <a:rPr lang="en-ID" sz="3600" cap="none" dirty="0" err="1">
                <a:latin typeface="Verdana" panose="020B0604030504040204" pitchFamily="34" charset="0"/>
                <a:ea typeface="Verdana" panose="020B0604030504040204" pitchFamily="34" charset="0"/>
                <a:cs typeface="Verdana" panose="020B0604030504040204" pitchFamily="34" charset="0"/>
              </a:rPr>
              <a:t>Setiap</a:t>
            </a:r>
            <a:r>
              <a:rPr lang="en-ID" sz="3600" cap="none" dirty="0">
                <a:latin typeface="Verdana" panose="020B0604030504040204" pitchFamily="34" charset="0"/>
                <a:ea typeface="Verdana" panose="020B0604030504040204" pitchFamily="34" charset="0"/>
                <a:cs typeface="Verdana" panose="020B0604030504040204" pitchFamily="34" charset="0"/>
              </a:rPr>
              <a:t> Era </a:t>
            </a:r>
            <a:r>
              <a:rPr lang="en-ID" sz="3600" cap="none" dirty="0" err="1">
                <a:latin typeface="Verdana" panose="020B0604030504040204" pitchFamily="34" charset="0"/>
                <a:ea typeface="Verdana" panose="020B0604030504040204" pitchFamily="34" charset="0"/>
                <a:cs typeface="Verdana" panose="020B0604030504040204" pitchFamily="34" charset="0"/>
              </a:rPr>
              <a:t>Membawa</a:t>
            </a:r>
            <a:r>
              <a:rPr lang="en-ID" sz="3600" cap="none" dirty="0">
                <a:latin typeface="Verdana" panose="020B0604030504040204" pitchFamily="34" charset="0"/>
                <a:ea typeface="Verdana" panose="020B0604030504040204" pitchFamily="34" charset="0"/>
                <a:cs typeface="Verdana" panose="020B0604030504040204" pitchFamily="34" charset="0"/>
              </a:rPr>
              <a:t> </a:t>
            </a:r>
            <a:r>
              <a:rPr lang="en-ID" sz="3600" cap="none" dirty="0" err="1">
                <a:latin typeface="Verdana" panose="020B0604030504040204" pitchFamily="34" charset="0"/>
                <a:ea typeface="Verdana" panose="020B0604030504040204" pitchFamily="34" charset="0"/>
                <a:cs typeface="Verdana" panose="020B0604030504040204" pitchFamily="34" charset="0"/>
              </a:rPr>
              <a:t>Pendekatan</a:t>
            </a:r>
            <a:r>
              <a:rPr lang="en-ID" sz="3600" cap="none" dirty="0">
                <a:latin typeface="Verdana" panose="020B0604030504040204" pitchFamily="34" charset="0"/>
                <a:ea typeface="Verdana" panose="020B0604030504040204" pitchFamily="34" charset="0"/>
                <a:cs typeface="Verdana" panose="020B0604030504040204" pitchFamily="34" charset="0"/>
              </a:rPr>
              <a:t> Yang </a:t>
            </a:r>
            <a:r>
              <a:rPr lang="en-ID" sz="3600" cap="none" dirty="0" err="1">
                <a:latin typeface="Verdana" panose="020B0604030504040204" pitchFamily="34" charset="0"/>
                <a:ea typeface="Verdana" panose="020B0604030504040204" pitchFamily="34" charset="0"/>
                <a:cs typeface="Verdana" panose="020B0604030504040204" pitchFamily="34" charset="0"/>
              </a:rPr>
              <a:t>Berbeda</a:t>
            </a:r>
            <a:r>
              <a:rPr lang="en-ID" sz="3600" cap="none" dirty="0">
                <a:latin typeface="Verdana" panose="020B0604030504040204" pitchFamily="34" charset="0"/>
                <a:ea typeface="Verdana" panose="020B0604030504040204" pitchFamily="34" charset="0"/>
                <a:cs typeface="Verdana" panose="020B0604030504040204" pitchFamily="34" charset="0"/>
              </a:rPr>
              <a:t> </a:t>
            </a:r>
            <a:r>
              <a:rPr lang="en-ID" sz="3600" cap="none" dirty="0" err="1">
                <a:latin typeface="Verdana" panose="020B0604030504040204" pitchFamily="34" charset="0"/>
                <a:ea typeface="Verdana" panose="020B0604030504040204" pitchFamily="34" charset="0"/>
                <a:cs typeface="Verdana" panose="020B0604030504040204" pitchFamily="34" charset="0"/>
              </a:rPr>
              <a:t>Terhadap</a:t>
            </a:r>
            <a:r>
              <a:rPr lang="en-ID" sz="3600" cap="none" dirty="0">
                <a:latin typeface="Verdana" panose="020B0604030504040204" pitchFamily="34" charset="0"/>
                <a:ea typeface="Verdana" panose="020B0604030504040204" pitchFamily="34" charset="0"/>
                <a:cs typeface="Verdana" panose="020B0604030504040204" pitchFamily="34" charset="0"/>
              </a:rPr>
              <a:t> </a:t>
            </a:r>
            <a:r>
              <a:rPr lang="en-ID" sz="3600" cap="none" dirty="0" err="1">
                <a:latin typeface="Verdana" panose="020B0604030504040204" pitchFamily="34" charset="0"/>
                <a:ea typeface="Verdana" panose="020B0604030504040204" pitchFamily="34" charset="0"/>
                <a:cs typeface="Verdana" panose="020B0604030504040204" pitchFamily="34" charset="0"/>
              </a:rPr>
              <a:t>Seni</a:t>
            </a:r>
            <a:r>
              <a:rPr lang="en-ID" sz="3600" cap="none" dirty="0">
                <a:latin typeface="Verdana" panose="020B0604030504040204" pitchFamily="34" charset="0"/>
                <a:ea typeface="Verdana" panose="020B0604030504040204" pitchFamily="34" charset="0"/>
                <a:cs typeface="Verdana" panose="020B0604030504040204" pitchFamily="34" charset="0"/>
              </a:rPr>
              <a:t> Dan </a:t>
            </a:r>
            <a:r>
              <a:rPr lang="en-ID" sz="3600" cap="none" dirty="0" err="1">
                <a:latin typeface="Verdana" panose="020B0604030504040204" pitchFamily="34" charset="0"/>
                <a:ea typeface="Verdana" panose="020B0604030504040204" pitchFamily="34" charset="0"/>
                <a:cs typeface="Verdana" panose="020B0604030504040204" pitchFamily="34" charset="0"/>
              </a:rPr>
              <a:t>Keindahan</a:t>
            </a:r>
            <a:r>
              <a:rPr lang="en-ID" sz="3600" cap="none" dirty="0">
                <a:latin typeface="Verdana" panose="020B0604030504040204" pitchFamily="34" charset="0"/>
                <a:ea typeface="Verdana" panose="020B0604030504040204" pitchFamily="34" charset="0"/>
                <a:cs typeface="Verdana" panose="020B0604030504040204" pitchFamily="34" charset="0"/>
              </a:rPr>
              <a:t>.</a:t>
            </a:r>
            <a:br>
              <a:rPr lang="en-ID" sz="3600" cap="none" dirty="0">
                <a:latin typeface="Verdana" panose="020B0604030504040204" pitchFamily="34" charset="0"/>
                <a:ea typeface="Verdana" panose="020B0604030504040204" pitchFamily="34" charset="0"/>
                <a:cs typeface="Verdana" panose="020B0604030504040204" pitchFamily="34" charset="0"/>
              </a:rPr>
            </a:br>
            <a:br>
              <a:rPr lang="en-ID" sz="3600" cap="none" dirty="0">
                <a:latin typeface="Verdana" panose="020B0604030504040204" pitchFamily="34" charset="0"/>
                <a:ea typeface="Verdana" panose="020B0604030504040204" pitchFamily="34" charset="0"/>
                <a:cs typeface="Verdana" panose="020B0604030504040204" pitchFamily="34" charset="0"/>
              </a:rPr>
            </a:br>
            <a:r>
              <a:rPr lang="en-ID" sz="3600" b="1" cap="none" dirty="0" err="1">
                <a:latin typeface="Verdana" panose="020B0604030504040204" pitchFamily="34" charset="0"/>
                <a:ea typeface="Verdana" panose="020B0604030504040204" pitchFamily="34" charset="0"/>
                <a:cs typeface="Verdana" panose="020B0604030504040204" pitchFamily="34" charset="0"/>
              </a:rPr>
              <a:t>Pertanyaan</a:t>
            </a:r>
            <a:r>
              <a:rPr lang="en-ID" sz="3600" b="1" cap="none" dirty="0">
                <a:latin typeface="Verdana" panose="020B0604030504040204" pitchFamily="34" charset="0"/>
                <a:ea typeface="Verdana" panose="020B0604030504040204" pitchFamily="34" charset="0"/>
                <a:cs typeface="Verdana" panose="020B0604030504040204" pitchFamily="34" charset="0"/>
              </a:rPr>
              <a:t> </a:t>
            </a:r>
            <a:r>
              <a:rPr lang="en-ID" sz="3600" b="1" cap="none" dirty="0" err="1">
                <a:latin typeface="Verdana" panose="020B0604030504040204" pitchFamily="34" charset="0"/>
                <a:ea typeface="Verdana" panose="020B0604030504040204" pitchFamily="34" charset="0"/>
                <a:cs typeface="Verdana" panose="020B0604030504040204" pitchFamily="34" charset="0"/>
              </a:rPr>
              <a:t>Untuk</a:t>
            </a:r>
            <a:r>
              <a:rPr lang="en-ID" sz="3600" b="1" cap="none" dirty="0">
                <a:latin typeface="Verdana" panose="020B0604030504040204" pitchFamily="34" charset="0"/>
                <a:ea typeface="Verdana" panose="020B0604030504040204" pitchFamily="34" charset="0"/>
                <a:cs typeface="Verdana" panose="020B0604030504040204" pitchFamily="34" charset="0"/>
              </a:rPr>
              <a:t> </a:t>
            </a:r>
            <a:r>
              <a:rPr lang="en-ID" sz="3600" b="1" cap="none" dirty="0" err="1">
                <a:latin typeface="Verdana" panose="020B0604030504040204" pitchFamily="34" charset="0"/>
                <a:ea typeface="Verdana" panose="020B0604030504040204" pitchFamily="34" charset="0"/>
                <a:cs typeface="Verdana" panose="020B0604030504040204" pitchFamily="34" charset="0"/>
              </a:rPr>
              <a:t>Diskusi</a:t>
            </a:r>
            <a:r>
              <a:rPr lang="en-ID" sz="3600" cap="none" dirty="0">
                <a:latin typeface="Verdana" panose="020B0604030504040204" pitchFamily="34" charset="0"/>
                <a:ea typeface="Verdana" panose="020B0604030504040204" pitchFamily="34" charset="0"/>
                <a:cs typeface="Verdana" panose="020B0604030504040204" pitchFamily="34" charset="0"/>
              </a:rPr>
              <a:t>:</a:t>
            </a:r>
            <a:br>
              <a:rPr lang="en-ID" sz="3600" cap="none" dirty="0">
                <a:latin typeface="Verdana" panose="020B0604030504040204" pitchFamily="34" charset="0"/>
                <a:ea typeface="Verdana" panose="020B0604030504040204" pitchFamily="34" charset="0"/>
                <a:cs typeface="Verdana" panose="020B0604030504040204" pitchFamily="34" charset="0"/>
              </a:rPr>
            </a:br>
            <a:r>
              <a:rPr lang="en-ID" sz="3600" cap="none" dirty="0" err="1">
                <a:latin typeface="Verdana" panose="020B0604030504040204" pitchFamily="34" charset="0"/>
                <a:ea typeface="Verdana" panose="020B0604030504040204" pitchFamily="34" charset="0"/>
                <a:cs typeface="Verdana" panose="020B0604030504040204" pitchFamily="34" charset="0"/>
              </a:rPr>
              <a:t>Bagaimana</a:t>
            </a:r>
            <a:r>
              <a:rPr lang="en-ID" sz="3600" cap="none" dirty="0">
                <a:latin typeface="Verdana" panose="020B0604030504040204" pitchFamily="34" charset="0"/>
                <a:ea typeface="Verdana" panose="020B0604030504040204" pitchFamily="34" charset="0"/>
                <a:cs typeface="Verdana" panose="020B0604030504040204" pitchFamily="34" charset="0"/>
              </a:rPr>
              <a:t> </a:t>
            </a:r>
            <a:r>
              <a:rPr lang="en-ID" sz="3600" cap="none" dirty="0" err="1">
                <a:latin typeface="Verdana" panose="020B0604030504040204" pitchFamily="34" charset="0"/>
                <a:ea typeface="Verdana" panose="020B0604030504040204" pitchFamily="34" charset="0"/>
                <a:cs typeface="Verdana" panose="020B0604030504040204" pitchFamily="34" charset="0"/>
              </a:rPr>
              <a:t>Perkembangan</a:t>
            </a:r>
            <a:r>
              <a:rPr lang="en-ID" sz="3600" cap="none" dirty="0">
                <a:latin typeface="Verdana" panose="020B0604030504040204" pitchFamily="34" charset="0"/>
                <a:ea typeface="Verdana" panose="020B0604030504040204" pitchFamily="34" charset="0"/>
                <a:cs typeface="Verdana" panose="020B0604030504040204" pitchFamily="34" charset="0"/>
              </a:rPr>
              <a:t> </a:t>
            </a:r>
            <a:r>
              <a:rPr lang="en-ID" sz="3600" cap="none" dirty="0" err="1">
                <a:latin typeface="Verdana" panose="020B0604030504040204" pitchFamily="34" charset="0"/>
                <a:ea typeface="Verdana" panose="020B0604030504040204" pitchFamily="34" charset="0"/>
                <a:cs typeface="Verdana" panose="020B0604030504040204" pitchFamily="34" charset="0"/>
              </a:rPr>
              <a:t>Estetika</a:t>
            </a:r>
            <a:r>
              <a:rPr lang="en-ID" sz="3600" cap="none" dirty="0">
                <a:latin typeface="Verdana" panose="020B0604030504040204" pitchFamily="34" charset="0"/>
                <a:ea typeface="Verdana" panose="020B0604030504040204" pitchFamily="34" charset="0"/>
                <a:cs typeface="Verdana" panose="020B0604030504040204" pitchFamily="34" charset="0"/>
              </a:rPr>
              <a:t> </a:t>
            </a:r>
            <a:r>
              <a:rPr lang="en-ID" sz="3600" cap="none" dirty="0" err="1">
                <a:latin typeface="Verdana" panose="020B0604030504040204" pitchFamily="34" charset="0"/>
                <a:ea typeface="Verdana" panose="020B0604030504040204" pitchFamily="34" charset="0"/>
                <a:cs typeface="Verdana" panose="020B0604030504040204" pitchFamily="34" charset="0"/>
              </a:rPr>
              <a:t>Mempengaruhi</a:t>
            </a:r>
            <a:r>
              <a:rPr lang="en-ID" sz="3600" cap="none" dirty="0">
                <a:latin typeface="Verdana" panose="020B0604030504040204" pitchFamily="34" charset="0"/>
                <a:ea typeface="Verdana" panose="020B0604030504040204" pitchFamily="34" charset="0"/>
                <a:cs typeface="Verdana" panose="020B0604030504040204" pitchFamily="34" charset="0"/>
              </a:rPr>
              <a:t> </a:t>
            </a:r>
            <a:r>
              <a:rPr lang="en-ID" sz="3600" cap="none" dirty="0" err="1">
                <a:latin typeface="Verdana" panose="020B0604030504040204" pitchFamily="34" charset="0"/>
                <a:ea typeface="Verdana" panose="020B0604030504040204" pitchFamily="34" charset="0"/>
                <a:cs typeface="Verdana" panose="020B0604030504040204" pitchFamily="34" charset="0"/>
              </a:rPr>
              <a:t>Seni</a:t>
            </a:r>
            <a:r>
              <a:rPr lang="en-ID" sz="3600" cap="none" dirty="0">
                <a:latin typeface="Verdana" panose="020B0604030504040204" pitchFamily="34" charset="0"/>
                <a:ea typeface="Verdana" panose="020B0604030504040204" pitchFamily="34" charset="0"/>
                <a:cs typeface="Verdana" panose="020B0604030504040204" pitchFamily="34" charset="0"/>
              </a:rPr>
              <a:t> Dan Desain Di Era Modern?</a:t>
            </a:r>
            <a:endParaRPr lang="en-US" sz="3600" cap="non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21749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AB266-20A1-5442-BC61-6888A3560745}"/>
              </a:ext>
            </a:extLst>
          </p:cNvPr>
          <p:cNvSpPr>
            <a:spLocks noGrp="1"/>
          </p:cNvSpPr>
          <p:nvPr>
            <p:ph type="title"/>
          </p:nvPr>
        </p:nvSpPr>
        <p:spPr>
          <a:xfrm>
            <a:off x="1069848" y="484632"/>
            <a:ext cx="10058400" cy="5399974"/>
          </a:xfrm>
        </p:spPr>
        <p:txBody>
          <a:bodyPr>
            <a:normAutofit/>
          </a:bodyPr>
          <a:lstStyle/>
          <a:p>
            <a:pPr algn="ctr"/>
            <a:r>
              <a:rPr lang="en-ID" dirty="0" err="1"/>
              <a:t>ESTETIKABerasal</a:t>
            </a:r>
            <a:r>
              <a:rPr lang="en-ID" dirty="0"/>
              <a:t> </a:t>
            </a:r>
            <a:r>
              <a:rPr lang="en-ID" dirty="0" err="1"/>
              <a:t>dari</a:t>
            </a:r>
            <a:r>
              <a:rPr lang="en-ID" dirty="0"/>
              <a:t> </a:t>
            </a:r>
            <a:r>
              <a:rPr lang="en-ID" dirty="0" err="1"/>
              <a:t>bahasa</a:t>
            </a:r>
            <a:r>
              <a:rPr lang="en-ID" dirty="0"/>
              <a:t> Yunani "</a:t>
            </a:r>
            <a:r>
              <a:rPr lang="en-ID" dirty="0" err="1"/>
              <a:t>aisthesis</a:t>
            </a:r>
            <a:r>
              <a:rPr lang="en-ID" dirty="0"/>
              <a:t>" yang </a:t>
            </a:r>
            <a:r>
              <a:rPr lang="en-ID" dirty="0" err="1"/>
              <a:t>berarti</a:t>
            </a:r>
            <a:r>
              <a:rPr lang="en-ID" dirty="0"/>
              <a:t> </a:t>
            </a:r>
            <a:r>
              <a:rPr lang="en-ID" dirty="0" err="1"/>
              <a:t>persepsi</a:t>
            </a:r>
            <a:r>
              <a:rPr lang="en-ID" dirty="0"/>
              <a:t> </a:t>
            </a:r>
            <a:r>
              <a:rPr lang="en-ID" dirty="0" err="1"/>
              <a:t>atau</a:t>
            </a:r>
            <a:r>
              <a:rPr lang="en-ID" dirty="0"/>
              <a:t> </a:t>
            </a:r>
            <a:r>
              <a:rPr lang="en-ID" dirty="0" err="1"/>
              <a:t>sensasi</a:t>
            </a:r>
            <a:br>
              <a:rPr lang="en-US" dirty="0"/>
            </a:br>
            <a:endParaRPr lang="en-US" dirty="0"/>
          </a:p>
        </p:txBody>
      </p:sp>
    </p:spTree>
    <p:extLst>
      <p:ext uri="{BB962C8B-B14F-4D97-AF65-F5344CB8AC3E}">
        <p14:creationId xmlns:p14="http://schemas.microsoft.com/office/powerpoint/2010/main" val="4052799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9F48-34F1-E346-8B92-3F914CB562F9}"/>
              </a:ext>
              <a:ext uri="{C183D7F6-B498-43B3-948B-1728B52AA6E4}">
                <adec:decorative xmlns:adec="http://schemas.microsoft.com/office/drawing/2017/decorative" val="1"/>
              </a:ext>
            </a:extLst>
          </p:cNvPr>
          <p:cNvSpPr>
            <a:spLocks noGrp="1"/>
          </p:cNvSpPr>
          <p:nvPr>
            <p:ph type="title"/>
          </p:nvPr>
        </p:nvSpPr>
        <p:spPr>
          <a:xfrm>
            <a:off x="838201" y="669925"/>
            <a:ext cx="7008628" cy="5218257"/>
          </a:xfrm>
        </p:spPr>
        <p:txBody>
          <a:bodyPr>
            <a:normAutofit fontScale="90000"/>
          </a:bodyPr>
          <a:lstStyle/>
          <a:p>
            <a:r>
              <a:rPr lang="en-ID" sz="4000" b="1" u="sng" cap="none" dirty="0" err="1">
                <a:latin typeface="Verdana" panose="020B0604030504040204" pitchFamily="34" charset="0"/>
                <a:ea typeface="Verdana" panose="020B0604030504040204" pitchFamily="34" charset="0"/>
                <a:cs typeface="Verdana" panose="020B0604030504040204" pitchFamily="34" charset="0"/>
              </a:rPr>
              <a:t>Pengertian</a:t>
            </a:r>
            <a:r>
              <a:rPr lang="en-ID" sz="4000" b="1" u="sng" cap="none" dirty="0">
                <a:latin typeface="Verdana" panose="020B0604030504040204" pitchFamily="34" charset="0"/>
                <a:ea typeface="Verdana" panose="020B0604030504040204" pitchFamily="34" charset="0"/>
                <a:cs typeface="Verdana" panose="020B0604030504040204" pitchFamily="34" charset="0"/>
              </a:rPr>
              <a:t> </a:t>
            </a:r>
            <a:r>
              <a:rPr lang="en-ID" sz="4000" b="1" u="sng" cap="none" dirty="0" err="1">
                <a:latin typeface="Verdana" panose="020B0604030504040204" pitchFamily="34" charset="0"/>
                <a:ea typeface="Verdana" panose="020B0604030504040204" pitchFamily="34" charset="0"/>
                <a:cs typeface="Verdana" panose="020B0604030504040204" pitchFamily="34" charset="0"/>
              </a:rPr>
              <a:t>Estetika</a:t>
            </a:r>
            <a:r>
              <a:rPr lang="en-ID" sz="4000" u="sng" cap="none" dirty="0">
                <a:effectLst/>
                <a:latin typeface="Verdana" panose="020B0604030504040204" pitchFamily="34" charset="0"/>
                <a:ea typeface="Verdana" panose="020B0604030504040204" pitchFamily="34" charset="0"/>
                <a:cs typeface="Verdana" panose="020B0604030504040204" pitchFamily="34" charset="0"/>
              </a:rPr>
              <a:t> </a:t>
            </a:r>
            <a:br>
              <a:rPr lang="en-ID" sz="4000" cap="none" dirty="0">
                <a:effectLst/>
                <a:latin typeface="Verdana" panose="020B0604030504040204" pitchFamily="34" charset="0"/>
                <a:ea typeface="Verdana" panose="020B0604030504040204" pitchFamily="34" charset="0"/>
                <a:cs typeface="Verdana" panose="020B0604030504040204" pitchFamily="34" charset="0"/>
              </a:rPr>
            </a:br>
            <a:br>
              <a:rPr lang="en-ID" sz="4000" cap="none" dirty="0">
                <a:effectLst/>
                <a:latin typeface="Verdana" panose="020B0604030504040204" pitchFamily="34" charset="0"/>
                <a:ea typeface="Verdana" panose="020B0604030504040204" pitchFamily="34" charset="0"/>
                <a:cs typeface="Verdana" panose="020B0604030504040204" pitchFamily="34" charset="0"/>
              </a:rPr>
            </a:br>
            <a:br>
              <a:rPr lang="en-ID" sz="4000" cap="none" dirty="0">
                <a:effectLst/>
                <a:latin typeface="Verdana" panose="020B0604030504040204" pitchFamily="34" charset="0"/>
                <a:ea typeface="Verdana" panose="020B0604030504040204" pitchFamily="34" charset="0"/>
                <a:cs typeface="Verdana" panose="020B0604030504040204" pitchFamily="34" charset="0"/>
              </a:rPr>
            </a:br>
            <a:r>
              <a:rPr lang="en-ID" sz="4000" cap="none" dirty="0" err="1">
                <a:latin typeface="Verdana" panose="020B0604030504040204" pitchFamily="34" charset="0"/>
                <a:ea typeface="Verdana" panose="020B0604030504040204" pitchFamily="34" charset="0"/>
                <a:cs typeface="Verdana" panose="020B0604030504040204" pitchFamily="34" charset="0"/>
              </a:rPr>
              <a:t>Estetika</a:t>
            </a:r>
            <a:r>
              <a:rPr lang="en-ID" sz="4000" cap="none" dirty="0">
                <a:latin typeface="Verdana" panose="020B0604030504040204" pitchFamily="34" charset="0"/>
                <a:ea typeface="Verdana" panose="020B0604030504040204" pitchFamily="34" charset="0"/>
                <a:cs typeface="Verdana" panose="020B0604030504040204" pitchFamily="34" charset="0"/>
              </a:rPr>
              <a:t> </a:t>
            </a:r>
            <a:r>
              <a:rPr lang="en-ID" sz="4000" cap="none" dirty="0" err="1">
                <a:latin typeface="Verdana" panose="020B0604030504040204" pitchFamily="34" charset="0"/>
                <a:ea typeface="Verdana" panose="020B0604030504040204" pitchFamily="34" charset="0"/>
                <a:cs typeface="Verdana" panose="020B0604030504040204" pitchFamily="34" charset="0"/>
              </a:rPr>
              <a:t>Adalah</a:t>
            </a:r>
            <a:r>
              <a:rPr lang="en-ID" sz="4000" cap="none" dirty="0">
                <a:latin typeface="Verdana" panose="020B0604030504040204" pitchFamily="34" charset="0"/>
                <a:ea typeface="Verdana" panose="020B0604030504040204" pitchFamily="34" charset="0"/>
                <a:cs typeface="Verdana" panose="020B0604030504040204" pitchFamily="34" charset="0"/>
              </a:rPr>
              <a:t> Cabang </a:t>
            </a:r>
            <a:r>
              <a:rPr lang="en-ID" sz="4000" cap="none" dirty="0" err="1">
                <a:latin typeface="Verdana" panose="020B0604030504040204" pitchFamily="34" charset="0"/>
                <a:ea typeface="Verdana" panose="020B0604030504040204" pitchFamily="34" charset="0"/>
                <a:cs typeface="Verdana" panose="020B0604030504040204" pitchFamily="34" charset="0"/>
              </a:rPr>
              <a:t>Filsafat</a:t>
            </a:r>
            <a:r>
              <a:rPr lang="en-ID" sz="4000" cap="none" dirty="0">
                <a:latin typeface="Verdana" panose="020B0604030504040204" pitchFamily="34" charset="0"/>
                <a:ea typeface="Verdana" panose="020B0604030504040204" pitchFamily="34" charset="0"/>
                <a:cs typeface="Verdana" panose="020B0604030504040204" pitchFamily="34" charset="0"/>
              </a:rPr>
              <a:t> Yang </a:t>
            </a:r>
            <a:r>
              <a:rPr lang="en-ID" sz="4000" cap="none" dirty="0" err="1">
                <a:latin typeface="Verdana" panose="020B0604030504040204" pitchFamily="34" charset="0"/>
                <a:ea typeface="Verdana" panose="020B0604030504040204" pitchFamily="34" charset="0"/>
                <a:cs typeface="Verdana" panose="020B0604030504040204" pitchFamily="34" charset="0"/>
              </a:rPr>
              <a:t>Mempelajari</a:t>
            </a:r>
            <a:r>
              <a:rPr lang="en-ID" sz="4000" cap="none" dirty="0">
                <a:latin typeface="Verdana" panose="020B0604030504040204" pitchFamily="34" charset="0"/>
                <a:ea typeface="Verdana" panose="020B0604030504040204" pitchFamily="34" charset="0"/>
                <a:cs typeface="Verdana" panose="020B0604030504040204" pitchFamily="34" charset="0"/>
              </a:rPr>
              <a:t> </a:t>
            </a:r>
            <a:r>
              <a:rPr lang="en-ID" sz="4000" cap="none" dirty="0" err="1">
                <a:latin typeface="Verdana" panose="020B0604030504040204" pitchFamily="34" charset="0"/>
                <a:ea typeface="Verdana" panose="020B0604030504040204" pitchFamily="34" charset="0"/>
                <a:cs typeface="Verdana" panose="020B0604030504040204" pitchFamily="34" charset="0"/>
              </a:rPr>
              <a:t>Tentang</a:t>
            </a:r>
            <a:r>
              <a:rPr lang="en-ID" sz="4000" cap="none" dirty="0">
                <a:latin typeface="Verdana" panose="020B0604030504040204" pitchFamily="34" charset="0"/>
                <a:ea typeface="Verdana" panose="020B0604030504040204" pitchFamily="34" charset="0"/>
                <a:cs typeface="Verdana" panose="020B0604030504040204" pitchFamily="34" charset="0"/>
              </a:rPr>
              <a:t> </a:t>
            </a:r>
            <a:r>
              <a:rPr lang="en-ID" sz="4000" cap="none" dirty="0" err="1">
                <a:latin typeface="Verdana" panose="020B0604030504040204" pitchFamily="34" charset="0"/>
                <a:ea typeface="Verdana" panose="020B0604030504040204" pitchFamily="34" charset="0"/>
                <a:cs typeface="Verdana" panose="020B0604030504040204" pitchFamily="34" charset="0"/>
              </a:rPr>
              <a:t>Keindahan</a:t>
            </a:r>
            <a:r>
              <a:rPr lang="en-ID" sz="4000" cap="none" dirty="0">
                <a:latin typeface="Verdana" panose="020B0604030504040204" pitchFamily="34" charset="0"/>
                <a:ea typeface="Verdana" panose="020B0604030504040204" pitchFamily="34" charset="0"/>
                <a:cs typeface="Verdana" panose="020B0604030504040204" pitchFamily="34" charset="0"/>
              </a:rPr>
              <a:t>, </a:t>
            </a:r>
            <a:r>
              <a:rPr lang="en-ID" sz="4000" cap="none" dirty="0" err="1">
                <a:latin typeface="Verdana" panose="020B0604030504040204" pitchFamily="34" charset="0"/>
                <a:ea typeface="Verdana" panose="020B0604030504040204" pitchFamily="34" charset="0"/>
                <a:cs typeface="Verdana" panose="020B0604030504040204" pitchFamily="34" charset="0"/>
              </a:rPr>
              <a:t>Seni</a:t>
            </a:r>
            <a:r>
              <a:rPr lang="en-ID" sz="4000" cap="none" dirty="0">
                <a:latin typeface="Verdana" panose="020B0604030504040204" pitchFamily="34" charset="0"/>
                <a:ea typeface="Verdana" panose="020B0604030504040204" pitchFamily="34" charset="0"/>
                <a:cs typeface="Verdana" panose="020B0604030504040204" pitchFamily="34" charset="0"/>
              </a:rPr>
              <a:t>, Dan </a:t>
            </a:r>
            <a:r>
              <a:rPr lang="en-ID" sz="4000" cap="none" dirty="0" err="1">
                <a:latin typeface="Verdana" panose="020B0604030504040204" pitchFamily="34" charset="0"/>
                <a:ea typeface="Verdana" panose="020B0604030504040204" pitchFamily="34" charset="0"/>
                <a:cs typeface="Verdana" panose="020B0604030504040204" pitchFamily="34" charset="0"/>
              </a:rPr>
              <a:t>Bagaimana</a:t>
            </a:r>
            <a:r>
              <a:rPr lang="en-ID" sz="4000" cap="none" dirty="0">
                <a:latin typeface="Verdana" panose="020B0604030504040204" pitchFamily="34" charset="0"/>
                <a:ea typeface="Verdana" panose="020B0604030504040204" pitchFamily="34" charset="0"/>
                <a:cs typeface="Verdana" panose="020B0604030504040204" pitchFamily="34" charset="0"/>
              </a:rPr>
              <a:t> </a:t>
            </a:r>
            <a:r>
              <a:rPr lang="en-ID" sz="4000" cap="none" dirty="0" err="1">
                <a:latin typeface="Verdana" panose="020B0604030504040204" pitchFamily="34" charset="0"/>
                <a:ea typeface="Verdana" panose="020B0604030504040204" pitchFamily="34" charset="0"/>
                <a:cs typeface="Verdana" panose="020B0604030504040204" pitchFamily="34" charset="0"/>
              </a:rPr>
              <a:t>Manusia</a:t>
            </a:r>
            <a:r>
              <a:rPr lang="en-ID" sz="4000" cap="none" dirty="0">
                <a:latin typeface="Verdana" panose="020B0604030504040204" pitchFamily="34" charset="0"/>
                <a:ea typeface="Verdana" panose="020B0604030504040204" pitchFamily="34" charset="0"/>
                <a:cs typeface="Verdana" panose="020B0604030504040204" pitchFamily="34" charset="0"/>
              </a:rPr>
              <a:t> </a:t>
            </a:r>
            <a:r>
              <a:rPr lang="en-ID" sz="4000" cap="none" dirty="0" err="1">
                <a:latin typeface="Verdana" panose="020B0604030504040204" pitchFamily="34" charset="0"/>
                <a:ea typeface="Verdana" panose="020B0604030504040204" pitchFamily="34" charset="0"/>
                <a:cs typeface="Verdana" panose="020B0604030504040204" pitchFamily="34" charset="0"/>
              </a:rPr>
              <a:t>Merasakan</a:t>
            </a:r>
            <a:r>
              <a:rPr lang="en-ID" sz="4000" cap="none" dirty="0">
                <a:latin typeface="Verdana" panose="020B0604030504040204" pitchFamily="34" charset="0"/>
                <a:ea typeface="Verdana" panose="020B0604030504040204" pitchFamily="34" charset="0"/>
                <a:cs typeface="Verdana" panose="020B0604030504040204" pitchFamily="34" charset="0"/>
              </a:rPr>
              <a:t> </a:t>
            </a:r>
            <a:r>
              <a:rPr lang="en-ID" sz="4000" cap="none" dirty="0" err="1">
                <a:latin typeface="Verdana" panose="020B0604030504040204" pitchFamily="34" charset="0"/>
                <a:ea typeface="Verdana" panose="020B0604030504040204" pitchFamily="34" charset="0"/>
                <a:cs typeface="Verdana" panose="020B0604030504040204" pitchFamily="34" charset="0"/>
              </a:rPr>
              <a:t>Atau</a:t>
            </a:r>
            <a:r>
              <a:rPr lang="en-ID" sz="4000" cap="none" dirty="0">
                <a:latin typeface="Verdana" panose="020B0604030504040204" pitchFamily="34" charset="0"/>
                <a:ea typeface="Verdana" panose="020B0604030504040204" pitchFamily="34" charset="0"/>
                <a:cs typeface="Verdana" panose="020B0604030504040204" pitchFamily="34" charset="0"/>
              </a:rPr>
              <a:t> </a:t>
            </a:r>
            <a:r>
              <a:rPr lang="en-ID" sz="4000" cap="none" dirty="0" err="1">
                <a:latin typeface="Verdana" panose="020B0604030504040204" pitchFamily="34" charset="0"/>
                <a:ea typeface="Verdana" panose="020B0604030504040204" pitchFamily="34" charset="0"/>
                <a:cs typeface="Verdana" panose="020B0604030504040204" pitchFamily="34" charset="0"/>
              </a:rPr>
              <a:t>Mengapresiasi</a:t>
            </a:r>
            <a:r>
              <a:rPr lang="en-ID" sz="4000" cap="none" dirty="0">
                <a:latin typeface="Verdana" panose="020B0604030504040204" pitchFamily="34" charset="0"/>
                <a:ea typeface="Verdana" panose="020B0604030504040204" pitchFamily="34" charset="0"/>
                <a:cs typeface="Verdana" panose="020B0604030504040204" pitchFamily="34" charset="0"/>
              </a:rPr>
              <a:t> </a:t>
            </a:r>
            <a:r>
              <a:rPr lang="en-ID" sz="4000" cap="none" dirty="0" err="1">
                <a:latin typeface="Verdana" panose="020B0604030504040204" pitchFamily="34" charset="0"/>
                <a:ea typeface="Verdana" panose="020B0604030504040204" pitchFamily="34" charset="0"/>
                <a:cs typeface="Verdana" panose="020B0604030504040204" pitchFamily="34" charset="0"/>
              </a:rPr>
              <a:t>Keindahan</a:t>
            </a:r>
            <a:r>
              <a:rPr lang="en-ID" sz="4000" cap="none" dirty="0">
                <a:latin typeface="Verdana" panose="020B0604030504040204" pitchFamily="34" charset="0"/>
                <a:ea typeface="Verdana" panose="020B0604030504040204" pitchFamily="34" charset="0"/>
                <a:cs typeface="Verdana" panose="020B0604030504040204" pitchFamily="34" charset="0"/>
              </a:rPr>
              <a:t>.</a:t>
            </a:r>
            <a:r>
              <a:rPr lang="en-ID" sz="4000" cap="none" dirty="0">
                <a:effectLst/>
                <a:latin typeface="Verdana" panose="020B0604030504040204" pitchFamily="34" charset="0"/>
                <a:ea typeface="Verdana" panose="020B0604030504040204" pitchFamily="34" charset="0"/>
                <a:cs typeface="Verdana" panose="020B0604030504040204" pitchFamily="34" charset="0"/>
              </a:rPr>
              <a:t> </a:t>
            </a:r>
            <a:br>
              <a:rPr lang="en-ID" sz="4000" cap="none" dirty="0">
                <a:effectLst/>
                <a:latin typeface="Verdana" panose="020B0604030504040204" pitchFamily="34" charset="0"/>
                <a:ea typeface="Verdana" panose="020B0604030504040204" pitchFamily="34" charset="0"/>
                <a:cs typeface="Verdana" panose="020B0604030504040204" pitchFamily="34" charset="0"/>
              </a:rPr>
            </a:br>
            <a:endParaRPr lang="en-US" sz="4000" cap="none"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a:extLst>
              <a:ext uri="{FF2B5EF4-FFF2-40B4-BE49-F238E27FC236}">
                <a16:creationId xmlns:a16="http://schemas.microsoft.com/office/drawing/2014/main" id="{94023E5B-95F0-BF44-8E96-C05009A519BE}"/>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5734" y="180108"/>
            <a:ext cx="3551520" cy="6345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545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6791A-9C0C-F948-BA41-5917C40ECE56}"/>
              </a:ext>
            </a:extLst>
          </p:cNvPr>
          <p:cNvSpPr>
            <a:spLocks noGrp="1"/>
          </p:cNvSpPr>
          <p:nvPr>
            <p:ph type="title"/>
          </p:nvPr>
        </p:nvSpPr>
        <p:spPr>
          <a:xfrm>
            <a:off x="4399965" y="293201"/>
            <a:ext cx="7614127" cy="6288352"/>
          </a:xfrm>
        </p:spPr>
        <p:txBody>
          <a:bodyPr>
            <a:noAutofit/>
          </a:bodyPr>
          <a:lstStyle/>
          <a:p>
            <a:r>
              <a:rPr lang="en-ID" sz="3000" b="1" u="sng" cap="none" dirty="0" err="1">
                <a:latin typeface="Verdana" panose="020B0604030504040204" pitchFamily="34" charset="0"/>
                <a:ea typeface="Verdana" panose="020B0604030504040204" pitchFamily="34" charset="0"/>
                <a:cs typeface="Verdana" panose="020B0604030504040204" pitchFamily="34" charset="0"/>
              </a:rPr>
              <a:t>Filsuf</a:t>
            </a:r>
            <a:r>
              <a:rPr lang="en-ID" sz="3000" b="1" u="sng" cap="none" dirty="0">
                <a:latin typeface="Verdana" panose="020B0604030504040204" pitchFamily="34" charset="0"/>
                <a:ea typeface="Verdana" panose="020B0604030504040204" pitchFamily="34" charset="0"/>
                <a:cs typeface="Verdana" panose="020B0604030504040204" pitchFamily="34" charset="0"/>
              </a:rPr>
              <a:t> Yunani </a:t>
            </a:r>
            <a:r>
              <a:rPr lang="en-ID" sz="3000" b="1" u="sng" cap="none" dirty="0" err="1">
                <a:latin typeface="Verdana" panose="020B0604030504040204" pitchFamily="34" charset="0"/>
                <a:ea typeface="Verdana" panose="020B0604030504040204" pitchFamily="34" charset="0"/>
                <a:cs typeface="Verdana" panose="020B0604030504040204" pitchFamily="34" charset="0"/>
              </a:rPr>
              <a:t>Kuno</a:t>
            </a:r>
            <a:r>
              <a:rPr lang="en-ID" sz="3000" u="sng" cap="none" dirty="0">
                <a:latin typeface="Verdana" panose="020B0604030504040204" pitchFamily="34" charset="0"/>
                <a:ea typeface="Verdana" panose="020B0604030504040204" pitchFamily="34" charset="0"/>
                <a:cs typeface="Verdana" panose="020B0604030504040204" pitchFamily="34" charset="0"/>
              </a:rPr>
              <a:t>:</a:t>
            </a:r>
            <a:br>
              <a:rPr lang="en-ID" sz="3000" u="sng" cap="none" dirty="0">
                <a:latin typeface="Verdana" panose="020B0604030504040204" pitchFamily="34" charset="0"/>
                <a:ea typeface="Verdana" panose="020B0604030504040204" pitchFamily="34" charset="0"/>
                <a:cs typeface="Verdana" panose="020B0604030504040204" pitchFamily="34" charset="0"/>
              </a:rPr>
            </a:br>
            <a:br>
              <a:rPr lang="en-ID" sz="3000" u="sng" cap="none" dirty="0">
                <a:latin typeface="Verdana" panose="020B0604030504040204" pitchFamily="34" charset="0"/>
                <a:ea typeface="Verdana" panose="020B0604030504040204" pitchFamily="34" charset="0"/>
                <a:cs typeface="Verdana" panose="020B0604030504040204" pitchFamily="34" charset="0"/>
              </a:rPr>
            </a:br>
            <a:r>
              <a:rPr lang="en-ID" sz="3000" b="1" cap="none" dirty="0">
                <a:latin typeface="Verdana" panose="020B0604030504040204" pitchFamily="34" charset="0"/>
                <a:ea typeface="Verdana" panose="020B0604030504040204" pitchFamily="34" charset="0"/>
                <a:cs typeface="Verdana" panose="020B0604030504040204" pitchFamily="34" charset="0"/>
              </a:rPr>
              <a:t>Plato</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Seni</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Adalah</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Tiruan</a:t>
            </a:r>
            <a:r>
              <a:rPr lang="en-ID" sz="3000" cap="none" dirty="0">
                <a:latin typeface="Verdana" panose="020B0604030504040204" pitchFamily="34" charset="0"/>
                <a:ea typeface="Verdana" panose="020B0604030504040204" pitchFamily="34" charset="0"/>
                <a:cs typeface="Verdana" panose="020B0604030504040204" pitchFamily="34" charset="0"/>
              </a:rPr>
              <a:t> Dari Dunia </a:t>
            </a:r>
            <a:r>
              <a:rPr lang="en-ID" sz="3000" cap="none" dirty="0" err="1">
                <a:latin typeface="Verdana" panose="020B0604030504040204" pitchFamily="34" charset="0"/>
                <a:ea typeface="Verdana" panose="020B0604030504040204" pitchFamily="34" charset="0"/>
                <a:cs typeface="Verdana" panose="020B0604030504040204" pitchFamily="34" charset="0"/>
              </a:rPr>
              <a:t>Nyata</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Fokus</a:t>
            </a:r>
            <a:r>
              <a:rPr lang="en-ID" sz="3000" cap="none" dirty="0">
                <a:latin typeface="Verdana" panose="020B0604030504040204" pitchFamily="34" charset="0"/>
                <a:ea typeface="Verdana" panose="020B0604030504040204" pitchFamily="34" charset="0"/>
                <a:cs typeface="Verdana" panose="020B0604030504040204" pitchFamily="34" charset="0"/>
              </a:rPr>
              <a:t> Pada Ide-ide Ideal.</a:t>
            </a:r>
            <a:br>
              <a:rPr lang="en-ID" sz="3000" cap="none" dirty="0">
                <a:latin typeface="Verdana" panose="020B0604030504040204" pitchFamily="34" charset="0"/>
                <a:ea typeface="Verdana" panose="020B0604030504040204" pitchFamily="34" charset="0"/>
                <a:cs typeface="Verdana" panose="020B0604030504040204" pitchFamily="34" charset="0"/>
              </a:rPr>
            </a:br>
            <a:br>
              <a:rPr lang="en-ID" sz="3000" cap="none" dirty="0">
                <a:latin typeface="Verdana" panose="020B0604030504040204" pitchFamily="34" charset="0"/>
                <a:ea typeface="Verdana" panose="020B0604030504040204" pitchFamily="34" charset="0"/>
                <a:cs typeface="Verdana" panose="020B0604030504040204" pitchFamily="34" charset="0"/>
              </a:rPr>
            </a:br>
            <a:r>
              <a:rPr lang="en-ID" sz="3000" b="1" cap="none" dirty="0">
                <a:latin typeface="Verdana" panose="020B0604030504040204" pitchFamily="34" charset="0"/>
                <a:ea typeface="Verdana" panose="020B0604030504040204" pitchFamily="34" charset="0"/>
                <a:cs typeface="Verdana" panose="020B0604030504040204" pitchFamily="34" charset="0"/>
              </a:rPr>
              <a:t>Aristoteles</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Seni</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Sebagai</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Representasi</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Alam</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Tetapi</a:t>
            </a:r>
            <a:r>
              <a:rPr lang="en-ID" sz="3000" cap="none" dirty="0">
                <a:latin typeface="Verdana" panose="020B0604030504040204" pitchFamily="34" charset="0"/>
                <a:ea typeface="Verdana" panose="020B0604030504040204" pitchFamily="34" charset="0"/>
                <a:cs typeface="Verdana" panose="020B0604030504040204" pitchFamily="34" charset="0"/>
              </a:rPr>
              <a:t> Bisa </a:t>
            </a:r>
            <a:r>
              <a:rPr lang="en-ID" sz="3000" cap="none" dirty="0" err="1">
                <a:latin typeface="Verdana" panose="020B0604030504040204" pitchFamily="34" charset="0"/>
                <a:ea typeface="Verdana" panose="020B0604030504040204" pitchFamily="34" charset="0"/>
                <a:cs typeface="Verdana" panose="020B0604030504040204" pitchFamily="34" charset="0"/>
              </a:rPr>
              <a:t>Lebih</a:t>
            </a:r>
            <a:r>
              <a:rPr lang="en-ID" sz="3000" cap="none" dirty="0">
                <a:latin typeface="Verdana" panose="020B0604030504040204" pitchFamily="34" charset="0"/>
                <a:ea typeface="Verdana" panose="020B0604030504040204" pitchFamily="34" charset="0"/>
                <a:cs typeface="Verdana" panose="020B0604030504040204" pitchFamily="34" charset="0"/>
              </a:rPr>
              <a:t> Ideal.</a:t>
            </a:r>
            <a:r>
              <a:rPr lang="en-ID" sz="3000" b="1" u="sng" cap="none" dirty="0">
                <a:latin typeface="Verdana" panose="020B0604030504040204" pitchFamily="34" charset="0"/>
                <a:ea typeface="Verdana" panose="020B0604030504040204" pitchFamily="34" charset="0"/>
                <a:cs typeface="Verdana" panose="020B0604030504040204" pitchFamily="34" charset="0"/>
              </a:rPr>
              <a:t> </a:t>
            </a:r>
            <a:br>
              <a:rPr lang="en-ID" sz="3000" b="1" u="sng" cap="none" dirty="0">
                <a:latin typeface="Verdana" panose="020B0604030504040204" pitchFamily="34" charset="0"/>
                <a:ea typeface="Verdana" panose="020B0604030504040204" pitchFamily="34" charset="0"/>
                <a:cs typeface="Verdana" panose="020B0604030504040204" pitchFamily="34" charset="0"/>
              </a:rPr>
            </a:br>
            <a:br>
              <a:rPr lang="en-ID" sz="3000" b="1" u="sng" cap="none" dirty="0">
                <a:latin typeface="Verdana" panose="020B0604030504040204" pitchFamily="34" charset="0"/>
                <a:ea typeface="Verdana" panose="020B0604030504040204" pitchFamily="34" charset="0"/>
                <a:cs typeface="Verdana" panose="020B0604030504040204" pitchFamily="34" charset="0"/>
              </a:rPr>
            </a:br>
            <a:r>
              <a:rPr lang="en-ID" sz="3000" b="1" u="sng" cap="none" dirty="0" err="1">
                <a:latin typeface="Verdana" panose="020B0604030504040204" pitchFamily="34" charset="0"/>
                <a:ea typeface="Verdana" panose="020B0604030504040204" pitchFamily="34" charset="0"/>
                <a:cs typeface="Verdana" panose="020B0604030504040204" pitchFamily="34" charset="0"/>
              </a:rPr>
              <a:t>Ciri</a:t>
            </a:r>
            <a:r>
              <a:rPr lang="en-ID" sz="3000" b="1" u="sng" cap="none" dirty="0">
                <a:latin typeface="Verdana" panose="020B0604030504040204" pitchFamily="34" charset="0"/>
                <a:ea typeface="Verdana" panose="020B0604030504040204" pitchFamily="34" charset="0"/>
                <a:cs typeface="Verdana" panose="020B0604030504040204" pitchFamily="34" charset="0"/>
              </a:rPr>
              <a:t> </a:t>
            </a:r>
            <a:r>
              <a:rPr lang="en-ID" sz="3000" b="1" u="sng" cap="none" dirty="0" err="1">
                <a:latin typeface="Verdana" panose="020B0604030504040204" pitchFamily="34" charset="0"/>
                <a:ea typeface="Verdana" panose="020B0604030504040204" pitchFamily="34" charset="0"/>
                <a:cs typeface="Verdana" panose="020B0604030504040204" pitchFamily="34" charset="0"/>
              </a:rPr>
              <a:t>Estetika</a:t>
            </a:r>
            <a:r>
              <a:rPr lang="en-ID" sz="3000" b="1" u="sng" cap="none" dirty="0">
                <a:latin typeface="Verdana" panose="020B0604030504040204" pitchFamily="34" charset="0"/>
                <a:ea typeface="Verdana" panose="020B0604030504040204" pitchFamily="34" charset="0"/>
                <a:cs typeface="Verdana" panose="020B0604030504040204" pitchFamily="34" charset="0"/>
              </a:rPr>
              <a:t> </a:t>
            </a:r>
            <a:r>
              <a:rPr lang="en-ID" sz="3000" b="1" u="sng" cap="none" dirty="0" err="1">
                <a:latin typeface="Verdana" panose="020B0604030504040204" pitchFamily="34" charset="0"/>
                <a:ea typeface="Verdana" panose="020B0604030504040204" pitchFamily="34" charset="0"/>
                <a:cs typeface="Verdana" panose="020B0604030504040204" pitchFamily="34" charset="0"/>
              </a:rPr>
              <a:t>Klasik</a:t>
            </a:r>
            <a:r>
              <a:rPr lang="en-ID" sz="3000" u="sng" cap="none" dirty="0">
                <a:latin typeface="Verdana" panose="020B0604030504040204" pitchFamily="34" charset="0"/>
                <a:ea typeface="Verdana" panose="020B0604030504040204" pitchFamily="34" charset="0"/>
                <a:cs typeface="Verdana" panose="020B0604030504040204" pitchFamily="34" charset="0"/>
              </a:rPr>
              <a:t>:</a:t>
            </a:r>
            <a:br>
              <a:rPr lang="en-ID" sz="3000" u="sng" cap="none" dirty="0">
                <a:latin typeface="Verdana" panose="020B0604030504040204" pitchFamily="34" charset="0"/>
                <a:ea typeface="Verdana" panose="020B0604030504040204" pitchFamily="34" charset="0"/>
                <a:cs typeface="Verdana" panose="020B0604030504040204" pitchFamily="34" charset="0"/>
              </a:rPr>
            </a:br>
            <a:r>
              <a:rPr lang="en-ID" sz="3000" cap="none" dirty="0" err="1">
                <a:latin typeface="Verdana" panose="020B0604030504040204" pitchFamily="34" charset="0"/>
                <a:ea typeface="Verdana" panose="020B0604030504040204" pitchFamily="34" charset="0"/>
                <a:cs typeface="Verdana" panose="020B0604030504040204" pitchFamily="34" charset="0"/>
              </a:rPr>
              <a:t>Fokus</a:t>
            </a:r>
            <a:r>
              <a:rPr lang="en-ID" sz="3000" cap="none" dirty="0">
                <a:latin typeface="Verdana" panose="020B0604030504040204" pitchFamily="34" charset="0"/>
                <a:ea typeface="Verdana" panose="020B0604030504040204" pitchFamily="34" charset="0"/>
                <a:cs typeface="Verdana" panose="020B0604030504040204" pitchFamily="34" charset="0"/>
              </a:rPr>
              <a:t> Pada </a:t>
            </a:r>
            <a:r>
              <a:rPr lang="en-ID" sz="3000" cap="none" dirty="0" err="1">
                <a:latin typeface="Verdana" panose="020B0604030504040204" pitchFamily="34" charset="0"/>
                <a:ea typeface="Verdana" panose="020B0604030504040204" pitchFamily="34" charset="0"/>
                <a:cs typeface="Verdana" panose="020B0604030504040204" pitchFamily="34" charset="0"/>
              </a:rPr>
              <a:t>Keindahan</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Objektif</a:t>
            </a:r>
            <a:r>
              <a:rPr lang="en-ID" sz="3000" cap="none" dirty="0">
                <a:latin typeface="Verdana" panose="020B0604030504040204" pitchFamily="34" charset="0"/>
                <a:ea typeface="Verdana" panose="020B0604030504040204" pitchFamily="34" charset="0"/>
                <a:cs typeface="Verdana" panose="020B0604030504040204" pitchFamily="34" charset="0"/>
              </a:rPr>
              <a:t>.</a:t>
            </a:r>
            <a:br>
              <a:rPr lang="en-ID" sz="3000" cap="none" dirty="0">
                <a:latin typeface="Verdana" panose="020B0604030504040204" pitchFamily="34" charset="0"/>
                <a:ea typeface="Verdana" panose="020B0604030504040204" pitchFamily="34" charset="0"/>
                <a:cs typeface="Verdana" panose="020B0604030504040204" pitchFamily="34" charset="0"/>
              </a:rPr>
            </a:br>
            <a:r>
              <a:rPr lang="en-ID" sz="3000" cap="none" dirty="0">
                <a:latin typeface="Verdana" panose="020B0604030504040204" pitchFamily="34" charset="0"/>
                <a:ea typeface="Verdana" panose="020B0604030504040204" pitchFamily="34" charset="0"/>
                <a:cs typeface="Verdana" panose="020B0604030504040204" pitchFamily="34" charset="0"/>
              </a:rPr>
              <a:t>Harmoni, </a:t>
            </a:r>
            <a:r>
              <a:rPr lang="en-ID" sz="3000" cap="none" dirty="0" err="1">
                <a:latin typeface="Verdana" panose="020B0604030504040204" pitchFamily="34" charset="0"/>
                <a:ea typeface="Verdana" panose="020B0604030504040204" pitchFamily="34" charset="0"/>
                <a:cs typeface="Verdana" panose="020B0604030504040204" pitchFamily="34" charset="0"/>
              </a:rPr>
              <a:t>Keseimbangan</a:t>
            </a:r>
            <a:r>
              <a:rPr lang="en-ID" sz="3000" cap="none" dirty="0">
                <a:latin typeface="Verdana" panose="020B0604030504040204" pitchFamily="34" charset="0"/>
                <a:ea typeface="Verdana" panose="020B0604030504040204" pitchFamily="34" charset="0"/>
                <a:cs typeface="Verdana" panose="020B0604030504040204" pitchFamily="34" charset="0"/>
              </a:rPr>
              <a:t>, Dan </a:t>
            </a:r>
            <a:r>
              <a:rPr lang="en-ID" sz="3000" cap="none" dirty="0" err="1">
                <a:latin typeface="Verdana" panose="020B0604030504040204" pitchFamily="34" charset="0"/>
                <a:ea typeface="Verdana" panose="020B0604030504040204" pitchFamily="34" charset="0"/>
                <a:cs typeface="Verdana" panose="020B0604030504040204" pitchFamily="34" charset="0"/>
              </a:rPr>
              <a:t>Proporsi</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Sebagai</a:t>
            </a:r>
            <a:r>
              <a:rPr lang="en-ID" sz="3000" cap="none" dirty="0">
                <a:latin typeface="Verdana" panose="020B0604030504040204" pitchFamily="34" charset="0"/>
                <a:ea typeface="Verdana" panose="020B0604030504040204" pitchFamily="34" charset="0"/>
                <a:cs typeface="Verdana" panose="020B0604030504040204" pitchFamily="34" charset="0"/>
              </a:rPr>
              <a:t> Nilai </a:t>
            </a:r>
            <a:r>
              <a:rPr lang="en-ID" sz="3000" cap="none" dirty="0" err="1">
                <a:latin typeface="Verdana" panose="020B0604030504040204" pitchFamily="34" charset="0"/>
                <a:ea typeface="Verdana" panose="020B0604030504040204" pitchFamily="34" charset="0"/>
                <a:cs typeface="Verdana" panose="020B0604030504040204" pitchFamily="34" charset="0"/>
              </a:rPr>
              <a:t>Estetis</a:t>
            </a:r>
            <a:r>
              <a:rPr lang="en-ID" sz="3000" cap="none" dirty="0">
                <a:latin typeface="Verdana" panose="020B0604030504040204" pitchFamily="34" charset="0"/>
                <a:ea typeface="Verdana" panose="020B0604030504040204" pitchFamily="34" charset="0"/>
                <a:cs typeface="Verdana" panose="020B0604030504040204" pitchFamily="34" charset="0"/>
              </a:rPr>
              <a:t> Utama. </a:t>
            </a:r>
            <a:br>
              <a:rPr lang="en-ID" sz="3000" cap="none" dirty="0">
                <a:latin typeface="Verdana" panose="020B0604030504040204" pitchFamily="34" charset="0"/>
                <a:ea typeface="Verdana" panose="020B0604030504040204" pitchFamily="34" charset="0"/>
                <a:cs typeface="Verdana" panose="020B0604030504040204" pitchFamily="34" charset="0"/>
              </a:rPr>
            </a:br>
            <a:r>
              <a:rPr lang="en-ID" sz="3000" cap="none" dirty="0" err="1">
                <a:latin typeface="Verdana" panose="020B0604030504040204" pitchFamily="34" charset="0"/>
                <a:ea typeface="Verdana" panose="020B0604030504040204" pitchFamily="34" charset="0"/>
                <a:cs typeface="Verdana" panose="020B0604030504040204" pitchFamily="34" charset="0"/>
              </a:rPr>
              <a:t>Arsitektur</a:t>
            </a:r>
            <a:r>
              <a:rPr lang="en-ID" sz="3000" cap="none" dirty="0">
                <a:latin typeface="Verdana" panose="020B0604030504040204" pitchFamily="34" charset="0"/>
                <a:ea typeface="Verdana" panose="020B0604030504040204" pitchFamily="34" charset="0"/>
                <a:cs typeface="Verdana" panose="020B0604030504040204" pitchFamily="34" charset="0"/>
              </a:rPr>
              <a:t>, </a:t>
            </a:r>
            <a:r>
              <a:rPr lang="en-ID" sz="3000" cap="none" dirty="0" err="1">
                <a:latin typeface="Verdana" panose="020B0604030504040204" pitchFamily="34" charset="0"/>
                <a:ea typeface="Verdana" panose="020B0604030504040204" pitchFamily="34" charset="0"/>
                <a:cs typeface="Verdana" panose="020B0604030504040204" pitchFamily="34" charset="0"/>
              </a:rPr>
              <a:t>patung</a:t>
            </a:r>
            <a:r>
              <a:rPr lang="en-ID" sz="3000" cap="none" dirty="0">
                <a:latin typeface="Verdana" panose="020B0604030504040204" pitchFamily="34" charset="0"/>
                <a:ea typeface="Verdana" panose="020B0604030504040204" pitchFamily="34" charset="0"/>
                <a:cs typeface="Verdana" panose="020B0604030504040204" pitchFamily="34" charset="0"/>
              </a:rPr>
              <a:t> dan </a:t>
            </a:r>
            <a:r>
              <a:rPr lang="en-ID" sz="3000" cap="none" dirty="0" err="1">
                <a:latin typeface="Verdana" panose="020B0604030504040204" pitchFamily="34" charset="0"/>
                <a:ea typeface="Verdana" panose="020B0604030504040204" pitchFamily="34" charset="0"/>
                <a:cs typeface="Verdana" panose="020B0604030504040204" pitchFamily="34" charset="0"/>
              </a:rPr>
              <a:t>lukisan</a:t>
            </a:r>
            <a:br>
              <a:rPr lang="en-US" sz="3000" dirty="0">
                <a:latin typeface="Verdana" panose="020B0604030504040204" pitchFamily="34" charset="0"/>
                <a:ea typeface="Verdana" panose="020B0604030504040204" pitchFamily="34" charset="0"/>
                <a:cs typeface="Verdana" panose="020B0604030504040204" pitchFamily="34" charset="0"/>
              </a:rPr>
            </a:br>
            <a:br>
              <a:rPr lang="en-ID" sz="3000" dirty="0">
                <a:latin typeface="Verdana" panose="020B0604030504040204" pitchFamily="34" charset="0"/>
                <a:ea typeface="Verdana" panose="020B0604030504040204" pitchFamily="34" charset="0"/>
                <a:cs typeface="Verdana" panose="020B0604030504040204" pitchFamily="34" charset="0"/>
              </a:rPr>
            </a:br>
            <a:endParaRPr lang="en-US" sz="30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2" descr="Ini 7 Lukisan Populer Dunia tentang Mitologi Yunani">
            <a:extLst>
              <a:ext uri="{FF2B5EF4-FFF2-40B4-BE49-F238E27FC236}">
                <a16:creationId xmlns:a16="http://schemas.microsoft.com/office/drawing/2014/main" id="{954AC6A7-6503-DA48-9BEF-9B72040375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200"/>
          <a:stretch/>
        </p:blipFill>
        <p:spPr bwMode="auto">
          <a:xfrm>
            <a:off x="177908" y="284824"/>
            <a:ext cx="3669164" cy="4815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838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BD1D6-3E98-C64F-BE83-240929B12CB8}"/>
              </a:ext>
            </a:extLst>
          </p:cNvPr>
          <p:cNvSpPr>
            <a:spLocks noGrp="1"/>
          </p:cNvSpPr>
          <p:nvPr>
            <p:ph type="title"/>
          </p:nvPr>
        </p:nvSpPr>
        <p:spPr>
          <a:xfrm>
            <a:off x="370368" y="459653"/>
            <a:ext cx="7169727" cy="5938693"/>
          </a:xfrm>
        </p:spPr>
        <p:txBody>
          <a:bodyPr>
            <a:normAutofit fontScale="90000"/>
          </a:bodyPr>
          <a:lstStyle/>
          <a:p>
            <a:r>
              <a:rPr lang="en-ID" sz="3200" b="1" u="sng" cap="none" dirty="0" err="1">
                <a:latin typeface="Verdana" panose="020B0604030504040204" pitchFamily="34" charset="0"/>
                <a:ea typeface="Verdana" panose="020B0604030504040204" pitchFamily="34" charset="0"/>
                <a:cs typeface="Verdana" panose="020B0604030504040204" pitchFamily="34" charset="0"/>
              </a:rPr>
              <a:t>Estetika</a:t>
            </a:r>
            <a:r>
              <a:rPr lang="en-ID" sz="3200" b="1" u="sng" cap="none" dirty="0">
                <a:latin typeface="Verdana" panose="020B0604030504040204" pitchFamily="34" charset="0"/>
                <a:ea typeface="Verdana" panose="020B0604030504040204" pitchFamily="34" charset="0"/>
                <a:cs typeface="Verdana" panose="020B0604030504040204" pitchFamily="34" charset="0"/>
              </a:rPr>
              <a:t> Abad </a:t>
            </a:r>
            <a:r>
              <a:rPr lang="en-ID" sz="3200" b="1" u="sng" cap="none" dirty="0" err="1">
                <a:latin typeface="Verdana" panose="020B0604030504040204" pitchFamily="34" charset="0"/>
                <a:ea typeface="Verdana" panose="020B0604030504040204" pitchFamily="34" charset="0"/>
                <a:cs typeface="Verdana" panose="020B0604030504040204" pitchFamily="34" charset="0"/>
              </a:rPr>
              <a:t>Pertengahan</a:t>
            </a:r>
            <a:br>
              <a:rPr lang="en-ID" sz="3200" b="1" cap="none" dirty="0">
                <a:latin typeface="Verdana" panose="020B0604030504040204" pitchFamily="34" charset="0"/>
                <a:ea typeface="Verdana" panose="020B0604030504040204" pitchFamily="34" charset="0"/>
                <a:cs typeface="Verdana" panose="020B0604030504040204" pitchFamily="34" charset="0"/>
              </a:rPr>
            </a:br>
            <a:br>
              <a:rPr lang="en-ID" sz="3200" b="1" cap="none" dirty="0">
                <a:latin typeface="Verdana" panose="020B0604030504040204" pitchFamily="34" charset="0"/>
                <a:ea typeface="Verdana" panose="020B0604030504040204" pitchFamily="34" charset="0"/>
                <a:cs typeface="Verdana" panose="020B0604030504040204" pitchFamily="34" charset="0"/>
              </a:rPr>
            </a:b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b="1" cap="none" dirty="0" err="1">
                <a:latin typeface="Verdana" panose="020B0604030504040204" pitchFamily="34" charset="0"/>
                <a:ea typeface="Verdana" panose="020B0604030504040204" pitchFamily="34" charset="0"/>
                <a:cs typeface="Verdana" panose="020B0604030504040204" pitchFamily="34" charset="0"/>
              </a:rPr>
              <a:t>Pengaruh</a:t>
            </a:r>
            <a:r>
              <a:rPr lang="en-ID" sz="3200" b="1" cap="none" dirty="0">
                <a:latin typeface="Verdana" panose="020B0604030504040204" pitchFamily="34" charset="0"/>
                <a:ea typeface="Verdana" panose="020B0604030504040204" pitchFamily="34" charset="0"/>
                <a:cs typeface="Verdana" panose="020B0604030504040204" pitchFamily="34" charset="0"/>
              </a:rPr>
              <a:t> Agama</a:t>
            </a:r>
            <a:r>
              <a:rPr lang="en-ID" sz="3200" cap="none" dirty="0">
                <a:latin typeface="Verdana" panose="020B0604030504040204" pitchFamily="34" charset="0"/>
                <a:ea typeface="Verdana" panose="020B0604030504040204" pitchFamily="34" charset="0"/>
                <a:cs typeface="Verdana" panose="020B0604030504040204" pitchFamily="34" charset="0"/>
              </a:rPr>
              <a:t>:</a:t>
            </a: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cap="none" dirty="0" err="1">
                <a:latin typeface="Verdana" panose="020B0604030504040204" pitchFamily="34" charset="0"/>
                <a:ea typeface="Verdana" panose="020B0604030504040204" pitchFamily="34" charset="0"/>
                <a:cs typeface="Verdana" panose="020B0604030504040204" pitchFamily="34" charset="0"/>
              </a:rPr>
              <a:t>Seni</a:t>
            </a:r>
            <a:r>
              <a:rPr lang="en-ID" sz="3200" cap="none" dirty="0">
                <a:latin typeface="Verdana" panose="020B0604030504040204" pitchFamily="34" charset="0"/>
                <a:ea typeface="Verdana" panose="020B0604030504040204" pitchFamily="34" charset="0"/>
                <a:cs typeface="Verdana" panose="020B0604030504040204" pitchFamily="34" charset="0"/>
              </a:rPr>
              <a:t> Dan </a:t>
            </a:r>
            <a:r>
              <a:rPr lang="en-ID" sz="3200" cap="none" dirty="0" err="1">
                <a:latin typeface="Verdana" panose="020B0604030504040204" pitchFamily="34" charset="0"/>
                <a:ea typeface="Verdana" panose="020B0604030504040204" pitchFamily="34" charset="0"/>
                <a:cs typeface="Verdana" panose="020B0604030504040204" pitchFamily="34" charset="0"/>
              </a:rPr>
              <a:t>Keindahan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Terkait</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Erat</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Dengan</a:t>
            </a:r>
            <a:r>
              <a:rPr lang="en-ID" sz="3200" cap="none" dirty="0">
                <a:latin typeface="Verdana" panose="020B0604030504040204" pitchFamily="34" charset="0"/>
                <a:ea typeface="Verdana" panose="020B0604030504040204" pitchFamily="34" charset="0"/>
                <a:cs typeface="Verdana" panose="020B0604030504040204" pitchFamily="34" charset="0"/>
              </a:rPr>
              <a:t> Agama, </a:t>
            </a:r>
            <a:r>
              <a:rPr lang="en-ID" sz="3200" cap="none" dirty="0" err="1">
                <a:latin typeface="Verdana" panose="020B0604030504040204" pitchFamily="34" charset="0"/>
                <a:ea typeface="Verdana" panose="020B0604030504040204" pitchFamily="34" charset="0"/>
                <a:cs typeface="Verdana" panose="020B0604030504040204" pitchFamily="34" charset="0"/>
              </a:rPr>
              <a:t>Terutama</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Dalam</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Seni</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Sakral</a:t>
            </a:r>
            <a:r>
              <a:rPr lang="en-ID" sz="3200" cap="none" dirty="0">
                <a:latin typeface="Verdana" panose="020B0604030504040204" pitchFamily="34" charset="0"/>
                <a:ea typeface="Verdana" panose="020B0604030504040204" pitchFamily="34" charset="0"/>
                <a:cs typeface="Verdana" panose="020B0604030504040204" pitchFamily="34" charset="0"/>
              </a:rPr>
              <a:t>.</a:t>
            </a: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cap="none" dirty="0" err="1">
                <a:latin typeface="Verdana" panose="020B0604030504040204" pitchFamily="34" charset="0"/>
                <a:ea typeface="Verdana" panose="020B0604030504040204" pitchFamily="34" charset="0"/>
                <a:cs typeface="Verdana" panose="020B0604030504040204" pitchFamily="34" charset="0"/>
              </a:rPr>
              <a:t>Keindahan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Dianggap</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Sebagai</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Manifestasi</a:t>
            </a:r>
            <a:r>
              <a:rPr lang="en-ID" sz="3200" cap="none" dirty="0">
                <a:latin typeface="Verdana" panose="020B0604030504040204" pitchFamily="34" charset="0"/>
                <a:ea typeface="Verdana" panose="020B0604030504040204" pitchFamily="34" charset="0"/>
                <a:cs typeface="Verdana" panose="020B0604030504040204" pitchFamily="34" charset="0"/>
              </a:rPr>
              <a:t> Dari </a:t>
            </a:r>
            <a:r>
              <a:rPr lang="en-ID" sz="3200" cap="none" dirty="0" err="1">
                <a:latin typeface="Verdana" panose="020B0604030504040204" pitchFamily="34" charset="0"/>
                <a:ea typeface="Verdana" panose="020B0604030504040204" pitchFamily="34" charset="0"/>
                <a:cs typeface="Verdana" panose="020B0604030504040204" pitchFamily="34" charset="0"/>
              </a:rPr>
              <a:t>Kesempurnaan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Ilahi</a:t>
            </a:r>
            <a:r>
              <a:rPr lang="en-ID" sz="3200" cap="none" dirty="0">
                <a:latin typeface="Verdana" panose="020B0604030504040204" pitchFamily="34" charset="0"/>
                <a:ea typeface="Verdana" panose="020B0604030504040204" pitchFamily="34" charset="0"/>
                <a:cs typeface="Verdana" panose="020B0604030504040204" pitchFamily="34" charset="0"/>
              </a:rPr>
              <a:t>.</a:t>
            </a: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b="1" cap="none" dirty="0" err="1">
                <a:latin typeface="Verdana" panose="020B0604030504040204" pitchFamily="34" charset="0"/>
                <a:ea typeface="Verdana" panose="020B0604030504040204" pitchFamily="34" charset="0"/>
                <a:cs typeface="Verdana" panose="020B0604030504040204" pitchFamily="34" charset="0"/>
              </a:rPr>
              <a:t>Tokoh</a:t>
            </a:r>
            <a:r>
              <a:rPr lang="en-ID" sz="3200" b="1" cap="none" dirty="0">
                <a:latin typeface="Verdana" panose="020B0604030504040204" pitchFamily="34" charset="0"/>
                <a:ea typeface="Verdana" panose="020B0604030504040204" pitchFamily="34" charset="0"/>
                <a:cs typeface="Verdana" panose="020B0604030504040204" pitchFamily="34" charset="0"/>
              </a:rPr>
              <a:t> </a:t>
            </a:r>
            <a:r>
              <a:rPr lang="en-ID" sz="3200" b="1" cap="none" dirty="0" err="1">
                <a:latin typeface="Verdana" panose="020B0604030504040204" pitchFamily="34" charset="0"/>
                <a:ea typeface="Verdana" panose="020B0604030504040204" pitchFamily="34" charset="0"/>
                <a:cs typeface="Verdana" panose="020B0604030504040204" pitchFamily="34" charset="0"/>
              </a:rPr>
              <a:t>Penting</a:t>
            </a:r>
            <a:r>
              <a:rPr lang="en-ID" sz="3200" cap="none" dirty="0">
                <a:latin typeface="Verdana" panose="020B0604030504040204" pitchFamily="34" charset="0"/>
                <a:ea typeface="Verdana" panose="020B0604030504040204" pitchFamily="34" charset="0"/>
                <a:cs typeface="Verdana" panose="020B0604030504040204" pitchFamily="34" charset="0"/>
              </a:rPr>
              <a:t>:</a:t>
            </a: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b="1" cap="none" dirty="0">
                <a:latin typeface="Verdana" panose="020B0604030504040204" pitchFamily="34" charset="0"/>
                <a:ea typeface="Verdana" panose="020B0604030504040204" pitchFamily="34" charset="0"/>
                <a:cs typeface="Verdana" panose="020B0604030504040204" pitchFamily="34" charset="0"/>
              </a:rPr>
              <a:t>Thomas Aquinas</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Keindahan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Berkaitan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Dengan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Kebenaran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Kesempurnaan</a:t>
            </a:r>
            <a:r>
              <a:rPr lang="en-ID" sz="3200" cap="none" dirty="0">
                <a:latin typeface="Verdana" panose="020B0604030504040204" pitchFamily="34" charset="0"/>
                <a:ea typeface="Verdana" panose="020B0604030504040204" pitchFamily="34" charset="0"/>
                <a:cs typeface="Verdana" panose="020B0604030504040204" pitchFamily="34" charset="0"/>
              </a:rPr>
              <a:t>, Dan Harmoni </a:t>
            </a:r>
            <a:r>
              <a:rPr lang="en-ID" sz="3200" cap="none" dirty="0" err="1">
                <a:latin typeface="Verdana" panose="020B0604030504040204" pitchFamily="34" charset="0"/>
                <a:ea typeface="Verdana" panose="020B0604030504040204" pitchFamily="34" charset="0"/>
                <a:cs typeface="Verdana" panose="020B0604030504040204" pitchFamily="34" charset="0"/>
              </a:rPr>
              <a:t>Ilahi</a:t>
            </a:r>
            <a:r>
              <a:rPr lang="en-ID" sz="3200" cap="none" dirty="0">
                <a:latin typeface="Verdana" panose="020B0604030504040204" pitchFamily="34" charset="0"/>
                <a:ea typeface="Verdana" panose="020B0604030504040204" pitchFamily="34" charset="0"/>
                <a:cs typeface="Verdana" panose="020B0604030504040204" pitchFamily="34" charset="0"/>
              </a:rPr>
              <a:t>.</a:t>
            </a:r>
            <a:endParaRPr lang="en-US" sz="3200" cap="none" dirty="0">
              <a:latin typeface="Verdana" panose="020B0604030504040204" pitchFamily="34" charset="0"/>
              <a:ea typeface="Verdana" panose="020B0604030504040204" pitchFamily="34" charset="0"/>
              <a:cs typeface="Verdana" panose="020B0604030504040204" pitchFamily="34" charset="0"/>
            </a:endParaRPr>
          </a:p>
        </p:txBody>
      </p:sp>
      <p:pic>
        <p:nvPicPr>
          <p:cNvPr id="3076" name="Picture 4" descr="6 Karya Seni Abad Pertengahan yang Paling Terkenal Halaman all - Kompas.com">
            <a:extLst>
              <a:ext uri="{FF2B5EF4-FFF2-40B4-BE49-F238E27FC236}">
                <a16:creationId xmlns:a16="http://schemas.microsoft.com/office/drawing/2014/main" id="{C6492D96-C879-0D4F-AF51-F43FA9A256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511" y="204472"/>
            <a:ext cx="5243489" cy="3495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28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0FB8E-EC11-3847-A6EE-45F8DAFA5E47}"/>
              </a:ext>
            </a:extLst>
          </p:cNvPr>
          <p:cNvSpPr>
            <a:spLocks noGrp="1"/>
          </p:cNvSpPr>
          <p:nvPr>
            <p:ph type="title"/>
          </p:nvPr>
        </p:nvSpPr>
        <p:spPr>
          <a:xfrm>
            <a:off x="221674" y="609600"/>
            <a:ext cx="7910944" cy="5985164"/>
          </a:xfrm>
        </p:spPr>
        <p:txBody>
          <a:bodyPr>
            <a:noAutofit/>
          </a:bodyPr>
          <a:lstStyle/>
          <a:p>
            <a:r>
              <a:rPr lang="en-ID" sz="2800" b="1" u="sng" cap="none" dirty="0" err="1">
                <a:latin typeface="Verdana" panose="020B0604030504040204" pitchFamily="34" charset="0"/>
                <a:ea typeface="Verdana" panose="020B0604030504040204" pitchFamily="34" charset="0"/>
                <a:cs typeface="Verdana" panose="020B0604030504040204" pitchFamily="34" charset="0"/>
              </a:rPr>
              <a:t>Estetika</a:t>
            </a:r>
            <a:r>
              <a:rPr lang="en-ID" sz="2800" b="1" u="sng" cap="none" dirty="0">
                <a:latin typeface="Verdana" panose="020B0604030504040204" pitchFamily="34" charset="0"/>
                <a:ea typeface="Verdana" panose="020B0604030504040204" pitchFamily="34" charset="0"/>
                <a:cs typeface="Verdana" panose="020B0604030504040204" pitchFamily="34" charset="0"/>
              </a:rPr>
              <a:t> Pada Zaman </a:t>
            </a:r>
            <a:r>
              <a:rPr lang="en-ID" sz="2800" b="1" u="sng" cap="none" dirty="0" err="1">
                <a:latin typeface="Verdana" panose="020B0604030504040204" pitchFamily="34" charset="0"/>
                <a:ea typeface="Verdana" panose="020B0604030504040204" pitchFamily="34" charset="0"/>
                <a:cs typeface="Verdana" panose="020B0604030504040204" pitchFamily="34" charset="0"/>
              </a:rPr>
              <a:t>Renaisans</a:t>
            </a:r>
            <a:r>
              <a:rPr lang="en-ID" sz="2800" b="1" u="sng" cap="none" dirty="0">
                <a:latin typeface="Verdana" panose="020B0604030504040204" pitchFamily="34" charset="0"/>
                <a:ea typeface="Verdana" panose="020B0604030504040204" pitchFamily="34" charset="0"/>
                <a:cs typeface="Verdana" panose="020B0604030504040204" pitchFamily="34" charset="0"/>
              </a:rPr>
              <a:t> bad ke-14 </a:t>
            </a:r>
            <a:r>
              <a:rPr lang="en-ID" sz="2800" b="1" u="sng" cap="none" dirty="0" err="1">
                <a:latin typeface="Verdana" panose="020B0604030504040204" pitchFamily="34" charset="0"/>
                <a:ea typeface="Verdana" panose="020B0604030504040204" pitchFamily="34" charset="0"/>
                <a:cs typeface="Verdana" panose="020B0604030504040204" pitchFamily="34" charset="0"/>
              </a:rPr>
              <a:t>hingga</a:t>
            </a:r>
            <a:r>
              <a:rPr lang="en-ID" sz="2800" b="1" u="sng" cap="none" dirty="0">
                <a:latin typeface="Verdana" panose="020B0604030504040204" pitchFamily="34" charset="0"/>
                <a:ea typeface="Verdana" panose="020B0604030504040204" pitchFamily="34" charset="0"/>
                <a:cs typeface="Verdana" panose="020B0604030504040204" pitchFamily="34" charset="0"/>
              </a:rPr>
              <a:t> </a:t>
            </a:r>
            <a:r>
              <a:rPr lang="en-ID" sz="2800" b="1" u="sng" cap="none" dirty="0" err="1">
                <a:latin typeface="Verdana" panose="020B0604030504040204" pitchFamily="34" charset="0"/>
                <a:ea typeface="Verdana" panose="020B0604030504040204" pitchFamily="34" charset="0"/>
                <a:cs typeface="Verdana" panose="020B0604030504040204" pitchFamily="34" charset="0"/>
              </a:rPr>
              <a:t>abad</a:t>
            </a:r>
            <a:r>
              <a:rPr lang="en-ID" sz="2800" b="1" u="sng" cap="none" dirty="0">
                <a:latin typeface="Verdana" panose="020B0604030504040204" pitchFamily="34" charset="0"/>
                <a:ea typeface="Verdana" panose="020B0604030504040204" pitchFamily="34" charset="0"/>
                <a:cs typeface="Verdana" panose="020B0604030504040204" pitchFamily="34" charset="0"/>
              </a:rPr>
              <a:t> ke-17 </a:t>
            </a:r>
            <a:r>
              <a:rPr lang="en-ID" sz="2800" b="1" u="sng" cap="none" dirty="0" err="1">
                <a:latin typeface="Verdana" panose="020B0604030504040204" pitchFamily="34" charset="0"/>
                <a:ea typeface="Verdana" panose="020B0604030504040204" pitchFamily="34" charset="0"/>
                <a:cs typeface="Verdana" panose="020B0604030504040204" pitchFamily="34" charset="0"/>
              </a:rPr>
              <a:t>Masehi</a:t>
            </a:r>
            <a:br>
              <a:rPr lang="en-ID" sz="2800" b="1" cap="none" dirty="0">
                <a:latin typeface="Verdana" panose="020B0604030504040204" pitchFamily="34" charset="0"/>
                <a:ea typeface="Verdana" panose="020B0604030504040204" pitchFamily="34" charset="0"/>
                <a:cs typeface="Verdana" panose="020B0604030504040204" pitchFamily="34" charset="0"/>
              </a:rPr>
            </a:br>
            <a:br>
              <a:rPr lang="en-ID" sz="2800" cap="none" dirty="0">
                <a:latin typeface="Verdana" panose="020B0604030504040204" pitchFamily="34" charset="0"/>
                <a:ea typeface="Verdana" panose="020B0604030504040204" pitchFamily="34" charset="0"/>
                <a:cs typeface="Verdana" panose="020B0604030504040204" pitchFamily="34" charset="0"/>
              </a:rPr>
            </a:br>
            <a:r>
              <a:rPr lang="en-ID" sz="2800" b="1" cap="none" dirty="0" err="1">
                <a:latin typeface="Verdana" panose="020B0604030504040204" pitchFamily="34" charset="0"/>
                <a:ea typeface="Verdana" panose="020B0604030504040204" pitchFamily="34" charset="0"/>
                <a:cs typeface="Verdana" panose="020B0604030504040204" pitchFamily="34" charset="0"/>
              </a:rPr>
              <a:t>Ciri</a:t>
            </a:r>
            <a:r>
              <a:rPr lang="en-ID" sz="2800" b="1" cap="none" dirty="0">
                <a:latin typeface="Verdana" panose="020B0604030504040204" pitchFamily="34" charset="0"/>
                <a:ea typeface="Verdana" panose="020B0604030504040204" pitchFamily="34" charset="0"/>
                <a:cs typeface="Verdana" panose="020B0604030504040204" pitchFamily="34" charset="0"/>
              </a:rPr>
              <a:t> Utama</a:t>
            </a:r>
            <a:r>
              <a:rPr lang="en-ID" sz="2800" cap="none" dirty="0">
                <a:latin typeface="Verdana" panose="020B0604030504040204" pitchFamily="34" charset="0"/>
                <a:ea typeface="Verdana" panose="020B0604030504040204" pitchFamily="34" charset="0"/>
                <a:cs typeface="Verdana" panose="020B0604030504040204" pitchFamily="34" charset="0"/>
              </a:rPr>
              <a:t>:</a:t>
            </a:r>
            <a:br>
              <a:rPr lang="en-ID" sz="2800" cap="none" dirty="0">
                <a:latin typeface="Verdana" panose="020B0604030504040204" pitchFamily="34" charset="0"/>
                <a:ea typeface="Verdana" panose="020B0604030504040204" pitchFamily="34" charset="0"/>
                <a:cs typeface="Verdana" panose="020B0604030504040204" pitchFamily="34" charset="0"/>
              </a:rPr>
            </a:br>
            <a:r>
              <a:rPr lang="en-ID" sz="2800" cap="none" dirty="0">
                <a:latin typeface="Verdana" panose="020B0604030504040204" pitchFamily="34" charset="0"/>
                <a:ea typeface="Verdana" panose="020B0604030504040204" pitchFamily="34" charset="0"/>
                <a:cs typeface="Verdana" panose="020B0604030504040204" pitchFamily="34" charset="0"/>
              </a:rPr>
              <a:t>Kembali Pada </a:t>
            </a:r>
            <a:r>
              <a:rPr lang="en-ID" sz="2800" cap="none" dirty="0" err="1">
                <a:latin typeface="Verdana" panose="020B0604030504040204" pitchFamily="34" charset="0"/>
                <a:ea typeface="Verdana" panose="020B0604030504040204" pitchFamily="34" charset="0"/>
                <a:cs typeface="Verdana" panose="020B0604030504040204" pitchFamily="34" charset="0"/>
              </a:rPr>
              <a:t>Pemikiran</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Klasik</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Tetapi</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Dengan</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Inovasi</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Baru</a:t>
            </a:r>
            <a:r>
              <a:rPr lang="en-ID" sz="2800" cap="none" dirty="0">
                <a:latin typeface="Verdana" panose="020B0604030504040204" pitchFamily="34" charset="0"/>
                <a:ea typeface="Verdana" panose="020B0604030504040204" pitchFamily="34" charset="0"/>
                <a:cs typeface="Verdana" panose="020B0604030504040204" pitchFamily="34" charset="0"/>
              </a:rPr>
              <a:t>.</a:t>
            </a:r>
            <a:br>
              <a:rPr lang="en-ID" sz="2800" cap="none" dirty="0">
                <a:latin typeface="Verdana" panose="020B0604030504040204" pitchFamily="34" charset="0"/>
                <a:ea typeface="Verdana" panose="020B0604030504040204" pitchFamily="34" charset="0"/>
                <a:cs typeface="Verdana" panose="020B0604030504040204" pitchFamily="34" charset="0"/>
              </a:rPr>
            </a:br>
            <a:r>
              <a:rPr lang="en-ID" sz="2800" cap="none" dirty="0" err="1">
                <a:latin typeface="Verdana" panose="020B0604030504040204" pitchFamily="34" charset="0"/>
                <a:ea typeface="Verdana" panose="020B0604030504040204" pitchFamily="34" charset="0"/>
                <a:cs typeface="Verdana" panose="020B0604030504040204" pitchFamily="34" charset="0"/>
              </a:rPr>
              <a:t>Seni</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Dianggap</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Sebagai</a:t>
            </a:r>
            <a:r>
              <a:rPr lang="en-ID" sz="2800" cap="none" dirty="0">
                <a:latin typeface="Verdana" panose="020B0604030504040204" pitchFamily="34" charset="0"/>
                <a:ea typeface="Verdana" panose="020B0604030504040204" pitchFamily="34" charset="0"/>
                <a:cs typeface="Verdana" panose="020B0604030504040204" pitchFamily="34" charset="0"/>
              </a:rPr>
              <a:t> Sarana </a:t>
            </a:r>
            <a:r>
              <a:rPr lang="en-ID" sz="2800" cap="none" dirty="0" err="1">
                <a:latin typeface="Verdana" panose="020B0604030504040204" pitchFamily="34" charset="0"/>
                <a:ea typeface="Verdana" panose="020B0604030504040204" pitchFamily="34" charset="0"/>
                <a:cs typeface="Verdana" panose="020B0604030504040204" pitchFamily="34" charset="0"/>
              </a:rPr>
              <a:t>Untuk</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Mengekspresikan</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Keindahan</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Manusia</a:t>
            </a:r>
            <a:r>
              <a:rPr lang="en-ID" sz="2800" cap="none" dirty="0">
                <a:latin typeface="Verdana" panose="020B0604030504040204" pitchFamily="34" charset="0"/>
                <a:ea typeface="Verdana" panose="020B0604030504040204" pitchFamily="34" charset="0"/>
                <a:cs typeface="Verdana" panose="020B0604030504040204" pitchFamily="34" charset="0"/>
              </a:rPr>
              <a:t> Dan </a:t>
            </a:r>
            <a:r>
              <a:rPr lang="en-ID" sz="2800" cap="none" dirty="0" err="1">
                <a:latin typeface="Verdana" panose="020B0604030504040204" pitchFamily="34" charset="0"/>
                <a:ea typeface="Verdana" panose="020B0604030504040204" pitchFamily="34" charset="0"/>
                <a:cs typeface="Verdana" panose="020B0604030504040204" pitchFamily="34" charset="0"/>
              </a:rPr>
              <a:t>Alam</a:t>
            </a:r>
            <a:r>
              <a:rPr lang="en-ID" sz="2800" cap="none" dirty="0">
                <a:latin typeface="Verdana" panose="020B0604030504040204" pitchFamily="34" charset="0"/>
                <a:ea typeface="Verdana" panose="020B0604030504040204" pitchFamily="34" charset="0"/>
                <a:cs typeface="Verdana" panose="020B0604030504040204" pitchFamily="34" charset="0"/>
              </a:rPr>
              <a:t>.</a:t>
            </a:r>
            <a:br>
              <a:rPr lang="en-ID" sz="2800" cap="none" dirty="0">
                <a:latin typeface="Verdana" panose="020B0604030504040204" pitchFamily="34" charset="0"/>
                <a:ea typeface="Verdana" panose="020B0604030504040204" pitchFamily="34" charset="0"/>
                <a:cs typeface="Verdana" panose="020B0604030504040204" pitchFamily="34" charset="0"/>
              </a:rPr>
            </a:br>
            <a:br>
              <a:rPr lang="en-ID" sz="2800" cap="none" dirty="0">
                <a:latin typeface="Verdana" panose="020B0604030504040204" pitchFamily="34" charset="0"/>
                <a:ea typeface="Verdana" panose="020B0604030504040204" pitchFamily="34" charset="0"/>
                <a:cs typeface="Verdana" panose="020B0604030504040204" pitchFamily="34" charset="0"/>
              </a:rPr>
            </a:br>
            <a:r>
              <a:rPr lang="en-ID" sz="2800" b="1" cap="none" dirty="0" err="1">
                <a:latin typeface="Verdana" panose="020B0604030504040204" pitchFamily="34" charset="0"/>
                <a:ea typeface="Verdana" panose="020B0604030504040204" pitchFamily="34" charset="0"/>
                <a:cs typeface="Verdana" panose="020B0604030504040204" pitchFamily="34" charset="0"/>
              </a:rPr>
              <a:t>Tokoh</a:t>
            </a:r>
            <a:r>
              <a:rPr lang="en-ID" sz="2800" b="1" cap="none" dirty="0">
                <a:latin typeface="Verdana" panose="020B0604030504040204" pitchFamily="34" charset="0"/>
                <a:ea typeface="Verdana" panose="020B0604030504040204" pitchFamily="34" charset="0"/>
                <a:cs typeface="Verdana" panose="020B0604030504040204" pitchFamily="34" charset="0"/>
              </a:rPr>
              <a:t> </a:t>
            </a:r>
            <a:r>
              <a:rPr lang="en-ID" sz="2800" b="1" cap="none" dirty="0" err="1">
                <a:latin typeface="Verdana" panose="020B0604030504040204" pitchFamily="34" charset="0"/>
                <a:ea typeface="Verdana" panose="020B0604030504040204" pitchFamily="34" charset="0"/>
                <a:cs typeface="Verdana" panose="020B0604030504040204" pitchFamily="34" charset="0"/>
              </a:rPr>
              <a:t>Penting</a:t>
            </a:r>
            <a:r>
              <a:rPr lang="en-ID" sz="2800" cap="none" dirty="0">
                <a:latin typeface="Verdana" panose="020B0604030504040204" pitchFamily="34" charset="0"/>
                <a:ea typeface="Verdana" panose="020B0604030504040204" pitchFamily="34" charset="0"/>
                <a:cs typeface="Verdana" panose="020B0604030504040204" pitchFamily="34" charset="0"/>
              </a:rPr>
              <a:t>:</a:t>
            </a:r>
            <a:br>
              <a:rPr lang="en-ID" sz="2800" cap="none" dirty="0">
                <a:latin typeface="Verdana" panose="020B0604030504040204" pitchFamily="34" charset="0"/>
                <a:ea typeface="Verdana" panose="020B0604030504040204" pitchFamily="34" charset="0"/>
                <a:cs typeface="Verdana" panose="020B0604030504040204" pitchFamily="34" charset="0"/>
              </a:rPr>
            </a:br>
            <a:r>
              <a:rPr lang="en-ID" sz="2800" b="1" cap="none" dirty="0">
                <a:latin typeface="Verdana" panose="020B0604030504040204" pitchFamily="34" charset="0"/>
                <a:ea typeface="Verdana" panose="020B0604030504040204" pitchFamily="34" charset="0"/>
                <a:cs typeface="Verdana" panose="020B0604030504040204" pitchFamily="34" charset="0"/>
              </a:rPr>
              <a:t>Leonardo Da Vinci</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Keseimbangan</a:t>
            </a:r>
            <a:r>
              <a:rPr lang="en-ID" sz="2800" cap="none" dirty="0">
                <a:latin typeface="Verdana" panose="020B0604030504040204" pitchFamily="34" charset="0"/>
                <a:ea typeface="Verdana" panose="020B0604030504040204" pitchFamily="34" charset="0"/>
                <a:cs typeface="Verdana" panose="020B0604030504040204" pitchFamily="34" charset="0"/>
              </a:rPr>
              <a:t> Antara </a:t>
            </a:r>
            <a:r>
              <a:rPr lang="en-ID" sz="2800" cap="none" dirty="0" err="1">
                <a:latin typeface="Verdana" panose="020B0604030504040204" pitchFamily="34" charset="0"/>
                <a:ea typeface="Verdana" panose="020B0604030504040204" pitchFamily="34" charset="0"/>
                <a:cs typeface="Verdana" panose="020B0604030504040204" pitchFamily="34" charset="0"/>
              </a:rPr>
              <a:t>Keindahan</a:t>
            </a:r>
            <a:r>
              <a:rPr lang="en-ID" sz="2800" cap="none" dirty="0">
                <a:latin typeface="Verdana" panose="020B0604030504040204" pitchFamily="34" charset="0"/>
                <a:ea typeface="Verdana" panose="020B0604030504040204" pitchFamily="34" charset="0"/>
                <a:cs typeface="Verdana" panose="020B0604030504040204" pitchFamily="34" charset="0"/>
              </a:rPr>
              <a:t> Dan </a:t>
            </a:r>
            <a:r>
              <a:rPr lang="en-ID" sz="2800" cap="none" dirty="0" err="1">
                <a:latin typeface="Verdana" panose="020B0604030504040204" pitchFamily="34" charset="0"/>
                <a:ea typeface="Verdana" panose="020B0604030504040204" pitchFamily="34" charset="0"/>
                <a:cs typeface="Verdana" panose="020B0604030504040204" pitchFamily="34" charset="0"/>
              </a:rPr>
              <a:t>Ilmu</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Pengetahuan</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Dalam</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Seni</a:t>
            </a:r>
            <a:r>
              <a:rPr lang="en-ID" sz="2800" cap="none" dirty="0">
                <a:latin typeface="Verdana" panose="020B0604030504040204" pitchFamily="34" charset="0"/>
                <a:ea typeface="Verdana" panose="020B0604030504040204" pitchFamily="34" charset="0"/>
                <a:cs typeface="Verdana" panose="020B0604030504040204" pitchFamily="34" charset="0"/>
              </a:rPr>
              <a:t>.</a:t>
            </a:r>
            <a:br>
              <a:rPr lang="en-ID" sz="2800" cap="none" dirty="0">
                <a:latin typeface="Verdana" panose="020B0604030504040204" pitchFamily="34" charset="0"/>
                <a:ea typeface="Verdana" panose="020B0604030504040204" pitchFamily="34" charset="0"/>
                <a:cs typeface="Verdana" panose="020B0604030504040204" pitchFamily="34" charset="0"/>
              </a:rPr>
            </a:br>
            <a:r>
              <a:rPr lang="en-ID" sz="2800" b="1" cap="none" dirty="0">
                <a:latin typeface="Verdana" panose="020B0604030504040204" pitchFamily="34" charset="0"/>
                <a:ea typeface="Verdana" panose="020B0604030504040204" pitchFamily="34" charset="0"/>
                <a:cs typeface="Verdana" panose="020B0604030504040204" pitchFamily="34" charset="0"/>
              </a:rPr>
              <a:t>Michelangelo</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Seni</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Sebagai</a:t>
            </a:r>
            <a:r>
              <a:rPr lang="en-ID" sz="2800" cap="none" dirty="0">
                <a:latin typeface="Verdana" panose="020B0604030504040204" pitchFamily="34" charset="0"/>
                <a:ea typeface="Verdana" panose="020B0604030504040204" pitchFamily="34" charset="0"/>
                <a:cs typeface="Verdana" panose="020B0604030504040204" pitchFamily="34" charset="0"/>
              </a:rPr>
              <a:t> </a:t>
            </a:r>
            <a:r>
              <a:rPr lang="en-ID" sz="2800" cap="none" dirty="0" err="1">
                <a:latin typeface="Verdana" panose="020B0604030504040204" pitchFamily="34" charset="0"/>
                <a:ea typeface="Verdana" panose="020B0604030504040204" pitchFamily="34" charset="0"/>
                <a:cs typeface="Verdana" panose="020B0604030504040204" pitchFamily="34" charset="0"/>
              </a:rPr>
              <a:t>Ekspresi</a:t>
            </a:r>
            <a:r>
              <a:rPr lang="en-ID" sz="2800" cap="none" dirty="0">
                <a:latin typeface="Verdana" panose="020B0604030504040204" pitchFamily="34" charset="0"/>
                <a:ea typeface="Verdana" panose="020B0604030504040204" pitchFamily="34" charset="0"/>
                <a:cs typeface="Verdana" panose="020B0604030504040204" pitchFamily="34" charset="0"/>
              </a:rPr>
              <a:t> Individual Dan </a:t>
            </a:r>
            <a:r>
              <a:rPr lang="en-ID" sz="2800" cap="none" dirty="0" err="1">
                <a:latin typeface="Verdana" panose="020B0604030504040204" pitchFamily="34" charset="0"/>
                <a:ea typeface="Verdana" panose="020B0604030504040204" pitchFamily="34" charset="0"/>
                <a:cs typeface="Verdana" panose="020B0604030504040204" pitchFamily="34" charset="0"/>
              </a:rPr>
              <a:t>Emosi</a:t>
            </a:r>
            <a:r>
              <a:rPr lang="en-ID" sz="2800" cap="none" dirty="0">
                <a:latin typeface="Verdana" panose="020B0604030504040204" pitchFamily="34" charset="0"/>
                <a:ea typeface="Verdana" panose="020B0604030504040204" pitchFamily="34" charset="0"/>
                <a:cs typeface="Verdana" panose="020B0604030504040204" pitchFamily="34" charset="0"/>
              </a:rPr>
              <a:t>.</a:t>
            </a:r>
            <a:endParaRPr lang="en-US" sz="2800" cap="none" dirty="0">
              <a:latin typeface="Verdana" panose="020B0604030504040204" pitchFamily="34" charset="0"/>
              <a:ea typeface="Verdana" panose="020B0604030504040204" pitchFamily="34" charset="0"/>
              <a:cs typeface="Verdana" panose="020B0604030504040204" pitchFamily="34" charset="0"/>
            </a:endParaRPr>
          </a:p>
        </p:txBody>
      </p:sp>
      <p:pic>
        <p:nvPicPr>
          <p:cNvPr id="5122" name="Picture 2">
            <a:extLst>
              <a:ext uri="{FF2B5EF4-FFF2-40B4-BE49-F238E27FC236}">
                <a16:creationId xmlns:a16="http://schemas.microsoft.com/office/drawing/2014/main" id="{85A0AECC-7F90-EF41-B9D5-974D05710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465860"/>
            <a:ext cx="3810000" cy="567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749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65B2D-3D0F-CC45-96B8-B7EFE21B95D9}"/>
              </a:ext>
            </a:extLst>
          </p:cNvPr>
          <p:cNvSpPr>
            <a:spLocks noGrp="1"/>
          </p:cNvSpPr>
          <p:nvPr>
            <p:ph type="title"/>
          </p:nvPr>
        </p:nvSpPr>
        <p:spPr>
          <a:xfrm>
            <a:off x="838200" y="365125"/>
            <a:ext cx="7211291" cy="5855566"/>
          </a:xfrm>
        </p:spPr>
        <p:txBody>
          <a:bodyPr>
            <a:normAutofit fontScale="90000"/>
          </a:bodyPr>
          <a:lstStyle/>
          <a:p>
            <a:r>
              <a:rPr lang="en-ID" sz="3200" b="1" u="sng" cap="none" dirty="0" err="1">
                <a:latin typeface="Verdana" panose="020B0604030504040204" pitchFamily="34" charset="0"/>
                <a:ea typeface="Verdana" panose="020B0604030504040204" pitchFamily="34" charset="0"/>
                <a:cs typeface="Verdana" panose="020B0604030504040204" pitchFamily="34" charset="0"/>
              </a:rPr>
              <a:t>Estetika</a:t>
            </a:r>
            <a:r>
              <a:rPr lang="en-ID" sz="3200" b="1" u="sng" cap="none" dirty="0">
                <a:latin typeface="Verdana" panose="020B0604030504040204" pitchFamily="34" charset="0"/>
                <a:ea typeface="Verdana" panose="020B0604030504040204" pitchFamily="34" charset="0"/>
                <a:cs typeface="Verdana" panose="020B0604030504040204" pitchFamily="34" charset="0"/>
              </a:rPr>
              <a:t> Pada Abad </a:t>
            </a:r>
            <a:r>
              <a:rPr lang="en-ID" sz="3200" b="1" u="sng" cap="none" dirty="0" err="1">
                <a:latin typeface="Verdana" panose="020B0604030504040204" pitchFamily="34" charset="0"/>
                <a:ea typeface="Verdana" panose="020B0604030504040204" pitchFamily="34" charset="0"/>
                <a:cs typeface="Verdana" panose="020B0604030504040204" pitchFamily="34" charset="0"/>
              </a:rPr>
              <a:t>Pencerahan</a:t>
            </a:r>
            <a:br>
              <a:rPr lang="en-ID" sz="3200" b="1" cap="none" dirty="0">
                <a:latin typeface="Verdana" panose="020B0604030504040204" pitchFamily="34" charset="0"/>
                <a:ea typeface="Verdana" panose="020B0604030504040204" pitchFamily="34" charset="0"/>
                <a:cs typeface="Verdana" panose="020B0604030504040204" pitchFamily="34" charset="0"/>
              </a:rPr>
            </a:b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b="1" cap="none" dirty="0" err="1">
                <a:latin typeface="Verdana" panose="020B0604030504040204" pitchFamily="34" charset="0"/>
                <a:ea typeface="Verdana" panose="020B0604030504040204" pitchFamily="34" charset="0"/>
                <a:cs typeface="Verdana" panose="020B0604030504040204" pitchFamily="34" charset="0"/>
              </a:rPr>
              <a:t>Perubahan</a:t>
            </a:r>
            <a:r>
              <a:rPr lang="en-ID" sz="3200" b="1" cap="none" dirty="0">
                <a:latin typeface="Verdana" panose="020B0604030504040204" pitchFamily="34" charset="0"/>
                <a:ea typeface="Verdana" panose="020B0604030504040204" pitchFamily="34" charset="0"/>
                <a:cs typeface="Verdana" panose="020B0604030504040204" pitchFamily="34" charset="0"/>
              </a:rPr>
              <a:t> </a:t>
            </a:r>
            <a:r>
              <a:rPr lang="en-ID" sz="3200" b="1" cap="none" dirty="0" err="1">
                <a:latin typeface="Verdana" panose="020B0604030504040204" pitchFamily="34" charset="0"/>
                <a:ea typeface="Verdana" panose="020B0604030504040204" pitchFamily="34" charset="0"/>
                <a:cs typeface="Verdana" panose="020B0604030504040204" pitchFamily="34" charset="0"/>
              </a:rPr>
              <a:t>Pemikiran</a:t>
            </a:r>
            <a:r>
              <a:rPr lang="en-ID" sz="3200" cap="none" dirty="0">
                <a:latin typeface="Verdana" panose="020B0604030504040204" pitchFamily="34" charset="0"/>
                <a:ea typeface="Verdana" panose="020B0604030504040204" pitchFamily="34" charset="0"/>
                <a:cs typeface="Verdana" panose="020B0604030504040204" pitchFamily="34" charset="0"/>
              </a:rPr>
              <a:t>:</a:t>
            </a: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cap="none" dirty="0" err="1">
                <a:latin typeface="Verdana" panose="020B0604030504040204" pitchFamily="34" charset="0"/>
                <a:ea typeface="Verdana" panose="020B0604030504040204" pitchFamily="34" charset="0"/>
                <a:cs typeface="Verdana" panose="020B0604030504040204" pitchFamily="34" charset="0"/>
              </a:rPr>
              <a:t>Seni</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Mulai</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Dilihat</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Sebagai</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Ekspresi</a:t>
            </a:r>
            <a:r>
              <a:rPr lang="en-ID" sz="3200" cap="none" dirty="0">
                <a:latin typeface="Verdana" panose="020B0604030504040204" pitchFamily="34" charset="0"/>
                <a:ea typeface="Verdana" panose="020B0604030504040204" pitchFamily="34" charset="0"/>
                <a:cs typeface="Verdana" panose="020B0604030504040204" pitchFamily="34" charset="0"/>
              </a:rPr>
              <a:t> Rasa, </a:t>
            </a:r>
            <a:r>
              <a:rPr lang="en-ID" sz="3200" cap="none" dirty="0" err="1">
                <a:latin typeface="Verdana" panose="020B0604030504040204" pitchFamily="34" charset="0"/>
                <a:ea typeface="Verdana" panose="020B0604030504040204" pitchFamily="34" charset="0"/>
                <a:cs typeface="Verdana" panose="020B0604030504040204" pitchFamily="34" charset="0"/>
              </a:rPr>
              <a:t>Bukan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Hanya</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Tiruan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Alam</a:t>
            </a:r>
            <a:r>
              <a:rPr lang="en-ID" sz="3200" cap="none" dirty="0">
                <a:latin typeface="Verdana" panose="020B0604030504040204" pitchFamily="34" charset="0"/>
                <a:ea typeface="Verdana" panose="020B0604030504040204" pitchFamily="34" charset="0"/>
                <a:cs typeface="Verdana" panose="020B0604030504040204" pitchFamily="34" charset="0"/>
              </a:rPr>
              <a:t>.</a:t>
            </a:r>
            <a:br>
              <a:rPr lang="en-ID" sz="3200" cap="none" dirty="0">
                <a:latin typeface="Verdana" panose="020B0604030504040204" pitchFamily="34" charset="0"/>
                <a:ea typeface="Verdana" panose="020B0604030504040204" pitchFamily="34" charset="0"/>
                <a:cs typeface="Verdana" panose="020B0604030504040204" pitchFamily="34" charset="0"/>
              </a:rPr>
            </a:b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b="1" cap="none" dirty="0">
                <a:latin typeface="Verdana" panose="020B0604030504040204" pitchFamily="34" charset="0"/>
                <a:ea typeface="Verdana" panose="020B0604030504040204" pitchFamily="34" charset="0"/>
                <a:cs typeface="Verdana" panose="020B0604030504040204" pitchFamily="34" charset="0"/>
              </a:rPr>
              <a:t>Immanuel Kant: </a:t>
            </a:r>
            <a:r>
              <a:rPr lang="en-ID" sz="3200" cap="none" dirty="0" err="1">
                <a:latin typeface="Verdana" panose="020B0604030504040204" pitchFamily="34" charset="0"/>
                <a:ea typeface="Verdana" panose="020B0604030504040204" pitchFamily="34" charset="0"/>
                <a:cs typeface="Verdana" panose="020B0604030504040204" pitchFamily="34" charset="0"/>
              </a:rPr>
              <a:t>Penghargaan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Estetis</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Adalah</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Pengalaman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Subjektif</a:t>
            </a:r>
            <a:r>
              <a:rPr lang="en-ID" sz="3200" cap="none" dirty="0">
                <a:latin typeface="Verdana" panose="020B0604030504040204" pitchFamily="34" charset="0"/>
                <a:ea typeface="Verdana" panose="020B0604030504040204" pitchFamily="34" charset="0"/>
                <a:cs typeface="Verdana" panose="020B0604030504040204" pitchFamily="34" charset="0"/>
              </a:rPr>
              <a:t> Yang Universal.</a:t>
            </a:r>
            <a:br>
              <a:rPr lang="en-ID" sz="3200" cap="none" dirty="0">
                <a:latin typeface="Verdana" panose="020B0604030504040204" pitchFamily="34" charset="0"/>
                <a:ea typeface="Verdana" panose="020B0604030504040204" pitchFamily="34" charset="0"/>
                <a:cs typeface="Verdana" panose="020B0604030504040204" pitchFamily="34" charset="0"/>
              </a:rPr>
            </a:b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b="1" cap="none" dirty="0" err="1">
                <a:latin typeface="Verdana" panose="020B0604030504040204" pitchFamily="34" charset="0"/>
                <a:ea typeface="Verdana" panose="020B0604030504040204" pitchFamily="34" charset="0"/>
                <a:cs typeface="Verdana" panose="020B0604030504040204" pitchFamily="34" charset="0"/>
              </a:rPr>
              <a:t>Estetika</a:t>
            </a:r>
            <a:r>
              <a:rPr lang="en-ID" sz="3200" b="1" cap="none" dirty="0">
                <a:latin typeface="Verdana" panose="020B0604030504040204" pitchFamily="34" charset="0"/>
                <a:ea typeface="Verdana" panose="020B0604030504040204" pitchFamily="34" charset="0"/>
                <a:cs typeface="Verdana" panose="020B0604030504040204" pitchFamily="34" charset="0"/>
              </a:rPr>
              <a:t> </a:t>
            </a:r>
            <a:r>
              <a:rPr lang="en-ID" sz="3200" b="1" cap="none" dirty="0" err="1">
                <a:latin typeface="Verdana" panose="020B0604030504040204" pitchFamily="34" charset="0"/>
                <a:ea typeface="Verdana" panose="020B0604030504040204" pitchFamily="34" charset="0"/>
                <a:cs typeface="Verdana" panose="020B0604030504040204" pitchFamily="34" charset="0"/>
              </a:rPr>
              <a:t>Subjektif</a:t>
            </a:r>
            <a:r>
              <a:rPr lang="en-ID" sz="3200" cap="none" dirty="0">
                <a:latin typeface="Verdana" panose="020B0604030504040204" pitchFamily="34" charset="0"/>
                <a:ea typeface="Verdana" panose="020B0604030504040204" pitchFamily="34" charset="0"/>
                <a:cs typeface="Verdana" panose="020B0604030504040204" pitchFamily="34" charset="0"/>
              </a:rPr>
              <a:t>:</a:t>
            </a: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cap="none" dirty="0" err="1">
                <a:latin typeface="Verdana" panose="020B0604030504040204" pitchFamily="34" charset="0"/>
                <a:ea typeface="Verdana" panose="020B0604030504040204" pitchFamily="34" charset="0"/>
                <a:cs typeface="Verdana" panose="020B0604030504040204" pitchFamily="34" charset="0"/>
              </a:rPr>
              <a:t>Keindahan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Mulai</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Dilihat</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Sebagai</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Sesuatu</a:t>
            </a:r>
            <a:r>
              <a:rPr lang="en-ID" sz="3200" cap="none" dirty="0">
                <a:latin typeface="Verdana" panose="020B0604030504040204" pitchFamily="34" charset="0"/>
                <a:ea typeface="Verdana" panose="020B0604030504040204" pitchFamily="34" charset="0"/>
                <a:cs typeface="Verdana" panose="020B0604030504040204" pitchFamily="34" charset="0"/>
              </a:rPr>
              <a:t> Yang </a:t>
            </a:r>
            <a:r>
              <a:rPr lang="en-ID" sz="3200" cap="none" dirty="0" err="1">
                <a:latin typeface="Verdana" panose="020B0604030504040204" pitchFamily="34" charset="0"/>
                <a:ea typeface="Verdana" panose="020B0604030504040204" pitchFamily="34" charset="0"/>
                <a:cs typeface="Verdana" panose="020B0604030504040204" pitchFamily="34" charset="0"/>
              </a:rPr>
              <a:t>Subjektif</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Tergantung</a:t>
            </a:r>
            <a:r>
              <a:rPr lang="en-ID" sz="3200" cap="none" dirty="0">
                <a:latin typeface="Verdana" panose="020B0604030504040204" pitchFamily="34" charset="0"/>
                <a:ea typeface="Verdana" panose="020B0604030504040204" pitchFamily="34" charset="0"/>
                <a:cs typeface="Verdana" panose="020B0604030504040204" pitchFamily="34" charset="0"/>
              </a:rPr>
              <a:t> Pada </a:t>
            </a:r>
            <a:r>
              <a:rPr lang="en-ID" sz="3200" cap="none" dirty="0" err="1">
                <a:latin typeface="Verdana" panose="020B0604030504040204" pitchFamily="34" charset="0"/>
                <a:ea typeface="Verdana" panose="020B0604030504040204" pitchFamily="34" charset="0"/>
                <a:cs typeface="Verdana" panose="020B0604030504040204" pitchFamily="34" charset="0"/>
              </a:rPr>
              <a:t>Persepsi</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Individu</a:t>
            </a:r>
            <a:r>
              <a:rPr lang="en-ID" sz="3200" cap="none" dirty="0">
                <a:latin typeface="Verdana" panose="020B0604030504040204" pitchFamily="34" charset="0"/>
                <a:ea typeface="Verdana" panose="020B0604030504040204" pitchFamily="34" charset="0"/>
                <a:cs typeface="Verdana" panose="020B0604030504040204" pitchFamily="34" charset="0"/>
              </a:rPr>
              <a:t>.</a:t>
            </a:r>
            <a:endParaRPr lang="en-US" sz="3200" cap="none" dirty="0">
              <a:latin typeface="Verdana" panose="020B0604030504040204" pitchFamily="34" charset="0"/>
              <a:ea typeface="Verdana" panose="020B0604030504040204" pitchFamily="34" charset="0"/>
              <a:cs typeface="Verdana" panose="020B0604030504040204" pitchFamily="34" charset="0"/>
            </a:endParaRPr>
          </a:p>
        </p:txBody>
      </p:sp>
      <p:pic>
        <p:nvPicPr>
          <p:cNvPr id="6146" name="Picture 2" descr="Immanuel Kant (1724-1804 M)">
            <a:extLst>
              <a:ext uri="{FF2B5EF4-FFF2-40B4-BE49-F238E27FC236}">
                <a16:creationId xmlns:a16="http://schemas.microsoft.com/office/drawing/2014/main" id="{487D2F87-B78C-7645-AD0B-A12D72C7D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3799" y="365125"/>
            <a:ext cx="3219699" cy="4636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378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92BD9-71FD-3B4A-920B-F2C510281479}"/>
              </a:ext>
            </a:extLst>
          </p:cNvPr>
          <p:cNvSpPr>
            <a:spLocks noGrp="1"/>
          </p:cNvSpPr>
          <p:nvPr>
            <p:ph type="title"/>
          </p:nvPr>
        </p:nvSpPr>
        <p:spPr>
          <a:xfrm>
            <a:off x="242454" y="549708"/>
            <a:ext cx="7682345" cy="5758584"/>
          </a:xfrm>
        </p:spPr>
        <p:txBody>
          <a:bodyPr>
            <a:normAutofit fontScale="90000"/>
          </a:bodyPr>
          <a:lstStyle/>
          <a:p>
            <a:r>
              <a:rPr lang="en-ID" sz="3200" b="1" u="sng" cap="none" dirty="0" err="1">
                <a:latin typeface="Verdana" panose="020B0604030504040204" pitchFamily="34" charset="0"/>
                <a:ea typeface="Verdana" panose="020B0604030504040204" pitchFamily="34" charset="0"/>
                <a:cs typeface="Verdana" panose="020B0604030504040204" pitchFamily="34" charset="0"/>
              </a:rPr>
              <a:t>Estetika</a:t>
            </a:r>
            <a:r>
              <a:rPr lang="en-ID" sz="3200" b="1" u="sng" cap="none" dirty="0">
                <a:latin typeface="Verdana" panose="020B0604030504040204" pitchFamily="34" charset="0"/>
                <a:ea typeface="Verdana" panose="020B0604030504040204" pitchFamily="34" charset="0"/>
                <a:cs typeface="Verdana" panose="020B0604030504040204" pitchFamily="34" charset="0"/>
              </a:rPr>
              <a:t> </a:t>
            </a:r>
            <a:r>
              <a:rPr lang="en-ID" sz="3200" b="1" u="sng" cap="none" dirty="0" err="1">
                <a:latin typeface="Verdana" panose="020B0604030504040204" pitchFamily="34" charset="0"/>
                <a:ea typeface="Verdana" panose="020B0604030504040204" pitchFamily="34" charset="0"/>
                <a:cs typeface="Verdana" panose="020B0604030504040204" pitchFamily="34" charset="0"/>
              </a:rPr>
              <a:t>Romantisisme</a:t>
            </a:r>
            <a:br>
              <a:rPr lang="en-ID" sz="3200" b="1" cap="none" dirty="0">
                <a:latin typeface="Verdana" panose="020B0604030504040204" pitchFamily="34" charset="0"/>
                <a:ea typeface="Verdana" panose="020B0604030504040204" pitchFamily="34" charset="0"/>
                <a:cs typeface="Verdana" panose="020B0604030504040204" pitchFamily="34" charset="0"/>
              </a:rPr>
            </a:b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b="1" cap="none" dirty="0" err="1">
                <a:latin typeface="Verdana" panose="020B0604030504040204" pitchFamily="34" charset="0"/>
                <a:ea typeface="Verdana" panose="020B0604030504040204" pitchFamily="34" charset="0"/>
                <a:cs typeface="Verdana" panose="020B0604030504040204" pitchFamily="34" charset="0"/>
              </a:rPr>
              <a:t>Ciri-ciri</a:t>
            </a:r>
            <a:r>
              <a:rPr lang="en-ID" sz="3200" b="1" cap="none" dirty="0">
                <a:latin typeface="Verdana" panose="020B0604030504040204" pitchFamily="34" charset="0"/>
                <a:ea typeface="Verdana" panose="020B0604030504040204" pitchFamily="34" charset="0"/>
                <a:cs typeface="Verdana" panose="020B0604030504040204" pitchFamily="34" charset="0"/>
              </a:rPr>
              <a:t> Utama</a:t>
            </a:r>
            <a:r>
              <a:rPr lang="en-ID" sz="3200" cap="none" dirty="0">
                <a:latin typeface="Verdana" panose="020B0604030504040204" pitchFamily="34" charset="0"/>
                <a:ea typeface="Verdana" panose="020B0604030504040204" pitchFamily="34" charset="0"/>
                <a:cs typeface="Verdana" panose="020B0604030504040204" pitchFamily="34" charset="0"/>
              </a:rPr>
              <a:t>:</a:t>
            </a: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cap="none" dirty="0" err="1">
                <a:latin typeface="Verdana" panose="020B0604030504040204" pitchFamily="34" charset="0"/>
                <a:ea typeface="Verdana" panose="020B0604030504040204" pitchFamily="34" charset="0"/>
                <a:cs typeface="Verdana" panose="020B0604030504040204" pitchFamily="34" charset="0"/>
              </a:rPr>
              <a:t>Emosi</a:t>
            </a:r>
            <a:r>
              <a:rPr lang="en-ID" sz="3200" cap="none" dirty="0">
                <a:latin typeface="Verdana" panose="020B0604030504040204" pitchFamily="34" charset="0"/>
                <a:ea typeface="Verdana" panose="020B0604030504040204" pitchFamily="34" charset="0"/>
                <a:cs typeface="Verdana" panose="020B0604030504040204" pitchFamily="34" charset="0"/>
              </a:rPr>
              <a:t> Dan </a:t>
            </a:r>
            <a:r>
              <a:rPr lang="en-ID" sz="3200" cap="none" dirty="0" err="1">
                <a:latin typeface="Verdana" panose="020B0604030504040204" pitchFamily="34" charset="0"/>
                <a:ea typeface="Verdana" panose="020B0604030504040204" pitchFamily="34" charset="0"/>
                <a:cs typeface="Verdana" panose="020B0604030504040204" pitchFamily="34" charset="0"/>
              </a:rPr>
              <a:t>Individualisme</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Diutamakan</a:t>
            </a:r>
            <a:r>
              <a:rPr lang="en-ID" sz="3200" cap="none" dirty="0">
                <a:latin typeface="Verdana" panose="020B0604030504040204" pitchFamily="34" charset="0"/>
                <a:ea typeface="Verdana" panose="020B0604030504040204" pitchFamily="34" charset="0"/>
                <a:cs typeface="Verdana" panose="020B0604030504040204" pitchFamily="34" charset="0"/>
              </a:rPr>
              <a:t>.</a:t>
            </a: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cap="none" dirty="0" err="1">
                <a:latin typeface="Verdana" panose="020B0604030504040204" pitchFamily="34" charset="0"/>
                <a:ea typeface="Verdana" panose="020B0604030504040204" pitchFamily="34" charset="0"/>
                <a:cs typeface="Verdana" panose="020B0604030504040204" pitchFamily="34" charset="0"/>
              </a:rPr>
              <a:t>Estetika</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Tidak</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Lagi</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Hanya</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Tentang</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Keindahan</a:t>
            </a:r>
            <a:r>
              <a:rPr lang="en-ID" sz="3200" cap="none" dirty="0">
                <a:latin typeface="Verdana" panose="020B0604030504040204" pitchFamily="34" charset="0"/>
                <a:ea typeface="Verdana" panose="020B0604030504040204" pitchFamily="34" charset="0"/>
                <a:cs typeface="Verdana" panose="020B0604030504040204" pitchFamily="34" charset="0"/>
              </a:rPr>
              <a:t> Formal, </a:t>
            </a:r>
            <a:r>
              <a:rPr lang="en-ID" sz="3200" cap="none" dirty="0" err="1">
                <a:latin typeface="Verdana" panose="020B0604030504040204" pitchFamily="34" charset="0"/>
                <a:ea typeface="Verdana" panose="020B0604030504040204" pitchFamily="34" charset="0"/>
                <a:cs typeface="Verdana" panose="020B0604030504040204" pitchFamily="34" charset="0"/>
              </a:rPr>
              <a:t>Tetapi</a:t>
            </a:r>
            <a:r>
              <a:rPr lang="en-ID" sz="3200" cap="none" dirty="0">
                <a:latin typeface="Verdana" panose="020B0604030504040204" pitchFamily="34" charset="0"/>
                <a:ea typeface="Verdana" panose="020B0604030504040204" pitchFamily="34" charset="0"/>
                <a:cs typeface="Verdana" panose="020B0604030504040204" pitchFamily="34" charset="0"/>
              </a:rPr>
              <a:t> Juga </a:t>
            </a:r>
            <a:r>
              <a:rPr lang="en-ID" sz="3200" cap="none" dirty="0" err="1">
                <a:latin typeface="Verdana" panose="020B0604030504040204" pitchFamily="34" charset="0"/>
                <a:ea typeface="Verdana" panose="020B0604030504040204" pitchFamily="34" charset="0"/>
                <a:cs typeface="Verdana" panose="020B0604030504040204" pitchFamily="34" charset="0"/>
              </a:rPr>
              <a:t>Ekspresi</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Perasaan</a:t>
            </a:r>
            <a:r>
              <a:rPr lang="en-ID" sz="3200" cap="none" dirty="0">
                <a:latin typeface="Verdana" panose="020B0604030504040204" pitchFamily="34" charset="0"/>
                <a:ea typeface="Verdana" panose="020B0604030504040204" pitchFamily="34" charset="0"/>
                <a:cs typeface="Verdana" panose="020B0604030504040204" pitchFamily="34" charset="0"/>
              </a:rPr>
              <a:t> Dan </a:t>
            </a:r>
            <a:r>
              <a:rPr lang="en-ID" sz="3200" cap="none" dirty="0" err="1">
                <a:latin typeface="Verdana" panose="020B0604030504040204" pitchFamily="34" charset="0"/>
                <a:ea typeface="Verdana" panose="020B0604030504040204" pitchFamily="34" charset="0"/>
                <a:cs typeface="Verdana" panose="020B0604030504040204" pitchFamily="34" charset="0"/>
              </a:rPr>
              <a:t>Pengalaman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Manusia</a:t>
            </a:r>
            <a:r>
              <a:rPr lang="en-ID" sz="3200" cap="none" dirty="0">
                <a:latin typeface="Verdana" panose="020B0604030504040204" pitchFamily="34" charset="0"/>
                <a:ea typeface="Verdana" panose="020B0604030504040204" pitchFamily="34" charset="0"/>
                <a:cs typeface="Verdana" panose="020B0604030504040204" pitchFamily="34" charset="0"/>
              </a:rPr>
              <a:t>.</a:t>
            </a: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b="1" cap="none" dirty="0" err="1">
                <a:latin typeface="Verdana" panose="020B0604030504040204" pitchFamily="34" charset="0"/>
                <a:ea typeface="Verdana" panose="020B0604030504040204" pitchFamily="34" charset="0"/>
                <a:cs typeface="Verdana" panose="020B0604030504040204" pitchFamily="34" charset="0"/>
              </a:rPr>
              <a:t>Tokoh</a:t>
            </a:r>
            <a:r>
              <a:rPr lang="en-ID" sz="3200" b="1" cap="none" dirty="0">
                <a:latin typeface="Verdana" panose="020B0604030504040204" pitchFamily="34" charset="0"/>
                <a:ea typeface="Verdana" panose="020B0604030504040204" pitchFamily="34" charset="0"/>
                <a:cs typeface="Verdana" panose="020B0604030504040204" pitchFamily="34" charset="0"/>
              </a:rPr>
              <a:t> Utama</a:t>
            </a:r>
            <a:r>
              <a:rPr lang="en-ID" sz="3200" cap="none" dirty="0">
                <a:latin typeface="Verdana" panose="020B0604030504040204" pitchFamily="34" charset="0"/>
                <a:ea typeface="Verdana" panose="020B0604030504040204" pitchFamily="34" charset="0"/>
                <a:cs typeface="Verdana" panose="020B0604030504040204" pitchFamily="34" charset="0"/>
              </a:rPr>
              <a:t>:</a:t>
            </a:r>
            <a:br>
              <a:rPr lang="en-ID" sz="3200" cap="none" dirty="0">
                <a:latin typeface="Verdana" panose="020B0604030504040204" pitchFamily="34" charset="0"/>
                <a:ea typeface="Verdana" panose="020B0604030504040204" pitchFamily="34" charset="0"/>
                <a:cs typeface="Verdana" panose="020B0604030504040204" pitchFamily="34" charset="0"/>
              </a:rPr>
            </a:br>
            <a:r>
              <a:rPr lang="en-ID" sz="3200" b="1" cap="none" dirty="0">
                <a:latin typeface="Verdana" panose="020B0604030504040204" pitchFamily="34" charset="0"/>
                <a:ea typeface="Verdana" panose="020B0604030504040204" pitchFamily="34" charset="0"/>
                <a:cs typeface="Verdana" panose="020B0604030504040204" pitchFamily="34" charset="0"/>
              </a:rPr>
              <a:t>Friedrich Schiller</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Seni</a:t>
            </a:r>
            <a:r>
              <a:rPr lang="en-ID" sz="3200" cap="none" dirty="0">
                <a:latin typeface="Verdana" panose="020B0604030504040204" pitchFamily="34" charset="0"/>
                <a:ea typeface="Verdana" panose="020B0604030504040204" pitchFamily="34" charset="0"/>
                <a:cs typeface="Verdana" panose="020B0604030504040204" pitchFamily="34" charset="0"/>
              </a:rPr>
              <a:t> Harus </a:t>
            </a:r>
            <a:r>
              <a:rPr lang="en-ID" sz="3200" cap="none" dirty="0" err="1">
                <a:latin typeface="Verdana" panose="020B0604030504040204" pitchFamily="34" charset="0"/>
                <a:ea typeface="Verdana" panose="020B0604030504040204" pitchFamily="34" charset="0"/>
                <a:cs typeface="Verdana" panose="020B0604030504040204" pitchFamily="34" charset="0"/>
              </a:rPr>
              <a:t>Membangkitkan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Perasaan</a:t>
            </a:r>
            <a:r>
              <a:rPr lang="en-ID" sz="3200" cap="none" dirty="0">
                <a:latin typeface="Verdana" panose="020B0604030504040204" pitchFamily="34" charset="0"/>
                <a:ea typeface="Verdana" panose="020B0604030504040204" pitchFamily="34" charset="0"/>
                <a:cs typeface="Verdana" panose="020B0604030504040204" pitchFamily="34" charset="0"/>
              </a:rPr>
              <a:t> Dan </a:t>
            </a:r>
            <a:r>
              <a:rPr lang="en-ID" sz="3200" cap="none" dirty="0" err="1">
                <a:latin typeface="Verdana" panose="020B0604030504040204" pitchFamily="34" charset="0"/>
                <a:ea typeface="Verdana" panose="020B0604030504040204" pitchFamily="34" charset="0"/>
                <a:cs typeface="Verdana" panose="020B0604030504040204" pitchFamily="34" charset="0"/>
              </a:rPr>
              <a:t>Kebebasan</a:t>
            </a:r>
            <a:r>
              <a:rPr lang="en-ID" sz="3200" cap="none" dirty="0">
                <a:latin typeface="Verdana" panose="020B0604030504040204" pitchFamily="34" charset="0"/>
                <a:ea typeface="Verdana" panose="020B0604030504040204" pitchFamily="34" charset="0"/>
                <a:cs typeface="Verdana" panose="020B0604030504040204" pitchFamily="34" charset="0"/>
              </a:rPr>
              <a:t> </a:t>
            </a:r>
            <a:r>
              <a:rPr lang="en-ID" sz="3200" cap="none" dirty="0" err="1">
                <a:latin typeface="Verdana" panose="020B0604030504040204" pitchFamily="34" charset="0"/>
                <a:ea typeface="Verdana" panose="020B0604030504040204" pitchFamily="34" charset="0"/>
                <a:cs typeface="Verdana" panose="020B0604030504040204" pitchFamily="34" charset="0"/>
              </a:rPr>
              <a:t>Batin</a:t>
            </a:r>
            <a:r>
              <a:rPr lang="en-ID" sz="3200" cap="none" dirty="0">
                <a:latin typeface="Verdana" panose="020B0604030504040204" pitchFamily="34" charset="0"/>
                <a:ea typeface="Verdana" panose="020B0604030504040204" pitchFamily="34" charset="0"/>
                <a:cs typeface="Verdana" panose="020B0604030504040204" pitchFamily="34" charset="0"/>
              </a:rPr>
              <a:t>.</a:t>
            </a:r>
            <a:endParaRPr lang="en-US" sz="3200" cap="none" dirty="0">
              <a:latin typeface="Verdana" panose="020B0604030504040204" pitchFamily="34" charset="0"/>
              <a:ea typeface="Verdana" panose="020B0604030504040204" pitchFamily="34" charset="0"/>
              <a:cs typeface="Verdana" panose="020B0604030504040204" pitchFamily="34" charset="0"/>
            </a:endParaRPr>
          </a:p>
        </p:txBody>
      </p:sp>
      <p:pic>
        <p:nvPicPr>
          <p:cNvPr id="7170" name="Picture 2">
            <a:extLst>
              <a:ext uri="{FF2B5EF4-FFF2-40B4-BE49-F238E27FC236}">
                <a16:creationId xmlns:a16="http://schemas.microsoft.com/office/drawing/2014/main" id="{E8A9BFC9-3147-F24E-98FF-FCE0CF880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7897" y="549708"/>
            <a:ext cx="3831648" cy="4904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155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5C7B6-581A-1246-A251-2503197F4772}"/>
              </a:ext>
            </a:extLst>
          </p:cNvPr>
          <p:cNvSpPr>
            <a:spLocks noGrp="1"/>
          </p:cNvSpPr>
          <p:nvPr>
            <p:ph type="title"/>
          </p:nvPr>
        </p:nvSpPr>
        <p:spPr>
          <a:xfrm>
            <a:off x="187037" y="351271"/>
            <a:ext cx="7169727" cy="5758584"/>
          </a:xfrm>
        </p:spPr>
        <p:txBody>
          <a:bodyPr>
            <a:normAutofit fontScale="90000"/>
          </a:bodyPr>
          <a:lstStyle/>
          <a:p>
            <a:pPr algn="l"/>
            <a:r>
              <a:rPr lang="en-ID" sz="3600" b="1" u="sng" cap="none" dirty="0" err="1"/>
              <a:t>Estetika</a:t>
            </a:r>
            <a:r>
              <a:rPr lang="en-ID" sz="3600" b="1" u="sng" cap="none" dirty="0"/>
              <a:t> Modern (Abad 20)</a:t>
            </a:r>
            <a:br>
              <a:rPr lang="en-ID" sz="3600" b="1" u="sng" cap="none" dirty="0"/>
            </a:br>
            <a:br>
              <a:rPr lang="en-ID" sz="3600" u="sng" cap="none" dirty="0"/>
            </a:br>
            <a:r>
              <a:rPr lang="en-ID" sz="3600" b="1" cap="none" dirty="0" err="1"/>
              <a:t>Transformasi</a:t>
            </a:r>
            <a:r>
              <a:rPr lang="en-ID" sz="3600" b="1" cap="none" dirty="0"/>
              <a:t> </a:t>
            </a:r>
            <a:r>
              <a:rPr lang="en-ID" sz="3600" b="1" cap="none" dirty="0" err="1"/>
              <a:t>Konsep</a:t>
            </a:r>
            <a:r>
              <a:rPr lang="en-ID" sz="3600" cap="none" dirty="0"/>
              <a:t>:</a:t>
            </a:r>
            <a:br>
              <a:rPr lang="en-ID" sz="3600" cap="none" dirty="0"/>
            </a:br>
            <a:r>
              <a:rPr lang="en-ID" sz="3600" cap="none" dirty="0" err="1"/>
              <a:t>Seni</a:t>
            </a:r>
            <a:r>
              <a:rPr lang="en-ID" sz="3600" cap="none" dirty="0"/>
              <a:t> Modern </a:t>
            </a:r>
            <a:r>
              <a:rPr lang="en-ID" sz="3600" cap="none" dirty="0" err="1"/>
              <a:t>Menantang</a:t>
            </a:r>
            <a:r>
              <a:rPr lang="en-ID" sz="3600" cap="none" dirty="0"/>
              <a:t> </a:t>
            </a:r>
            <a:r>
              <a:rPr lang="en-ID" sz="3600" cap="none" dirty="0" err="1"/>
              <a:t>Konsep</a:t>
            </a:r>
            <a:r>
              <a:rPr lang="en-ID" sz="3600" cap="none" dirty="0"/>
              <a:t> </a:t>
            </a:r>
            <a:r>
              <a:rPr lang="en-ID" sz="3600" cap="none" dirty="0" err="1"/>
              <a:t>Keindahan</a:t>
            </a:r>
            <a:r>
              <a:rPr lang="en-ID" sz="3600" cap="none" dirty="0"/>
              <a:t> </a:t>
            </a:r>
            <a:r>
              <a:rPr lang="en-ID" sz="3600" cap="none" dirty="0" err="1"/>
              <a:t>Tradisional</a:t>
            </a:r>
            <a:r>
              <a:rPr lang="en-ID" sz="3600" cap="none" dirty="0"/>
              <a:t>.</a:t>
            </a:r>
            <a:br>
              <a:rPr lang="en-ID" sz="3600" cap="none" dirty="0"/>
            </a:br>
            <a:r>
              <a:rPr lang="en-ID" sz="3600" b="1" cap="none" dirty="0"/>
              <a:t>Marcel Duchamp</a:t>
            </a:r>
            <a:r>
              <a:rPr lang="en-ID" sz="3600" cap="none" dirty="0"/>
              <a:t>: </a:t>
            </a:r>
            <a:r>
              <a:rPr lang="en-ID" sz="3600" cap="none" dirty="0" err="1"/>
              <a:t>Membawa</a:t>
            </a:r>
            <a:r>
              <a:rPr lang="en-ID" sz="3600" cap="none" dirty="0"/>
              <a:t> </a:t>
            </a:r>
            <a:r>
              <a:rPr lang="en-ID" sz="3600" cap="none" dirty="0" err="1"/>
              <a:t>Objek</a:t>
            </a:r>
            <a:r>
              <a:rPr lang="en-ID" sz="3600" cap="none" dirty="0"/>
              <a:t> </a:t>
            </a:r>
            <a:r>
              <a:rPr lang="en-ID" sz="3600" cap="none" dirty="0" err="1"/>
              <a:t>Sehari-hari</a:t>
            </a:r>
            <a:r>
              <a:rPr lang="en-ID" sz="3600" cap="none" dirty="0"/>
              <a:t> </a:t>
            </a:r>
            <a:r>
              <a:rPr lang="en-ID" sz="3600" cap="none" dirty="0" err="1"/>
              <a:t>Sebagai</a:t>
            </a:r>
            <a:r>
              <a:rPr lang="en-ID" sz="3600" cap="none" dirty="0"/>
              <a:t> </a:t>
            </a:r>
            <a:r>
              <a:rPr lang="en-ID" sz="3600" cap="none" dirty="0" err="1"/>
              <a:t>Seni</a:t>
            </a:r>
            <a:r>
              <a:rPr lang="en-ID" sz="3600" cap="none" dirty="0"/>
              <a:t> (Readymade).</a:t>
            </a:r>
            <a:br>
              <a:rPr lang="en-ID" sz="3600" cap="none" dirty="0"/>
            </a:br>
            <a:r>
              <a:rPr lang="en-ID" sz="3600" b="1" cap="none" dirty="0" err="1"/>
              <a:t>Estetika</a:t>
            </a:r>
            <a:r>
              <a:rPr lang="en-ID" sz="3600" b="1" cap="none" dirty="0"/>
              <a:t> Avant-garde</a:t>
            </a:r>
            <a:r>
              <a:rPr lang="en-ID" sz="3600" cap="none" dirty="0"/>
              <a:t>: </a:t>
            </a:r>
            <a:r>
              <a:rPr lang="en-ID" sz="3600" cap="none" dirty="0" err="1"/>
              <a:t>Fokus</a:t>
            </a:r>
            <a:r>
              <a:rPr lang="en-ID" sz="3600" cap="none" dirty="0"/>
              <a:t> Pada </a:t>
            </a:r>
            <a:r>
              <a:rPr lang="en-ID" sz="3600" cap="none" dirty="0" err="1"/>
              <a:t>Inovasi</a:t>
            </a:r>
            <a:r>
              <a:rPr lang="en-ID" sz="3600" cap="none" dirty="0"/>
              <a:t> Dan </a:t>
            </a:r>
            <a:r>
              <a:rPr lang="en-ID" sz="3600" cap="none" dirty="0" err="1"/>
              <a:t>Eksperimentasi</a:t>
            </a:r>
            <a:r>
              <a:rPr lang="en-ID" sz="3600" cap="none" dirty="0"/>
              <a:t>.</a:t>
            </a:r>
            <a:br>
              <a:rPr lang="en-ID" sz="3600" cap="none" dirty="0"/>
            </a:br>
            <a:r>
              <a:rPr lang="en-ID" sz="3600" b="1" cap="none" dirty="0" err="1"/>
              <a:t>Teori</a:t>
            </a:r>
            <a:r>
              <a:rPr lang="en-ID" sz="3600" b="1" cap="none" dirty="0"/>
              <a:t> </a:t>
            </a:r>
            <a:r>
              <a:rPr lang="en-ID" sz="3600" b="1" cap="none" dirty="0" err="1"/>
              <a:t>Estetika</a:t>
            </a:r>
            <a:r>
              <a:rPr lang="en-ID" sz="3600" cap="none" dirty="0"/>
              <a:t>:</a:t>
            </a:r>
            <a:br>
              <a:rPr lang="en-ID" sz="3600" cap="none" dirty="0"/>
            </a:br>
            <a:r>
              <a:rPr lang="en-ID" sz="3600" b="1" cap="none" dirty="0"/>
              <a:t>Theodor Adorno</a:t>
            </a:r>
            <a:r>
              <a:rPr lang="en-ID" sz="3600" cap="none" dirty="0"/>
              <a:t>: </a:t>
            </a:r>
            <a:r>
              <a:rPr lang="en-ID" sz="3600" cap="none" dirty="0" err="1"/>
              <a:t>Estetika</a:t>
            </a:r>
            <a:r>
              <a:rPr lang="en-ID" sz="3600" cap="none" dirty="0"/>
              <a:t> </a:t>
            </a:r>
            <a:r>
              <a:rPr lang="en-ID" sz="3600" cap="none" dirty="0" err="1"/>
              <a:t>Kritis</a:t>
            </a:r>
            <a:r>
              <a:rPr lang="en-ID" sz="3600" cap="none" dirty="0"/>
              <a:t>, </a:t>
            </a:r>
            <a:r>
              <a:rPr lang="en-ID" sz="3600" cap="none" dirty="0" err="1"/>
              <a:t>Seni</a:t>
            </a:r>
            <a:r>
              <a:rPr lang="en-ID" sz="3600" cap="none" dirty="0"/>
              <a:t> </a:t>
            </a:r>
            <a:r>
              <a:rPr lang="en-ID" sz="3600" cap="none" dirty="0" err="1"/>
              <a:t>Sebagai</a:t>
            </a:r>
            <a:r>
              <a:rPr lang="en-ID" sz="3600" cap="none" dirty="0"/>
              <a:t> Alat </a:t>
            </a:r>
            <a:r>
              <a:rPr lang="en-ID" sz="3600" cap="none" dirty="0" err="1"/>
              <a:t>Kritik</a:t>
            </a:r>
            <a:r>
              <a:rPr lang="en-ID" sz="3600" cap="none" dirty="0"/>
              <a:t> Sosial.</a:t>
            </a:r>
            <a:endParaRPr lang="en-US" sz="3600" cap="none" dirty="0"/>
          </a:p>
        </p:txBody>
      </p:sp>
      <p:pic>
        <p:nvPicPr>
          <p:cNvPr id="8194" name="Picture 2" descr="Marcel Duchamp | Fountain (1917/1964) | Artsy">
            <a:extLst>
              <a:ext uri="{FF2B5EF4-FFF2-40B4-BE49-F238E27FC236}">
                <a16:creationId xmlns:a16="http://schemas.microsoft.com/office/drawing/2014/main" id="{871A763B-324E-8048-AB6B-6594E0A91D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6841" y="748145"/>
            <a:ext cx="4838122" cy="4710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9838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{871F81F0-0EA1-F14A-A595-3E192E286DE2}tf10001070</Template>
  <TotalTime>595</TotalTime>
  <Words>591</Words>
  <Application>Microsoft Macintosh PowerPoint</Application>
  <PresentationFormat>Widescreen</PresentationFormat>
  <Paragraphs>13</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Rockwell</vt:lpstr>
      <vt:lpstr>Rockwell Condensed</vt:lpstr>
      <vt:lpstr>Rockwell Extra Bold</vt:lpstr>
      <vt:lpstr>Verdana</vt:lpstr>
      <vt:lpstr>Wingdings</vt:lpstr>
      <vt:lpstr>Wood Type</vt:lpstr>
      <vt:lpstr>Sejarah dan Perkembangan Estetika : Dari Klasik hingga Kontemporer </vt:lpstr>
      <vt:lpstr>ESTETIKABerasal dari bahasa Yunani "aisthesis" yang berarti persepsi atau sensasi </vt:lpstr>
      <vt:lpstr>Pengertian Estetika    Estetika Adalah Cabang Filsafat Yang Mempelajari Tentang Keindahan, Seni, Dan Bagaimana Manusia Merasakan Atau Mengapresiasi Keindahan.  </vt:lpstr>
      <vt:lpstr>Filsuf Yunani Kuno:  Plato: Seni Adalah Tiruan Dari Dunia Nyata, Fokus Pada Ide-ide Ideal.  Aristoteles: Seni Sebagai Representasi Alam, Tetapi Bisa Lebih Ideal.   Ciri Estetika Klasik: Fokus Pada Keindahan Objektif. Harmoni, Keseimbangan, Dan Proporsi Sebagai Nilai Estetis Utama.  Arsitektur, patung dan lukisan  </vt:lpstr>
      <vt:lpstr>Estetika Abad Pertengahan   Pengaruh Agama: Seni Dan Keindahan Terkait Erat Dengan Agama, Terutama Dalam Seni Sakral. Keindahan Dianggap Sebagai Manifestasi Dari Kesempurnaan Ilahi. Tokoh Penting: Thomas Aquinas: Keindahan Berkaitan Dengan Kebenaran, Kesempurnaan, Dan Harmoni Ilahi.</vt:lpstr>
      <vt:lpstr>Estetika Pada Zaman Renaisans bad ke-14 hingga abad ke-17 Masehi  Ciri Utama: Kembali Pada Pemikiran Klasik Tetapi Dengan Inovasi Baru. Seni Dianggap Sebagai Sarana Untuk Mengekspresikan Keindahan Manusia Dan Alam.  Tokoh Penting: Leonardo Da Vinci: Keseimbangan Antara Keindahan Dan Ilmu Pengetahuan Dalam Seni. Michelangelo: Seni Sebagai Ekspresi Individual Dan Emosi.</vt:lpstr>
      <vt:lpstr>Estetika Pada Abad Pencerahan  Perubahan Pemikiran: Seni Mulai Dilihat Sebagai Ekspresi Rasa, Bukan Hanya Tiruan Alam.  Immanuel Kant: Penghargaan Estetis Adalah Pengalaman Subjektif Yang Universal.  Estetika Subjektif: Keindahan Mulai Dilihat Sebagai Sesuatu Yang Subjektif, Tergantung Pada Persepsi Individu.</vt:lpstr>
      <vt:lpstr>Estetika Romantisisme  Ciri-ciri Utama: Emosi Dan Individualisme Diutamakan. Estetika Tidak Lagi Hanya Tentang Keindahan Formal, Tetapi Juga Ekspresi Perasaan Dan Pengalaman Manusia. Tokoh Utama: Friedrich Schiller: Seni Harus Membangkitkan Perasaan Dan Kebebasan Batin.</vt:lpstr>
      <vt:lpstr>Estetika Modern (Abad 20)  Transformasi Konsep: Seni Modern Menantang Konsep Keindahan Tradisional. Marcel Duchamp: Membawa Objek Sehari-hari Sebagai Seni (Readymade). Estetika Avant-garde: Fokus Pada Inovasi Dan Eksperimentasi. Teori Estetika: Theodor Adorno: Estetika Kritis, Seni Sebagai Alat Kritik Sosial.</vt:lpstr>
      <vt:lpstr>Estetika Kontemporer Ciri Utama: Keindahan Tidak Lagi Menjadi Syarat Utama Dalam Seni. Fokus Pada Pengalaman Individu, Interpretasi Terbuka, Dan Media Baru. Pengaruh Teknologi: Seni Digital, Instalasi, Video Art Menjadi Bagian Dari Estetika Kontemporer.</vt:lpstr>
      <vt:lpstr>1. Siapakah filsuf yang berpendapat bahwa seni adalah tiruan dari dunia nyata?a) Aristoteles b) Plato c) Kant d) Hegel  2. Apa yang dimaksud dengan estetika subjektif? a) Keindahan yang diukur berdasarkan proporsi. b) Keindahan yang dilihat tergantung dari persepsi individu. c) Seni yang bersifat sakral. d) Seni sebagai tiruan alam.  3. Seni modern cenderung menantang konsep apa?a) Keindahan tradisional b) Seni sakral c) Pengalaman subjektif d) Pengaruh teknologi </vt:lpstr>
      <vt:lpstr>Kesimpulan: Estetika Telah Berkembang Dari Fokus Pada Keindahan Objektif Ke Pengalaman Subjektif Dan Interpretasi Individual. Setiap Era Membawa Pendekatan Yang Berbeda Terhadap Seni Dan Keindahan.  Pertanyaan Untuk Diskusi: Bagaimana Perkembangan Estetika Mempengaruhi Seni Dan Desain Di Era Modern?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Sejarah dan Perkembangan Estetika : Dari Klasik hingga Kontemporer </dc:title>
  <dc:creator>Microsoft Office User</dc:creator>
  <cp:lastModifiedBy>Microsoft Office User</cp:lastModifiedBy>
  <cp:revision>5</cp:revision>
  <dcterms:created xsi:type="dcterms:W3CDTF">2024-09-25T13:12:15Z</dcterms:created>
  <dcterms:modified xsi:type="dcterms:W3CDTF">2025-03-12T02:25:10Z</dcterms:modified>
</cp:coreProperties>
</file>