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3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1" autoAdjust="0"/>
    <p:restoredTop sz="94660"/>
  </p:normalViewPr>
  <p:slideViewPr>
    <p:cSldViewPr snapToGrid="0">
      <p:cViewPr varScale="1">
        <p:scale>
          <a:sx n="68" d="100"/>
          <a:sy n="68" d="100"/>
        </p:scale>
        <p:origin x="8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384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69647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5378826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882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533415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79095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7383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249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680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22A4-8DA6-4447-9B1F-C5DB58435268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92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780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277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048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454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699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062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377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  <p:sldLayoutId id="2147483942" r:id="rId12"/>
    <p:sldLayoutId id="2147483943" r:id="rId13"/>
    <p:sldLayoutId id="2147483944" r:id="rId14"/>
    <p:sldLayoutId id="2147483945" r:id="rId15"/>
    <p:sldLayoutId id="214748394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D07DD-6C99-8454-FCB5-1E677F323D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sz="3600" dirty="0"/>
              <a:t>                 </a:t>
            </a:r>
            <a:r>
              <a:rPr lang="id-ID" sz="3600" b="1" dirty="0">
                <a:latin typeface="Arial" panose="020B0604020202020204" pitchFamily="34" charset="0"/>
                <a:cs typeface="Arial" panose="020B0604020202020204" pitchFamily="34" charset="0"/>
              </a:rPr>
              <a:t>KEKUASAAN DAN POLITIK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9CB42F-2912-CC7C-50FA-537A786E7D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PERTEMUAN MINGGU KE-11 (25</a:t>
            </a:r>
            <a:r>
              <a:rPr lang="id-ID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77669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63CD0-C987-C9E5-B721-06A233440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70D0F-16CC-E359-6479-1B4C821F5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15" y="984738"/>
            <a:ext cx="11371385" cy="51874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6. Daya tarik pribadi : Kepatuhan atas dasar persahabatan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atau rasa setia.</a:t>
            </a:r>
          </a:p>
          <a:p>
            <a:pPr marL="0" indent="0">
              <a:buNone/>
            </a:pPr>
            <a:endParaRPr 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 startAt="7"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Menjilat               : membujuk,memuji  sebelum membuat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permintaan.</a:t>
            </a:r>
          </a:p>
          <a:p>
            <a:pPr marL="514350" indent="-514350">
              <a:buAutoNum type="arabicPeriod" startAt="8"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Tekanan             :  menggunakan peringatan, permintaan 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yang berulang dan ancaman </a:t>
            </a:r>
          </a:p>
          <a:p>
            <a:pPr marL="514350" indent="-514350">
              <a:buAutoNum type="arabicPeriod" startAt="9"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Koalisi               :   membuat daftar tujuan atau dukungan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dari orang lain untuk membujuk target 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agar setuju</a:t>
            </a:r>
          </a:p>
        </p:txBody>
      </p:sp>
    </p:spTree>
    <p:extLst>
      <p:ext uri="{BB962C8B-B14F-4D97-AF65-F5344CB8AC3E}">
        <p14:creationId xmlns:p14="http://schemas.microsoft.com/office/powerpoint/2010/main" val="1323577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AF49B-8382-E087-1BFE-BB54121DB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id-ID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PENGARUH KEKUASAAN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DE62A1C-AF12-1716-ADFE-8FB289214B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7764028"/>
              </p:ext>
            </p:extLst>
          </p:nvPr>
        </p:nvGraphicFramePr>
        <p:xfrm>
          <a:off x="677863" y="2160588"/>
          <a:ext cx="8596311" cy="3505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865436">
                  <a:extLst>
                    <a:ext uri="{9D8B030D-6E8A-4147-A177-3AD203B41FA5}">
                      <a16:colId xmlns:a16="http://schemas.microsoft.com/office/drawing/2014/main" val="3762830034"/>
                    </a:ext>
                  </a:extLst>
                </a:gridCol>
                <a:gridCol w="3013011">
                  <a:extLst>
                    <a:ext uri="{9D8B030D-6E8A-4147-A177-3AD203B41FA5}">
                      <a16:colId xmlns:a16="http://schemas.microsoft.com/office/drawing/2014/main" val="2737601574"/>
                    </a:ext>
                  </a:extLst>
                </a:gridCol>
                <a:gridCol w="2717864">
                  <a:extLst>
                    <a:ext uri="{9D8B030D-6E8A-4147-A177-3AD203B41FA5}">
                      <a16:colId xmlns:a16="http://schemas.microsoft.com/office/drawing/2014/main" val="2844400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 </a:t>
                      </a:r>
                      <a:r>
                        <a:rPr lang="id-ID" dirty="0">
                          <a:solidFill>
                            <a:schemeClr val="tx1"/>
                          </a:solidFill>
                        </a:rPr>
                        <a:t>PENGARUH KEATAS</a:t>
                      </a:r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>
                          <a:solidFill>
                            <a:schemeClr val="tx1"/>
                          </a:solidFill>
                        </a:rPr>
                        <a:t>PENGARUH KEBAWAH</a:t>
                      </a:r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b="0" dirty="0">
                          <a:solidFill>
                            <a:schemeClr val="tx1"/>
                          </a:solidFill>
                        </a:rPr>
                        <a:t>PENGARUH LATERAL</a:t>
                      </a:r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7660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BUJUKAN SECARA RASIONAL</a:t>
                      </a:r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BUJUKAN SCR RASIONAL</a:t>
                      </a:r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BUJUKAN SCR RASIONAL</a:t>
                      </a:r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565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DAYA TARIK YG MEMBERIKAN INSPRASI</a:t>
                      </a:r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KONSULTASI</a:t>
                      </a:r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034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TEKANAN</a:t>
                      </a:r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MENJILAT</a:t>
                      </a:r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342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KONSULTASI</a:t>
                      </a:r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PERTUKARAN</a:t>
                      </a:r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285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MENJILAT</a:t>
                      </a:r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LEGITIMASI</a:t>
                      </a:r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128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PERTUKARAN</a:t>
                      </a:r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DAYA TARIK PRIBADI</a:t>
                      </a:r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79198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LEGITIMASI</a:t>
                      </a:r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KOALISI</a:t>
                      </a:r>
                    </a:p>
                  </a:txBody>
                  <a:tcPr marL="78149" marR="78149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2639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1319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2B65E-9F7B-39D6-3FF8-89589EDC3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86076-0B70-BEBC-7E17-5B5B8D3D2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  <a:p>
            <a:endParaRPr lang="id-ID" dirty="0"/>
          </a:p>
          <a:p>
            <a:endParaRPr lang="id-ID" dirty="0"/>
          </a:p>
          <a:p>
            <a:r>
              <a:rPr lang="id-ID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TERIMAKASIH.</a:t>
            </a:r>
            <a:r>
              <a:rPr lang="id-ID" sz="4000" dirty="0">
                <a:latin typeface="Arial" panose="020B0604020202020204" pitchFamily="34" charset="0"/>
                <a:cs typeface="Arial" panose="020B0604020202020204" pitchFamily="34" charset="0"/>
              </a:rPr>
              <a:t>.....</a:t>
            </a:r>
          </a:p>
        </p:txBody>
      </p:sp>
    </p:spTree>
    <p:extLst>
      <p:ext uri="{BB962C8B-B14F-4D97-AF65-F5344CB8AC3E}">
        <p14:creationId xmlns:p14="http://schemas.microsoft.com/office/powerpoint/2010/main" val="4287705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E66A8-7810-7619-8A58-3434B2875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45583"/>
          </a:xfrm>
        </p:spPr>
        <p:txBody>
          <a:bodyPr>
            <a:normAutofit/>
          </a:bodyPr>
          <a:lstStyle/>
          <a:p>
            <a:r>
              <a:rPr lang="id-ID" sz="36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id-ID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Definisi kekuasaan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326BB-B591-EE15-231B-F33C2E224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569" y="1430215"/>
            <a:ext cx="11582400" cy="474198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1.  Kapasitas seseorang</a:t>
            </a:r>
          </a:p>
          <a:p>
            <a:pPr marL="514350" indent="-514350">
              <a:buAutoNum type="arabicPeriod" startAt="2"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Mempengaruhi orang lain</a:t>
            </a:r>
          </a:p>
          <a:p>
            <a:pPr marL="514350" indent="-514350">
              <a:buAutoNum type="arabicPeriod" startAt="3"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Orang lain mau tidak mau harus melakukannya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id-ID" sz="3200" b="1" dirty="0">
                <a:latin typeface="Arial" panose="020B0604020202020204" pitchFamily="34" charset="0"/>
                <a:cs typeface="Arial" panose="020B0604020202020204" pitchFamily="34" charset="0"/>
              </a:rPr>
              <a:t>Mengandung aspek 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   1. Potensi yang  tidak perlu aktual, menjadi efektif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    2. Hubungan ketergantungan 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    3. Pengandaian seseorang mempunyai keleluasaan</a:t>
            </a:r>
          </a:p>
          <a:p>
            <a:pPr marL="0" indent="0">
              <a:buNone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         berperilaku</a:t>
            </a:r>
          </a:p>
          <a:p>
            <a:pPr marL="0" indent="0">
              <a:buNone/>
            </a:pPr>
            <a:endParaRPr 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 startAt="2"/>
            </a:pPr>
            <a:endParaRPr 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655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5F2EE-3D7E-84AD-16C6-731A5EE16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6030" y="484632"/>
            <a:ext cx="9182217" cy="1609344"/>
          </a:xfrm>
        </p:spPr>
        <p:txBody>
          <a:bodyPr>
            <a:normAutofit/>
          </a:bodyPr>
          <a:lstStyle/>
          <a:p>
            <a:r>
              <a:rPr lang="id-ID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Kepemimpinan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kekuasaan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7124F-A059-59FE-80E9-C14E074D8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KEKUASAAN</a:t>
            </a: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buAutoNum type="arabicPeriod"/>
            </a:pP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Tidak memerlukan kesesuain tujuan, hanya ketergantungan</a:t>
            </a:r>
          </a:p>
          <a:p>
            <a:pPr marL="0" indent="0">
              <a:buNone/>
            </a:pP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2. Kekuasaan tidak memerlukan pengaruh arah bawah</a:t>
            </a:r>
          </a:p>
          <a:p>
            <a:pPr marL="0" indent="0">
              <a:buNone/>
            </a:pP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3. Kekuasaan menitikberatkan pada taktik untuk memperoleh</a:t>
            </a:r>
          </a:p>
          <a:p>
            <a:pPr marL="0" indent="0">
              <a:buNone/>
            </a:pP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    kepatuhan</a:t>
            </a:r>
          </a:p>
          <a:p>
            <a:pPr marL="0" indent="0">
              <a:buNone/>
            </a:pPr>
            <a:endParaRPr lang="id-ID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52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BD372-6864-0112-DDF2-FE41CF00D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KEPEMIMPINAN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106EE-C296-54F2-3BA5-86CF483A0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123" y="2121408"/>
            <a:ext cx="11840308" cy="40507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1.Memerlukan beberapa kesesuaian pemimpin dan yang dipimpin</a:t>
            </a:r>
          </a:p>
          <a:p>
            <a:pPr marL="0" indent="0">
              <a:buNone/>
            </a:pPr>
            <a:endParaRPr lang="id-ID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2. Menitik beratkan pada pengaruh dan gaya</a:t>
            </a:r>
          </a:p>
          <a:p>
            <a:pPr marL="0" indent="0">
              <a:buNone/>
            </a:pP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 marL="0" indent="0">
              <a:buNone/>
            </a:pPr>
            <a:endParaRPr lang="id-ID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966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EA10F-895A-E744-1D91-2AB33536E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15922"/>
          </a:xfrm>
        </p:spPr>
        <p:txBody>
          <a:bodyPr>
            <a:normAutofit/>
          </a:bodyPr>
          <a:lstStyle/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id-ID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Dasar- dasar kekuasaan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B4BF4-6338-2D39-4DE0-8BFFCBF76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7" y="1690585"/>
            <a:ext cx="10606337" cy="4968123"/>
          </a:xfrm>
        </p:spPr>
        <p:txBody>
          <a:bodyPr>
            <a:normAutofit lnSpcReduction="10000"/>
          </a:bodyPr>
          <a:lstStyle/>
          <a:p>
            <a:endParaRPr lang="id-ID" dirty="0"/>
          </a:p>
          <a:p>
            <a:endParaRPr lang="id-ID" dirty="0"/>
          </a:p>
          <a:p>
            <a:pPr marL="0" indent="0">
              <a:buNone/>
            </a:pPr>
            <a:endParaRPr lang="id-ID" sz="2800" dirty="0"/>
          </a:p>
          <a:p>
            <a:pPr marL="0" indent="0">
              <a:buNone/>
            </a:pPr>
            <a:endParaRPr lang="id-ID" sz="2800" dirty="0"/>
          </a:p>
          <a:p>
            <a:pPr marL="0" indent="0">
              <a:buNone/>
            </a:pPr>
            <a:endParaRPr lang="id-ID" sz="2800" dirty="0"/>
          </a:p>
          <a:p>
            <a:pPr marL="0" indent="0">
              <a:buNone/>
            </a:pPr>
            <a:endParaRPr lang="id-ID" sz="2800" dirty="0"/>
          </a:p>
          <a:p>
            <a:pPr marL="0" indent="0">
              <a:buNone/>
            </a:pPr>
            <a:endParaRPr lang="id-ID" sz="2800" dirty="0"/>
          </a:p>
          <a:p>
            <a:pPr marL="0" indent="0">
              <a:buNone/>
            </a:pPr>
            <a:endParaRPr lang="id-ID" sz="2800" dirty="0"/>
          </a:p>
          <a:p>
            <a:pPr marL="0" indent="0">
              <a:buNone/>
            </a:pPr>
            <a:endParaRPr lang="id-ID" sz="2800" dirty="0"/>
          </a:p>
          <a:p>
            <a:pPr marL="0" indent="0">
              <a:buNone/>
            </a:pPr>
            <a:r>
              <a:rPr lang="id-ID" sz="2800" dirty="0"/>
              <a:t>               </a:t>
            </a:r>
            <a:r>
              <a:rPr lang="id-ID" sz="2800" b="1" dirty="0"/>
              <a:t>MANAKAH YANG EFEKTIF ??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866D60C-64BE-2402-970A-B6B847D8AFEB}"/>
              </a:ext>
            </a:extLst>
          </p:cNvPr>
          <p:cNvSpPr/>
          <p:nvPr/>
        </p:nvSpPr>
        <p:spPr>
          <a:xfrm>
            <a:off x="1383324" y="3105677"/>
            <a:ext cx="2790092" cy="105015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KEKUASAAN FORMAL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9F496AA-A29A-79CC-F8E9-95AD294E2E1D}"/>
              </a:ext>
            </a:extLst>
          </p:cNvPr>
          <p:cNvSpPr/>
          <p:nvPr/>
        </p:nvSpPr>
        <p:spPr>
          <a:xfrm>
            <a:off x="7561386" y="3105676"/>
            <a:ext cx="2790091" cy="106527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KEKUASAAN PRIBADI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ED4CBBE-61FD-BEAC-F6F6-E9FCD1EDC3B9}"/>
              </a:ext>
            </a:extLst>
          </p:cNvPr>
          <p:cNvSpPr/>
          <p:nvPr/>
        </p:nvSpPr>
        <p:spPr>
          <a:xfrm>
            <a:off x="3774831" y="1690585"/>
            <a:ext cx="3282452" cy="122506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KEKUASAAN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52C61A8-AB32-E25E-C1AD-6E1ABBCC2773}"/>
              </a:ext>
            </a:extLst>
          </p:cNvPr>
          <p:cNvSpPr/>
          <p:nvPr/>
        </p:nvSpPr>
        <p:spPr>
          <a:xfrm>
            <a:off x="1383320" y="4360985"/>
            <a:ext cx="2883872" cy="143021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KEKUASAAN PAKSAAN</a:t>
            </a:r>
          </a:p>
          <a:p>
            <a:pPr algn="ctr"/>
            <a:r>
              <a:rPr lang="id-ID" dirty="0"/>
              <a:t>KEKUASAAN IMBALAN</a:t>
            </a:r>
          </a:p>
          <a:p>
            <a:pPr algn="ctr"/>
            <a:r>
              <a:rPr lang="id-ID" dirty="0"/>
              <a:t>KEKUASAAN LEGITIMASI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521641F-18EE-BBD7-A47B-5B7681DBC33D}"/>
              </a:ext>
            </a:extLst>
          </p:cNvPr>
          <p:cNvSpPr/>
          <p:nvPr/>
        </p:nvSpPr>
        <p:spPr>
          <a:xfrm>
            <a:off x="7291753" y="4360985"/>
            <a:ext cx="3259016" cy="143021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KEKUASAAN KARENA KEAHLIAN</a:t>
            </a:r>
          </a:p>
          <a:p>
            <a:pPr algn="ctr"/>
            <a:r>
              <a:rPr lang="id-ID" dirty="0"/>
              <a:t>KEKUASAAN ACUAN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F0B0C39-5937-0C6E-80D4-5FFB517BD861}"/>
              </a:ext>
            </a:extLst>
          </p:cNvPr>
          <p:cNvCxnSpPr>
            <a:cxnSpLocks/>
          </p:cNvCxnSpPr>
          <p:nvPr/>
        </p:nvCxnSpPr>
        <p:spPr>
          <a:xfrm flipH="1">
            <a:off x="3259015" y="2661137"/>
            <a:ext cx="1031623" cy="4596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845F7C1-150D-4F56-3DBF-FBAA9B0674CC}"/>
              </a:ext>
            </a:extLst>
          </p:cNvPr>
          <p:cNvCxnSpPr>
            <a:cxnSpLocks/>
          </p:cNvCxnSpPr>
          <p:nvPr/>
        </p:nvCxnSpPr>
        <p:spPr>
          <a:xfrm>
            <a:off x="6107732" y="2830180"/>
            <a:ext cx="1793632" cy="5133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4206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D8DCA-6202-9DF3-C4C8-91123EC61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31143-A3F1-0A3C-6DE0-643FBAD73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703385"/>
            <a:ext cx="10465660" cy="58615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id-ID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Kekuasaan Formal </a:t>
            </a: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: posisi seseorang, kemampuan memaksa,</a:t>
            </a:r>
          </a:p>
          <a:p>
            <a:pPr marL="0" indent="0">
              <a:buNone/>
            </a:pP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memberikan imbalan,  wewenang formal</a:t>
            </a:r>
          </a:p>
          <a:p>
            <a:pPr marL="0" indent="0">
              <a:buNone/>
            </a:pPr>
            <a:endParaRPr lang="id-ID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Kekuasaan Paksaan : ketakutan atas hasil negatif karena gagal</a:t>
            </a:r>
          </a:p>
          <a:p>
            <a:pPr marL="0" indent="0">
              <a:buNone/>
            </a:pP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memenuhi,informasi dikendalikan.</a:t>
            </a:r>
          </a:p>
          <a:p>
            <a:pPr marL="0" indent="0">
              <a:buNone/>
            </a:pPr>
            <a:endParaRPr lang="id-ID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Kekuasaan Imbalan  :   pemberian imbalan atas dasar patuh dan</a:t>
            </a:r>
          </a:p>
          <a:p>
            <a:pPr marL="0" indent="0">
              <a:buNone/>
            </a:pP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manfaat.</a:t>
            </a:r>
          </a:p>
          <a:p>
            <a:pPr marL="0" indent="0">
              <a:buNone/>
            </a:pP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Kekuasaan Legitimasi : diterima sbg hasil dari posisinya di dalam </a:t>
            </a:r>
          </a:p>
          <a:p>
            <a:pPr marL="0" indent="0">
              <a:buNone/>
            </a:pP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hierarkhi formal.</a:t>
            </a:r>
          </a:p>
          <a:p>
            <a:pPr marL="0" indent="0">
              <a:buNone/>
            </a:pPr>
            <a:endParaRPr lang="id-ID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495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C9A8F-3AD3-4D71-7263-6EFDD2560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7DA2C-1FB5-1787-A9C9-59820B5E8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815" y="1031631"/>
            <a:ext cx="11512062" cy="5140569"/>
          </a:xfrm>
        </p:spPr>
        <p:txBody>
          <a:bodyPr>
            <a:normAutofit/>
          </a:bodyPr>
          <a:lstStyle/>
          <a:p>
            <a:r>
              <a:rPr lang="id-ID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Kekuasaan Pribadi :  Karakteristik unik individu dengan</a:t>
            </a:r>
          </a:p>
          <a:p>
            <a:pPr marL="0" indent="0">
              <a:buNone/>
            </a:pPr>
            <a:r>
              <a:rPr lang="id-ID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dasar keahlian, rasa menghormati </a:t>
            </a:r>
          </a:p>
          <a:p>
            <a:pPr marL="0" indent="0">
              <a:buNone/>
            </a:pPr>
            <a:r>
              <a:rPr lang="id-ID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mengagumi orang lain.</a:t>
            </a:r>
          </a:p>
          <a:p>
            <a:pPr marL="0" indent="0">
              <a:buNone/>
            </a:pPr>
            <a:endParaRPr lang="id-ID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d-ID" sz="2800" b="1" dirty="0">
                <a:latin typeface="Arial" panose="020B0604020202020204" pitchFamily="34" charset="0"/>
                <a:cs typeface="Arial" panose="020B0604020202020204" pitchFamily="34" charset="0"/>
              </a:rPr>
              <a:t>Kekuasaan karena Keahlian : pengaruh didasarkan keahlian </a:t>
            </a:r>
          </a:p>
          <a:p>
            <a:pPr marL="0" indent="0">
              <a:buNone/>
            </a:pPr>
            <a:r>
              <a:rPr lang="id-ID" sz="28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dan pengetahuan</a:t>
            </a:r>
          </a:p>
          <a:p>
            <a:pPr marL="0" indent="0">
              <a:buNone/>
            </a:pPr>
            <a:r>
              <a:rPr lang="id-ID" sz="2800" b="1" dirty="0">
                <a:latin typeface="Arial" panose="020B0604020202020204" pitchFamily="34" charset="0"/>
                <a:cs typeface="Arial" panose="020B0604020202020204" pitchFamily="34" charset="0"/>
              </a:rPr>
              <a:t>Kekuasaan Acuan   :  atas dasar indentifikasi seseorang dg pribadi</a:t>
            </a:r>
          </a:p>
          <a:p>
            <a:pPr marL="0" indent="0">
              <a:buNone/>
            </a:pPr>
            <a:r>
              <a:rPr lang="id-ID" sz="28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yang diinginkan .</a:t>
            </a:r>
          </a:p>
          <a:p>
            <a:pPr marL="0" indent="0">
              <a:buNone/>
            </a:pPr>
            <a:endParaRPr lang="id-ID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id-ID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id-ID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d-ID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69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698E6-C9A9-13A9-E825-90CE3A3B2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id-ID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KUNCI MENUJU KEKUASAAN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3A409-1F84-EAC3-B8AB-DDBC5A250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sz="2800" dirty="0">
                <a:solidFill>
                  <a:schemeClr val="tx1"/>
                </a:solidFill>
              </a:rPr>
              <a:t>Kekuasaan dapat dicapai dengan menciptakan kebergantungan</a:t>
            </a:r>
          </a:p>
          <a:p>
            <a:endParaRPr lang="id-ID" sz="2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id-ID" sz="2800" dirty="0">
                <a:solidFill>
                  <a:schemeClr val="tx1"/>
                </a:solidFill>
              </a:rPr>
              <a:t>Hal yang menciptakan kebergantungan :</a:t>
            </a:r>
          </a:p>
          <a:p>
            <a:pPr algn="just"/>
            <a:r>
              <a:rPr lang="id-ID" sz="2800" dirty="0">
                <a:solidFill>
                  <a:schemeClr val="tx1"/>
                </a:solidFill>
              </a:rPr>
              <a:t> Pentingnya</a:t>
            </a:r>
          </a:p>
          <a:p>
            <a:pPr algn="just"/>
            <a:r>
              <a:rPr lang="id-ID" sz="2800" dirty="0">
                <a:solidFill>
                  <a:schemeClr val="tx1"/>
                </a:solidFill>
              </a:rPr>
              <a:t> Kelangkaan</a:t>
            </a:r>
          </a:p>
          <a:p>
            <a:pPr algn="just"/>
            <a:r>
              <a:rPr lang="id-ID" sz="2800" dirty="0">
                <a:solidFill>
                  <a:schemeClr val="tx1"/>
                </a:solidFill>
              </a:rPr>
              <a:t> Tidak tergantikan</a:t>
            </a:r>
          </a:p>
          <a:p>
            <a:pPr marL="0" indent="0" algn="just">
              <a:buNone/>
            </a:pPr>
            <a:r>
              <a:rPr lang="id-ID" sz="2800" dirty="0"/>
              <a:t>  </a:t>
            </a:r>
            <a:endParaRPr lang="en-US" sz="2800" dirty="0">
              <a:solidFill>
                <a:schemeClr val="tx1"/>
              </a:solidFill>
            </a:endParaRPr>
          </a:p>
          <a:p>
            <a:endParaRPr lang="id-ID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570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715D6-D654-0988-67F5-90455DD3A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id-ID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Kekuasaan taktik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26AA1-610D-AA1A-B8BD-9258CD367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21407"/>
            <a:ext cx="12192000" cy="4420069"/>
          </a:xfrm>
        </p:spPr>
        <p:txBody>
          <a:bodyPr>
            <a:normAutofit fontScale="85000" lnSpcReduction="20000"/>
          </a:bodyPr>
          <a:lstStyle/>
          <a:p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1. Legitimasi : bersandar pada posisi wewenang dalam organisasi</a:t>
            </a:r>
          </a:p>
          <a:p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2. Bujukan    : Permintaan yang logis dan wajar melalui argumen </a:t>
            </a:r>
          </a:p>
          <a:p>
            <a:pPr marL="0" indent="0">
              <a:buNone/>
            </a:pP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dan bukti nyata</a:t>
            </a:r>
          </a:p>
          <a:p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3. Daya tarik sebagai inspirasi : Komitmen scr emosional, yang </a:t>
            </a:r>
          </a:p>
          <a:p>
            <a:pPr marL="0" indent="0">
              <a:buNone/>
            </a:pP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menarik  bagi sasaran nilai2,kebutuhan , penghargaan</a:t>
            </a:r>
          </a:p>
          <a:p>
            <a:pPr marL="514350" indent="-514350">
              <a:buAutoNum type="arabicPeriod" startAt="4"/>
            </a:pP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Konsultasi  :  Meningkatkan dukungan kpd sasaran dan melibatkannya</a:t>
            </a:r>
          </a:p>
          <a:p>
            <a:pPr marL="0" indent="0">
              <a:buNone/>
            </a:pP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dlm memutuskan  rencana yg dibuat. </a:t>
            </a:r>
          </a:p>
          <a:p>
            <a:pPr marL="0" indent="0">
              <a:buNone/>
            </a:pP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5. Pertukaran : memberikan imbalan kpd target dg manfaat/keuntungan sesuai </a:t>
            </a:r>
          </a:p>
          <a:p>
            <a:pPr marL="0" indent="0">
              <a:buNone/>
            </a:pP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permintaan</a:t>
            </a:r>
            <a:r>
              <a:rPr lang="id-ID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id-ID" sz="28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5576135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162</TotalTime>
  <Words>429</Words>
  <Application>Microsoft Office PowerPoint</Application>
  <PresentationFormat>Widescreen</PresentationFormat>
  <Paragraphs>117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                 KEKUASAAN DAN POLITIK</vt:lpstr>
      <vt:lpstr>            Definisi kekuasaan</vt:lpstr>
      <vt:lpstr>Kepemimpinan VS kekuasaan</vt:lpstr>
      <vt:lpstr>KEPEMIMPINAN</vt:lpstr>
      <vt:lpstr>         Dasar- dasar kekuasaan</vt:lpstr>
      <vt:lpstr>.</vt:lpstr>
      <vt:lpstr>.</vt:lpstr>
      <vt:lpstr>            KUNCI MENUJU KEKUASAAN</vt:lpstr>
      <vt:lpstr>                Kekuasaan taktik</vt:lpstr>
      <vt:lpstr>.</vt:lpstr>
      <vt:lpstr>                PENGARUH KEKUASAAN</vt:lpstr>
      <vt:lpstr>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Windows User</dc:creator>
  <cp:lastModifiedBy>Windows User</cp:lastModifiedBy>
  <cp:revision>5</cp:revision>
  <dcterms:created xsi:type="dcterms:W3CDTF">2025-06-07T07:19:19Z</dcterms:created>
  <dcterms:modified xsi:type="dcterms:W3CDTF">2025-06-10T09:17:22Z</dcterms:modified>
</cp:coreProperties>
</file>