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75" r:id="rId3"/>
    <p:sldId id="276" r:id="rId4"/>
    <p:sldId id="278" r:id="rId5"/>
    <p:sldId id="277" r:id="rId6"/>
    <p:sldId id="279" r:id="rId7"/>
    <p:sldId id="280" r:id="rId8"/>
    <p:sldId id="286" r:id="rId9"/>
    <p:sldId id="285" r:id="rId10"/>
    <p:sldId id="281" r:id="rId11"/>
    <p:sldId id="283" r:id="rId12"/>
    <p:sldId id="284" r:id="rId13"/>
    <p:sldId id="282" r:id="rId14"/>
    <p:sldId id="287" r:id="rId15"/>
    <p:sldId id="288" r:id="rId16"/>
    <p:sldId id="289" r:id="rId17"/>
    <p:sldId id="265" r:id="rId18"/>
  </p:sldIdLst>
  <p:sldSz cx="9144000" cy="6858000" type="screen4x3"/>
  <p:notesSz cx="10020300" cy="688816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0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E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9" autoAdjust="0"/>
    <p:restoredTop sz="94595" autoAdjust="0"/>
  </p:normalViewPr>
  <p:slideViewPr>
    <p:cSldViewPr>
      <p:cViewPr varScale="1">
        <p:scale>
          <a:sx n="83" d="100"/>
          <a:sy n="83" d="100"/>
        </p:scale>
        <p:origin x="1421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/>
          <a:lstStyle>
            <a:lvl1pPr algn="l">
              <a:defRPr sz="1200"/>
            </a:lvl1pPr>
          </a:lstStyle>
          <a:p>
            <a:r>
              <a:rPr lang="en-US" smtClean="0"/>
              <a:t>I.1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75853" y="1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542560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75853" y="6542560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/>
          <a:lstStyle>
            <a:lvl1pPr algn="l">
              <a:defRPr sz="1200"/>
            </a:lvl1pPr>
          </a:lstStyle>
          <a:p>
            <a:r>
              <a:rPr lang="en-US" smtClean="0"/>
              <a:t>I.1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75853" y="1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9300" y="517525"/>
            <a:ext cx="3441700" cy="2581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2032" y="3271879"/>
            <a:ext cx="8016239" cy="3099673"/>
          </a:xfrm>
          <a:prstGeom prst="rect">
            <a:avLst/>
          </a:prstGeom>
        </p:spPr>
        <p:txBody>
          <a:bodyPr vert="horz" lIns="92537" tIns="46269" rIns="92537" bIns="4626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542560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75853" y="6542560"/>
            <a:ext cx="4342129" cy="344409"/>
          </a:xfrm>
          <a:prstGeom prst="rect">
            <a:avLst/>
          </a:prstGeom>
        </p:spPr>
        <p:txBody>
          <a:bodyPr vert="horz" lIns="92537" tIns="46269" rIns="92537" bIns="46269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TIF 15401  MK : Algoritma dan Struktur data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TIF 15401  MK : Algoritma dan Struktur data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TIF 15401  MK : Algoritma dan Struktur data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>
            <p:custDataLst>
              <p:tags r:id="rId1"/>
            </p:custDataLst>
          </p:nvPr>
        </p:nvSpPr>
        <p:spPr>
          <a:xfrm>
            <a:off x="714348" y="2571744"/>
            <a:ext cx="778674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CAPABILITY MATURITY ASSESSMENT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 smtClean="0"/>
              <a:t>Faktor-faktor </a:t>
            </a:r>
            <a:r>
              <a:rPr lang="en-US" err="1"/>
              <a:t>penentu keberhasilan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/>
              <a:t>Tingkat kepemilikan yang sesuai</a:t>
            </a:r>
          </a:p>
          <a:p>
            <a:pPr lvl="0"/>
            <a:r>
              <a:rPr lang="en-US" err="1"/>
              <a:t>Hindari kerumitan dan fleksibel</a:t>
            </a:r>
          </a:p>
          <a:p>
            <a:pPr lvl="0"/>
            <a:r>
              <a:rPr lang="en-US" err="1"/>
              <a:t>Cantumkan langkah-langkah ke dalam proses bisnis seperti biasa</a:t>
            </a:r>
          </a:p>
          <a:p>
            <a:pPr lvl="0"/>
            <a:r>
              <a:rPr lang="en-US" err="1"/>
              <a:t>Pastikan staf memiliki keterampilan, pelatihan, dan alat yang memadai</a:t>
            </a:r>
          </a:p>
          <a:p>
            <a:pPr lvl="0"/>
            <a:r>
              <a:rPr lang="en-US" err="1"/>
              <a:t>Buat proses berulang dan sepakati frekuensi pelaporan</a:t>
            </a:r>
          </a:p>
          <a:p>
            <a:pPr lvl="0"/>
            <a:r>
              <a:rPr lang="en-US" err="1"/>
              <a:t>Jika memungkinkan, otomatisasi pengukuran dan pelaporan</a:t>
            </a:r>
          </a:p>
          <a:p>
            <a:pPr lvl="0"/>
            <a:r>
              <a:rPr lang="en-US" err="1"/>
              <a:t>Menilai pencapaian terhadap target bersama dengan target bisnis seperti biasa </a:t>
            </a:r>
            <a:r>
              <a:rPr lang="en-US" err="1" smtClean="0"/>
              <a:t>lainnya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78610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Capability Maturity Model (CMM) approach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1417638"/>
            <a:ext cx="7772400" cy="501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29957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Setting maturity targets and considering improvements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err="1"/>
              <a:t>Nilai sebenarnya dari penilaian kemampuan berasal dari identifikasi dan implementasi peningkatan penghematan biaya. </a:t>
            </a:r>
            <a:endParaRPr lang="en-US" smtClean="0"/>
          </a:p>
          <a:p>
            <a:r>
              <a:rPr lang="en-US" err="1" smtClean="0"/>
              <a:t>Diperlukan </a:t>
            </a:r>
            <a:r>
              <a:rPr lang="en-US" err="1"/>
              <a:t>pendekatan yang realistis dan praktis untuk memastikan bahwa usulan perbaikan didasarkan pada prioritas bisnis yang didukung dan didanai oleh manajemen, dan akan berhasil dilaksanakan.</a:t>
            </a:r>
          </a:p>
        </p:txBody>
      </p:sp>
    </p:spTree>
    <p:extLst>
      <p:ext uri="{BB962C8B-B14F-4D97-AF65-F5344CB8AC3E}">
        <p14:creationId xmlns:p14="http://schemas.microsoft.com/office/powerpoint/2010/main" val="34243323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Pendekatan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err="1" smtClean="0"/>
              <a:t>Memahami </a:t>
            </a:r>
            <a:r>
              <a:rPr lang="en-US" err="1"/>
              <a:t>lingkungan</a:t>
            </a:r>
          </a:p>
          <a:p>
            <a:pPr marL="514350" indent="-514350">
              <a:buFont typeface="+mj-lt"/>
              <a:buAutoNum type="arabicPeriod"/>
            </a:pPr>
            <a:r>
              <a:rPr lang="en-US" err="1" smtClean="0"/>
              <a:t>Menetapkan </a:t>
            </a:r>
            <a:r>
              <a:rPr lang="en-US" err="1"/>
              <a:t>kerangka peningkatan kemampuan</a:t>
            </a:r>
          </a:p>
          <a:p>
            <a:pPr marL="514350" indent="-514350">
              <a:buFont typeface="+mj-lt"/>
              <a:buAutoNum type="arabicPeriod"/>
            </a:pPr>
            <a:r>
              <a:rPr lang="en-US" err="1" smtClean="0"/>
              <a:t>Tetapkan </a:t>
            </a:r>
            <a:r>
              <a:rPr lang="en-US"/>
              <a:t>target yang realistis dan tanggapi perubahan lingkungan</a:t>
            </a:r>
          </a:p>
          <a:p>
            <a:pPr marL="514350" indent="-514350">
              <a:buFont typeface="+mj-lt"/>
              <a:buAutoNum type="arabicPeriod"/>
            </a:pPr>
            <a:r>
              <a:rPr lang="en-US" err="1" smtClean="0"/>
              <a:t>Identifikasi </a:t>
            </a:r>
            <a:r>
              <a:rPr lang="en-US" err="1"/>
              <a:t>kesenjangan - memprioritaskan peningkatan</a:t>
            </a:r>
          </a:p>
          <a:p>
            <a:pPr marL="514350" indent="-514350">
              <a:buFont typeface="+mj-lt"/>
              <a:buAutoNum type="arabicPeriod"/>
            </a:pPr>
            <a:r>
              <a:rPr lang="en-US" err="1" smtClean="0"/>
              <a:t>Usulkan </a:t>
            </a:r>
            <a:r>
              <a:rPr lang="en-US" err="1"/>
              <a:t>solusi yang dapat dicapai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25926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Roadmap for sustaining the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err="1"/>
              <a:t>Praktik berikut direkomendasikan untuk membantu memastikan proses ini berkelanjutan</a:t>
            </a:r>
          </a:p>
          <a:p>
            <a:pPr lvl="0"/>
            <a:r>
              <a:rPr lang="en-US" err="1"/>
              <a:t>Mengartikulasikan kemampuan saat ini sehubungan dengan kerangka kerja yang diadopsi</a:t>
            </a:r>
          </a:p>
          <a:p>
            <a:pPr lvl="0"/>
            <a:r>
              <a:rPr lang="en-US" err="1"/>
              <a:t>Tetapkan tingkat kemampuan saat ini dalam konteks perbandingan eksternal</a:t>
            </a:r>
          </a:p>
          <a:p>
            <a:pPr lvl="0"/>
            <a:r>
              <a:rPr lang="en-US" err="1"/>
              <a:t>Nyatakan efek pada bisnis kondisi kemampuan IT saat ini. </a:t>
            </a:r>
            <a:endParaRPr lang="en-US" smtClean="0"/>
          </a:p>
          <a:p>
            <a:pPr lvl="0"/>
            <a:r>
              <a:rPr lang="en-US" err="1" smtClean="0"/>
              <a:t>Jelaskan manfaat penerapan perbaikan di bidang tertentu</a:t>
            </a:r>
          </a:p>
          <a:p>
            <a:pPr lvl="0"/>
            <a:r>
              <a:rPr lang="en-US" err="1" smtClean="0"/>
              <a:t>Jelaskan </a:t>
            </a:r>
            <a:r>
              <a:rPr lang="en-US" err="1"/>
              <a:t>efek yang diproyeksikan pada bisnis setelah pengiriman perangkat tambahan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3294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Roadmap for sustaining the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en-US" err="1"/>
              <a:t>Memulai dan mempertahankan peningkatan </a:t>
            </a:r>
            <a:r>
              <a:rPr lang="en-US" err="1" smtClean="0"/>
              <a:t>kemampuan.</a:t>
            </a:r>
          </a:p>
          <a:p>
            <a:pPr lvl="0"/>
            <a:r>
              <a:rPr lang="en-US" err="1"/>
              <a:t>Setuju mengarahkan dan meninjau mekanisme, sponsor dll.</a:t>
            </a:r>
          </a:p>
          <a:p>
            <a:pPr lvl="0"/>
            <a:r>
              <a:rPr lang="en-US" err="1"/>
              <a:t>Setuju dengan program perbaikan yang diprioritaskan</a:t>
            </a:r>
          </a:p>
          <a:p>
            <a:pPr lvl="0"/>
            <a:r>
              <a:rPr lang="en-US" err="1"/>
              <a:t>Cari peluang peningkatan berkelanjutan di mana perbaikan yang relevan atau perlu</a:t>
            </a:r>
          </a:p>
          <a:p>
            <a:pPr lvl="0"/>
            <a:r>
              <a:rPr lang="en-US" err="1"/>
              <a:t>Ikuti aturan 80:20, yaitu jangan menerapkan lebih dari yang diperlukan</a:t>
            </a:r>
          </a:p>
          <a:p>
            <a:pPr lvl="0"/>
            <a:r>
              <a:rPr lang="en-US" err="1"/>
              <a:t>Sematkan semua perbaikan sebagai "bisnis seperti biasa", bukan inisiatif satu kali</a:t>
            </a:r>
          </a:p>
          <a:p>
            <a:pPr lvl="0"/>
            <a:r>
              <a:rPr lang="en-US" err="1"/>
              <a:t>Semua perbaikan harus dapat dicapai, berkelanjutan, relevan</a:t>
            </a:r>
          </a:p>
          <a:p>
            <a:pPr lvl="0"/>
            <a:r>
              <a:rPr lang="en-US" err="1"/>
              <a:t>Memotivasi semua orang yang terlibat dengan menerbitkan dan merayakan keberhasilan</a:t>
            </a:r>
          </a:p>
          <a:p>
            <a:pPr lvl="0"/>
            <a:r>
              <a:rPr lang="en-US" err="1"/>
              <a:t>Setujuilah langkah-langkah utama seputar implementasi perbaikan dan tindakan manfaat bisnis yang dihasilkan - jadikan bagian dari scorecard IT seimbang yang lebih luas</a:t>
            </a:r>
          </a:p>
          <a:p>
            <a:pPr lvl="0"/>
            <a:r>
              <a:rPr lang="en-US" err="1"/>
              <a:t>Sepakati komunikasi dengan target, pemangku kepentingan dan sponsor serta yang lebih luas komunitas di mana ada kemungkinan minat umum pada hasil</a:t>
            </a:r>
          </a:p>
          <a:p>
            <a:pPr lvl="0"/>
            <a:r>
              <a:rPr lang="en-US" err="1"/>
              <a:t>Tinjau sasaran secara berkala dan atur ulang sasaran jika perlu, dengan memeriksa validitas tujuan terhadap strategi </a:t>
            </a:r>
            <a:r>
              <a:rPr lang="en-US" err="1" smtClean="0"/>
              <a:t>bisnis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285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Self-assessment tool</a:t>
            </a:r>
            <a:br>
              <a:rPr lang="en-US" smtClean="0"/>
            </a:br>
            <a:r>
              <a:rPr lang="en-US" smtClean="0"/>
              <a:t>(COBIT)</a:t>
            </a:r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1257100"/>
            <a:ext cx="6934200" cy="539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0206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77177" y="2967335"/>
            <a:ext cx="5989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Semoga</a:t>
            </a:r>
            <a:r>
              <a:rPr lang="en-US" sz="5400" b="1" cap="none" spc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5400" b="1" cap="none" spc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Bermanfaat</a:t>
            </a:r>
            <a:endParaRPr lang="en-US" sz="5400" b="1" cap="none" spc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524393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Aspek kunci dari IT Governance</a:t>
            </a:r>
            <a:endParaRPr lang="en-US" u="sn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err="1" smtClean="0"/>
              <a:t>Memantau </a:t>
            </a:r>
            <a:r>
              <a:rPr lang="en-US" sz="3200" err="1"/>
              <a:t>dan menilai kecukupan Sumber Daya IT (orang, aplikasi, teknologi, fasilitas, data) untuk memastikan bahwa mereka mampu mendukung strategi IT saat ini dan yang </a:t>
            </a:r>
            <a:r>
              <a:rPr lang="en-US" sz="3200" err="1" smtClean="0"/>
              <a:t>diusulkan.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62970401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65030"/>
            <a:ext cx="8229600" cy="57595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err="1"/>
              <a:t>Untuk melaksanakan tata kelola dan pengawasan yang memadai, manajemen senior harus menuntut penilaian objektif dan </a:t>
            </a:r>
            <a:r>
              <a:rPr lang="en-US" err="1" smtClean="0"/>
              <a:t>berkala terkait layanan </a:t>
            </a:r>
            <a:r>
              <a:rPr lang="en-US"/>
              <a:t>I</a:t>
            </a:r>
            <a:r>
              <a:rPr lang="en-US" smtClean="0"/>
              <a:t>T </a:t>
            </a:r>
            <a:r>
              <a:rPr lang="en-US"/>
              <a:t>internal dan eksternal yang disediakan untuk memastikan kemampuan yang tidak memadai terekspos sebelum masalah serius terjadi, dan kemudian mengambil tindakan yang diperlukan untuk memperbaiki kelemahan</a:t>
            </a:r>
            <a:r>
              <a:rPr lang="en-US" smtClean="0"/>
              <a:t>.</a:t>
            </a:r>
          </a:p>
          <a:p>
            <a:pPr marL="0" indent="0" algn="just">
              <a:buNone/>
            </a:pP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38200" y="4191000"/>
            <a:ext cx="7315200" cy="138499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err="1"/>
              <a:t>Meningkatkan kematangan kemampuan IT mengurangi risiko dan meningkatkan efisiensi - penghematan biaya</a:t>
            </a:r>
            <a:r>
              <a:rPr lang="en-US" sz="2800" smtClean="0"/>
              <a:t>.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69508122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Capability Maturity Modelling (CMM) techniques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err="1">
                <a:latin typeface="+mn-lt"/>
              </a:rPr>
              <a:t>Teknik ini berfokus pada Proses manajemen IT yang mengendalikan sumber daya IT</a:t>
            </a:r>
            <a:r>
              <a:rPr lang="en-US" smtClean="0">
                <a:latin typeface="+mn-lt"/>
              </a:rPr>
              <a:t>, </a:t>
            </a:r>
            <a:r>
              <a:rPr lang="sv-SE" smtClean="0">
                <a:latin typeface="+mn-lt"/>
              </a:rPr>
              <a:t>penilaian </a:t>
            </a:r>
            <a:r>
              <a:rPr lang="sv-SE">
                <a:latin typeface="+mn-lt"/>
              </a:rPr>
              <a:t>biasanya </a:t>
            </a:r>
            <a:r>
              <a:rPr lang="sv-SE" smtClean="0">
                <a:latin typeface="+mn-lt"/>
              </a:rPr>
              <a:t>mengungkapkan </a:t>
            </a:r>
            <a:r>
              <a:rPr lang="sv-SE">
                <a:latin typeface="+mn-lt"/>
              </a:rPr>
              <a:t>kelemahan yang </a:t>
            </a:r>
            <a:r>
              <a:rPr lang="sv-SE" smtClean="0">
                <a:latin typeface="+mn-lt"/>
              </a:rPr>
              <a:t>signifikan dan </a:t>
            </a:r>
            <a:r>
              <a:rPr lang="en-US" altLang="en-US" err="1" smtClean="0">
                <a:solidFill>
                  <a:srgbClr val="222222"/>
                </a:solidFill>
                <a:latin typeface="+mn-lt"/>
              </a:rPr>
              <a:t>kemampuan </a:t>
            </a:r>
            <a:r>
              <a:rPr lang="en-US" altLang="en-US">
                <a:solidFill>
                  <a:srgbClr val="222222"/>
                </a:solidFill>
                <a:latin typeface="+mn-lt"/>
              </a:rPr>
              <a:t>IT </a:t>
            </a:r>
            <a:r>
              <a:rPr lang="en-US" altLang="en-US" smtClean="0">
                <a:solidFill>
                  <a:srgbClr val="222222"/>
                </a:solidFill>
                <a:latin typeface="+mn-lt"/>
              </a:rPr>
              <a:t>yang </a:t>
            </a:r>
            <a:r>
              <a:rPr lang="en-US" altLang="en-US" err="1">
                <a:solidFill>
                  <a:srgbClr val="222222"/>
                </a:solidFill>
                <a:latin typeface="+mn-lt"/>
              </a:rPr>
              <a:t>tidak proporsional dengan ketergantungan tinggi yang dimiliki organisasi pada penyedia layanan I</a:t>
            </a:r>
            <a:r>
              <a:rPr lang="en-US" altLang="en-US" smtClean="0">
                <a:solidFill>
                  <a:srgbClr val="222222"/>
                </a:solidFill>
                <a:latin typeface="+mn-lt"/>
              </a:rPr>
              <a:t>T </a:t>
            </a:r>
            <a:r>
              <a:rPr lang="en-US" altLang="en-US" err="1">
                <a:solidFill>
                  <a:srgbClr val="222222"/>
                </a:solidFill>
                <a:latin typeface="+mn-lt"/>
              </a:rPr>
              <a:t>mereka.</a:t>
            </a:r>
            <a:r>
              <a:rPr lang="en-US" altLang="en-US">
                <a:latin typeface="+mn-lt"/>
              </a:rPr>
              <a:t> </a:t>
            </a:r>
          </a:p>
          <a:p>
            <a:pPr marL="0" indent="0">
              <a:buNone/>
            </a:pPr>
            <a:endParaRPr lang="sv-SE"/>
          </a:p>
          <a:p>
            <a:pPr marL="0" indent="0">
              <a:buNone/>
            </a:pPr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85884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 IT capability is important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IT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, </a:t>
            </a:r>
            <a:r>
              <a:rPr lang="en-US" dirty="0" err="1"/>
              <a:t>penggunaan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alokasi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IT yang optimal (</a:t>
            </a:r>
            <a:r>
              <a:rPr lang="en-US" dirty="0" err="1"/>
              <a:t>orang</a:t>
            </a:r>
            <a:r>
              <a:rPr lang="en-US" dirty="0"/>
              <a:t>, </a:t>
            </a:r>
            <a:r>
              <a:rPr lang="en-US" dirty="0" err="1"/>
              <a:t>aplikasi</a:t>
            </a:r>
            <a:r>
              <a:rPr lang="en-US" dirty="0"/>
              <a:t>, </a:t>
            </a:r>
            <a:r>
              <a:rPr lang="en-US" dirty="0" err="1"/>
              <a:t>teknologi</a:t>
            </a:r>
            <a:r>
              <a:rPr lang="en-US" dirty="0"/>
              <a:t>, </a:t>
            </a:r>
            <a:r>
              <a:rPr lang="en-US" dirty="0" err="1"/>
              <a:t>fasilitas</a:t>
            </a:r>
            <a:r>
              <a:rPr lang="en-US" dirty="0"/>
              <a:t>, data)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melayani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. </a:t>
            </a:r>
            <a:endParaRPr lang="en-US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err="1"/>
              <a:t>Sebagian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gagal</a:t>
            </a:r>
            <a:r>
              <a:rPr lang="en-US" dirty="0"/>
              <a:t> </a:t>
            </a:r>
            <a:r>
              <a:rPr lang="en-US" dirty="0" err="1"/>
              <a:t>memaksimalkan</a:t>
            </a:r>
            <a:r>
              <a:rPr lang="en-US" dirty="0"/>
              <a:t> </a:t>
            </a:r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IT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mengoptimalkan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yang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. </a:t>
            </a:r>
            <a:endParaRPr lang="en-US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tantangan</a:t>
            </a:r>
            <a:r>
              <a:rPr lang="en-US" dirty="0"/>
              <a:t> </a:t>
            </a:r>
            <a:r>
              <a:rPr lang="en-US" dirty="0" err="1"/>
              <a:t>terbesar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terakhir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mana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outsourcing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outsourcing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yang </a:t>
            </a:r>
            <a:r>
              <a:rPr lang="en-US" dirty="0" err="1"/>
              <a:t>dijanjikan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2137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 IT capability is important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en-US" dirty="0" err="1"/>
              <a:t>Dewan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menangani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yang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infrastruktur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:</a:t>
            </a:r>
          </a:p>
          <a:p>
            <a:pPr lvl="0"/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sehubungan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IT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pengadaan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dipahami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diterapkan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yang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yang </a:t>
            </a:r>
            <a:r>
              <a:rPr lang="en-US" dirty="0" err="1"/>
              <a:t>memadai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proyek</a:t>
            </a:r>
            <a:r>
              <a:rPr lang="en-US" dirty="0"/>
              <a:t> IT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Perencanaan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perekrutan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, </a:t>
            </a:r>
            <a:r>
              <a:rPr lang="en-US" dirty="0" err="1"/>
              <a:t>retensi</a:t>
            </a:r>
            <a:r>
              <a:rPr lang="en-US" dirty="0"/>
              <a:t>, </a:t>
            </a:r>
            <a:r>
              <a:rPr lang="en-US" dirty="0" err="1"/>
              <a:t>staf</a:t>
            </a:r>
            <a:r>
              <a:rPr lang="en-US" dirty="0"/>
              <a:t> IT yang </a:t>
            </a:r>
            <a:r>
              <a:rPr lang="en-US" dirty="0" err="1"/>
              <a:t>terampil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Pendidikan</a:t>
            </a:r>
            <a:r>
              <a:rPr lang="en-US" dirty="0"/>
              <a:t>, </a:t>
            </a:r>
            <a:r>
              <a:rPr lang="en-US" dirty="0" err="1"/>
              <a:t>pelatihan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IT </a:t>
            </a:r>
            <a:r>
              <a:rPr lang="en-US" dirty="0" err="1"/>
              <a:t>sepenuhnya</a:t>
            </a:r>
            <a:r>
              <a:rPr lang="en-US" dirty="0"/>
              <a:t> </a:t>
            </a:r>
            <a:r>
              <a:rPr lang="en-US" dirty="0" err="1"/>
              <a:t>diidentifikasi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diatasi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pegawai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Fasilitas</a:t>
            </a:r>
            <a:r>
              <a:rPr lang="en-US" dirty="0"/>
              <a:t> yang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disediakan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tersedia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staf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butuhkan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20509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 IT capability is important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err="1"/>
              <a:t>Dewan perlu memastikan bahwa sumber daya IT digunakan dan dikelola dengan bijak dengan memastikan bahwa:</a:t>
            </a:r>
          </a:p>
          <a:p>
            <a:pPr lvl="0"/>
            <a:r>
              <a:rPr lang="en-US" err="1"/>
              <a:t>Metode yang tepat dan keterampilan yang memadai ada di organisasi untuk mengelola proyek IT.</a:t>
            </a:r>
          </a:p>
          <a:p>
            <a:pPr lvl="0"/>
            <a:r>
              <a:rPr lang="en-US" err="1"/>
              <a:t>Manfaat yang diperoleh dari pengadaan layanan adalah nyata dan dapat dicapai.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18500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measure IT capability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err="1"/>
              <a:t>Untuk memastikan sumber daya IT dikelola secara efektif, kemampuan IT harus dinilai secara berkala dan kapan pun sumber daya sangat penting untuk keputusan strategis IT. </a:t>
            </a:r>
            <a:endParaRPr lang="en-US" smtClean="0"/>
          </a:p>
          <a:p>
            <a:pPr marL="0" indent="0">
              <a:buNone/>
            </a:pPr>
            <a:r>
              <a:rPr lang="en-US" u="sng" err="1" smtClean="0"/>
              <a:t>Penilaian </a:t>
            </a:r>
            <a:r>
              <a:rPr lang="en-US" u="sng" err="1"/>
              <a:t>kemampuan harus:</a:t>
            </a:r>
          </a:p>
          <a:p>
            <a:pPr lvl="0"/>
            <a:r>
              <a:rPr lang="en-US" err="1"/>
              <a:t>Berdasarkan penyelarasan tujuan ITdengan tujuan bisnis</a:t>
            </a:r>
          </a:p>
          <a:p>
            <a:pPr lvl="0"/>
            <a:r>
              <a:rPr lang="en-US" err="1"/>
              <a:t>Ditargetkan pada proses-proses IT yang penting bagi keberhasilan </a:t>
            </a:r>
            <a:r>
              <a:rPr lang="en-US" err="1" smtClean="0"/>
              <a:t>bisnis</a:t>
            </a:r>
            <a:endParaRPr lang="en-US"/>
          </a:p>
          <a:p>
            <a:pPr marL="400050" lvl="1" indent="0">
              <a:buNone/>
            </a:pPr>
            <a:r>
              <a:rPr lang="en-US"/>
              <a:t>- Menilai kemampuan saat ini dari proses IT </a:t>
            </a:r>
          </a:p>
          <a:p>
            <a:pPr marL="400050" lvl="1" indent="0">
              <a:buNone/>
            </a:pPr>
            <a:r>
              <a:rPr lang="en-US"/>
              <a:t>- Menentukan kemampuan yang dibutuhkan</a:t>
            </a:r>
          </a:p>
          <a:p>
            <a:pPr marL="400050" lvl="1" indent="0">
              <a:buNone/>
            </a:pPr>
            <a:r>
              <a:rPr lang="en-US"/>
              <a:t>- Menganalisis setiap kesenjangan dalam kemampuan</a:t>
            </a:r>
          </a:p>
          <a:p>
            <a:pPr marL="400050" lvl="1" indent="0">
              <a:buNone/>
            </a:pPr>
            <a:r>
              <a:rPr lang="en-US"/>
              <a:t>- Memberikan visibilitas transparan dari posisi kemampuan</a:t>
            </a:r>
          </a:p>
          <a:p>
            <a:pPr marL="400050" lvl="1" indent="0">
              <a:buNone/>
            </a:pPr>
            <a:r>
              <a:rPr lang="en-US"/>
              <a:t>- Menentukan dan membenarkan peningkatan proyek yang diperlukan atau</a:t>
            </a:r>
          </a:p>
          <a:p>
            <a:pPr marL="400050" lvl="1" indent="0">
              <a:buNone/>
            </a:pPr>
            <a:r>
              <a:rPr lang="en-US"/>
              <a:t>- Menyesuaikan kembali strategi IT</a:t>
            </a:r>
          </a:p>
          <a:p>
            <a:pPr marL="800100" lvl="2" indent="0">
              <a:buNone/>
            </a:pPr>
            <a:r>
              <a:rPr lang="en-US" err="1"/>
              <a:t>Menyesuaikan tujuan</a:t>
            </a:r>
          </a:p>
          <a:p>
            <a:pPr marL="800100" lvl="2" indent="0">
              <a:buNone/>
            </a:pPr>
            <a:r>
              <a:rPr lang="en-US" err="1"/>
              <a:t>Meningkatkan kemampuan</a:t>
            </a:r>
          </a:p>
          <a:p>
            <a:pPr marL="800100" lvl="2" indent="0">
              <a:buNone/>
            </a:pPr>
            <a:r>
              <a:rPr lang="en-US" err="1"/>
              <a:t>Pengalihdayaan ketika hemat biaya</a:t>
            </a:r>
          </a:p>
        </p:txBody>
      </p:sp>
    </p:spTree>
    <p:extLst>
      <p:ext uri="{BB962C8B-B14F-4D97-AF65-F5344CB8AC3E}">
        <p14:creationId xmlns:p14="http://schemas.microsoft.com/office/powerpoint/2010/main" val="206892514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err="1"/>
              <a:t>Prinsip-prinsip </a:t>
            </a:r>
            <a:r>
              <a:rPr lang="en-US" smtClean="0"/>
              <a:t>yang direkomendasikan saat melakukan </a:t>
            </a:r>
            <a:r>
              <a:rPr lang="en-US" err="1"/>
              <a:t>penilaian</a:t>
            </a:r>
            <a:r>
              <a:rPr lang="en-US" smtClean="0"/>
              <a:t>: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n-US" dirty="0" err="1"/>
              <a:t>Tetapkan</a:t>
            </a:r>
            <a:r>
              <a:rPr lang="en-US" dirty="0"/>
              <a:t> </a:t>
            </a:r>
            <a:r>
              <a:rPr lang="en-US" dirty="0" err="1"/>
              <a:t>Lingkup</a:t>
            </a:r>
            <a:endParaRPr lang="en-US" sz="2400" dirty="0"/>
          </a:p>
          <a:p>
            <a:pPr lvl="0"/>
            <a:r>
              <a:rPr lang="en-US" dirty="0" err="1"/>
              <a:t>Pilih</a:t>
            </a:r>
            <a:r>
              <a:rPr lang="en-US" dirty="0"/>
              <a:t> model </a:t>
            </a:r>
            <a:r>
              <a:rPr lang="en-US" dirty="0" err="1"/>
              <a:t>referensi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terbaik</a:t>
            </a:r>
            <a:r>
              <a:rPr lang="en-US" dirty="0"/>
              <a:t> yang paling </a:t>
            </a:r>
            <a:r>
              <a:rPr lang="en-US" dirty="0" err="1"/>
              <a:t>cocok</a:t>
            </a:r>
            <a:endParaRPr lang="en-US" sz="2400" dirty="0"/>
          </a:p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, </a:t>
            </a:r>
            <a:r>
              <a:rPr lang="en-US" dirty="0" err="1"/>
              <a:t>mis</a:t>
            </a:r>
            <a:r>
              <a:rPr lang="en-US" dirty="0"/>
              <a:t>. </a:t>
            </a:r>
            <a:r>
              <a:rPr lang="en-US" dirty="0" err="1"/>
              <a:t>CobiT</a:t>
            </a:r>
            <a:r>
              <a:rPr lang="en-US" dirty="0"/>
              <a:t>, ITIL, SEI-CCM, </a:t>
            </a:r>
            <a:r>
              <a:rPr lang="en-US" dirty="0" err="1"/>
              <a:t>SixSigma</a:t>
            </a:r>
            <a:r>
              <a:rPr lang="en-US" dirty="0"/>
              <a:t>, ISO9000 / 9001, PMBOK</a:t>
            </a:r>
            <a:endParaRPr lang="en-US" sz="2400" dirty="0"/>
          </a:p>
          <a:p>
            <a:pPr lvl="1"/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mempertimbangkan</a:t>
            </a:r>
            <a:r>
              <a:rPr lang="en-US" dirty="0"/>
              <a:t> </a:t>
            </a:r>
            <a:r>
              <a:rPr lang="en-US" dirty="0" err="1"/>
              <a:t>langkah-langkah</a:t>
            </a:r>
            <a:r>
              <a:rPr lang="en-US" dirty="0"/>
              <a:t> </a:t>
            </a:r>
            <a:r>
              <a:rPr lang="en-US" dirty="0" err="1"/>
              <a:t>pembobotan</a:t>
            </a:r>
            <a:endParaRPr lang="en-US" sz="2000" dirty="0"/>
          </a:p>
          <a:p>
            <a:pPr lvl="0"/>
            <a:r>
              <a:rPr lang="en-US" dirty="0" err="1"/>
              <a:t>Gunakan</a:t>
            </a:r>
            <a:r>
              <a:rPr lang="en-US" dirty="0"/>
              <a:t> </a:t>
            </a:r>
            <a:r>
              <a:rPr lang="en-US" dirty="0" err="1"/>
              <a:t>metodologi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 yang </a:t>
            </a:r>
            <a:r>
              <a:rPr lang="en-US" dirty="0" err="1"/>
              <a:t>disepakati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pemangku</a:t>
            </a:r>
            <a:r>
              <a:rPr lang="en-US" dirty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didefinisikan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transparan</a:t>
            </a:r>
            <a:endParaRPr lang="en-US" sz="2400" dirty="0"/>
          </a:p>
          <a:p>
            <a:pPr lvl="0"/>
            <a:r>
              <a:rPr lang="en-US" dirty="0" err="1"/>
              <a:t>Tetapkan</a:t>
            </a:r>
            <a:r>
              <a:rPr lang="en-US" dirty="0"/>
              <a:t> </a:t>
            </a:r>
            <a:r>
              <a:rPr lang="en-US" dirty="0" err="1"/>
              <a:t>garis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1 </a:t>
            </a:r>
            <a:r>
              <a:rPr lang="en-US" dirty="0" err="1"/>
              <a:t>dan</a:t>
            </a:r>
            <a:r>
              <a:rPr lang="en-US" dirty="0"/>
              <a:t> 2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sajikan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skala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penilaian</a:t>
            </a:r>
            <a:endParaRPr lang="en-US" sz="2400" dirty="0"/>
          </a:p>
          <a:p>
            <a:pPr lvl="0"/>
            <a:r>
              <a:rPr lang="en-US" dirty="0" err="1"/>
              <a:t>Tetapkan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yang 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akal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yang </a:t>
            </a:r>
            <a:r>
              <a:rPr lang="en-US" dirty="0" err="1"/>
              <a:t>ditargetkan</a:t>
            </a:r>
            <a:endParaRPr lang="en-US" sz="2400" dirty="0"/>
          </a:p>
          <a:p>
            <a:pPr lvl="0"/>
            <a:r>
              <a:rPr lang="en-US" dirty="0" err="1"/>
              <a:t>Tetapkan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yang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"</a:t>
            </a:r>
            <a:r>
              <a:rPr lang="en-US" dirty="0" err="1"/>
              <a:t>perjalanan</a:t>
            </a:r>
            <a:r>
              <a:rPr lang="en-US" dirty="0"/>
              <a:t>" </a:t>
            </a:r>
            <a:r>
              <a:rPr lang="en-US" dirty="0" err="1"/>
              <a:t>serta</a:t>
            </a:r>
            <a:r>
              <a:rPr lang="en-US" dirty="0"/>
              <a:t> "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" (mis.KPI </a:t>
            </a:r>
            <a:r>
              <a:rPr lang="en-US" dirty="0" err="1"/>
              <a:t>dan</a:t>
            </a:r>
            <a:r>
              <a:rPr lang="en-US" dirty="0"/>
              <a:t> KGI yang </a:t>
            </a:r>
            <a:r>
              <a:rPr lang="en-US" dirty="0" err="1"/>
              <a:t>direkomendasikan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CobiT</a:t>
            </a:r>
            <a:r>
              <a:rPr lang="en-US" dirty="0"/>
              <a:t>)</a:t>
            </a:r>
            <a:endParaRPr lang="en-US" sz="2400" dirty="0"/>
          </a:p>
          <a:p>
            <a:pPr lvl="0"/>
            <a:r>
              <a:rPr lang="en-US" dirty="0" err="1"/>
              <a:t>Pastikan</a:t>
            </a:r>
            <a:r>
              <a:rPr lang="en-US" dirty="0"/>
              <a:t> </a:t>
            </a:r>
            <a:r>
              <a:rPr lang="en-US" dirty="0" err="1"/>
              <a:t>kesederhanaan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fleksibilitas</a:t>
            </a:r>
            <a:endParaRPr lang="en-US" sz="2400" dirty="0"/>
          </a:p>
          <a:p>
            <a:pPr lvl="0"/>
            <a:r>
              <a:rPr lang="en-US" dirty="0" err="1"/>
              <a:t>Batasi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, </a:t>
            </a:r>
            <a:r>
              <a:rPr lang="en-US" dirty="0" err="1"/>
              <a:t>minimalkan</a:t>
            </a:r>
            <a:r>
              <a:rPr lang="en-US" dirty="0"/>
              <a:t> overhead </a:t>
            </a:r>
            <a:r>
              <a:rPr lang="en-US" dirty="0" err="1"/>
              <a:t>pengukuran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hindari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 smtClean="0"/>
              <a:t>berlebihan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2529948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NEXTUNIQUEID" val="10011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THEME_BG_IMAGE" val="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4375</TotalTime>
  <Words>955</Words>
  <Application>Microsoft Office PowerPoint</Application>
  <PresentationFormat>On-screen Show (4:3)</PresentationFormat>
  <Paragraphs>86</Paragraphs>
  <Slides>17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Office Theme</vt:lpstr>
      <vt:lpstr>PowerPoint Presentation</vt:lpstr>
      <vt:lpstr>Aspek kunci dari IT Governance</vt:lpstr>
      <vt:lpstr>PowerPoint Presentation</vt:lpstr>
      <vt:lpstr>Capability Maturity Modelling (CMM) techniques</vt:lpstr>
      <vt:lpstr>Why IT capability is important</vt:lpstr>
      <vt:lpstr>Why IT capability is important</vt:lpstr>
      <vt:lpstr>Why IT capability is important</vt:lpstr>
      <vt:lpstr>How to measure IT capability</vt:lpstr>
      <vt:lpstr>Prinsip-prinsip yang direkomendasikan saat melakukan penilaian:</vt:lpstr>
      <vt:lpstr>Faktor-faktor penentu keberhasilan </vt:lpstr>
      <vt:lpstr>Capability Maturity Model (CMM) approach</vt:lpstr>
      <vt:lpstr>Setting maturity targets and considering improvements</vt:lpstr>
      <vt:lpstr>Pendekatan</vt:lpstr>
      <vt:lpstr>Roadmap for sustaining the approach</vt:lpstr>
      <vt:lpstr>Roadmap for sustaining the approach</vt:lpstr>
      <vt:lpstr>Self-assessment tool (COBIT)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529</cp:revision>
  <cp:lastPrinted>2015-09-17T08:41:14Z</cp:lastPrinted>
  <dcterms:created xsi:type="dcterms:W3CDTF">2010-04-18T12:06:30Z</dcterms:created>
  <dcterms:modified xsi:type="dcterms:W3CDTF">2021-11-13T01:52:20Z</dcterms:modified>
</cp:coreProperties>
</file>