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  <p:sldId id="335" r:id="rId3"/>
    <p:sldId id="383" r:id="rId4"/>
    <p:sldId id="384" r:id="rId5"/>
    <p:sldId id="385" r:id="rId6"/>
    <p:sldId id="390" r:id="rId7"/>
    <p:sldId id="387" r:id="rId8"/>
    <p:sldId id="388" r:id="rId9"/>
    <p:sldId id="389" r:id="rId10"/>
    <p:sldId id="391" r:id="rId11"/>
    <p:sldId id="392" r:id="rId12"/>
    <p:sldId id="39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951" autoAdjust="0"/>
    <p:restoredTop sz="90929"/>
  </p:normalViewPr>
  <p:slideViewPr>
    <p:cSldViewPr>
      <p:cViewPr varScale="1">
        <p:scale>
          <a:sx n="62" d="100"/>
          <a:sy n="62" d="100"/>
        </p:scale>
        <p:origin x="12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803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C8BD319-7650-4E6E-971C-35D71152A653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145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78174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0581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391138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1395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66289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98096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437E654E-B20C-410F-8724-55DE99A33AF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329844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 altLang="zh-TW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F4987FD9-9DD4-491E-826D-EFFB0096EF25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62606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4D3EA91-63D7-46F5-999E-604D8010B2A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995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DC7B8915-F563-4837-B94E-1456B2AFF671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1860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478F891D-FEE7-4A3E-B788-BB71AF303D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4362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2B58559-5454-4C76-B870-F4F48A4E0F3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67389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ABB42931-BC28-4406-92CD-13421AAE34DF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56608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A700FC3C-2BD9-49A4-9B27-DEC79A81FD2D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45510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29F419C7-8EA3-4F00-80C7-E7FFD1AC66C0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81205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TW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D290258A-0BFD-4B14-9D91-C89B158E427E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353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 altLang="zh-TW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4C51F747-E31D-4152-B103-E34C72E9D23A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840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  <p:sldLayoutId id="2147483752" r:id="rId14"/>
    <p:sldLayoutId id="2147483753" r:id="rId15"/>
    <p:sldLayoutId id="2147483754" r:id="rId16"/>
    <p:sldLayoutId id="214748375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786" y="357166"/>
            <a:ext cx="7643866" cy="45720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TW" sz="4000" b="1" dirty="0" err="1">
                <a:solidFill>
                  <a:schemeClr val="tx1"/>
                </a:solidFill>
              </a:rPr>
              <a:t>Diferensial</a:t>
            </a:r>
            <a:br>
              <a:rPr lang="id-ID" altLang="zh-TW" sz="4000" b="1" dirty="0">
                <a:solidFill>
                  <a:schemeClr val="tx1"/>
                </a:solidFill>
              </a:rPr>
            </a:br>
            <a:r>
              <a:rPr lang="en-US" altLang="zh-TW" sz="2800" dirty="0" err="1">
                <a:solidFill>
                  <a:schemeClr val="bg2"/>
                </a:solidFill>
              </a:rPr>
              <a:t>Radhita</a:t>
            </a:r>
            <a:r>
              <a:rPr lang="en-US" altLang="zh-TW" sz="2800" dirty="0">
                <a:solidFill>
                  <a:schemeClr val="bg2"/>
                </a:solidFill>
              </a:rPr>
              <a:t> </a:t>
            </a:r>
            <a:r>
              <a:rPr lang="en-US" altLang="zh-TW" sz="2800" dirty="0" err="1">
                <a:solidFill>
                  <a:schemeClr val="bg2"/>
                </a:solidFill>
              </a:rPr>
              <a:t>Asfarina</a:t>
            </a:r>
            <a:r>
              <a:rPr lang="en-US" altLang="zh-TW" sz="2800" dirty="0">
                <a:solidFill>
                  <a:schemeClr val="bg2"/>
                </a:solidFill>
              </a:rPr>
              <a:t> </a:t>
            </a:r>
            <a:r>
              <a:rPr lang="en-US" altLang="zh-TW" sz="2800" dirty="0" err="1">
                <a:solidFill>
                  <a:schemeClr val="bg2"/>
                </a:solidFill>
              </a:rPr>
              <a:t>Annizar</a:t>
            </a:r>
            <a:endParaRPr lang="en-US" altLang="zh-TW" sz="28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2. Carilah derivatif pertama dari masing-masing fungsi berikut ini dengan menggunakan aturan diferensiasi hasil bagi</a:t>
            </a:r>
          </a:p>
          <a:p>
            <a:pPr>
              <a:buNone/>
            </a:pPr>
            <a:endParaRPr lang="id-ID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44371" t="44196" r="44092" b="43177"/>
          <a:stretch>
            <a:fillRect/>
          </a:stretch>
        </p:blipFill>
        <p:spPr bwMode="auto">
          <a:xfrm>
            <a:off x="428596" y="2928934"/>
            <a:ext cx="4063035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/>
              <a:t>3. Carilah derivatif pertama dari masing-masing fungsi berikut ini dengan menggunakan aturan fungsi yang dipangkatkan</a:t>
            </a:r>
          </a:p>
          <a:p>
            <a:pPr marL="624078" indent="-514350">
              <a:buAutoNum type="alphaLcPeriod"/>
            </a:pPr>
            <a:r>
              <a:rPr lang="id-ID" dirty="0"/>
              <a:t>F(x) = (2x+3)⁴</a:t>
            </a:r>
          </a:p>
          <a:p>
            <a:pPr marL="624078" indent="-514350">
              <a:buAutoNum type="alphaLcPeriod"/>
            </a:pPr>
            <a:r>
              <a:rPr lang="id-ID" dirty="0"/>
              <a:t>F(x) = (x² +2x +5)⁶</a:t>
            </a:r>
          </a:p>
          <a:p>
            <a:pPr marL="624078" indent="-514350">
              <a:buAutoNum type="alphaLcPeriod"/>
            </a:pPr>
            <a:r>
              <a:rPr lang="id-ID" dirty="0"/>
              <a:t>F(x) = (6 +2x³)⁴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07179" y="1087685"/>
            <a:ext cx="8329642" cy="5797568"/>
          </a:xfrm>
        </p:spPr>
        <p:txBody>
          <a:bodyPr/>
          <a:lstStyle/>
          <a:p>
            <a:pPr algn="ctr"/>
            <a:r>
              <a:rPr lang="id-ID" dirty="0">
                <a:solidFill>
                  <a:schemeClr val="tx1"/>
                </a:solidFill>
              </a:rPr>
              <a:t>Terima Kasih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id-ID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8077200" cy="1676400"/>
          </a:xfrm>
        </p:spPr>
        <p:txBody>
          <a:bodyPr>
            <a:normAutofit/>
          </a:bodyPr>
          <a:lstStyle/>
          <a:p>
            <a:pPr algn="l"/>
            <a:r>
              <a:rPr lang="id-ID" altLang="zh-TW" sz="4000" dirty="0"/>
              <a:t>Derivatif dari fungsi </a:t>
            </a:r>
            <a:r>
              <a:rPr lang="en-US" altLang="zh-TW" sz="4000" i="1" dirty="0"/>
              <a:t>y</a:t>
            </a:r>
            <a:r>
              <a:rPr lang="en-US" altLang="zh-TW" sz="4000" dirty="0"/>
              <a:t> = </a:t>
            </a:r>
            <a:r>
              <a:rPr lang="en-US" altLang="zh-TW" sz="4000" i="1" dirty="0"/>
              <a:t>f</a:t>
            </a:r>
            <a:r>
              <a:rPr lang="en-US" altLang="zh-TW" sz="4000" dirty="0"/>
              <a:t>(</a:t>
            </a:r>
            <a:r>
              <a:rPr lang="en-US" altLang="zh-TW" sz="4000" i="1" dirty="0"/>
              <a:t>x</a:t>
            </a:r>
            <a:r>
              <a:rPr lang="en-US" altLang="zh-TW" sz="4000" dirty="0"/>
              <a:t>) </a:t>
            </a:r>
            <a:r>
              <a:rPr lang="id-ID" altLang="zh-TW" sz="4000" dirty="0"/>
              <a:t>terhadap x dinotasikan dengan</a:t>
            </a:r>
            <a:endParaRPr lang="en-US" altLang="zh-TW" dirty="0"/>
          </a:p>
        </p:txBody>
      </p:sp>
      <p:graphicFrame>
        <p:nvGraphicFramePr>
          <p:cNvPr id="174084" name="Object 4"/>
          <p:cNvGraphicFramePr>
            <a:graphicFrameLocks noChangeAspect="1"/>
          </p:cNvGraphicFramePr>
          <p:nvPr/>
        </p:nvGraphicFramePr>
        <p:xfrm>
          <a:off x="700088" y="2667000"/>
          <a:ext cx="1514475" cy="213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4" name="Equation" r:id="rId2" imgW="279279" imgH="393529" progId="Equation.3">
                  <p:embed/>
                </p:oleObj>
              </mc:Choice>
              <mc:Fallback>
                <p:oleObj name="Equation" r:id="rId2" imgW="279279" imgH="393529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88" y="2667000"/>
                        <a:ext cx="1514475" cy="213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5" name="Object 5"/>
          <p:cNvGraphicFramePr>
            <a:graphicFrameLocks noChangeAspect="1"/>
          </p:cNvGraphicFramePr>
          <p:nvPr/>
        </p:nvGraphicFramePr>
        <p:xfrm>
          <a:off x="2286000" y="2819400"/>
          <a:ext cx="2776538" cy="191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5" name="Equation" r:id="rId4" imgW="571252" imgH="393529" progId="Equation.3">
                  <p:embed/>
                </p:oleObj>
              </mc:Choice>
              <mc:Fallback>
                <p:oleObj name="Equation" r:id="rId4" imgW="571252" imgH="393529" progId="Equation.3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19400"/>
                        <a:ext cx="2776538" cy="1912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6" name="Object 6"/>
          <p:cNvGraphicFramePr>
            <a:graphicFrameLocks noChangeAspect="1"/>
          </p:cNvGraphicFramePr>
          <p:nvPr/>
        </p:nvGraphicFramePr>
        <p:xfrm>
          <a:off x="4953000" y="2971800"/>
          <a:ext cx="1700213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6" name="Equation" r:id="rId6" imgW="215713" imgH="203024" progId="Equation.3">
                  <p:embed/>
                </p:oleObj>
              </mc:Choice>
              <mc:Fallback>
                <p:oleObj name="Equation" r:id="rId6" imgW="215713" imgH="203024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971800"/>
                        <a:ext cx="1700213" cy="160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087" name="Object 7"/>
          <p:cNvGraphicFramePr>
            <a:graphicFrameLocks noChangeAspect="1"/>
          </p:cNvGraphicFramePr>
          <p:nvPr/>
        </p:nvGraphicFramePr>
        <p:xfrm>
          <a:off x="6477000" y="3200400"/>
          <a:ext cx="24384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7" name="Equation" r:id="rId8" imgW="406048" imgH="203024" progId="Equation.3">
                  <p:embed/>
                </p:oleObj>
              </mc:Choice>
              <mc:Fallback>
                <p:oleObj name="Equation" r:id="rId8" imgW="406048" imgH="203024" progId="Equation.3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200400"/>
                        <a:ext cx="2438400" cy="1219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Rumus-Rumus</a:t>
            </a:r>
            <a:r>
              <a:rPr lang="en-US" b="1" dirty="0"/>
              <a:t> </a:t>
            </a:r>
            <a:r>
              <a:rPr lang="en-US" b="1" dirty="0" err="1"/>
              <a:t>Diferensia</a:t>
            </a:r>
            <a:r>
              <a:rPr lang="id-ID" b="1" dirty="0"/>
              <a:t>si</a:t>
            </a:r>
            <a:endParaRPr lang="en-US" dirty="0"/>
          </a:p>
        </p:txBody>
      </p:sp>
      <p:pic>
        <p:nvPicPr>
          <p:cNvPr id="21811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08920"/>
            <a:ext cx="3828038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060848"/>
            <a:ext cx="3377830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952" y="3271837"/>
            <a:ext cx="3445992" cy="58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61048"/>
            <a:ext cx="3317014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48" y="4284712"/>
            <a:ext cx="3362888" cy="512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1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700445"/>
            <a:ext cx="3888908" cy="528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812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5229200"/>
            <a:ext cx="3223518" cy="714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8930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1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00042"/>
            <a:ext cx="5040561" cy="595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000108"/>
            <a:ext cx="4104456" cy="5236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2285992"/>
            <a:ext cx="4272002" cy="556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643050"/>
            <a:ext cx="5544617" cy="524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2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2857496"/>
            <a:ext cx="6579168" cy="622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3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3500438"/>
            <a:ext cx="4356205" cy="5076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4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4071942"/>
            <a:ext cx="3951348" cy="533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5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4572008"/>
            <a:ext cx="2941665" cy="709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9146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5214950"/>
            <a:ext cx="4536091" cy="764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4060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- </a:t>
            </a:r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259" t="-1111"/>
            </a:stretch>
          </a:blipFill>
        </p:spPr>
        <p:txBody>
          <a:bodyPr/>
          <a:lstStyle/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01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endParaRPr lang="id-ID" dirty="0"/>
          </a:p>
          <a:p>
            <a:pPr>
              <a:buNone/>
            </a:pPr>
            <a:r>
              <a:rPr lang="id-ID" dirty="0"/>
              <a:t> 5. y = 3x²</a:t>
            </a:r>
          </a:p>
          <a:p>
            <a:pPr>
              <a:buNone/>
            </a:pPr>
            <a:r>
              <a:rPr lang="id-ID" dirty="0"/>
              <a:t>	y’ = 6x</a:t>
            </a:r>
          </a:p>
          <a:p>
            <a:pPr>
              <a:buNone/>
            </a:pPr>
            <a:endParaRPr lang="id-ID" dirty="0"/>
          </a:p>
        </p:txBody>
      </p:sp>
      <p:pic>
        <p:nvPicPr>
          <p:cNvPr id="233474" name="Picture 2"/>
          <p:cNvPicPr>
            <a:picLocks noChangeAspect="1" noChangeArrowheads="1"/>
          </p:cNvPicPr>
          <p:nvPr/>
        </p:nvPicPr>
        <p:blipFill>
          <a:blip r:embed="rId2"/>
          <a:srcRect l="14824" t="20508" r="50037" b="58984"/>
          <a:stretch>
            <a:fillRect/>
          </a:stretch>
        </p:blipFill>
        <p:spPr bwMode="auto">
          <a:xfrm>
            <a:off x="500034" y="1428736"/>
            <a:ext cx="457203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 l="15390" t="57243" r="59762" b="22238"/>
          <a:stretch>
            <a:fillRect/>
          </a:stretch>
        </p:blipFill>
        <p:spPr bwMode="auto">
          <a:xfrm>
            <a:off x="642909" y="4572008"/>
            <a:ext cx="2923463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7.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+4</m:t>
                        </m:r>
                      </m:e>
                    </m:d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+3</m:t>
                        </m:r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misal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𝑢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+4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𝑢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′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=2</m:t>
                    </m:r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𝑣</m:t>
                      </m:r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+3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𝑢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𝑣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r>
                        <a:rPr lang="en-US" b="0" i="1" smtClean="0">
                          <a:latin typeface="Cambria Math"/>
                        </a:rPr>
                        <m:t>𝑢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𝑣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+3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+(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+4)(1)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=2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+4=3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b="0" i="1" smtClean="0">
                          <a:latin typeface="Cambria Math"/>
                        </a:rPr>
                        <m:t>+6</m:t>
                      </m:r>
                      <m:r>
                        <a:rPr lang="en-US" b="0" i="1" smtClean="0">
                          <a:latin typeface="Cambria Math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</a:rPr>
                        <m:t>+4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8.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+4</m:t>
                            </m:r>
                          </m:e>
                        </m:d>
                      </m:num>
                      <m:den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+3</m:t>
                            </m:r>
                          </m:e>
                        </m:d>
                      </m:den>
                    </m:f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𝑣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𝑢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𝑣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−1(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+4)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+3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b="0" i="0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+6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−4</m:t>
                          </m:r>
                        </m:num>
                        <m:den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/>
                            </a:rPr>
                            <m:t>+6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+9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59" t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48407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420888"/>
                <a:ext cx="8229600" cy="541588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9.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𝑦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+5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+9</m:t>
                            </m:r>
                          </m:e>
                        </m:d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15</m:t>
                        </m:r>
                      </m:sup>
                    </m:sSup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𝑑𝑦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𝑑𝑥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</a:rPr>
                        <m:t>=15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3</m:t>
                              </m:r>
                              <m:sSup>
                                <m:sSup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b="0" i="1" smtClean="0">
                                  <a:latin typeface="Cambria Math"/>
                                </a:rPr>
                                <m:t>+5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</a:rPr>
                                <m:t>+9</m:t>
                              </m:r>
                            </m:e>
                          </m:d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14</m:t>
                          </m:r>
                        </m:sup>
                      </m:sSup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6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+5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420888"/>
                <a:ext cx="8229600" cy="5415880"/>
              </a:xfrm>
              <a:blipFill>
                <a:blip r:embed="rId2"/>
                <a:stretch>
                  <a:fillRect l="-593" t="-5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7914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</a:t>
            </a:r>
            <a:r>
              <a:rPr lang="en-US"/>
              <a:t>Latihan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eriod"/>
            </a:pPr>
            <a:r>
              <a:rPr lang="id-ID" dirty="0"/>
              <a:t>Carilah derivatif pertama dari</a:t>
            </a:r>
          </a:p>
          <a:p>
            <a:pPr marL="624078" indent="-514350">
              <a:buAutoNum type="alphaLcPeriod"/>
            </a:pPr>
            <a:r>
              <a:rPr lang="id-ID" dirty="0"/>
              <a:t>F(x) = 2x</a:t>
            </a:r>
          </a:p>
          <a:p>
            <a:pPr marL="624078" indent="-514350">
              <a:buAutoNum type="alphaLcPeriod"/>
            </a:pPr>
            <a:r>
              <a:rPr lang="id-ID" dirty="0"/>
              <a:t>F(x) = 9 – 5X</a:t>
            </a:r>
          </a:p>
          <a:p>
            <a:pPr marL="624078" indent="-514350">
              <a:buAutoNum type="alphaLcPeriod"/>
            </a:pPr>
            <a:r>
              <a:rPr lang="id-ID" dirty="0"/>
              <a:t>F(x) = x³ +8</a:t>
            </a:r>
          </a:p>
          <a:p>
            <a:pPr marL="624078" indent="-514350">
              <a:buAutoNum type="alphaLcPeriod"/>
            </a:pPr>
            <a:r>
              <a:rPr lang="id-ID" dirty="0"/>
              <a:t>F(x) = x⁶ - 5x⁴ + 12x -6</a:t>
            </a:r>
          </a:p>
          <a:p>
            <a:pPr marL="624078" indent="-514350">
              <a:buAutoNum type="alphaLcPeriod"/>
            </a:pPr>
            <a:r>
              <a:rPr lang="id-ID" dirty="0"/>
              <a:t>F(x) = (X+3)(X+4)</a:t>
            </a:r>
          </a:p>
          <a:p>
            <a:pPr marL="624078" indent="-514350">
              <a:buAutoNum type="alphaLcPeriod"/>
            </a:pPr>
            <a:r>
              <a:rPr lang="id-ID" dirty="0"/>
              <a:t>F(x) = (4x +5)(2x+3)</a:t>
            </a:r>
          </a:p>
          <a:p>
            <a:pPr marL="624078" indent="-514350">
              <a:buAutoNum type="alphaLcPeriod"/>
            </a:pPr>
            <a:r>
              <a:rPr lang="id-ID" dirty="0"/>
              <a:t>F(x) = (x²+4)(3x²+7)</a:t>
            </a:r>
          </a:p>
        </p:txBody>
      </p:sp>
    </p:spTree>
    <p:extLst>
      <p:ext uri="{BB962C8B-B14F-4D97-AF65-F5344CB8AC3E}">
        <p14:creationId xmlns:p14="http://schemas.microsoft.com/office/powerpoint/2010/main" val="28298726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1525</TotalTime>
  <Words>265</Words>
  <Application>Microsoft Office PowerPoint</Application>
  <PresentationFormat>On-screen Show (4:3)</PresentationFormat>
  <Paragraphs>34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Cambria Math</vt:lpstr>
      <vt:lpstr>Century Gothic</vt:lpstr>
      <vt:lpstr>Wingdings</vt:lpstr>
      <vt:lpstr>Wingdings 3</vt:lpstr>
      <vt:lpstr>Ion Boardroom</vt:lpstr>
      <vt:lpstr>Equation</vt:lpstr>
      <vt:lpstr>Diferensial Radhita Asfarina Annizar</vt:lpstr>
      <vt:lpstr>Derivatif dari fungsi y = f(x) terhadap x dinotasikan dengan</vt:lpstr>
      <vt:lpstr>Rumus-Rumus Diferensiasi</vt:lpstr>
      <vt:lpstr>PowerPoint Presentation</vt:lpstr>
      <vt:lpstr>Contoh - contoh</vt:lpstr>
      <vt:lpstr>PowerPoint Presentation</vt:lpstr>
      <vt:lpstr>PowerPoint Presentation</vt:lpstr>
      <vt:lpstr>PowerPoint Presentation</vt:lpstr>
      <vt:lpstr>Soal Latihan</vt:lpstr>
      <vt:lpstr>PowerPoint Presentation</vt:lpstr>
      <vt:lpstr>PowerPoint Presentation</vt:lpstr>
      <vt:lpstr>Terima Kasih </vt:lpstr>
    </vt:vector>
  </TitlesOfParts>
  <Company>Kau Yan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Limits and Derivatives</dc:title>
  <dc:creator>Tang Tai Wai</dc:creator>
  <cp:lastModifiedBy>Admin</cp:lastModifiedBy>
  <cp:revision>48</cp:revision>
  <dcterms:created xsi:type="dcterms:W3CDTF">2003-08-22T12:18:03Z</dcterms:created>
  <dcterms:modified xsi:type="dcterms:W3CDTF">2024-12-30T05:28:02Z</dcterms:modified>
</cp:coreProperties>
</file>