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99" r:id="rId3"/>
    <p:sldId id="301" r:id="rId4"/>
    <p:sldId id="302" r:id="rId5"/>
    <p:sldId id="303" r:id="rId6"/>
    <p:sldId id="306" r:id="rId7"/>
    <p:sldId id="308" r:id="rId8"/>
    <p:sldId id="309" r:id="rId9"/>
    <p:sldId id="310" r:id="rId10"/>
    <p:sldId id="311" r:id="rId11"/>
    <p:sldId id="312" r:id="rId12"/>
    <p:sldId id="304" r:id="rId13"/>
    <p:sldId id="307" r:id="rId14"/>
    <p:sldId id="313" r:id="rId15"/>
    <p:sldId id="314" r:id="rId16"/>
    <p:sldId id="315" r:id="rId17"/>
    <p:sldId id="316" r:id="rId18"/>
    <p:sldId id="317" r:id="rId19"/>
    <p:sldId id="318" r:id="rId20"/>
    <p:sldId id="319" r:id="rId21"/>
    <p:sldId id="320" r:id="rId22"/>
    <p:sldId id="322" r:id="rId23"/>
    <p:sldId id="323" r:id="rId24"/>
    <p:sldId id="324" r:id="rId25"/>
    <p:sldId id="305" r:id="rId26"/>
    <p:sldId id="300" r:id="rId27"/>
  </p:sldIdLst>
  <p:sldSz cx="9144000" cy="6858000" type="screen4x3"/>
  <p:notesSz cx="7045325" cy="9345613"/>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59" d="100"/>
          <a:sy n="59" d="100"/>
        </p:scale>
        <p:origin x="1476"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TIPOLOGI WISATAWAN DAN TIPE WISATAWAN</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507A3D7-4EAD-2567-827D-B12041410A98}"/>
              </a:ext>
            </a:extLst>
          </p:cNvPr>
          <p:cNvSpPr>
            <a:spLocks noGrp="1"/>
          </p:cNvSpPr>
          <p:nvPr>
            <p:ph idx="1"/>
          </p:nvPr>
        </p:nvSpPr>
        <p:spPr>
          <a:xfrm>
            <a:off x="251520" y="332656"/>
            <a:ext cx="8640960" cy="5793507"/>
          </a:xfrm>
        </p:spPr>
        <p:txBody>
          <a:bodyPr>
            <a:normAutofit fontScale="25000" lnSpcReduction="20000"/>
          </a:bodyPr>
          <a:lstStyle/>
          <a:p>
            <a:pPr marL="0" marR="0">
              <a:lnSpc>
                <a:spcPct val="107000"/>
              </a:lnSpc>
              <a:spcBef>
                <a:spcPts val="1370"/>
              </a:spcBef>
              <a:spcAft>
                <a:spcPts val="1030"/>
              </a:spcAft>
              <a:buNone/>
            </a:pPr>
            <a:r>
              <a:rPr lang="en-US" sz="9600" b="1" kern="0" dirty="0">
                <a:solidFill>
                  <a:srgbClr val="404040"/>
                </a:solidFill>
                <a:latin typeface="Segoe UI" panose="020B0502040204020203" pitchFamily="34" charset="0"/>
                <a:ea typeface="Times New Roman" panose="02020603050405020304" pitchFamily="18" charset="0"/>
              </a:rPr>
              <a:t>3. </a:t>
            </a:r>
            <a:r>
              <a:rPr lang="id-ID" sz="9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Berdasarkan Gaya Perjalanan</a:t>
            </a:r>
            <a:r>
              <a:rPr lang="id-ID" sz="9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9600" i="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 </a:t>
            </a:r>
            <a:r>
              <a:rPr lang="id-ID" sz="9600" i="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Style</a:t>
            </a:r>
            <a:r>
              <a:rPr lang="id-ID" sz="9600" i="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9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 Wisatawan Massa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Mass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Mengikuti paket tur konvensional dengan jadwal ketat.</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Tur grup ke Bali atau Eropa dengan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itinerary</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tetap.</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 Wisatawan Independen (Independent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FITs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Free</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Independent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Merencanakan perjalanan sendiri tanpa bergantung pada agen.</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Backpacker</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solo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 Wisatawan Eksklusif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Luxury</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Mengutamakan kenyamanan dan fasilitas premium.</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Menginap di hotel bintang 5,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private</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 Wisatawan Ramah Lingkungan (Eco-</a:t>
            </a:r>
            <a:r>
              <a:rPr lang="id-ID" sz="72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72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7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Memilih destinasi dan aktivitas yang berkelanjutan.</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Mengunjungi </a:t>
            </a:r>
            <a:r>
              <a:rPr lang="id-ID" sz="72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ecolodge</a:t>
            </a:r>
            <a:r>
              <a:rPr lang="id-ID" sz="72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wisata konservasi.</a:t>
            </a:r>
            <a:endParaRPr lang="id-ID" sz="72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pPr>
            <a:r>
              <a:rPr lang="id-ID"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id-ID" dirty="0"/>
          </a:p>
        </p:txBody>
      </p:sp>
    </p:spTree>
    <p:extLst>
      <p:ext uri="{BB962C8B-B14F-4D97-AF65-F5344CB8AC3E}">
        <p14:creationId xmlns:p14="http://schemas.microsoft.com/office/powerpoint/2010/main" val="707833109"/>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00B6D83-D7F0-C122-BD40-129244FDC8C6}"/>
              </a:ext>
            </a:extLst>
          </p:cNvPr>
          <p:cNvSpPr>
            <a:spLocks noGrp="1"/>
          </p:cNvSpPr>
          <p:nvPr>
            <p:ph idx="1"/>
          </p:nvPr>
        </p:nvSpPr>
        <p:spPr>
          <a:xfrm>
            <a:off x="323528" y="188640"/>
            <a:ext cx="9289032" cy="6768752"/>
          </a:xfrm>
        </p:spPr>
        <p:txBody>
          <a:bodyPr>
            <a:normAutofit/>
          </a:bodyPr>
          <a:lstStyle/>
          <a:p>
            <a:pPr algn="l">
              <a:spcBef>
                <a:spcPts val="1372"/>
              </a:spcBef>
              <a:spcAft>
                <a:spcPts val="1029"/>
              </a:spcAft>
              <a:buNone/>
            </a:pPr>
            <a:r>
              <a:rPr lang="en-US" sz="2400" b="1" dirty="0">
                <a:solidFill>
                  <a:srgbClr val="404040"/>
                </a:solidFill>
                <a:latin typeface="DeepSeek-CJK-patch"/>
              </a:rPr>
              <a:t>4. </a:t>
            </a:r>
            <a:r>
              <a:rPr lang="id-ID" sz="2400" b="1" i="0" dirty="0">
                <a:solidFill>
                  <a:srgbClr val="404040"/>
                </a:solidFill>
                <a:effectLst/>
                <a:latin typeface="DeepSeek-CJK-patch"/>
              </a:rPr>
              <a:t>Berdasarkan Durasi &amp; Frekuensi Perjalanan</a:t>
            </a:r>
            <a:endParaRPr lang="id-ID" sz="2400" b="0" i="0" dirty="0">
              <a:solidFill>
                <a:srgbClr val="404040"/>
              </a:solidFill>
              <a:effectLst/>
              <a:latin typeface="DeepSeek-CJK-patch"/>
            </a:endParaRPr>
          </a:p>
          <a:p>
            <a:pPr marL="0" marR="0">
              <a:lnSpc>
                <a:spcPct val="107000"/>
              </a:lnSpc>
              <a:spcBef>
                <a:spcPts val="1370"/>
              </a:spcBef>
              <a:spcAft>
                <a:spcPts val="1030"/>
              </a:spcAft>
              <a:buNone/>
            </a:pP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 Wisatawan Jangka Pendek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Short</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-term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Bepergian dalam waktu singkat (1-3 hari).</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a:t>
            </a:r>
            <a:r>
              <a:rPr lang="id-ID" sz="16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Weekend</a:t>
            </a: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6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getaway</a:t>
            </a: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 Wisatawan Jangka Panjang (Long-term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Tinggal lebih lama di destinasi (minggu hingga bulan).</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Digital nomad atau </a:t>
            </a:r>
            <a:r>
              <a:rPr lang="id-ID" sz="16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volunteer</a:t>
            </a: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6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tourism</a:t>
            </a: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 Wisatawan Berkala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Repeat</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Sering mengunjungi tempat yang sama.</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Wisatawan yang rutin ke Yogyakarta setiap tahun.</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 Wisatawan Sekali Kunjung (One-</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time</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6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Visitors</a:t>
            </a:r>
            <a:r>
              <a:rPr lang="id-ID" sz="16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6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Hanya datang sekali ke suatu destinasi.</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6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Wisatawan yang mengunjungi Raja Ampat sekali seumur hidup.</a:t>
            </a:r>
            <a:endParaRPr lang="id-ID" sz="16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endParaRPr lang="id-ID" dirty="0"/>
          </a:p>
        </p:txBody>
      </p:sp>
    </p:spTree>
    <p:extLst>
      <p:ext uri="{BB962C8B-B14F-4D97-AF65-F5344CB8AC3E}">
        <p14:creationId xmlns:p14="http://schemas.microsoft.com/office/powerpoint/2010/main" val="121425144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AF98266-98D5-DDB3-24F1-2C8FE4C4614F}"/>
              </a:ext>
            </a:extLst>
          </p:cNvPr>
          <p:cNvSpPr>
            <a:spLocks noGrp="1"/>
          </p:cNvSpPr>
          <p:nvPr>
            <p:ph sz="half" idx="1"/>
          </p:nvPr>
        </p:nvSpPr>
        <p:spPr>
          <a:xfrm>
            <a:off x="457200" y="1600200"/>
            <a:ext cx="4038600" cy="4525963"/>
          </a:xfrm>
        </p:spPr>
        <p:txBody>
          <a:bodyPr>
            <a:normAutofit/>
          </a:bodyPr>
          <a:lstStyle/>
          <a:p>
            <a:pPr>
              <a:lnSpc>
                <a:spcPct val="90000"/>
              </a:lnSpc>
              <a:buNone/>
            </a:pPr>
            <a:r>
              <a:rPr lang="id-ID" sz="2200" b="1"/>
              <a:t>4. Tipologi Lain:</a:t>
            </a:r>
            <a:endParaRPr lang="id-ID" sz="2200"/>
          </a:p>
          <a:p>
            <a:pPr>
              <a:lnSpc>
                <a:spcPct val="90000"/>
              </a:lnSpc>
              <a:buNone/>
            </a:pPr>
            <a:r>
              <a:rPr lang="en-US" sz="2200"/>
              <a:t>    </a:t>
            </a:r>
            <a:r>
              <a:rPr lang="id-ID" sz="2200"/>
              <a:t>Selain model-model di atas, ada juga tipologi wisatawan berdasarkan:</a:t>
            </a:r>
          </a:p>
          <a:p>
            <a:pPr>
              <a:lnSpc>
                <a:spcPct val="90000"/>
              </a:lnSpc>
              <a:buFont typeface="Arial" panose="020B0604020202020204" pitchFamily="34" charset="0"/>
              <a:buChar char="•"/>
            </a:pPr>
            <a:r>
              <a:rPr lang="id-ID" sz="2200" b="1"/>
              <a:t>Tujuan Perjalanan:</a:t>
            </a:r>
            <a:r>
              <a:rPr lang="id-ID" sz="2200"/>
              <a:t> Wisatawan rekreasi, bisnis, pendidikan, ziarah, dll.</a:t>
            </a:r>
          </a:p>
          <a:p>
            <a:pPr>
              <a:lnSpc>
                <a:spcPct val="90000"/>
              </a:lnSpc>
              <a:buFont typeface="Arial" panose="020B0604020202020204" pitchFamily="34" charset="0"/>
              <a:buChar char="•"/>
            </a:pPr>
            <a:r>
              <a:rPr lang="id-ID" sz="2200" b="1"/>
              <a:t>Usia:</a:t>
            </a:r>
            <a:r>
              <a:rPr lang="id-ID" sz="2200"/>
              <a:t> Wisatawan anak-anak, remaja, dewasa, lansia.</a:t>
            </a:r>
          </a:p>
          <a:p>
            <a:pPr>
              <a:lnSpc>
                <a:spcPct val="90000"/>
              </a:lnSpc>
              <a:buFont typeface="Arial" panose="020B0604020202020204" pitchFamily="34" charset="0"/>
              <a:buChar char="•"/>
            </a:pPr>
            <a:r>
              <a:rPr lang="id-ID" sz="2200" b="1"/>
              <a:t>Gaya Hidup:</a:t>
            </a:r>
            <a:r>
              <a:rPr lang="id-ID" sz="2200"/>
              <a:t> Wisatawan petualang, mewah, hemat, dll.</a:t>
            </a:r>
          </a:p>
          <a:p>
            <a:pPr>
              <a:lnSpc>
                <a:spcPct val="90000"/>
              </a:lnSpc>
              <a:buFont typeface="Arial" panose="020B0604020202020204" pitchFamily="34" charset="0"/>
              <a:buChar char="•"/>
            </a:pPr>
            <a:r>
              <a:rPr lang="id-ID" sz="2200" b="1"/>
              <a:t>Minat:</a:t>
            </a:r>
            <a:r>
              <a:rPr lang="id-ID" sz="2200"/>
              <a:t> Wisatawan budaya, alam, kuliner, belanja, d</a:t>
            </a:r>
            <a:endParaRPr lang="id-ID" sz="2200" kern="100">
              <a:effectLst/>
            </a:endParaRPr>
          </a:p>
          <a:p>
            <a:pPr marL="0" indent="0">
              <a:lnSpc>
                <a:spcPct val="90000"/>
              </a:lnSpc>
              <a:buNone/>
            </a:pPr>
            <a:endParaRPr lang="id-ID" sz="2200"/>
          </a:p>
          <a:p>
            <a:pPr>
              <a:lnSpc>
                <a:spcPct val="90000"/>
              </a:lnSpc>
            </a:pPr>
            <a:endParaRPr lang="id-ID" sz="2200"/>
          </a:p>
        </p:txBody>
      </p:sp>
      <p:pic>
        <p:nvPicPr>
          <p:cNvPr id="1027" name="Picture 3" descr="Tipologi Turis Cohen - 4 Tipe Utama Turis - Guru Pariwisata">
            <a:extLst>
              <a:ext uri="{FF2B5EF4-FFF2-40B4-BE49-F238E27FC236}">
                <a16:creationId xmlns:a16="http://schemas.microsoft.com/office/drawing/2014/main" id="{8695DB9C-CBAF-28EB-0278-87FC48781AF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519429"/>
            <a:ext cx="4038600" cy="2687504"/>
          </a:xfrm>
          <a:prstGeom prst="rect">
            <a:avLst/>
          </a:prstGeom>
          <a:solidFill>
            <a:srgbClr val="FFFFFF"/>
          </a:solidFill>
        </p:spPr>
      </p:pic>
    </p:spTree>
    <p:extLst>
      <p:ext uri="{BB962C8B-B14F-4D97-AF65-F5344CB8AC3E}">
        <p14:creationId xmlns:p14="http://schemas.microsoft.com/office/powerpoint/2010/main" val="406316701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D1E2A7B-3D98-CD29-4AF9-44A74418FCE0}"/>
              </a:ext>
            </a:extLst>
          </p:cNvPr>
          <p:cNvSpPr>
            <a:spLocks noGrp="1"/>
          </p:cNvSpPr>
          <p:nvPr>
            <p:ph idx="1"/>
          </p:nvPr>
        </p:nvSpPr>
        <p:spPr>
          <a:xfrm>
            <a:off x="611560" y="692696"/>
            <a:ext cx="8075240" cy="5433467"/>
          </a:xfrm>
        </p:spPr>
        <p:txBody>
          <a:bodyPr>
            <a:normAutofit fontScale="92500" lnSpcReduction="10000"/>
          </a:bodyPr>
          <a:lstStyle/>
          <a:p>
            <a:pPr>
              <a:buNone/>
            </a:pPr>
            <a:r>
              <a:rPr lang="id-ID" b="1" dirty="0"/>
              <a:t>Memahami tipologi wisatawan membantu dalam:</a:t>
            </a:r>
          </a:p>
          <a:p>
            <a:pPr>
              <a:buFont typeface="Arial" panose="020B0604020202020204" pitchFamily="34" charset="0"/>
              <a:buChar char="•"/>
            </a:pPr>
            <a:r>
              <a:rPr lang="id-ID" b="1" dirty="0"/>
              <a:t>Segmentasi Pasar:</a:t>
            </a:r>
            <a:r>
              <a:rPr lang="id-ID" dirty="0"/>
              <a:t> Mengidentifikasi kelompok-kelompok wisatawan dengan kebutuhan dan preferensi yang serupa.</a:t>
            </a:r>
          </a:p>
          <a:p>
            <a:pPr>
              <a:buFont typeface="Arial" panose="020B0604020202020204" pitchFamily="34" charset="0"/>
              <a:buChar char="•"/>
            </a:pPr>
            <a:r>
              <a:rPr lang="id-ID" b="1" dirty="0"/>
              <a:t>Pengembangan Produk dan Layanan:</a:t>
            </a:r>
            <a:r>
              <a:rPr lang="id-ID" dirty="0"/>
              <a:t> Merancang produk dan layanan yang sesuai dengan kebutuhan setiap segmen.</a:t>
            </a:r>
          </a:p>
          <a:p>
            <a:pPr>
              <a:buFont typeface="Arial" panose="020B0604020202020204" pitchFamily="34" charset="0"/>
              <a:buChar char="•"/>
            </a:pPr>
            <a:r>
              <a:rPr lang="id-ID" b="1" dirty="0"/>
              <a:t>Strategi Pemasaran:</a:t>
            </a:r>
            <a:r>
              <a:rPr lang="id-ID" dirty="0"/>
              <a:t> Mengembangkan pesan dan saluran pemasaran yang efektif untuk menjangkau target pasar.</a:t>
            </a:r>
          </a:p>
          <a:p>
            <a:pPr>
              <a:buFont typeface="Arial" panose="020B0604020202020204" pitchFamily="34" charset="0"/>
              <a:buChar char="•"/>
            </a:pPr>
            <a:r>
              <a:rPr lang="id-ID" b="1" dirty="0"/>
              <a:t>Pengelolaan Destinasi:</a:t>
            </a:r>
            <a:r>
              <a:rPr lang="id-ID" dirty="0"/>
              <a:t> Mengelola destinasi agar sesuai dengan jenis wisatawan yang ditargetkan dan meminimalkan dampak negatif.</a:t>
            </a:r>
          </a:p>
          <a:p>
            <a:endParaRPr lang="id-ID" dirty="0"/>
          </a:p>
        </p:txBody>
      </p:sp>
    </p:spTree>
    <p:extLst>
      <p:ext uri="{BB962C8B-B14F-4D97-AF65-F5344CB8AC3E}">
        <p14:creationId xmlns:p14="http://schemas.microsoft.com/office/powerpoint/2010/main" val="66104678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68A9338-B99A-6DA9-3184-0E5C6D22DA77}"/>
              </a:ext>
            </a:extLst>
          </p:cNvPr>
          <p:cNvSpPr>
            <a:spLocks noGrp="1"/>
          </p:cNvSpPr>
          <p:nvPr>
            <p:ph idx="1"/>
          </p:nvPr>
        </p:nvSpPr>
        <p:spPr>
          <a:xfrm>
            <a:off x="467544" y="548680"/>
            <a:ext cx="8136904" cy="5577483"/>
          </a:xfrm>
        </p:spPr>
        <p:txBody>
          <a:bodyPr/>
          <a:lstStyle/>
          <a:p>
            <a:pPr marL="0" indent="0" algn="ctr">
              <a:buNone/>
            </a:pPr>
            <a:r>
              <a:rPr lang="id-ID" sz="3200" b="1" kern="0" dirty="0">
                <a:effectLst/>
                <a:latin typeface="Times New Roman" panose="02020603050405020304" pitchFamily="18" charset="0"/>
                <a:ea typeface="Times New Roman" panose="02020603050405020304" pitchFamily="18" charset="0"/>
                <a:cs typeface="Times New Roman" panose="02020603050405020304" pitchFamily="18" charset="0"/>
              </a:rPr>
              <a:t>TIPE-TIPE WISATAWAN</a:t>
            </a:r>
            <a:endPar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ctr">
              <a:buNone/>
            </a:pPr>
            <a:endPar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Aft>
                <a:spcPts val="800"/>
              </a:spcAft>
              <a:buNone/>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id-ID" sz="18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Rekreasi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Leisure</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Untuk bersantai, menyegarkan pikiran, melepas stres.</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Berlibur ke pantai,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resort</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taman hiburan.</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Bali, Anyer, Danau Toba.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id-ID" sz="18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Budaya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Cultural</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Menikmati, mempelajari, atau menyaksikan budaya dan sejarah lokal.</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Menonton tari tradisional, mengunjungi candi/museum, ikut upacara adat.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Candi Borobudur, Toraja, Keraton Yogyakarta.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dirty="0"/>
          </a:p>
        </p:txBody>
      </p:sp>
    </p:spTree>
    <p:extLst>
      <p:ext uri="{BB962C8B-B14F-4D97-AF65-F5344CB8AC3E}">
        <p14:creationId xmlns:p14="http://schemas.microsoft.com/office/powerpoint/2010/main" val="244480720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A5AF414C-BC6C-8FD0-71A2-7A7BFD06C415}"/>
              </a:ext>
            </a:extLst>
          </p:cNvPr>
          <p:cNvSpPr>
            <a:spLocks noGrp="1"/>
          </p:cNvSpPr>
          <p:nvPr>
            <p:ph idx="1"/>
          </p:nvPr>
        </p:nvSpPr>
        <p:spPr>
          <a:xfrm>
            <a:off x="755576" y="692696"/>
            <a:ext cx="8064896" cy="5433467"/>
          </a:xfrm>
        </p:spPr>
        <p:txBody>
          <a:bodyPr>
            <a:normAutofit fontScale="70000" lnSpcReduction="20000"/>
          </a:bodyPr>
          <a:lstStyle/>
          <a:p>
            <a:pPr marL="0" marR="0">
              <a:lnSpc>
                <a:spcPct val="107000"/>
              </a:lnSpc>
              <a:spcAft>
                <a:spcPts val="800"/>
              </a:spcAft>
              <a:buNone/>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3. </a:t>
            </a:r>
            <a:r>
              <a:rPr lang="id-ID" sz="24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Petualangan (</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Adventure</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Mencari pengalaman seru, ekstrem, atau menantang fisik.</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Mendaki gunung, arung jeram, panjat tebing, </a:t>
            </a:r>
            <a:r>
              <a:rPr lang="id-ID"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diving</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Gunung Rinjani, Gunung Semeru, Raja Ampat.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4. </a:t>
            </a:r>
            <a:r>
              <a:rPr lang="id-ID" sz="24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Spiritual / Religius (Spiritual/</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Religious</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Melakukan perjalanan ke tempat suci atau kegiatan keagamaan.</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Ziarah, </a:t>
            </a:r>
            <a:r>
              <a:rPr lang="id-ID"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retreat</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spiritual, ibadah haji/umrah.</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Masjid Agung Demak, Gua Maria </a:t>
            </a:r>
            <a:r>
              <a:rPr lang="id-ID"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Lourdes</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Makam Wali </a:t>
            </a:r>
            <a:r>
              <a:rPr lang="id-ID"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Songo</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5. </a:t>
            </a:r>
            <a:r>
              <a:rPr lang="id-ID" sz="24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Kuliner (</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Culinary</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Menjelajahi dan menikmati makanan khas daerah.</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Wisata pasar tradisional, berburu makanan legendaris, ikut kelas memasak.</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24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2400" kern="0" dirty="0">
                <a:effectLst/>
                <a:latin typeface="Times New Roman" panose="02020603050405020304" pitchFamily="18" charset="0"/>
                <a:ea typeface="Times New Roman" panose="02020603050405020304" pitchFamily="18" charset="0"/>
                <a:cs typeface="Times New Roman" panose="02020603050405020304" pitchFamily="18" charset="0"/>
              </a:rPr>
              <a:t>: Yogyakarta (gudeg), Padang (rendang), Bandung (jajanan lokal).</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dirty="0"/>
          </a:p>
        </p:txBody>
      </p:sp>
    </p:spTree>
    <p:extLst>
      <p:ext uri="{BB962C8B-B14F-4D97-AF65-F5344CB8AC3E}">
        <p14:creationId xmlns:p14="http://schemas.microsoft.com/office/powerpoint/2010/main" val="9140465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1A3A9E74-3BCC-B08A-C5A8-574F5F3CA4B1}"/>
              </a:ext>
            </a:extLst>
          </p:cNvPr>
          <p:cNvSpPr>
            <a:spLocks noGrp="1"/>
          </p:cNvSpPr>
          <p:nvPr>
            <p:ph idx="1"/>
          </p:nvPr>
        </p:nvSpPr>
        <p:spPr>
          <a:xfrm>
            <a:off x="467544" y="764704"/>
            <a:ext cx="8219256" cy="5361459"/>
          </a:xfrm>
        </p:spPr>
        <p:txBody>
          <a:bodyPr>
            <a:normAutofit fontScale="92500" lnSpcReduction="20000"/>
          </a:bodyPr>
          <a:lstStyle/>
          <a:p>
            <a:pPr marL="0" marR="0">
              <a:lnSpc>
                <a:spcPct val="107000"/>
              </a:lnSpc>
              <a:spcAft>
                <a:spcPts val="800"/>
              </a:spcAft>
              <a:buNone/>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6. </a:t>
            </a:r>
            <a:r>
              <a:rPr lang="id-ID" sz="18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Ekowisata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Ecotourist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Menikmati alam sambil menjaga kelestariannya.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Trekking</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hutan, konservasi penyu, mengunjungi taman nasional.</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Taman Nasional Ujung Kulon, Tangkahan Sumatra Utara, Taman Nasional Bromo Tengger Semeru.</a:t>
            </a:r>
            <a:endPar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07000"/>
              </a:lnSpc>
              <a:spcAft>
                <a:spcPts val="800"/>
              </a:spcAft>
              <a:buNone/>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7. </a:t>
            </a:r>
            <a:r>
              <a:rPr lang="id-ID" sz="18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Bisnis (Business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Tourist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Perjalanan dinas, rapat, seminar, pameran, atau konferensi.</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Menghadiri MICE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Meeting</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Incentive</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Convention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kern="0" dirty="0" err="1">
                <a:effectLst/>
                <a:latin typeface="Times New Roman" panose="02020603050405020304" pitchFamily="18" charset="0"/>
                <a:ea typeface="Times New Roman" panose="02020603050405020304" pitchFamily="18" charset="0"/>
                <a:cs typeface="Times New Roman" panose="02020603050405020304" pitchFamily="18" charset="0"/>
              </a:rPr>
              <a:t>Exhibition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destinasi</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Jakarta, Surabaya, Bali (untuk MICE).</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Aft>
                <a:spcPts val="800"/>
              </a:spcAft>
              <a:buNone/>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8. </a:t>
            </a:r>
            <a:r>
              <a:rPr lang="id-ID" sz="1800" b="1" kern="0" dirty="0">
                <a:effectLst/>
                <a:latin typeface="Segoe UI Emoji" panose="020B0502040204020203" pitchFamily="34" charset="0"/>
                <a:ea typeface="Times New Roman" panose="02020603050405020304" pitchFamily="18" charset="0"/>
                <a:cs typeface="Segoe UI Emoji" panose="020B0502040204020203" pitchFamily="34" charset="0"/>
              </a:rPr>
              <a:t>🏡</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Wisatawan Kunjungan Keluarga / Teman (VFR –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Visiting</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Friends</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and</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id-ID" sz="1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Relatives</a:t>
            </a: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Tujuan</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Mengunjungi keluarga atau teman.</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Contoh aktivitas</a:t>
            </a: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Reuni, silaturahmi, acara keluarga.</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r>
              <a:rPr lang="id-ID" sz="1800" b="1" kern="0" dirty="0">
                <a:effectLst/>
                <a:latin typeface="Times New Roman" panose="02020603050405020304" pitchFamily="18" charset="0"/>
                <a:ea typeface="Times New Roman" panose="02020603050405020304" pitchFamily="18" charset="0"/>
                <a:cs typeface="Times New Roman" panose="02020603050405020304" pitchFamily="18" charset="0"/>
              </a:rPr>
              <a:t>Biasanya tidak berfokus pada atraksi wisata, tapi tetap berdampak pada ekonomi lokal.</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SzPts val="1000"/>
              <a:buFont typeface="Symbol" panose="05050102010706020507" pitchFamily="18" charset="2"/>
              <a:buChar char=""/>
              <a:tabLst>
                <a:tab pos="457200" algn="l"/>
              </a:tabLst>
            </a:pP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id-ID" dirty="0"/>
          </a:p>
        </p:txBody>
      </p:sp>
    </p:spTree>
    <p:extLst>
      <p:ext uri="{BB962C8B-B14F-4D97-AF65-F5344CB8AC3E}">
        <p14:creationId xmlns:p14="http://schemas.microsoft.com/office/powerpoint/2010/main" val="27413055"/>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69E0B39-2468-89C2-790F-62D3A0FD1F11}"/>
              </a:ext>
            </a:extLst>
          </p:cNvPr>
          <p:cNvSpPr>
            <a:spLocks noGrp="1"/>
          </p:cNvSpPr>
          <p:nvPr>
            <p:ph sz="half" idx="1"/>
          </p:nvPr>
        </p:nvSpPr>
        <p:spPr>
          <a:xfrm>
            <a:off x="457200" y="836712"/>
            <a:ext cx="4038600" cy="5289451"/>
          </a:xfrm>
        </p:spPr>
        <p:txBody>
          <a:bodyPr>
            <a:normAutofit/>
          </a:bodyPr>
          <a:lstStyle/>
          <a:p>
            <a:pPr marL="0" indent="0">
              <a:lnSpc>
                <a:spcPct val="90000"/>
              </a:lnSpc>
              <a:buNone/>
            </a:pPr>
            <a:r>
              <a:rPr lang="id-ID" sz="1500" b="1" kern="0" dirty="0">
                <a:effectLst/>
              </a:rPr>
              <a:t>Tipe Wisatawan Berdasarkan Perilaku dan Motivasi</a:t>
            </a:r>
            <a:endParaRPr lang="id-ID" sz="1500" kern="100" dirty="0">
              <a:effectLst/>
            </a:endParaRPr>
          </a:p>
          <a:p>
            <a:pPr marL="0" indent="0">
              <a:lnSpc>
                <a:spcPct val="90000"/>
              </a:lnSpc>
              <a:buNone/>
            </a:pPr>
            <a:r>
              <a:rPr lang="id-ID" sz="1500" kern="0" dirty="0">
                <a:effectLst/>
              </a:rPr>
              <a:t>Wisatawan dapat dikelompokkan ke dalam berbagai tipe berdasarkan tujuan, gaya bepergian, dan preferensi mereka. </a:t>
            </a:r>
            <a:endParaRPr lang="en-US" sz="1500" kern="0" dirty="0">
              <a:effectLst/>
            </a:endParaRPr>
          </a:p>
          <a:p>
            <a:pPr marL="0" indent="0">
              <a:lnSpc>
                <a:spcPct val="90000"/>
              </a:lnSpc>
              <a:buNone/>
            </a:pPr>
            <a:endParaRPr lang="en-US" sz="1500" kern="0" dirty="0"/>
          </a:p>
          <a:p>
            <a:pPr marL="0" marR="0">
              <a:lnSpc>
                <a:spcPct val="90000"/>
              </a:lnSpc>
              <a:spcBef>
                <a:spcPts val="1370"/>
              </a:spcBef>
              <a:spcAft>
                <a:spcPts val="1030"/>
              </a:spcAft>
              <a:buNone/>
            </a:pPr>
            <a:r>
              <a:rPr lang="id-ID" sz="1500" b="1" kern="0" dirty="0">
                <a:effectLst/>
              </a:rPr>
              <a:t>1. Wisatawan Rekreasi (</a:t>
            </a:r>
            <a:r>
              <a:rPr lang="id-ID" sz="1500" b="1" kern="0" dirty="0" err="1">
                <a:effectLst/>
              </a:rPr>
              <a:t>Leisure</a:t>
            </a:r>
            <a:r>
              <a:rPr lang="id-ID" sz="1500" b="1" kern="0" dirty="0">
                <a:effectLst/>
              </a:rPr>
              <a:t> </a:t>
            </a:r>
            <a:r>
              <a:rPr lang="id-ID" sz="1500" b="1" kern="0" dirty="0" err="1">
                <a:effectLst/>
              </a:rPr>
              <a:t>Travelers</a:t>
            </a:r>
            <a:r>
              <a:rPr lang="id-ID" sz="1500" b="1" kern="0" dirty="0">
                <a:effectLst/>
              </a:rPr>
              <a:t>)</a:t>
            </a:r>
            <a:endParaRPr lang="id-ID" sz="15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1500" b="1" kern="0" dirty="0">
                <a:effectLst/>
              </a:rPr>
              <a:t>Motivasi</a:t>
            </a:r>
            <a:r>
              <a:rPr lang="id-ID" sz="1500" kern="0" dirty="0">
                <a:effectLst/>
              </a:rPr>
              <a:t>: Bersantai, melepas stres, menikmati liburan.</a:t>
            </a:r>
            <a:endParaRPr lang="id-ID" sz="1500" kern="100" dirty="0">
              <a:effectLst/>
            </a:endParaRPr>
          </a:p>
          <a:p>
            <a:pPr marL="342900" marR="0" lvl="0" indent="-342900">
              <a:lnSpc>
                <a:spcPct val="90000"/>
              </a:lnSpc>
              <a:spcAft>
                <a:spcPts val="300"/>
              </a:spcAft>
              <a:buSzPts val="1000"/>
              <a:buFont typeface="Symbol" panose="05050102010706020507" pitchFamily="18" charset="2"/>
              <a:buChar char=""/>
              <a:tabLst>
                <a:tab pos="457200" algn="l"/>
              </a:tabLst>
            </a:pPr>
            <a:r>
              <a:rPr lang="id-ID" sz="1500" b="1" kern="0" dirty="0">
                <a:effectLst/>
              </a:rPr>
              <a:t>Karakteristik</a:t>
            </a:r>
            <a:r>
              <a:rPr lang="id-ID" sz="1500" kern="0" dirty="0">
                <a:effectLst/>
              </a:rPr>
              <a:t>:</a:t>
            </a:r>
            <a:endParaRPr lang="id-ID" sz="1500" kern="100" dirty="0">
              <a:effectLst/>
            </a:endParaRPr>
          </a:p>
          <a:p>
            <a:pPr marL="742950" marR="0" lvl="1" indent="-285750">
              <a:lnSpc>
                <a:spcPct val="90000"/>
              </a:lnSpc>
              <a:spcAft>
                <a:spcPts val="800"/>
              </a:spcAft>
              <a:buSzPts val="1000"/>
              <a:buFont typeface="Courier New" panose="02070309020205020404" pitchFamily="49" charset="0"/>
              <a:buChar char="o"/>
              <a:tabLst>
                <a:tab pos="914400" algn="l"/>
              </a:tabLst>
            </a:pPr>
            <a:r>
              <a:rPr lang="id-ID" sz="1500" kern="0" dirty="0">
                <a:effectLst/>
              </a:rPr>
              <a:t>Lebih suka destinasi populer (pantai, gunung, taman hiburan).</a:t>
            </a:r>
            <a:endParaRPr lang="id-ID" sz="1500" kern="100" dirty="0">
              <a:effectLst/>
            </a:endParaRPr>
          </a:p>
          <a:p>
            <a:pPr marL="742950" marR="0" lvl="1" indent="-285750">
              <a:lnSpc>
                <a:spcPct val="90000"/>
              </a:lnSpc>
              <a:spcAft>
                <a:spcPts val="800"/>
              </a:spcAft>
              <a:buSzPts val="1000"/>
              <a:buFont typeface="Courier New" panose="02070309020205020404" pitchFamily="49" charset="0"/>
              <a:buChar char="o"/>
              <a:tabLst>
                <a:tab pos="914400" algn="l"/>
              </a:tabLst>
            </a:pPr>
            <a:r>
              <a:rPr lang="id-ID" sz="1500" kern="0" dirty="0">
                <a:effectLst/>
              </a:rPr>
              <a:t>Menghabiskan waktu untuk berfoto, kuliner, dan aktivitas ringan.</a:t>
            </a:r>
            <a:endParaRPr lang="id-ID" sz="1500" kern="100" dirty="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1500" b="1" kern="0" dirty="0">
                <a:effectLst/>
              </a:rPr>
              <a:t>Contoh</a:t>
            </a:r>
            <a:r>
              <a:rPr lang="id-ID" sz="1500" kern="0" dirty="0">
                <a:effectLst/>
              </a:rPr>
              <a:t>: Keluarga yang liburan ke Bali atau Ancol.</a:t>
            </a:r>
            <a:endParaRPr lang="id-ID" sz="1500" kern="100" dirty="0">
              <a:effectLst/>
            </a:endParaRPr>
          </a:p>
          <a:p>
            <a:pPr marL="0" indent="0">
              <a:lnSpc>
                <a:spcPct val="90000"/>
              </a:lnSpc>
              <a:buNone/>
            </a:pPr>
            <a:endParaRPr lang="en-US" sz="1500" kern="0" dirty="0">
              <a:effectLst/>
            </a:endParaRPr>
          </a:p>
          <a:p>
            <a:pPr>
              <a:lnSpc>
                <a:spcPct val="90000"/>
              </a:lnSpc>
            </a:pPr>
            <a:endParaRPr lang="en-US" sz="1500" kern="0" dirty="0"/>
          </a:p>
          <a:p>
            <a:pPr>
              <a:lnSpc>
                <a:spcPct val="90000"/>
              </a:lnSpc>
            </a:pPr>
            <a:endParaRPr lang="id-ID" sz="1500" dirty="0"/>
          </a:p>
        </p:txBody>
      </p:sp>
      <p:pic>
        <p:nvPicPr>
          <p:cNvPr id="2050" name="Picture 2" descr="Pariwisata Minat Khusus Desa Wisata Sebagai Wisata Alternatif">
            <a:extLst>
              <a:ext uri="{FF2B5EF4-FFF2-40B4-BE49-F238E27FC236}">
                <a16:creationId xmlns:a16="http://schemas.microsoft.com/office/drawing/2014/main" id="{9F7DF554-3933-B57F-489D-0A9ACB5782E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688691"/>
            <a:ext cx="4038600" cy="2348981"/>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7660242"/>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A6922FC0-944F-BE40-56BD-3870D43F4E20}"/>
              </a:ext>
            </a:extLst>
          </p:cNvPr>
          <p:cNvSpPr>
            <a:spLocks noGrp="1"/>
          </p:cNvSpPr>
          <p:nvPr>
            <p:ph idx="1"/>
          </p:nvPr>
        </p:nvSpPr>
        <p:spPr>
          <a:xfrm>
            <a:off x="395536" y="692696"/>
            <a:ext cx="8291264" cy="5433467"/>
          </a:xfrm>
        </p:spPr>
        <p:txBody>
          <a:bodyPr>
            <a:normAutofit fontScale="92500" lnSpcReduction="20000"/>
          </a:bodyPr>
          <a:lstStyle/>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2. Wisatawan Petualang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Adventure</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Seekers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Mencari tantangan dan pengalaman ekstrem.</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Memilih aktivitas seperti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hiking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diving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rafting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wildlife</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safari.</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Lebih tertarik ke destinasi alam yang belum terjamah.</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Pendaki Gunung Rinjani atau penyelam di Raja Ampat.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3. Wisatawan Budaya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Cultural</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Explorers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Memahami sejarah, seni, dan tradisi lokal.</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Mengunjungi museum, candi, atau festival adat.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Tertarik dengan cerita di balik suatu tempat.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Wisatawan yang menjelajahi Candi Borobudur atau Desa Adat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Penglipuran</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id-ID" dirty="0"/>
          </a:p>
        </p:txBody>
      </p:sp>
    </p:spTree>
    <p:extLst>
      <p:ext uri="{BB962C8B-B14F-4D97-AF65-F5344CB8AC3E}">
        <p14:creationId xmlns:p14="http://schemas.microsoft.com/office/powerpoint/2010/main" val="3905700604"/>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804A73E-3531-4A19-5B64-CBF7A0954872}"/>
              </a:ext>
            </a:extLst>
          </p:cNvPr>
          <p:cNvSpPr>
            <a:spLocks noGrp="1"/>
          </p:cNvSpPr>
          <p:nvPr>
            <p:ph idx="1"/>
          </p:nvPr>
        </p:nvSpPr>
        <p:spPr>
          <a:xfrm>
            <a:off x="539552" y="548680"/>
            <a:ext cx="8147248" cy="5577483"/>
          </a:xfrm>
        </p:spPr>
        <p:txBody>
          <a:bodyPr>
            <a:noAutofit/>
          </a:bodyPr>
          <a:lstStyle/>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4. Wisatawan Bisnis (Business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Urusan pekerjaan, konferensi, atau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meeting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Mengutamakan fasilitas seperti hotel dekat pusat kota,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WiFi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cepat, dan transportasi efisien.</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Sering bepergian dalam waktu singkat.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a:buNone/>
            </a:pPr>
            <a:r>
              <a:rPr lang="id-ID" sz="2000" b="1" kern="0" dirty="0">
                <a:solidFill>
                  <a:srgbClr val="404040"/>
                </a:solidFill>
                <a:effectLst/>
                <a:latin typeface="Segoe UI" panose="020B0502040204020203" pitchFamily="34" charset="0"/>
                <a:ea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rPr>
              <a:t>: Peserta pameran di Jakarta </a:t>
            </a:r>
            <a:r>
              <a:rPr lang="id-ID" sz="2000" kern="0" dirty="0" err="1">
                <a:solidFill>
                  <a:srgbClr val="404040"/>
                </a:solidFill>
                <a:effectLst/>
                <a:latin typeface="Segoe UI" panose="020B0502040204020203" pitchFamily="34" charset="0"/>
                <a:ea typeface="Times New Roman" panose="02020603050405020304" pitchFamily="18" charset="0"/>
              </a:rPr>
              <a:t>Convention</a:t>
            </a:r>
            <a:r>
              <a:rPr lang="id-ID" sz="2000" kern="0" dirty="0">
                <a:solidFill>
                  <a:srgbClr val="404040"/>
                </a:solidFill>
                <a:effectLst/>
                <a:latin typeface="Segoe UI" panose="020B0502040204020203" pitchFamily="34" charset="0"/>
                <a:ea typeface="Times New Roman" panose="02020603050405020304" pitchFamily="18" charset="0"/>
              </a:rPr>
              <a:t> Center.</a:t>
            </a:r>
            <a:endParaRPr lang="en-US" sz="2000" kern="0" dirty="0">
              <a:solidFill>
                <a:srgbClr val="404040"/>
              </a:solidFill>
              <a:effectLst/>
              <a:latin typeface="Segoe UI" panose="020B0502040204020203" pitchFamily="34" charset="0"/>
              <a:ea typeface="Times New Roman" panose="02020603050405020304" pitchFamily="18" charset="0"/>
            </a:endParaRPr>
          </a:p>
          <a:p>
            <a:pPr>
              <a:buNone/>
            </a:pPr>
            <a:endParaRPr lang="en-US" sz="2000" kern="0" dirty="0">
              <a:solidFill>
                <a:srgbClr val="404040"/>
              </a:solidFill>
              <a:latin typeface="Segoe UI" panose="020B0502040204020203" pitchFamily="34" charset="0"/>
            </a:endParaRPr>
          </a:p>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5. Wisatawan Religi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Pilgrimage</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Ibadah atau ziarah ke tempat suci.</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Destinasi seperti Makkah, Vatikan, atau Candi Prambanan (untuk wisatawan Hindu-Buddha).</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Perjalanan sering dilakukan berkelompok.</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a:buNone/>
            </a:pPr>
            <a:r>
              <a:rPr lang="id-ID" sz="2000" b="1" kern="0" dirty="0">
                <a:solidFill>
                  <a:srgbClr val="404040"/>
                </a:solidFill>
                <a:effectLst/>
                <a:latin typeface="Segoe UI" panose="020B0502040204020203" pitchFamily="34" charset="0"/>
                <a:ea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rPr>
              <a:t>: Jamaah haji atau </a:t>
            </a:r>
            <a:r>
              <a:rPr lang="id-ID" sz="2000" kern="0" dirty="0" err="1">
                <a:solidFill>
                  <a:srgbClr val="404040"/>
                </a:solidFill>
                <a:effectLst/>
                <a:latin typeface="Segoe UI" panose="020B0502040204020203" pitchFamily="34" charset="0"/>
                <a:ea typeface="Times New Roman" panose="02020603050405020304" pitchFamily="18" charset="0"/>
              </a:rPr>
              <a:t>umroh</a:t>
            </a:r>
            <a:endParaRPr lang="id-ID" sz="2000" dirty="0"/>
          </a:p>
        </p:txBody>
      </p:sp>
    </p:spTree>
    <p:extLst>
      <p:ext uri="{BB962C8B-B14F-4D97-AF65-F5344CB8AC3E}">
        <p14:creationId xmlns:p14="http://schemas.microsoft.com/office/powerpoint/2010/main" val="441844650"/>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a:latin typeface="Arial" panose="020B0604020202020204" pitchFamily="34" charset="0"/>
                <a:ea typeface="+mj-ea"/>
                <a:cs typeface="Arial" panose="020B0604020202020204" pitchFamily="34" charset="0"/>
              </a:rPr>
              <a:t>TIPOLOGI WISATAWAN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dirty="0">
              <a:solidFill>
                <a:schemeClr val="tx1"/>
              </a:solidFill>
              <a:latin typeface="Cambria" panose="02040503050406030204" pitchFamily="18" charset="0"/>
              <a:cs typeface="Arial" panose="020B0604020202020204" pitchFamily="34" charset="0"/>
            </a:endParaRPr>
          </a:p>
        </p:txBody>
      </p:sp>
      <p:sp>
        <p:nvSpPr>
          <p:cNvPr id="5" name="Kotak Teks 4">
            <a:extLst>
              <a:ext uri="{FF2B5EF4-FFF2-40B4-BE49-F238E27FC236}">
                <a16:creationId xmlns:a16="http://schemas.microsoft.com/office/drawing/2014/main" id="{D207460C-142F-A6D3-9EC0-B1BA8CD27405}"/>
              </a:ext>
            </a:extLst>
          </p:cNvPr>
          <p:cNvSpPr txBox="1"/>
          <p:nvPr/>
        </p:nvSpPr>
        <p:spPr>
          <a:xfrm>
            <a:off x="755576" y="1700808"/>
            <a:ext cx="7416824" cy="4216924"/>
          </a:xfrm>
          <a:prstGeom prst="rect">
            <a:avLst/>
          </a:prstGeom>
          <a:noFill/>
        </p:spPr>
        <p:txBody>
          <a:bodyPr wrap="square">
            <a:spAutoFit/>
          </a:bodyPr>
          <a:lstStyle/>
          <a:p>
            <a:pPr marL="0" marR="0">
              <a:lnSpc>
                <a:spcPct val="150000"/>
              </a:lnSpc>
              <a:spcAft>
                <a:spcPts val="800"/>
              </a:spcAft>
            </a:pPr>
            <a:r>
              <a:rPr lang="id-ID" sz="2000" kern="0" dirty="0">
                <a:solidFill>
                  <a:srgbClr val="001D35"/>
                </a:solidFill>
                <a:effectLst/>
                <a:latin typeface="Arial" panose="020B0604020202020204" pitchFamily="34" charset="0"/>
                <a:ea typeface="Times New Roman" panose="02020603050405020304" pitchFamily="18" charset="0"/>
                <a:cs typeface="Times New Roman" panose="02020603050405020304" pitchFamily="18" charset="0"/>
              </a:rPr>
              <a:t>Tipologi wisatawan adalah cara mengelompokkan atau mengklasifikasikan wisatawan berdasarkan berbagai karakteristik, motivasi perjalanan, perilaku konsumen, dan preferensi liburan. Dengan memahami tipologi wisatawan, pengelola destinasi wisata dan industri pariwisata dapat menyesuaikan layanan dan produk wisata agar lebih sesuai dengan kebutuhan dan keinginan wisatawan yang berbeda</a:t>
            </a:r>
            <a:r>
              <a:rPr lang="id-ID" sz="1800" kern="0" dirty="0">
                <a:solidFill>
                  <a:srgbClr val="001D35"/>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kern="0" dirty="0">
              <a:solidFill>
                <a:srgbClr val="001D35"/>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nSpc>
                <a:spcPct val="150000"/>
              </a:lnSpc>
              <a:spcAft>
                <a:spcPts val="800"/>
              </a:spcAft>
            </a:pPr>
            <a:r>
              <a:rPr lang="id-ID" b="1" kern="0" dirty="0">
                <a:solidFill>
                  <a:srgbClr val="001D35"/>
                </a:solidFill>
                <a:effectLst/>
                <a:latin typeface="Arial" panose="020B0604020202020204" pitchFamily="34" charset="0"/>
                <a:ea typeface="Times New Roman" panose="02020603050405020304" pitchFamily="18" charset="0"/>
                <a:cs typeface="Times New Roman" panose="02020603050405020304" pitchFamily="18" charset="0"/>
              </a:rPr>
              <a:t> </a:t>
            </a:r>
            <a:r>
              <a:rPr lang="id-ID" b="1" dirty="0"/>
              <a:t>Ada beberapa pendekatan dan model tipologi wisatawan yang telah dikembangkan oleh para ahli, di antaranya:</a:t>
            </a:r>
            <a:endParaRPr lang="id-ID" b="1"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8C533FE4-4656-16F2-B8B2-376681012E35}"/>
              </a:ext>
            </a:extLst>
          </p:cNvPr>
          <p:cNvSpPr>
            <a:spLocks noGrp="1"/>
          </p:cNvSpPr>
          <p:nvPr>
            <p:ph idx="1"/>
          </p:nvPr>
        </p:nvSpPr>
        <p:spPr>
          <a:xfrm>
            <a:off x="539552" y="692696"/>
            <a:ext cx="8147248" cy="5433467"/>
          </a:xfrm>
        </p:spPr>
        <p:txBody>
          <a:bodyPr>
            <a:normAutofit fontScale="85000" lnSpcReduction="20000"/>
          </a:bodyPr>
          <a:lstStyle/>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6. Wisatawan Kesehatan &amp;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Wellness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Medical</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Wellness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Perawatan medis atau relaksasi.</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Memilih destinasi dengan fasilitas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spa</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yoga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retreat</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rumah sakit ternama.</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Orang yang berobat ke Singapura atau mengikuti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retreat</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meditasi di Ubud.</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7. Wisatawan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Backpacker</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Budget</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dengan anggaran terbatas.</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Menginap di hostel, menggunakan transportasi umum, dan mencari pengalaman lokal.</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Sering bepergian solo atau dalam grup kecil.</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Backpacker</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Eropa yang menjelajahi Yogyakarta.</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endParaRPr lang="id-ID" dirty="0"/>
          </a:p>
        </p:txBody>
      </p:sp>
    </p:spTree>
    <p:extLst>
      <p:ext uri="{BB962C8B-B14F-4D97-AF65-F5344CB8AC3E}">
        <p14:creationId xmlns:p14="http://schemas.microsoft.com/office/powerpoint/2010/main" val="3763341955"/>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C0C76B0E-60C0-8B1E-A5BA-7F2EC317315A}"/>
              </a:ext>
            </a:extLst>
          </p:cNvPr>
          <p:cNvSpPr>
            <a:spLocks noGrp="1"/>
          </p:cNvSpPr>
          <p:nvPr>
            <p:ph idx="1"/>
          </p:nvPr>
        </p:nvSpPr>
        <p:spPr>
          <a:xfrm>
            <a:off x="467544" y="836712"/>
            <a:ext cx="8219256" cy="5289451"/>
          </a:xfrm>
        </p:spPr>
        <p:txBody>
          <a:bodyPr>
            <a:noAutofit/>
          </a:bodyPr>
          <a:lstStyle/>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8. Wisatawan Mewah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Luxury</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Kenyamanan dan pengalaman eksklusif.</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Menginap di hotel bintang 5,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private</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dan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fine</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dining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Tidak terlalu memperhatikan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budget</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Wisatawan yang mengunjungi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resort</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private</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di Nusa Dua, Bali.</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1370"/>
              </a:spcBef>
              <a:spcAft>
                <a:spcPts val="1030"/>
              </a:spcAft>
              <a:buNone/>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9. Wisatawan Digital Nomad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Remote</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0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Workers</a:t>
            </a: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Motivasi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Bekerja sambil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traveling</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300"/>
              </a:spcAft>
              <a:buSzPts val="1000"/>
              <a:buFont typeface="Symbol" panose="05050102010706020507" pitchFamily="18" charset="2"/>
              <a:buChar char=""/>
              <a:tabLst>
                <a:tab pos="457200" algn="l"/>
              </a:tabLst>
            </a:pPr>
            <a:r>
              <a:rPr lang="id-ID" sz="20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Karakteristik</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Tinggal lama di suatu destinasi (1-6 bulan).</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ts val="2145"/>
              </a:lnSpc>
              <a:spcAft>
                <a:spcPts val="800"/>
              </a:spcAft>
              <a:buSzPts val="1000"/>
              <a:buFont typeface="Courier New" panose="02070309020205020404" pitchFamily="49" charset="0"/>
              <a:buChar char="o"/>
              <a:tabLst>
                <a:tab pos="914400" algn="l"/>
              </a:tabLst>
            </a:pP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Memilih tempat dengan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WiFi</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cepat dan komunitas </a:t>
            </a:r>
            <a:r>
              <a:rPr lang="id-ID" sz="20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expat</a:t>
            </a:r>
            <a:r>
              <a:rPr lang="id-ID" sz="20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20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a:buNone/>
            </a:pPr>
            <a:r>
              <a:rPr lang="id-ID" sz="2000" b="1" kern="0" dirty="0">
                <a:solidFill>
                  <a:srgbClr val="404040"/>
                </a:solidFill>
                <a:effectLst/>
                <a:latin typeface="Segoe UI" panose="020B0502040204020203" pitchFamily="34" charset="0"/>
                <a:ea typeface="Times New Roman" panose="02020603050405020304" pitchFamily="18" charset="0"/>
              </a:rPr>
              <a:t>Contoh</a:t>
            </a:r>
            <a:r>
              <a:rPr lang="id-ID" sz="2000" kern="0" dirty="0">
                <a:solidFill>
                  <a:srgbClr val="404040"/>
                </a:solidFill>
                <a:effectLst/>
                <a:latin typeface="Segoe UI" panose="020B0502040204020203" pitchFamily="34" charset="0"/>
                <a:ea typeface="Times New Roman" panose="02020603050405020304" pitchFamily="18" charset="0"/>
              </a:rPr>
              <a:t>: </a:t>
            </a:r>
            <a:r>
              <a:rPr lang="id-ID" sz="2000" kern="0" dirty="0" err="1">
                <a:solidFill>
                  <a:srgbClr val="404040"/>
                </a:solidFill>
                <a:effectLst/>
                <a:latin typeface="Segoe UI" panose="020B0502040204020203" pitchFamily="34" charset="0"/>
                <a:ea typeface="Times New Roman" panose="02020603050405020304" pitchFamily="18" charset="0"/>
              </a:rPr>
              <a:t>Freelancer</a:t>
            </a:r>
            <a:r>
              <a:rPr lang="id-ID" sz="2000" kern="0" dirty="0">
                <a:solidFill>
                  <a:srgbClr val="404040"/>
                </a:solidFill>
                <a:effectLst/>
                <a:latin typeface="Segoe UI" panose="020B0502040204020203" pitchFamily="34" charset="0"/>
                <a:ea typeface="Times New Roman" panose="02020603050405020304" pitchFamily="18" charset="0"/>
              </a:rPr>
              <a:t> yang tinggal sementara di Canggu, Bali</a:t>
            </a:r>
            <a:endParaRPr lang="id-ID" sz="2000" dirty="0"/>
          </a:p>
        </p:txBody>
      </p:sp>
    </p:spTree>
    <p:extLst>
      <p:ext uri="{BB962C8B-B14F-4D97-AF65-F5344CB8AC3E}">
        <p14:creationId xmlns:p14="http://schemas.microsoft.com/office/powerpoint/2010/main" val="12491078"/>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5A34795-36B6-9BE6-EDE7-DA1C41F635D7}"/>
              </a:ext>
            </a:extLst>
          </p:cNvPr>
          <p:cNvSpPr>
            <a:spLocks noGrp="1"/>
          </p:cNvSpPr>
          <p:nvPr>
            <p:ph sz="half" idx="1"/>
          </p:nvPr>
        </p:nvSpPr>
        <p:spPr>
          <a:xfrm>
            <a:off x="457200" y="1600200"/>
            <a:ext cx="4038600" cy="4525963"/>
          </a:xfrm>
        </p:spPr>
        <p:txBody>
          <a:bodyPr>
            <a:normAutofit/>
          </a:bodyPr>
          <a:lstStyle/>
          <a:p>
            <a:pPr marL="0" marR="0">
              <a:lnSpc>
                <a:spcPct val="90000"/>
              </a:lnSpc>
              <a:spcBef>
                <a:spcPts val="1370"/>
              </a:spcBef>
              <a:spcAft>
                <a:spcPts val="1030"/>
              </a:spcAft>
              <a:buNone/>
            </a:pPr>
            <a:r>
              <a:rPr lang="id-ID" sz="2200" b="1" kern="0">
                <a:effectLst/>
              </a:rPr>
              <a:t>10. Wisatawan Kelompok (Group </a:t>
            </a:r>
            <a:r>
              <a:rPr lang="id-ID" sz="2200" b="1" kern="0" err="1">
                <a:effectLst/>
              </a:rPr>
              <a:t>Tourists</a:t>
            </a:r>
            <a:r>
              <a:rPr lang="id-ID" sz="2200" b="1" kern="0">
                <a:effectLst/>
              </a:rPr>
              <a:t>)</a:t>
            </a:r>
            <a:endParaRPr lang="id-ID" sz="2200" kern="10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200" b="1" kern="0">
                <a:effectLst/>
              </a:rPr>
              <a:t>Motivasi</a:t>
            </a:r>
            <a:r>
              <a:rPr lang="id-ID" sz="2200" kern="0">
                <a:effectLst/>
              </a:rPr>
              <a:t>: Liburan bersama keluarga atau grup.</a:t>
            </a:r>
            <a:endParaRPr lang="id-ID" sz="2200" kern="100">
              <a:effectLst/>
            </a:endParaRPr>
          </a:p>
          <a:p>
            <a:pPr marL="342900" marR="0" lvl="0" indent="-342900">
              <a:lnSpc>
                <a:spcPct val="90000"/>
              </a:lnSpc>
              <a:spcAft>
                <a:spcPts val="300"/>
              </a:spcAft>
              <a:buSzPts val="1000"/>
              <a:buFont typeface="Symbol" panose="05050102010706020507" pitchFamily="18" charset="2"/>
              <a:buChar char=""/>
              <a:tabLst>
                <a:tab pos="457200" algn="l"/>
              </a:tabLst>
            </a:pPr>
            <a:r>
              <a:rPr lang="id-ID" sz="2200" b="1" kern="0">
                <a:effectLst/>
              </a:rPr>
              <a:t>Karakteristik</a:t>
            </a:r>
            <a:r>
              <a:rPr lang="id-ID" sz="2200" kern="0">
                <a:effectLst/>
              </a:rPr>
              <a:t>:</a:t>
            </a:r>
            <a:endParaRPr lang="id-ID" sz="2200" kern="100">
              <a:effectLst/>
            </a:endParaRPr>
          </a:p>
          <a:p>
            <a:pPr marL="742950" marR="0" lvl="1" indent="-285750">
              <a:lnSpc>
                <a:spcPct val="90000"/>
              </a:lnSpc>
              <a:spcAft>
                <a:spcPts val="800"/>
              </a:spcAft>
              <a:buSzPts val="1000"/>
              <a:buFont typeface="Courier New" panose="02070309020205020404" pitchFamily="49" charset="0"/>
              <a:buChar char="o"/>
              <a:tabLst>
                <a:tab pos="914400" algn="l"/>
              </a:tabLst>
            </a:pPr>
            <a:r>
              <a:rPr lang="id-ID" sz="2200" kern="0">
                <a:effectLst/>
              </a:rPr>
              <a:t>Mengikuti paket tur dengan </a:t>
            </a:r>
            <a:r>
              <a:rPr lang="id-ID" sz="2200" kern="0" err="1">
                <a:effectLst/>
              </a:rPr>
              <a:t>itinerary</a:t>
            </a:r>
            <a:r>
              <a:rPr lang="id-ID" sz="2200" kern="0">
                <a:effectLst/>
              </a:rPr>
              <a:t> terjadwal.</a:t>
            </a:r>
            <a:endParaRPr lang="id-ID" sz="2200" kern="100">
              <a:effectLst/>
            </a:endParaRPr>
          </a:p>
          <a:p>
            <a:pPr marL="742950" marR="0" lvl="1" indent="-285750">
              <a:lnSpc>
                <a:spcPct val="90000"/>
              </a:lnSpc>
              <a:spcAft>
                <a:spcPts val="800"/>
              </a:spcAft>
              <a:buSzPts val="1000"/>
              <a:buFont typeface="Courier New" panose="02070309020205020404" pitchFamily="49" charset="0"/>
              <a:buChar char="o"/>
              <a:tabLst>
                <a:tab pos="914400" algn="l"/>
              </a:tabLst>
            </a:pPr>
            <a:r>
              <a:rPr lang="id-ID" sz="2200" kern="0">
                <a:effectLst/>
              </a:rPr>
              <a:t>Lebih suka aktivitas kelompok.</a:t>
            </a:r>
            <a:endParaRPr lang="id-ID" sz="2200" kern="100">
              <a:effectLst/>
            </a:endParaRPr>
          </a:p>
          <a:p>
            <a:pPr marL="342900" marR="0" lvl="0" indent="-342900">
              <a:lnSpc>
                <a:spcPct val="90000"/>
              </a:lnSpc>
              <a:spcAft>
                <a:spcPts val="800"/>
              </a:spcAft>
              <a:buSzPts val="1000"/>
              <a:buFont typeface="Symbol" panose="05050102010706020507" pitchFamily="18" charset="2"/>
              <a:buChar char=""/>
              <a:tabLst>
                <a:tab pos="457200" algn="l"/>
              </a:tabLst>
            </a:pPr>
            <a:r>
              <a:rPr lang="id-ID" sz="2200" b="1" kern="0">
                <a:effectLst/>
              </a:rPr>
              <a:t>Contoh</a:t>
            </a:r>
            <a:r>
              <a:rPr lang="id-ID" sz="2200" kern="0">
                <a:effectLst/>
              </a:rPr>
              <a:t>: </a:t>
            </a:r>
            <a:r>
              <a:rPr lang="id-ID" sz="2200" kern="0" err="1">
                <a:effectLst/>
              </a:rPr>
              <a:t>Tour</a:t>
            </a:r>
            <a:r>
              <a:rPr lang="id-ID" sz="2200" kern="0">
                <a:effectLst/>
              </a:rPr>
              <a:t> grup ke Danau Toba atau Bromo.</a:t>
            </a:r>
            <a:endParaRPr lang="id-ID" sz="2200" kern="100">
              <a:effectLst/>
            </a:endParaRPr>
          </a:p>
          <a:p>
            <a:pPr marL="0" marR="0">
              <a:lnSpc>
                <a:spcPct val="90000"/>
              </a:lnSpc>
              <a:spcAft>
                <a:spcPts val="800"/>
              </a:spcAft>
            </a:pPr>
            <a:endParaRPr lang="id-ID" sz="2200" kern="100">
              <a:effectLst/>
            </a:endParaRPr>
          </a:p>
          <a:p>
            <a:pPr>
              <a:lnSpc>
                <a:spcPct val="90000"/>
              </a:lnSpc>
            </a:pPr>
            <a:endParaRPr lang="id-ID" sz="2200"/>
          </a:p>
        </p:txBody>
      </p:sp>
      <p:pic>
        <p:nvPicPr>
          <p:cNvPr id="1026" name="Picture 2" descr="Demak Masuk Top 10 Kunjungan Wisatawan Terbanyak se-Jateng Selama Libur  Lebaran">
            <a:extLst>
              <a:ext uri="{FF2B5EF4-FFF2-40B4-BE49-F238E27FC236}">
                <a16:creationId xmlns:a16="http://schemas.microsoft.com/office/drawing/2014/main" id="{83504710-89A8-E258-2042-DC6F31194A4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420824"/>
            <a:ext cx="4038600" cy="2884714"/>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5968016"/>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9EAB88B-DFEC-E966-2730-2E9EE8782974}"/>
              </a:ext>
            </a:extLst>
          </p:cNvPr>
          <p:cNvSpPr>
            <a:spLocks noGrp="1"/>
          </p:cNvSpPr>
          <p:nvPr>
            <p:ph idx="1"/>
          </p:nvPr>
        </p:nvSpPr>
        <p:spPr>
          <a:xfrm>
            <a:off x="467544" y="748270"/>
            <a:ext cx="8075240" cy="5361459"/>
          </a:xfrm>
        </p:spPr>
        <p:txBody>
          <a:bodyPr/>
          <a:lstStyle/>
          <a:p>
            <a:pPr algn="l">
              <a:spcBef>
                <a:spcPts val="1372"/>
              </a:spcBef>
              <a:spcAft>
                <a:spcPts val="1029"/>
              </a:spcAft>
              <a:buNone/>
            </a:pPr>
            <a:r>
              <a:rPr lang="id-ID" b="1" i="0" dirty="0">
                <a:solidFill>
                  <a:srgbClr val="404040"/>
                </a:solidFill>
                <a:effectLst/>
                <a:latin typeface="DeepSeek-CJK-patch"/>
              </a:rPr>
              <a:t>Kesimpulan</a:t>
            </a:r>
            <a:r>
              <a:rPr lang="en-US" b="1" i="0" dirty="0">
                <a:solidFill>
                  <a:srgbClr val="404040"/>
                </a:solidFill>
                <a:effectLst/>
                <a:latin typeface="DeepSeek-CJK-patch"/>
              </a:rPr>
              <a:t> TIPE WISATAWAN</a:t>
            </a:r>
            <a:endParaRPr lang="id-ID" b="0" i="0" dirty="0">
              <a:solidFill>
                <a:srgbClr val="404040"/>
              </a:solidFill>
              <a:effectLst/>
              <a:latin typeface="DeepSeek-CJK-patch"/>
            </a:endParaRPr>
          </a:p>
          <a:p>
            <a:pPr algn="l">
              <a:lnSpc>
                <a:spcPts val="2143"/>
              </a:lnSpc>
              <a:spcBef>
                <a:spcPts val="1029"/>
              </a:spcBef>
              <a:spcAft>
                <a:spcPts val="1029"/>
              </a:spcAft>
              <a:buNone/>
            </a:pPr>
            <a:r>
              <a:rPr lang="id-ID" b="0" i="0" dirty="0">
                <a:solidFill>
                  <a:srgbClr val="404040"/>
                </a:solidFill>
                <a:effectLst/>
                <a:latin typeface="DeepSeek-CJK-patch"/>
              </a:rPr>
              <a:t>Setiap tipe wisatawan memiliki kebutuhan dan preferensi yang berbeda. Dengan memahami klasifikasi ini, pelaku industri pariwisata dapat:</a:t>
            </a:r>
          </a:p>
          <a:p>
            <a:pPr algn="l">
              <a:lnSpc>
                <a:spcPts val="2143"/>
              </a:lnSpc>
              <a:spcBef>
                <a:spcPts val="1029"/>
              </a:spcBef>
              <a:spcAft>
                <a:spcPts val="1029"/>
              </a:spcAft>
              <a:buFont typeface="Arial" panose="020B0604020202020204" pitchFamily="34" charset="0"/>
              <a:buChar char="•"/>
            </a:pPr>
            <a:r>
              <a:rPr lang="id-ID" b="0" i="0" dirty="0">
                <a:solidFill>
                  <a:srgbClr val="404040"/>
                </a:solidFill>
                <a:effectLst/>
                <a:latin typeface="DeepSeek-CJK-patch"/>
              </a:rPr>
              <a:t>Menyediakan </a:t>
            </a:r>
            <a:r>
              <a:rPr lang="id-ID" b="1" i="0" dirty="0">
                <a:solidFill>
                  <a:srgbClr val="404040"/>
                </a:solidFill>
                <a:effectLst/>
                <a:latin typeface="DeepSeek-CJK-patch"/>
              </a:rPr>
              <a:t>layanan yang sesuai</a:t>
            </a:r>
            <a:r>
              <a:rPr lang="id-ID" b="0" i="0" dirty="0">
                <a:solidFill>
                  <a:srgbClr val="404040"/>
                </a:solidFill>
                <a:effectLst/>
                <a:latin typeface="DeepSeek-CJK-patch"/>
              </a:rPr>
              <a:t> (misalnya, </a:t>
            </a:r>
            <a:r>
              <a:rPr lang="id-ID" b="0" i="0" dirty="0" err="1">
                <a:solidFill>
                  <a:srgbClr val="404040"/>
                </a:solidFill>
                <a:effectLst/>
                <a:latin typeface="DeepSeek-CJK-patch"/>
              </a:rPr>
              <a:t>backpacker</a:t>
            </a:r>
            <a:r>
              <a:rPr lang="id-ID" b="0" i="0" dirty="0">
                <a:solidFill>
                  <a:srgbClr val="404040"/>
                </a:solidFill>
                <a:effectLst/>
                <a:latin typeface="DeepSeek-CJK-patch"/>
              </a:rPr>
              <a:t> butuh hostel, sementara </a:t>
            </a:r>
            <a:r>
              <a:rPr lang="id-ID" b="0" i="0" dirty="0" err="1">
                <a:solidFill>
                  <a:srgbClr val="404040"/>
                </a:solidFill>
                <a:effectLst/>
                <a:latin typeface="DeepSeek-CJK-patch"/>
              </a:rPr>
              <a:t>luxury</a:t>
            </a:r>
            <a:r>
              <a:rPr lang="id-ID" b="0" i="0" dirty="0">
                <a:solidFill>
                  <a:srgbClr val="404040"/>
                </a:solidFill>
                <a:effectLst/>
                <a:latin typeface="DeepSeek-CJK-patch"/>
              </a:rPr>
              <a:t> </a:t>
            </a:r>
            <a:r>
              <a:rPr lang="id-ID" b="0" i="0" dirty="0" err="1">
                <a:solidFill>
                  <a:srgbClr val="404040"/>
                </a:solidFill>
                <a:effectLst/>
                <a:latin typeface="DeepSeek-CJK-patch"/>
              </a:rPr>
              <a:t>traveler</a:t>
            </a:r>
            <a:r>
              <a:rPr lang="id-ID" b="0" i="0" dirty="0">
                <a:solidFill>
                  <a:srgbClr val="404040"/>
                </a:solidFill>
                <a:effectLst/>
                <a:latin typeface="DeepSeek-CJK-patch"/>
              </a:rPr>
              <a:t> butuh </a:t>
            </a:r>
            <a:r>
              <a:rPr lang="id-ID" b="0" i="0" dirty="0" err="1">
                <a:solidFill>
                  <a:srgbClr val="404040"/>
                </a:solidFill>
                <a:effectLst/>
                <a:latin typeface="DeepSeek-CJK-patch"/>
              </a:rPr>
              <a:t>villa</a:t>
            </a:r>
            <a:r>
              <a:rPr lang="id-ID" b="0" i="0" dirty="0">
                <a:solidFill>
                  <a:srgbClr val="404040"/>
                </a:solidFill>
                <a:effectLst/>
                <a:latin typeface="DeepSeek-CJK-patch"/>
              </a:rPr>
              <a:t> pribadi).</a:t>
            </a:r>
          </a:p>
          <a:p>
            <a:pPr algn="l">
              <a:lnSpc>
                <a:spcPts val="2143"/>
              </a:lnSpc>
              <a:spcBef>
                <a:spcPts val="300"/>
              </a:spcBef>
              <a:spcAft>
                <a:spcPts val="1029"/>
              </a:spcAft>
              <a:buFont typeface="Arial" panose="020B0604020202020204" pitchFamily="34" charset="0"/>
              <a:buChar char="•"/>
            </a:pPr>
            <a:r>
              <a:rPr lang="id-ID" b="0" i="0" dirty="0">
                <a:solidFill>
                  <a:srgbClr val="404040"/>
                </a:solidFill>
                <a:effectLst/>
                <a:latin typeface="DeepSeek-CJK-patch"/>
              </a:rPr>
              <a:t>Merancang </a:t>
            </a:r>
            <a:r>
              <a:rPr lang="id-ID" b="1" i="0" dirty="0">
                <a:solidFill>
                  <a:srgbClr val="404040"/>
                </a:solidFill>
                <a:effectLst/>
                <a:latin typeface="DeepSeek-CJK-patch"/>
              </a:rPr>
              <a:t>pengalaman yang personal</a:t>
            </a:r>
            <a:r>
              <a:rPr lang="id-ID" b="0" i="0" dirty="0">
                <a:solidFill>
                  <a:srgbClr val="404040"/>
                </a:solidFill>
                <a:effectLst/>
                <a:latin typeface="DeepSeek-CJK-patch"/>
              </a:rPr>
              <a:t> (contoh: petualangan untuk </a:t>
            </a:r>
            <a:r>
              <a:rPr lang="id-ID" b="0" i="0" dirty="0" err="1">
                <a:solidFill>
                  <a:srgbClr val="404040"/>
                </a:solidFill>
                <a:effectLst/>
                <a:latin typeface="DeepSeek-CJK-patch"/>
              </a:rPr>
              <a:t>adventure</a:t>
            </a:r>
            <a:r>
              <a:rPr lang="id-ID" b="0" i="0" dirty="0">
                <a:solidFill>
                  <a:srgbClr val="404040"/>
                </a:solidFill>
                <a:effectLst/>
                <a:latin typeface="DeepSeek-CJK-patch"/>
              </a:rPr>
              <a:t> </a:t>
            </a:r>
            <a:r>
              <a:rPr lang="id-ID" b="0" i="0" dirty="0" err="1">
                <a:solidFill>
                  <a:srgbClr val="404040"/>
                </a:solidFill>
                <a:effectLst/>
                <a:latin typeface="DeepSeek-CJK-patch"/>
              </a:rPr>
              <a:t>seekers</a:t>
            </a:r>
            <a:r>
              <a:rPr lang="id-ID" b="0" i="0" dirty="0">
                <a:solidFill>
                  <a:srgbClr val="404040"/>
                </a:solidFill>
                <a:effectLst/>
                <a:latin typeface="DeepSeek-CJK-patch"/>
              </a:rPr>
              <a:t> atau tur sejarah untuk </a:t>
            </a:r>
            <a:r>
              <a:rPr lang="id-ID" b="0" i="0" dirty="0" err="1">
                <a:solidFill>
                  <a:srgbClr val="404040"/>
                </a:solidFill>
                <a:effectLst/>
                <a:latin typeface="DeepSeek-CJK-patch"/>
              </a:rPr>
              <a:t>cultural</a:t>
            </a:r>
            <a:r>
              <a:rPr lang="id-ID" b="0" i="0" dirty="0">
                <a:solidFill>
                  <a:srgbClr val="404040"/>
                </a:solidFill>
                <a:effectLst/>
                <a:latin typeface="DeepSeek-CJK-patch"/>
              </a:rPr>
              <a:t> </a:t>
            </a:r>
            <a:r>
              <a:rPr lang="id-ID" b="0" i="0" dirty="0" err="1">
                <a:solidFill>
                  <a:srgbClr val="404040"/>
                </a:solidFill>
                <a:effectLst/>
                <a:latin typeface="DeepSeek-CJK-patch"/>
              </a:rPr>
              <a:t>explorers</a:t>
            </a:r>
            <a:r>
              <a:rPr lang="id-ID" b="0" i="0" dirty="0">
                <a:solidFill>
                  <a:srgbClr val="404040"/>
                </a:solidFill>
                <a:effectLst/>
                <a:latin typeface="DeepSeek-CJK-patch"/>
              </a:rPr>
              <a:t>).</a:t>
            </a:r>
          </a:p>
          <a:p>
            <a:pPr algn="l">
              <a:lnSpc>
                <a:spcPts val="2143"/>
              </a:lnSpc>
              <a:spcBef>
                <a:spcPts val="300"/>
              </a:spcBef>
              <a:spcAft>
                <a:spcPts val="1029"/>
              </a:spcAft>
              <a:buFont typeface="Arial" panose="020B0604020202020204" pitchFamily="34" charset="0"/>
              <a:buChar char="•"/>
            </a:pPr>
            <a:r>
              <a:rPr lang="id-ID" b="0" i="0" dirty="0">
                <a:solidFill>
                  <a:srgbClr val="404040"/>
                </a:solidFill>
                <a:effectLst/>
                <a:latin typeface="DeepSeek-CJK-patch"/>
              </a:rPr>
              <a:t>Meningkatkan </a:t>
            </a:r>
            <a:r>
              <a:rPr lang="id-ID" b="1" i="0" dirty="0">
                <a:solidFill>
                  <a:srgbClr val="404040"/>
                </a:solidFill>
                <a:effectLst/>
                <a:latin typeface="DeepSeek-CJK-patch"/>
              </a:rPr>
              <a:t>target pemasaran</a:t>
            </a:r>
            <a:r>
              <a:rPr lang="id-ID" b="0" i="0" dirty="0">
                <a:solidFill>
                  <a:srgbClr val="404040"/>
                </a:solidFill>
                <a:effectLst/>
                <a:latin typeface="DeepSeek-CJK-patch"/>
              </a:rPr>
              <a:t> (misalnya, promosi </a:t>
            </a:r>
            <a:r>
              <a:rPr lang="id-ID" b="0" i="0" dirty="0" err="1">
                <a:solidFill>
                  <a:srgbClr val="404040"/>
                </a:solidFill>
                <a:effectLst/>
                <a:latin typeface="DeepSeek-CJK-patch"/>
              </a:rPr>
              <a:t>medical</a:t>
            </a:r>
            <a:r>
              <a:rPr lang="id-ID" b="0" i="0" dirty="0">
                <a:solidFill>
                  <a:srgbClr val="404040"/>
                </a:solidFill>
                <a:effectLst/>
                <a:latin typeface="DeepSeek-CJK-patch"/>
              </a:rPr>
              <a:t> </a:t>
            </a:r>
            <a:r>
              <a:rPr lang="id-ID" b="0" i="0" dirty="0" err="1">
                <a:solidFill>
                  <a:srgbClr val="404040"/>
                </a:solidFill>
                <a:effectLst/>
                <a:latin typeface="DeepSeek-CJK-patch"/>
              </a:rPr>
              <a:t>tourism</a:t>
            </a:r>
            <a:r>
              <a:rPr lang="id-ID" b="0" i="0" dirty="0">
                <a:solidFill>
                  <a:srgbClr val="404040"/>
                </a:solidFill>
                <a:effectLst/>
                <a:latin typeface="DeepSeek-CJK-patch"/>
              </a:rPr>
              <a:t> ke pasar Timur Tengah).</a:t>
            </a:r>
          </a:p>
          <a:p>
            <a:endParaRPr lang="id-ID" dirty="0"/>
          </a:p>
        </p:txBody>
      </p:sp>
    </p:spTree>
    <p:extLst>
      <p:ext uri="{BB962C8B-B14F-4D97-AF65-F5344CB8AC3E}">
        <p14:creationId xmlns:p14="http://schemas.microsoft.com/office/powerpoint/2010/main" val="1953948886"/>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693F30-7C73-47AC-B587-A5A27C43D7BD}"/>
            </a:ext>
          </a:extLst>
        </p:cNvPr>
        <p:cNvGrpSpPr/>
        <p:nvPr/>
      </p:nvGrpSpPr>
      <p:grpSpPr>
        <a:xfrm>
          <a:off x="0" y="0"/>
          <a:ext cx="0" cy="0"/>
          <a:chOff x="0" y="0"/>
          <a:chExt cx="0" cy="0"/>
        </a:xfrm>
      </p:grpSpPr>
      <p:sp>
        <p:nvSpPr>
          <p:cNvPr id="2" name="Tampungan Konten 1">
            <a:extLst>
              <a:ext uri="{FF2B5EF4-FFF2-40B4-BE49-F238E27FC236}">
                <a16:creationId xmlns:a16="http://schemas.microsoft.com/office/drawing/2014/main" id="{F594522C-5F7A-7026-E955-FAD5BCB1125B}"/>
              </a:ext>
            </a:extLst>
          </p:cNvPr>
          <p:cNvSpPr>
            <a:spLocks noGrp="1"/>
          </p:cNvSpPr>
          <p:nvPr>
            <p:ph idx="1"/>
          </p:nvPr>
        </p:nvSpPr>
        <p:spPr>
          <a:xfrm>
            <a:off x="539552" y="692696"/>
            <a:ext cx="7704856" cy="5433467"/>
          </a:xfrm>
        </p:spPr>
        <p:txBody>
          <a:bodyPr/>
          <a:lstStyle/>
          <a:p>
            <a:pPr algn="l">
              <a:lnSpc>
                <a:spcPts val="2143"/>
              </a:lnSpc>
              <a:spcBef>
                <a:spcPts val="1029"/>
              </a:spcBef>
              <a:spcAft>
                <a:spcPts val="1029"/>
              </a:spcAft>
              <a:buNone/>
            </a:pPr>
            <a:r>
              <a:rPr lang="id-ID" b="0" i="0" dirty="0">
                <a:solidFill>
                  <a:srgbClr val="404040"/>
                </a:solidFill>
                <a:effectLst/>
                <a:latin typeface="DeepSeek-CJK-patch"/>
              </a:rPr>
              <a:t>Contoh penerapan:</a:t>
            </a:r>
          </a:p>
          <a:p>
            <a:pPr algn="l">
              <a:lnSpc>
                <a:spcPts val="2143"/>
              </a:lnSpc>
              <a:spcBef>
                <a:spcPts val="1029"/>
              </a:spcBef>
              <a:spcAft>
                <a:spcPts val="1029"/>
              </a:spcAft>
              <a:buFont typeface="Arial" panose="020B0604020202020204" pitchFamily="34" charset="0"/>
              <a:buChar char="•"/>
            </a:pPr>
            <a:r>
              <a:rPr lang="id-ID" b="1" i="0" dirty="0">
                <a:solidFill>
                  <a:srgbClr val="404040"/>
                </a:solidFill>
                <a:effectLst/>
                <a:latin typeface="DeepSeek-CJK-patch"/>
              </a:rPr>
              <a:t>Bali</a:t>
            </a:r>
            <a:r>
              <a:rPr lang="id-ID" b="0" i="0" dirty="0">
                <a:solidFill>
                  <a:srgbClr val="404040"/>
                </a:solidFill>
                <a:effectLst/>
                <a:latin typeface="DeepSeek-CJK-patch"/>
              </a:rPr>
              <a:t> → Menarik </a:t>
            </a:r>
            <a:r>
              <a:rPr lang="id-ID" b="1" i="0" dirty="0">
                <a:solidFill>
                  <a:srgbClr val="404040"/>
                </a:solidFill>
                <a:effectLst/>
                <a:latin typeface="DeepSeek-CJK-patch"/>
              </a:rPr>
              <a:t>wisatawan rekreasi, petualang, dan digital nomad</a:t>
            </a:r>
            <a:r>
              <a:rPr lang="id-ID" b="0" i="0" dirty="0">
                <a:solidFill>
                  <a:srgbClr val="404040"/>
                </a:solidFill>
                <a:effectLst/>
                <a:latin typeface="DeepSeek-CJK-patch"/>
              </a:rPr>
              <a:t>.</a:t>
            </a:r>
          </a:p>
          <a:p>
            <a:pPr algn="l">
              <a:lnSpc>
                <a:spcPts val="2143"/>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Yogyakarta</a:t>
            </a:r>
            <a:r>
              <a:rPr lang="id-ID" b="0" i="0" dirty="0">
                <a:solidFill>
                  <a:srgbClr val="404040"/>
                </a:solidFill>
                <a:effectLst/>
                <a:latin typeface="DeepSeek-CJK-patch"/>
              </a:rPr>
              <a:t> → Fokus pada </a:t>
            </a:r>
            <a:r>
              <a:rPr lang="id-ID" b="1" i="0" dirty="0">
                <a:solidFill>
                  <a:srgbClr val="404040"/>
                </a:solidFill>
                <a:effectLst/>
                <a:latin typeface="DeepSeek-CJK-patch"/>
              </a:rPr>
              <a:t>wisatawan budaya dan </a:t>
            </a:r>
            <a:r>
              <a:rPr lang="id-ID" b="1" i="0" dirty="0" err="1">
                <a:solidFill>
                  <a:srgbClr val="404040"/>
                </a:solidFill>
                <a:effectLst/>
                <a:latin typeface="DeepSeek-CJK-patch"/>
              </a:rPr>
              <a:t>backpacker</a:t>
            </a:r>
            <a:r>
              <a:rPr lang="id-ID" b="0" i="0" dirty="0">
                <a:solidFill>
                  <a:srgbClr val="404040"/>
                </a:solidFill>
                <a:effectLst/>
                <a:latin typeface="DeepSeek-CJK-patch"/>
              </a:rPr>
              <a:t>.</a:t>
            </a:r>
          </a:p>
          <a:p>
            <a:pPr algn="l">
              <a:lnSpc>
                <a:spcPts val="2143"/>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Jakarta</a:t>
            </a:r>
            <a:r>
              <a:rPr lang="id-ID" b="0" i="0" dirty="0">
                <a:solidFill>
                  <a:srgbClr val="404040"/>
                </a:solidFill>
                <a:effectLst/>
                <a:latin typeface="DeepSeek-CJK-patch"/>
              </a:rPr>
              <a:t> → Lebih cocok untuk </a:t>
            </a:r>
            <a:r>
              <a:rPr lang="id-ID" b="1" i="0" dirty="0">
                <a:solidFill>
                  <a:srgbClr val="404040"/>
                </a:solidFill>
                <a:effectLst/>
                <a:latin typeface="DeepSeek-CJK-patch"/>
              </a:rPr>
              <a:t>wisatawan bisnis dan MICE (</a:t>
            </a:r>
            <a:r>
              <a:rPr lang="id-ID" b="1" i="0" dirty="0" err="1">
                <a:solidFill>
                  <a:srgbClr val="404040"/>
                </a:solidFill>
                <a:effectLst/>
                <a:latin typeface="DeepSeek-CJK-patch"/>
              </a:rPr>
              <a:t>Meeting</a:t>
            </a:r>
            <a:r>
              <a:rPr lang="id-ID" b="1" i="0" dirty="0">
                <a:solidFill>
                  <a:srgbClr val="404040"/>
                </a:solidFill>
                <a:effectLst/>
                <a:latin typeface="DeepSeek-CJK-patch"/>
              </a:rPr>
              <a:t>, </a:t>
            </a:r>
            <a:r>
              <a:rPr lang="id-ID" b="1" i="0" dirty="0" err="1">
                <a:solidFill>
                  <a:srgbClr val="404040"/>
                </a:solidFill>
                <a:effectLst/>
                <a:latin typeface="DeepSeek-CJK-patch"/>
              </a:rPr>
              <a:t>Incentive</a:t>
            </a:r>
            <a:r>
              <a:rPr lang="id-ID" b="1" i="0" dirty="0">
                <a:solidFill>
                  <a:srgbClr val="404040"/>
                </a:solidFill>
                <a:effectLst/>
                <a:latin typeface="DeepSeek-CJK-patch"/>
              </a:rPr>
              <a:t>, </a:t>
            </a:r>
            <a:r>
              <a:rPr lang="id-ID" b="1" i="0" dirty="0" err="1">
                <a:solidFill>
                  <a:srgbClr val="404040"/>
                </a:solidFill>
                <a:effectLst/>
                <a:latin typeface="DeepSeek-CJK-patch"/>
              </a:rPr>
              <a:t>Convention</a:t>
            </a:r>
            <a:r>
              <a:rPr lang="id-ID" b="1" i="0" dirty="0">
                <a:solidFill>
                  <a:srgbClr val="404040"/>
                </a:solidFill>
                <a:effectLst/>
                <a:latin typeface="DeepSeek-CJK-patch"/>
              </a:rPr>
              <a:t>, </a:t>
            </a:r>
            <a:r>
              <a:rPr lang="id-ID" b="1" i="0" dirty="0" err="1">
                <a:solidFill>
                  <a:srgbClr val="404040"/>
                </a:solidFill>
                <a:effectLst/>
                <a:latin typeface="DeepSeek-CJK-patch"/>
              </a:rPr>
              <a:t>Exhibition</a:t>
            </a:r>
            <a:r>
              <a:rPr lang="id-ID" b="1" i="0" dirty="0">
                <a:solidFill>
                  <a:srgbClr val="404040"/>
                </a:solidFill>
                <a:effectLst/>
                <a:latin typeface="DeepSeek-CJK-patch"/>
              </a:rPr>
              <a:t>)</a:t>
            </a:r>
            <a:r>
              <a:rPr lang="id-ID" b="0" i="0" dirty="0">
                <a:solidFill>
                  <a:srgbClr val="404040"/>
                </a:solidFill>
                <a:effectLst/>
                <a:latin typeface="DeepSeek-CJK-patch"/>
              </a:rPr>
              <a:t>.</a:t>
            </a:r>
          </a:p>
          <a:p>
            <a:pPr algn="l">
              <a:lnSpc>
                <a:spcPts val="2143"/>
              </a:lnSpc>
              <a:spcBef>
                <a:spcPts val="1029"/>
              </a:spcBef>
            </a:pPr>
            <a:r>
              <a:rPr lang="id-ID" b="0" i="0" dirty="0">
                <a:solidFill>
                  <a:srgbClr val="404040"/>
                </a:solidFill>
                <a:effectLst/>
                <a:latin typeface="DeepSeek-CJK-patch"/>
              </a:rPr>
              <a:t>Dengan memahami tipe wisatawan, destinasi dapat mengoptimalkan potensi pariwisata secara lebih efektif dan berkelanjutan.</a:t>
            </a:r>
          </a:p>
          <a:p>
            <a:endParaRPr lang="id-ID" dirty="0"/>
          </a:p>
        </p:txBody>
      </p:sp>
    </p:spTree>
    <p:extLst>
      <p:ext uri="{BB962C8B-B14F-4D97-AF65-F5344CB8AC3E}">
        <p14:creationId xmlns:p14="http://schemas.microsoft.com/office/powerpoint/2010/main" val="1758830795"/>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3D1BD5B2-8901-A5EF-0BB6-822E115F6521}"/>
              </a:ext>
            </a:extLst>
          </p:cNvPr>
          <p:cNvSpPr>
            <a:spLocks noGrp="1"/>
          </p:cNvSpPr>
          <p:nvPr>
            <p:ph idx="1"/>
          </p:nvPr>
        </p:nvSpPr>
        <p:spPr>
          <a:xfrm>
            <a:off x="467544" y="620688"/>
            <a:ext cx="8219256" cy="5505475"/>
          </a:xfrm>
        </p:spPr>
        <p:txBody>
          <a:bodyPr>
            <a:normAutofit fontScale="85000" lnSpcReduction="10000"/>
          </a:bodyPr>
          <a:lstStyle/>
          <a:p>
            <a:pPr algn="l">
              <a:spcBef>
                <a:spcPts val="1372"/>
              </a:spcBef>
              <a:spcAft>
                <a:spcPts val="1029"/>
              </a:spcAft>
              <a:buNone/>
            </a:pPr>
            <a:r>
              <a:rPr lang="id-ID" sz="3800" b="1" i="0" dirty="0">
                <a:solidFill>
                  <a:srgbClr val="404040"/>
                </a:solidFill>
                <a:effectLst/>
                <a:latin typeface="DeepSeek-CJK-patch"/>
              </a:rPr>
              <a:t>Kesimpulan</a:t>
            </a:r>
            <a:r>
              <a:rPr lang="en-US" sz="3800" b="1" i="0" dirty="0">
                <a:solidFill>
                  <a:srgbClr val="404040"/>
                </a:solidFill>
                <a:effectLst/>
                <a:latin typeface="DeepSeek-CJK-patch"/>
              </a:rPr>
              <a:t> TIPOLOGI WISATAWAN</a:t>
            </a:r>
            <a:endParaRPr lang="id-ID" sz="3800" b="0" i="0" dirty="0">
              <a:solidFill>
                <a:srgbClr val="404040"/>
              </a:solidFill>
              <a:effectLst/>
              <a:latin typeface="DeepSeek-CJK-patch"/>
            </a:endParaRPr>
          </a:p>
          <a:p>
            <a:pPr algn="l">
              <a:lnSpc>
                <a:spcPts val="2143"/>
              </a:lnSpc>
              <a:spcBef>
                <a:spcPts val="1029"/>
              </a:spcBef>
              <a:spcAft>
                <a:spcPts val="1029"/>
              </a:spcAft>
              <a:buNone/>
            </a:pPr>
            <a:r>
              <a:rPr lang="id-ID" b="0" i="0" dirty="0">
                <a:solidFill>
                  <a:srgbClr val="404040"/>
                </a:solidFill>
                <a:effectLst/>
                <a:latin typeface="DeepSeek-CJK-patch"/>
              </a:rPr>
              <a:t>Tipologi wisatawan membantu pelaku industri pariwisata dalam:</a:t>
            </a:r>
          </a:p>
          <a:p>
            <a:pPr algn="l">
              <a:lnSpc>
                <a:spcPts val="2143"/>
              </a:lnSpc>
              <a:spcBef>
                <a:spcPts val="1029"/>
              </a:spcBef>
              <a:spcAft>
                <a:spcPts val="1029"/>
              </a:spcAft>
              <a:buFont typeface="Arial" panose="020B0604020202020204" pitchFamily="34" charset="0"/>
              <a:buChar char="•"/>
            </a:pPr>
            <a:r>
              <a:rPr lang="id-ID" b="0" i="0" dirty="0">
                <a:solidFill>
                  <a:srgbClr val="404040"/>
                </a:solidFill>
                <a:effectLst/>
                <a:latin typeface="DeepSeek-CJK-patch"/>
              </a:rPr>
              <a:t>Menyusun </a:t>
            </a:r>
            <a:r>
              <a:rPr lang="id-ID" b="1" i="0" dirty="0">
                <a:solidFill>
                  <a:srgbClr val="404040"/>
                </a:solidFill>
                <a:effectLst/>
                <a:latin typeface="DeepSeek-CJK-patch"/>
              </a:rPr>
              <a:t>strategi pemasaran</a:t>
            </a:r>
            <a:r>
              <a:rPr lang="id-ID" b="0" i="0" dirty="0">
                <a:solidFill>
                  <a:srgbClr val="404040"/>
                </a:solidFill>
                <a:effectLst/>
                <a:latin typeface="DeepSeek-CJK-patch"/>
              </a:rPr>
              <a:t> yang tepat sasaran.</a:t>
            </a:r>
          </a:p>
          <a:p>
            <a:pPr algn="l">
              <a:lnSpc>
                <a:spcPts val="2143"/>
              </a:lnSpc>
              <a:spcBef>
                <a:spcPts val="300"/>
              </a:spcBef>
              <a:spcAft>
                <a:spcPts val="1029"/>
              </a:spcAft>
              <a:buFont typeface="Arial" panose="020B0604020202020204" pitchFamily="34" charset="0"/>
              <a:buChar char="•"/>
            </a:pPr>
            <a:r>
              <a:rPr lang="id-ID" b="0" i="0" dirty="0">
                <a:solidFill>
                  <a:srgbClr val="404040"/>
                </a:solidFill>
                <a:effectLst/>
                <a:latin typeface="DeepSeek-CJK-patch"/>
              </a:rPr>
              <a:t>Merancang </a:t>
            </a:r>
            <a:r>
              <a:rPr lang="id-ID" b="1" i="0" dirty="0">
                <a:solidFill>
                  <a:srgbClr val="404040"/>
                </a:solidFill>
                <a:effectLst/>
                <a:latin typeface="DeepSeek-CJK-patch"/>
              </a:rPr>
              <a:t>produk wisata</a:t>
            </a:r>
            <a:r>
              <a:rPr lang="id-ID" b="0" i="0" dirty="0">
                <a:solidFill>
                  <a:srgbClr val="404040"/>
                </a:solidFill>
                <a:effectLst/>
                <a:latin typeface="DeepSeek-CJK-patch"/>
              </a:rPr>
              <a:t> sesuai kebutuhan pasar.</a:t>
            </a:r>
          </a:p>
          <a:p>
            <a:pPr algn="l">
              <a:lnSpc>
                <a:spcPts val="2143"/>
              </a:lnSpc>
              <a:spcBef>
                <a:spcPts val="300"/>
              </a:spcBef>
              <a:spcAft>
                <a:spcPts val="1029"/>
              </a:spcAft>
              <a:buFont typeface="Arial" panose="020B0604020202020204" pitchFamily="34" charset="0"/>
              <a:buChar char="•"/>
            </a:pPr>
            <a:r>
              <a:rPr lang="id-ID" b="0" i="0" dirty="0">
                <a:solidFill>
                  <a:srgbClr val="404040"/>
                </a:solidFill>
                <a:effectLst/>
                <a:latin typeface="DeepSeek-CJK-patch"/>
              </a:rPr>
              <a:t>Meningkatkan </a:t>
            </a:r>
            <a:r>
              <a:rPr lang="id-ID" b="1" i="0" dirty="0">
                <a:solidFill>
                  <a:srgbClr val="404040"/>
                </a:solidFill>
                <a:effectLst/>
                <a:latin typeface="DeepSeek-CJK-patch"/>
              </a:rPr>
              <a:t>kepuasan pengunjung</a:t>
            </a:r>
            <a:r>
              <a:rPr lang="id-ID" b="0" i="0" dirty="0">
                <a:solidFill>
                  <a:srgbClr val="404040"/>
                </a:solidFill>
                <a:effectLst/>
                <a:latin typeface="DeepSeek-CJK-patch"/>
              </a:rPr>
              <a:t>.</a:t>
            </a:r>
          </a:p>
          <a:p>
            <a:pPr algn="l">
              <a:lnSpc>
                <a:spcPts val="2143"/>
              </a:lnSpc>
              <a:spcBef>
                <a:spcPts val="1029"/>
              </a:spcBef>
              <a:spcAft>
                <a:spcPts val="1029"/>
              </a:spcAft>
              <a:buNone/>
            </a:pPr>
            <a:r>
              <a:rPr lang="id-ID" b="0" i="0" dirty="0">
                <a:solidFill>
                  <a:srgbClr val="404040"/>
                </a:solidFill>
                <a:effectLst/>
                <a:latin typeface="DeepSeek-CJK-patch"/>
              </a:rPr>
              <a:t>Contoh penerapannya:</a:t>
            </a:r>
          </a:p>
          <a:p>
            <a:pPr algn="l">
              <a:lnSpc>
                <a:spcPts val="2143"/>
              </a:lnSpc>
              <a:spcBef>
                <a:spcPts val="1029"/>
              </a:spcBef>
              <a:spcAft>
                <a:spcPts val="1029"/>
              </a:spcAft>
              <a:buFont typeface="Arial" panose="020B0604020202020204" pitchFamily="34" charset="0"/>
              <a:buChar char="•"/>
            </a:pPr>
            <a:r>
              <a:rPr lang="id-ID" b="1" i="0" dirty="0">
                <a:solidFill>
                  <a:srgbClr val="404040"/>
                </a:solidFill>
                <a:effectLst/>
                <a:latin typeface="DeepSeek-CJK-patch"/>
              </a:rPr>
              <a:t>Bali</a:t>
            </a:r>
            <a:r>
              <a:rPr lang="id-ID" b="0" i="0" dirty="0">
                <a:solidFill>
                  <a:srgbClr val="404040"/>
                </a:solidFill>
                <a:effectLst/>
                <a:latin typeface="DeepSeek-CJK-patch"/>
              </a:rPr>
              <a:t> menawarkan </a:t>
            </a:r>
            <a:r>
              <a:rPr lang="id-ID" b="1" i="0" dirty="0">
                <a:solidFill>
                  <a:srgbClr val="404040"/>
                </a:solidFill>
                <a:effectLst/>
                <a:latin typeface="DeepSeek-CJK-patch"/>
              </a:rPr>
              <a:t>wisatawan budaya &amp; petualangan</a:t>
            </a:r>
            <a:r>
              <a:rPr lang="id-ID" b="0" i="0" dirty="0">
                <a:solidFill>
                  <a:srgbClr val="404040"/>
                </a:solidFill>
                <a:effectLst/>
                <a:latin typeface="DeepSeek-CJK-patch"/>
              </a:rPr>
              <a:t>.</a:t>
            </a:r>
          </a:p>
          <a:p>
            <a:pPr algn="l">
              <a:lnSpc>
                <a:spcPts val="2143"/>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Jakarta</a:t>
            </a:r>
            <a:r>
              <a:rPr lang="id-ID" b="0" i="0" dirty="0">
                <a:solidFill>
                  <a:srgbClr val="404040"/>
                </a:solidFill>
                <a:effectLst/>
                <a:latin typeface="DeepSeek-CJK-patch"/>
              </a:rPr>
              <a:t> lebih diminati </a:t>
            </a:r>
            <a:r>
              <a:rPr lang="id-ID" b="1" i="0" dirty="0">
                <a:solidFill>
                  <a:srgbClr val="404040"/>
                </a:solidFill>
                <a:effectLst/>
                <a:latin typeface="DeepSeek-CJK-patch"/>
              </a:rPr>
              <a:t>wisatawan bisnis &amp; MICE (</a:t>
            </a:r>
            <a:r>
              <a:rPr lang="id-ID" b="1" i="0" dirty="0" err="1">
                <a:solidFill>
                  <a:srgbClr val="404040"/>
                </a:solidFill>
                <a:effectLst/>
                <a:latin typeface="DeepSeek-CJK-patch"/>
              </a:rPr>
              <a:t>Meeting</a:t>
            </a:r>
            <a:r>
              <a:rPr lang="id-ID" b="1" i="0" dirty="0">
                <a:solidFill>
                  <a:srgbClr val="404040"/>
                </a:solidFill>
                <a:effectLst/>
                <a:latin typeface="DeepSeek-CJK-patch"/>
              </a:rPr>
              <a:t>, </a:t>
            </a:r>
            <a:r>
              <a:rPr lang="id-ID" b="1" i="0" dirty="0" err="1">
                <a:solidFill>
                  <a:srgbClr val="404040"/>
                </a:solidFill>
                <a:effectLst/>
                <a:latin typeface="DeepSeek-CJK-patch"/>
              </a:rPr>
              <a:t>Incentive</a:t>
            </a:r>
            <a:r>
              <a:rPr lang="id-ID" b="1" i="0" dirty="0">
                <a:solidFill>
                  <a:srgbClr val="404040"/>
                </a:solidFill>
                <a:effectLst/>
                <a:latin typeface="DeepSeek-CJK-patch"/>
              </a:rPr>
              <a:t>, </a:t>
            </a:r>
            <a:r>
              <a:rPr lang="id-ID" b="1" i="0" dirty="0" err="1">
                <a:solidFill>
                  <a:srgbClr val="404040"/>
                </a:solidFill>
                <a:effectLst/>
                <a:latin typeface="DeepSeek-CJK-patch"/>
              </a:rPr>
              <a:t>Convention</a:t>
            </a:r>
            <a:r>
              <a:rPr lang="id-ID" b="1" i="0" dirty="0">
                <a:solidFill>
                  <a:srgbClr val="404040"/>
                </a:solidFill>
                <a:effectLst/>
                <a:latin typeface="DeepSeek-CJK-patch"/>
              </a:rPr>
              <a:t>, </a:t>
            </a:r>
            <a:r>
              <a:rPr lang="id-ID" b="1" i="0" dirty="0" err="1">
                <a:solidFill>
                  <a:srgbClr val="404040"/>
                </a:solidFill>
                <a:effectLst/>
                <a:latin typeface="DeepSeek-CJK-patch"/>
              </a:rPr>
              <a:t>Exhibition</a:t>
            </a:r>
            <a:r>
              <a:rPr lang="id-ID" b="1" i="0" dirty="0">
                <a:solidFill>
                  <a:srgbClr val="404040"/>
                </a:solidFill>
                <a:effectLst/>
                <a:latin typeface="DeepSeek-CJK-patch"/>
              </a:rPr>
              <a:t>)</a:t>
            </a:r>
            <a:r>
              <a:rPr lang="id-ID" b="0" i="0" dirty="0">
                <a:solidFill>
                  <a:srgbClr val="404040"/>
                </a:solidFill>
                <a:effectLst/>
                <a:latin typeface="DeepSeek-CJK-patch"/>
              </a:rPr>
              <a:t>.</a:t>
            </a:r>
          </a:p>
          <a:p>
            <a:pPr algn="l">
              <a:lnSpc>
                <a:spcPts val="2143"/>
              </a:lnSpc>
              <a:spcBef>
                <a:spcPts val="300"/>
              </a:spcBef>
              <a:spcAft>
                <a:spcPts val="1029"/>
              </a:spcAft>
              <a:buFont typeface="Arial" panose="020B0604020202020204" pitchFamily="34" charset="0"/>
              <a:buChar char="•"/>
            </a:pPr>
            <a:r>
              <a:rPr lang="id-ID" b="1" i="0" dirty="0">
                <a:solidFill>
                  <a:srgbClr val="404040"/>
                </a:solidFill>
                <a:effectLst/>
                <a:latin typeface="DeepSeek-CJK-patch"/>
              </a:rPr>
              <a:t>Labuan Bajo</a:t>
            </a:r>
            <a:r>
              <a:rPr lang="id-ID" b="0" i="0" dirty="0">
                <a:solidFill>
                  <a:srgbClr val="404040"/>
                </a:solidFill>
                <a:effectLst/>
                <a:latin typeface="DeepSeek-CJK-patch"/>
              </a:rPr>
              <a:t> menarik </a:t>
            </a:r>
            <a:r>
              <a:rPr lang="id-ID" b="1" i="0" dirty="0">
                <a:solidFill>
                  <a:srgbClr val="404040"/>
                </a:solidFill>
                <a:effectLst/>
                <a:latin typeface="DeepSeek-CJK-patch"/>
              </a:rPr>
              <a:t>wisatawan alam &amp; eco-</a:t>
            </a:r>
            <a:r>
              <a:rPr lang="id-ID" b="1" i="0" dirty="0" err="1">
                <a:solidFill>
                  <a:srgbClr val="404040"/>
                </a:solidFill>
                <a:effectLst/>
                <a:latin typeface="DeepSeek-CJK-patch"/>
              </a:rPr>
              <a:t>tourism</a:t>
            </a:r>
            <a:r>
              <a:rPr lang="id-ID" b="0" i="0" dirty="0">
                <a:solidFill>
                  <a:srgbClr val="404040"/>
                </a:solidFill>
                <a:effectLst/>
                <a:latin typeface="DeepSeek-CJK-patch"/>
              </a:rPr>
              <a:t>.</a:t>
            </a:r>
          </a:p>
          <a:p>
            <a:pPr algn="l">
              <a:lnSpc>
                <a:spcPts val="2143"/>
              </a:lnSpc>
              <a:spcBef>
                <a:spcPts val="1029"/>
              </a:spcBef>
            </a:pPr>
            <a:r>
              <a:rPr lang="id-ID" b="0" i="0" dirty="0">
                <a:solidFill>
                  <a:srgbClr val="404040"/>
                </a:solidFill>
                <a:effectLst/>
                <a:latin typeface="DeepSeek-CJK-patch"/>
              </a:rPr>
              <a:t>Dengan memahami tipologi wisatawan, destinasi dapat mengoptimalkan potensi pariwisata secara lebih efektif.</a:t>
            </a:r>
          </a:p>
          <a:p>
            <a:endParaRPr lang="id-ID" dirty="0"/>
          </a:p>
        </p:txBody>
      </p:sp>
    </p:spTree>
    <p:extLst>
      <p:ext uri="{BB962C8B-B14F-4D97-AF65-F5344CB8AC3E}">
        <p14:creationId xmlns:p14="http://schemas.microsoft.com/office/powerpoint/2010/main" val="1941178077"/>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993462"/>
            <a:ext cx="7734575" cy="56091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endParaRPr lang="en-US" sz="4000" b="1" dirty="0">
              <a:sym typeface="Wingdings" panose="05000000000000000000" pitchFamily="2" charset="2"/>
            </a:endParaRPr>
          </a:p>
          <a:p>
            <a:endParaRPr lang="en-US" sz="40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pic>
        <p:nvPicPr>
          <p:cNvPr id="3076" name="Picture 4" descr="Tipologi Turis Cohen - 4 Tipe Utama Turis - Guru Pariwisata">
            <a:extLst>
              <a:ext uri="{FF2B5EF4-FFF2-40B4-BE49-F238E27FC236}">
                <a16:creationId xmlns:a16="http://schemas.microsoft.com/office/drawing/2014/main" id="{4E5F1D9E-2210-59F9-8CA3-4B45F413D0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908720"/>
            <a:ext cx="5616624" cy="37397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3509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755576" y="1052736"/>
            <a:ext cx="8085584" cy="4781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dirty="0">
              <a:solidFill>
                <a:schemeClr val="tx1"/>
              </a:solidFill>
              <a:latin typeface="Cambria" panose="02040503050406030204" pitchFamily="18" charset="0"/>
              <a:cs typeface="Arial" panose="020B0604020202020204" pitchFamily="34" charset="0"/>
            </a:endParaRPr>
          </a:p>
        </p:txBody>
      </p:sp>
      <p:sp>
        <p:nvSpPr>
          <p:cNvPr id="5" name="Kotak Teks 4">
            <a:extLst>
              <a:ext uri="{FF2B5EF4-FFF2-40B4-BE49-F238E27FC236}">
                <a16:creationId xmlns:a16="http://schemas.microsoft.com/office/drawing/2014/main" id="{920037F3-4913-4085-BC17-1CFC37838F62}"/>
              </a:ext>
            </a:extLst>
          </p:cNvPr>
          <p:cNvSpPr txBox="1"/>
          <p:nvPr/>
        </p:nvSpPr>
        <p:spPr>
          <a:xfrm>
            <a:off x="302840" y="557808"/>
            <a:ext cx="8733656" cy="5447645"/>
          </a:xfrm>
          <a:prstGeom prst="rect">
            <a:avLst/>
          </a:prstGeom>
          <a:noFill/>
        </p:spPr>
        <p:txBody>
          <a:bodyPr wrap="square">
            <a:spAutoFit/>
          </a:bodyPr>
          <a:lstStyle/>
          <a:p>
            <a:pPr>
              <a:buNone/>
            </a:pPr>
            <a:r>
              <a:rPr lang="id-ID" sz="2800" b="1" dirty="0"/>
              <a:t>1. Berdasarkan Motivasi dan Perilaku (Cohen, 1972):</a:t>
            </a:r>
            <a:endParaRPr lang="id-ID" sz="2800" dirty="0"/>
          </a:p>
          <a:p>
            <a:r>
              <a:rPr lang="id-ID" sz="2000" b="1" dirty="0" err="1"/>
              <a:t>Organized</a:t>
            </a:r>
            <a:r>
              <a:rPr lang="id-ID" sz="2000" b="1" dirty="0"/>
              <a:t> </a:t>
            </a:r>
            <a:r>
              <a:rPr lang="id-ID" sz="2000" b="1" dirty="0" err="1"/>
              <a:t>Mass</a:t>
            </a:r>
            <a:r>
              <a:rPr lang="id-ID" sz="2000" b="1" dirty="0"/>
              <a:t> </a:t>
            </a:r>
            <a:r>
              <a:rPr lang="id-ID" sz="2000" b="1" dirty="0" err="1"/>
              <a:t>Tourist</a:t>
            </a:r>
            <a:r>
              <a:rPr lang="id-ID" sz="2000" b="1" dirty="0"/>
              <a:t>:</a:t>
            </a:r>
            <a:r>
              <a:rPr lang="id-ID" sz="2000" dirty="0"/>
              <a:t> </a:t>
            </a:r>
            <a:endParaRPr lang="en-US" sz="2000" dirty="0"/>
          </a:p>
          <a:p>
            <a:r>
              <a:rPr lang="id-ID" sz="2000" dirty="0"/>
              <a:t>Wisatawan yang paling tidak berani dan lebih suka dengan paket wisata yang terorganisir dengan baik, mengunjungi tempat-tempat wisata yang sudah terkenal dan memiliki fasilitas yang </a:t>
            </a:r>
            <a:r>
              <a:rPr lang="id-ID" sz="2000" dirty="0" err="1"/>
              <a:t>familiar</a:t>
            </a:r>
            <a:r>
              <a:rPr lang="id-ID" sz="2000" dirty="0"/>
              <a:t>. Interaksi dengan budaya lokal minimal.</a:t>
            </a:r>
          </a:p>
          <a:p>
            <a:r>
              <a:rPr lang="id-ID" sz="2000" b="1" dirty="0"/>
              <a:t>Individual </a:t>
            </a:r>
            <a:r>
              <a:rPr lang="id-ID" sz="2000" b="1" dirty="0" err="1"/>
              <a:t>Mass</a:t>
            </a:r>
            <a:r>
              <a:rPr lang="id-ID" sz="2000" b="1" dirty="0"/>
              <a:t> </a:t>
            </a:r>
            <a:r>
              <a:rPr lang="id-ID" sz="2000" b="1" dirty="0" err="1"/>
              <a:t>Tourist</a:t>
            </a:r>
            <a:r>
              <a:rPr lang="id-ID" sz="2000" b="1" dirty="0"/>
              <a:t>:</a:t>
            </a:r>
            <a:r>
              <a:rPr lang="id-ID" sz="2000" dirty="0"/>
              <a:t> </a:t>
            </a:r>
            <a:endParaRPr lang="en-US" sz="2000" dirty="0"/>
          </a:p>
          <a:p>
            <a:r>
              <a:rPr lang="id-ID" sz="2000" dirty="0"/>
              <a:t>Mirip dengan </a:t>
            </a:r>
            <a:r>
              <a:rPr lang="id-ID" sz="2000" dirty="0" err="1"/>
              <a:t>organized</a:t>
            </a:r>
            <a:r>
              <a:rPr lang="id-ID" sz="2000" dirty="0"/>
              <a:t> </a:t>
            </a:r>
            <a:r>
              <a:rPr lang="id-ID" sz="2000" dirty="0" err="1"/>
              <a:t>mass</a:t>
            </a:r>
            <a:r>
              <a:rPr lang="id-ID" sz="2000" dirty="0"/>
              <a:t> </a:t>
            </a:r>
            <a:r>
              <a:rPr lang="id-ID" sz="2000" dirty="0" err="1"/>
              <a:t>tourist</a:t>
            </a:r>
            <a:r>
              <a:rPr lang="id-ID" sz="2000" dirty="0"/>
              <a:t>, tetapi mereka memiliki sedikit lebih banyak kebebasan dan mungkin melakukan beberapa kegiatan sendiri di luar paket wisata.</a:t>
            </a:r>
          </a:p>
          <a:p>
            <a:pPr>
              <a:buFont typeface="Arial" panose="020B0604020202020204" pitchFamily="34" charset="0"/>
              <a:buChar char="•"/>
            </a:pPr>
            <a:r>
              <a:rPr lang="id-ID" sz="2000" b="1" dirty="0"/>
              <a:t>Explorer:</a:t>
            </a:r>
            <a:r>
              <a:rPr lang="id-ID" sz="2000" dirty="0"/>
              <a:t> </a:t>
            </a:r>
            <a:endParaRPr lang="en-US" sz="2000" dirty="0"/>
          </a:p>
          <a:p>
            <a:pPr>
              <a:buFont typeface="Arial" panose="020B0604020202020204" pitchFamily="34" charset="0"/>
              <a:buChar char="•"/>
            </a:pPr>
            <a:r>
              <a:rPr lang="id-ID" sz="2000" dirty="0"/>
              <a:t>Wisatawan yang lebih mandiri dan suka mencari pengalaman baru dan otentik. Mereka cenderung menggunakan fasilitas lokal dan berinteraksi lebih banyak dengan masyarakat setempat, tetapi tetap memiliki "basis" kenyamanan dan keamanan.</a:t>
            </a:r>
          </a:p>
          <a:p>
            <a:r>
              <a:rPr lang="id-ID" sz="2000" b="1" dirty="0" err="1"/>
              <a:t>Drifter</a:t>
            </a:r>
            <a:r>
              <a:rPr lang="id-ID" sz="2000" b="1" dirty="0"/>
              <a:t>:</a:t>
            </a:r>
            <a:r>
              <a:rPr lang="id-ID" sz="2000" dirty="0"/>
              <a:t> </a:t>
            </a:r>
            <a:endParaRPr lang="en-US" sz="2000" dirty="0"/>
          </a:p>
          <a:p>
            <a:r>
              <a:rPr lang="id-ID" sz="2000" dirty="0"/>
              <a:t>Wisatawan yang paling independen dan mencari pengalaman yang benar-benar berbeda dan jauh dari jalur wisata </a:t>
            </a:r>
            <a:r>
              <a:rPr lang="id-ID" sz="2000" dirty="0" err="1"/>
              <a:t>mainstream</a:t>
            </a:r>
            <a:r>
              <a:rPr lang="id-ID" sz="2000" dirty="0"/>
              <a:t>. Mereka cenderung menghindari fasilitas wisata komersial dan berbaur dengan masyarakat lokal.</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2AB1E3FC-39D1-E99D-8E1F-3F68578842D8}"/>
              </a:ext>
            </a:extLst>
          </p:cNvPr>
          <p:cNvSpPr>
            <a:spLocks noGrp="1"/>
          </p:cNvSpPr>
          <p:nvPr>
            <p:ph idx="1"/>
          </p:nvPr>
        </p:nvSpPr>
        <p:spPr>
          <a:xfrm>
            <a:off x="323528" y="332656"/>
            <a:ext cx="8363272" cy="5793507"/>
          </a:xfrm>
        </p:spPr>
        <p:txBody>
          <a:bodyPr>
            <a:normAutofit fontScale="25000" lnSpcReduction="20000"/>
          </a:bodyPr>
          <a:lstStyle/>
          <a:p>
            <a:pPr>
              <a:buNone/>
            </a:pPr>
            <a:r>
              <a:rPr lang="id-ID" sz="11200" b="1" dirty="0"/>
              <a:t>2. Berdasarkan </a:t>
            </a:r>
            <a:r>
              <a:rPr lang="id-ID" sz="11200" b="1" dirty="0" err="1"/>
              <a:t>Psikografi</a:t>
            </a:r>
            <a:r>
              <a:rPr lang="id-ID" sz="11200" b="1" dirty="0"/>
              <a:t> (</a:t>
            </a:r>
            <a:r>
              <a:rPr lang="id-ID" sz="11200" b="1" dirty="0" err="1"/>
              <a:t>Plog</a:t>
            </a:r>
            <a:r>
              <a:rPr lang="id-ID" sz="11200" b="1" dirty="0"/>
              <a:t>, 1974):</a:t>
            </a:r>
            <a:endParaRPr lang="id-ID" sz="11200" dirty="0"/>
          </a:p>
          <a:p>
            <a:pPr algn="just">
              <a:buNone/>
            </a:pPr>
            <a:r>
              <a:rPr lang="en-US" sz="6400" dirty="0"/>
              <a:t>      </a:t>
            </a:r>
            <a:r>
              <a:rPr lang="id-ID" sz="7200" dirty="0"/>
              <a:t>Model ini mengklasifikasikan wisatawan berdasarkan karakteristik kepribadian mereka dalam sebuah kontinum antara </a:t>
            </a:r>
            <a:r>
              <a:rPr lang="id-ID" sz="7200" b="1" dirty="0" err="1"/>
              <a:t>allocentric</a:t>
            </a:r>
            <a:r>
              <a:rPr lang="id-ID" sz="7200" dirty="0"/>
              <a:t> (berorientasi pada hal baru dan petualangan) dan </a:t>
            </a:r>
            <a:r>
              <a:rPr lang="id-ID" sz="7200" b="1" dirty="0" err="1"/>
              <a:t>psychocentric</a:t>
            </a:r>
            <a:r>
              <a:rPr lang="id-ID" sz="7200" dirty="0"/>
              <a:t> (berorientasi pada hal </a:t>
            </a:r>
            <a:r>
              <a:rPr lang="id-ID" sz="7200" dirty="0" err="1"/>
              <a:t>familiar</a:t>
            </a:r>
            <a:r>
              <a:rPr lang="id-ID" sz="7200" dirty="0"/>
              <a:t> dan kenyamanan).</a:t>
            </a:r>
            <a:endParaRPr lang="en-US" sz="7200" dirty="0"/>
          </a:p>
          <a:p>
            <a:pPr algn="just">
              <a:buNone/>
            </a:pPr>
            <a:endParaRPr lang="id-ID" sz="7200" dirty="0"/>
          </a:p>
          <a:p>
            <a:pPr marL="0" indent="0">
              <a:buNone/>
            </a:pPr>
            <a:r>
              <a:rPr lang="id-ID" sz="7200" b="1" dirty="0" err="1"/>
              <a:t>Allocentric</a:t>
            </a:r>
            <a:r>
              <a:rPr lang="id-ID" sz="7200" b="1" dirty="0"/>
              <a:t>:</a:t>
            </a:r>
            <a:r>
              <a:rPr lang="id-ID" sz="7200" dirty="0"/>
              <a:t> </a:t>
            </a:r>
            <a:endParaRPr lang="en-US" sz="7200" dirty="0"/>
          </a:p>
          <a:p>
            <a:pPr>
              <a:buFont typeface="Arial" panose="020B0604020202020204" pitchFamily="34" charset="0"/>
              <a:buChar char="•"/>
            </a:pPr>
            <a:r>
              <a:rPr lang="id-ID" sz="7200" dirty="0"/>
              <a:t>Wisatawan yang suka menjelajahi tempat-tempat baru, tidak terduga, dan kurang dikenal. Mereka menikmati petualangan, interaksi dengan budaya yang berbeda, dan tidak terlalu bergantung pada infrastruktur wisata yang mapan.</a:t>
            </a:r>
          </a:p>
          <a:p>
            <a:pPr marL="0" indent="0">
              <a:buNone/>
            </a:pPr>
            <a:r>
              <a:rPr lang="id-ID" sz="7200" b="1" dirty="0" err="1"/>
              <a:t>Near-Allocentric</a:t>
            </a:r>
            <a:r>
              <a:rPr lang="id-ID" sz="7200" b="1" dirty="0"/>
              <a:t>:</a:t>
            </a:r>
            <a:r>
              <a:rPr lang="id-ID" sz="7200" dirty="0"/>
              <a:t> </a:t>
            </a:r>
            <a:endParaRPr lang="en-US" sz="7200" dirty="0"/>
          </a:p>
          <a:p>
            <a:pPr>
              <a:buFont typeface="Arial" panose="020B0604020202020204" pitchFamily="34" charset="0"/>
              <a:buChar char="•"/>
            </a:pPr>
            <a:r>
              <a:rPr lang="id-ID" sz="7200" dirty="0"/>
              <a:t>Sedikit kurang berani dari </a:t>
            </a:r>
            <a:r>
              <a:rPr lang="id-ID" sz="7200" dirty="0" err="1"/>
              <a:t>allocentric</a:t>
            </a:r>
            <a:r>
              <a:rPr lang="id-ID" sz="7200" dirty="0"/>
              <a:t>, tetapi masih mencari pengalaman baru dan otentik.</a:t>
            </a:r>
          </a:p>
          <a:p>
            <a:pPr marL="0" indent="0">
              <a:buNone/>
            </a:pPr>
            <a:r>
              <a:rPr lang="id-ID" sz="7200" b="1" dirty="0" err="1"/>
              <a:t>Mid</a:t>
            </a:r>
            <a:r>
              <a:rPr lang="id-ID" sz="7200" b="1" dirty="0"/>
              <a:t>-Centric:</a:t>
            </a:r>
            <a:endParaRPr lang="en-US" sz="7200" b="1" dirty="0"/>
          </a:p>
          <a:p>
            <a:pPr>
              <a:buFont typeface="Arial" panose="020B0604020202020204" pitchFamily="34" charset="0"/>
              <a:buChar char="•"/>
            </a:pPr>
            <a:r>
              <a:rPr lang="id-ID" sz="7200" dirty="0"/>
              <a:t> Kelompok wisatawan terbesar yang berada di tengah kontinum. Mereka mencari keseimbangan antara hal baru dan </a:t>
            </a:r>
            <a:r>
              <a:rPr lang="id-ID" sz="7200" dirty="0" err="1"/>
              <a:t>familiar</a:t>
            </a:r>
            <a:r>
              <a:rPr lang="id-ID" sz="7200" dirty="0"/>
              <a:t> dalam perjalanan mereka.</a:t>
            </a:r>
          </a:p>
          <a:p>
            <a:pPr marL="0" indent="0">
              <a:buNone/>
            </a:pPr>
            <a:r>
              <a:rPr lang="id-ID" sz="7200" b="1" dirty="0" err="1"/>
              <a:t>Near-Psychocentric</a:t>
            </a:r>
            <a:r>
              <a:rPr lang="id-ID" sz="7200" b="1" dirty="0"/>
              <a:t>:</a:t>
            </a:r>
            <a:endParaRPr lang="en-US" sz="7200" b="1" dirty="0"/>
          </a:p>
          <a:p>
            <a:pPr>
              <a:buFont typeface="Arial" panose="020B0604020202020204" pitchFamily="34" charset="0"/>
              <a:buChar char="•"/>
            </a:pPr>
            <a:r>
              <a:rPr lang="id-ID" sz="7200" dirty="0"/>
              <a:t> Lebih suka tempat-tempat yang </a:t>
            </a:r>
            <a:r>
              <a:rPr lang="id-ID" sz="7200" dirty="0" err="1"/>
              <a:t>familiar</a:t>
            </a:r>
            <a:r>
              <a:rPr lang="id-ID" sz="7200" dirty="0"/>
              <a:t> dan terorganisir, tetapi mungkin terbuka untuk sedikit pengalaman baru yang aman.</a:t>
            </a:r>
          </a:p>
          <a:p>
            <a:pPr marL="0" indent="0">
              <a:buNone/>
            </a:pPr>
            <a:r>
              <a:rPr lang="id-ID" sz="7200" b="1" dirty="0" err="1"/>
              <a:t>Psychocentric</a:t>
            </a:r>
            <a:r>
              <a:rPr lang="id-ID" sz="7200" b="1" dirty="0"/>
              <a:t>:</a:t>
            </a:r>
            <a:r>
              <a:rPr lang="id-ID" sz="7200" dirty="0"/>
              <a:t> </a:t>
            </a:r>
            <a:endParaRPr lang="en-US" sz="7200" dirty="0"/>
          </a:p>
          <a:p>
            <a:pPr>
              <a:buFont typeface="Arial" panose="020B0604020202020204" pitchFamily="34" charset="0"/>
              <a:buChar char="•"/>
            </a:pPr>
            <a:r>
              <a:rPr lang="id-ID" sz="7200" dirty="0"/>
              <a:t>Wisatawan yang paling konservatif dan lebih memilih tempat-tempat yang sudah dikenal, aman, dan memiliki fasilitas yang mirip dengan rumah. Mereka cenderung memilih paket wisata dan menghindari risiko atau hal yang tidak pasti.</a:t>
            </a:r>
          </a:p>
          <a:p>
            <a:pPr marL="0" indent="0">
              <a:buNone/>
            </a:pPr>
            <a:endParaRPr lang="id-ID" dirty="0"/>
          </a:p>
        </p:txBody>
      </p:sp>
    </p:spTree>
    <p:extLst>
      <p:ext uri="{BB962C8B-B14F-4D97-AF65-F5344CB8AC3E}">
        <p14:creationId xmlns:p14="http://schemas.microsoft.com/office/powerpoint/2010/main" val="224184638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DA9DC0A6-90CD-9349-BFA9-B18A41094A42}"/>
              </a:ext>
            </a:extLst>
          </p:cNvPr>
          <p:cNvSpPr>
            <a:spLocks noGrp="1"/>
          </p:cNvSpPr>
          <p:nvPr>
            <p:ph idx="1"/>
          </p:nvPr>
        </p:nvSpPr>
        <p:spPr>
          <a:xfrm>
            <a:off x="323528" y="548680"/>
            <a:ext cx="8363272" cy="5577483"/>
          </a:xfrm>
        </p:spPr>
        <p:txBody>
          <a:bodyPr>
            <a:normAutofit fontScale="55000" lnSpcReduction="20000"/>
          </a:bodyPr>
          <a:lstStyle/>
          <a:p>
            <a:pPr>
              <a:buNone/>
            </a:pPr>
            <a:r>
              <a:rPr lang="id-ID" sz="4400" b="1" dirty="0"/>
              <a:t>3. Berdasarkan Peran Sosial dalam Kontak dengan Masyarakat Lokal (Smith, 1977):</a:t>
            </a:r>
            <a:endParaRPr lang="id-ID" sz="4400" dirty="0"/>
          </a:p>
          <a:p>
            <a:pPr>
              <a:buNone/>
            </a:pPr>
            <a:r>
              <a:rPr lang="en-US" dirty="0"/>
              <a:t>      </a:t>
            </a:r>
            <a:r>
              <a:rPr lang="id-ID" sz="3600" dirty="0"/>
              <a:t>Smith mengklasifikasikan wisatawan berdasarkan tingkat interaksi dan dampak mereka terhadap masyarakat lokal:</a:t>
            </a:r>
          </a:p>
          <a:p>
            <a:pPr>
              <a:buFont typeface="Arial" panose="020B0604020202020204" pitchFamily="34" charset="0"/>
              <a:buChar char="•"/>
            </a:pPr>
            <a:r>
              <a:rPr lang="id-ID" sz="3600" b="1" dirty="0"/>
              <a:t>Explorer:</a:t>
            </a:r>
            <a:r>
              <a:rPr lang="id-ID" sz="3600" dirty="0"/>
              <a:t> Mencari pengalaman baru dan berinteraksi intensif dengan masyarakat lokal, menerima fasilitas seadanya, dan menghargai norma lokal.</a:t>
            </a:r>
          </a:p>
          <a:p>
            <a:pPr>
              <a:buFont typeface="Arial" panose="020B0604020202020204" pitchFamily="34" charset="0"/>
              <a:buChar char="•"/>
            </a:pPr>
            <a:r>
              <a:rPr lang="id-ID" sz="3600" b="1" dirty="0"/>
              <a:t>Elite:</a:t>
            </a:r>
            <a:r>
              <a:rPr lang="id-ID" sz="3600" dirty="0"/>
              <a:t> Mengunjungi daerah yang belum dikenal tetapi dengan pengaturan khusus dan dalam kelompok kecil.</a:t>
            </a:r>
          </a:p>
          <a:p>
            <a:pPr>
              <a:buFont typeface="Arial" panose="020B0604020202020204" pitchFamily="34" charset="0"/>
              <a:buChar char="•"/>
            </a:pPr>
            <a:r>
              <a:rPr lang="id-ID" sz="3600" b="1" dirty="0" err="1"/>
              <a:t>Off-beat</a:t>
            </a:r>
            <a:r>
              <a:rPr lang="id-ID" sz="3600" b="1" dirty="0"/>
              <a:t>:</a:t>
            </a:r>
            <a:r>
              <a:rPr lang="id-ID" sz="3600" dirty="0"/>
              <a:t> Mencari atraksi sendiri dan menghindari tempat ramai.</a:t>
            </a:r>
          </a:p>
          <a:p>
            <a:pPr>
              <a:buFont typeface="Arial" panose="020B0604020202020204" pitchFamily="34" charset="0"/>
              <a:buChar char="•"/>
            </a:pPr>
            <a:r>
              <a:rPr lang="id-ID" sz="3600" b="1" dirty="0" err="1"/>
              <a:t>Unusual</a:t>
            </a:r>
            <a:r>
              <a:rPr lang="id-ID" sz="3600" b="1" dirty="0"/>
              <a:t>:</a:t>
            </a:r>
            <a:r>
              <a:rPr lang="id-ID" sz="3600" dirty="0"/>
              <a:t> Melakukan aktivitas tambahan di luar program utama untuk mengunjungi tempat baru atau melakukan aktivitas berisiko, tetapi tetap membutuhkan fasilitas standar untuk program utama.</a:t>
            </a:r>
          </a:p>
          <a:p>
            <a:pPr>
              <a:buFont typeface="Arial" panose="020B0604020202020204" pitchFamily="34" charset="0"/>
              <a:buChar char="•"/>
            </a:pPr>
            <a:r>
              <a:rPr lang="id-ID" sz="3600" b="1" dirty="0" err="1"/>
              <a:t>Incipient</a:t>
            </a:r>
            <a:r>
              <a:rPr lang="id-ID" sz="3600" b="1" dirty="0"/>
              <a:t> </a:t>
            </a:r>
            <a:r>
              <a:rPr lang="id-ID" sz="3600" b="1" dirty="0" err="1"/>
              <a:t>Mass</a:t>
            </a:r>
            <a:r>
              <a:rPr lang="id-ID" sz="3600" b="1" dirty="0"/>
              <a:t>:</a:t>
            </a:r>
            <a:r>
              <a:rPr lang="id-ID" sz="3600" dirty="0"/>
              <a:t> Bepergian dalam kelompok kecil atau individu ke daerah dengan fasilitas standar tetapi masih menawarkan keaslian.</a:t>
            </a:r>
          </a:p>
          <a:p>
            <a:pPr>
              <a:buFont typeface="Arial" panose="020B0604020202020204" pitchFamily="34" charset="0"/>
              <a:buChar char="•"/>
            </a:pPr>
            <a:r>
              <a:rPr lang="id-ID" sz="3600" b="1" dirty="0" err="1"/>
              <a:t>Mass</a:t>
            </a:r>
            <a:r>
              <a:rPr lang="id-ID" sz="3600" b="1" dirty="0"/>
              <a:t> </a:t>
            </a:r>
            <a:r>
              <a:rPr lang="id-ID" sz="3600" b="1" dirty="0" err="1"/>
              <a:t>Tourist</a:t>
            </a:r>
            <a:r>
              <a:rPr lang="id-ID" sz="3600" b="1" dirty="0"/>
              <a:t>:</a:t>
            </a:r>
            <a:r>
              <a:rPr lang="id-ID" sz="3600" dirty="0"/>
              <a:t> Bepergian ke daerah dengan fasilitas yang sama seperti di daerah asal atau dengan "gelembung lingkungan" yang </a:t>
            </a:r>
            <a:r>
              <a:rPr lang="id-ID" sz="3600" dirty="0" err="1"/>
              <a:t>familiar</a:t>
            </a:r>
            <a:r>
              <a:rPr lang="id-ID" sz="3600" dirty="0"/>
              <a:t>. Interaksi dengan masyarakat lokal terbatas pada yang terlibat langsung dalam pariwisata.</a:t>
            </a:r>
          </a:p>
          <a:p>
            <a:pPr>
              <a:buFont typeface="Arial" panose="020B0604020202020204" pitchFamily="34" charset="0"/>
              <a:buChar char="•"/>
            </a:pPr>
            <a:r>
              <a:rPr lang="id-ID" sz="3600" b="1" dirty="0" err="1"/>
              <a:t>Charter</a:t>
            </a:r>
            <a:r>
              <a:rPr lang="id-ID" sz="3600" b="1" dirty="0"/>
              <a:t> </a:t>
            </a:r>
            <a:r>
              <a:rPr lang="id-ID" sz="3600" b="1" dirty="0" err="1"/>
              <a:t>Tourist</a:t>
            </a:r>
            <a:r>
              <a:rPr lang="id-ID" sz="3600" b="1" dirty="0"/>
              <a:t>:</a:t>
            </a:r>
            <a:r>
              <a:rPr lang="id-ID" sz="3600" dirty="0"/>
              <a:t> Menggunakan paket wisata lengkap dengan fasilitas yang sudah dikenal.</a:t>
            </a:r>
          </a:p>
          <a:p>
            <a:endParaRPr lang="id-ID" dirty="0"/>
          </a:p>
        </p:txBody>
      </p:sp>
    </p:spTree>
    <p:extLst>
      <p:ext uri="{BB962C8B-B14F-4D97-AF65-F5344CB8AC3E}">
        <p14:creationId xmlns:p14="http://schemas.microsoft.com/office/powerpoint/2010/main" val="321683959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67C72B74-F394-C682-C723-73874B4A3821}"/>
              </a:ext>
            </a:extLst>
          </p:cNvPr>
          <p:cNvSpPr>
            <a:spLocks noGrp="1"/>
          </p:cNvSpPr>
          <p:nvPr>
            <p:ph sz="half" idx="1"/>
          </p:nvPr>
        </p:nvSpPr>
        <p:spPr>
          <a:xfrm>
            <a:off x="457200" y="1600200"/>
            <a:ext cx="4038600" cy="4525963"/>
          </a:xfrm>
        </p:spPr>
        <p:txBody>
          <a:bodyPr>
            <a:normAutofit/>
          </a:bodyPr>
          <a:lstStyle/>
          <a:p>
            <a:pPr>
              <a:lnSpc>
                <a:spcPct val="90000"/>
              </a:lnSpc>
              <a:buNone/>
            </a:pPr>
            <a:r>
              <a:rPr lang="id-ID" sz="2200" b="1"/>
              <a:t>Tipologi Wisatawan berdasarkan Motivasi (</a:t>
            </a:r>
            <a:r>
              <a:rPr lang="id-ID" sz="2200" b="1" err="1"/>
              <a:t>Gray</a:t>
            </a:r>
            <a:r>
              <a:rPr lang="id-ID" sz="2200" b="1"/>
              <a:t>, 1970-an)</a:t>
            </a:r>
          </a:p>
          <a:p>
            <a:pPr>
              <a:lnSpc>
                <a:spcPct val="90000"/>
              </a:lnSpc>
              <a:buFont typeface="+mj-lt"/>
              <a:buAutoNum type="arabicPeriod"/>
            </a:pPr>
            <a:r>
              <a:rPr lang="id-ID" sz="2200" b="1" err="1"/>
              <a:t>Sunlust</a:t>
            </a:r>
            <a:r>
              <a:rPr lang="id-ID" sz="2200" b="1"/>
              <a:t> </a:t>
            </a:r>
            <a:r>
              <a:rPr lang="id-ID" sz="2200" b="1" err="1"/>
              <a:t>Tourist</a:t>
            </a:r>
            <a:endParaRPr lang="id-ID" sz="2200"/>
          </a:p>
          <a:p>
            <a:pPr marL="742950" lvl="1" indent="-285750">
              <a:lnSpc>
                <a:spcPct val="90000"/>
              </a:lnSpc>
              <a:buFont typeface="+mj-lt"/>
              <a:buAutoNum type="arabicPeriod"/>
            </a:pPr>
            <a:r>
              <a:rPr lang="id-ID" sz="2200"/>
              <a:t>Wisatawan yang mencari kesenangan, relaksasi, dan fasilitas modern (pantai, hotel, </a:t>
            </a:r>
            <a:r>
              <a:rPr lang="id-ID" sz="2200" err="1"/>
              <a:t>dll</a:t>
            </a:r>
            <a:r>
              <a:rPr lang="id-ID" sz="2200"/>
              <a:t>).</a:t>
            </a:r>
          </a:p>
          <a:p>
            <a:pPr>
              <a:lnSpc>
                <a:spcPct val="90000"/>
              </a:lnSpc>
              <a:buFont typeface="+mj-lt"/>
              <a:buAutoNum type="arabicPeriod"/>
            </a:pPr>
            <a:r>
              <a:rPr lang="id-ID" sz="2200" b="1" err="1"/>
              <a:t>Wanderlust</a:t>
            </a:r>
            <a:r>
              <a:rPr lang="id-ID" sz="2200" b="1"/>
              <a:t> </a:t>
            </a:r>
            <a:r>
              <a:rPr lang="id-ID" sz="2200" b="1" err="1"/>
              <a:t>Tourist</a:t>
            </a:r>
            <a:endParaRPr lang="id-ID" sz="2200"/>
          </a:p>
          <a:p>
            <a:pPr marL="742950" lvl="1" indent="-285750">
              <a:lnSpc>
                <a:spcPct val="90000"/>
              </a:lnSpc>
              <a:buFont typeface="+mj-lt"/>
              <a:buAutoNum type="arabicPeriod"/>
            </a:pPr>
            <a:r>
              <a:rPr lang="id-ID" sz="2200"/>
              <a:t>Wisatawan yang ingin menjelajahi dunia, budaya baru, dan pengalaman unik.</a:t>
            </a:r>
          </a:p>
          <a:p>
            <a:pPr>
              <a:lnSpc>
                <a:spcPct val="90000"/>
              </a:lnSpc>
            </a:pPr>
            <a:endParaRPr lang="id-ID" sz="2200"/>
          </a:p>
        </p:txBody>
      </p:sp>
      <p:pic>
        <p:nvPicPr>
          <p:cNvPr id="2050" name="Picture 2" descr="Bagaimana Berbagai Penulis Mendeskripsikan Tipologi Turis | limbd.org">
            <a:extLst>
              <a:ext uri="{FF2B5EF4-FFF2-40B4-BE49-F238E27FC236}">
                <a16:creationId xmlns:a16="http://schemas.microsoft.com/office/drawing/2014/main" id="{9D8AF0A0-E6EE-4C95-6DE8-54F9463B1E5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648200" y="2732373"/>
            <a:ext cx="4038600" cy="2261616"/>
          </a:xfrm>
          <a:prstGeom prst="rect">
            <a:avLst/>
          </a:prstGeom>
          <a:solidFill>
            <a:srgbClr val="FFFFFF"/>
          </a:solidFill>
        </p:spPr>
      </p:pic>
    </p:spTree>
    <p:extLst>
      <p:ext uri="{BB962C8B-B14F-4D97-AF65-F5344CB8AC3E}">
        <p14:creationId xmlns:p14="http://schemas.microsoft.com/office/powerpoint/2010/main" val="43856152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76263F8B-0BF4-0DEE-7378-8BE8C403865C}"/>
              </a:ext>
            </a:extLst>
          </p:cNvPr>
          <p:cNvSpPr>
            <a:spLocks noGrp="1"/>
          </p:cNvSpPr>
          <p:nvPr>
            <p:ph idx="1"/>
          </p:nvPr>
        </p:nvSpPr>
        <p:spPr>
          <a:xfrm>
            <a:off x="539552" y="332656"/>
            <a:ext cx="8147248" cy="5793507"/>
          </a:xfrm>
        </p:spPr>
        <p:txBody>
          <a:bodyPr>
            <a:normAutofit fontScale="85000" lnSpcReduction="10000"/>
          </a:bodyPr>
          <a:lstStyle/>
          <a:p>
            <a:pPr marL="0" indent="0">
              <a:buNone/>
            </a:pPr>
            <a:r>
              <a:rPr lang="id-ID" b="0" i="0" dirty="0">
                <a:solidFill>
                  <a:srgbClr val="404040"/>
                </a:solidFill>
                <a:effectLst/>
                <a:latin typeface="DeepSeek-CJK-patch"/>
              </a:rPr>
              <a:t> </a:t>
            </a:r>
            <a:r>
              <a:rPr lang="en-US" sz="3300" b="1" dirty="0">
                <a:solidFill>
                  <a:srgbClr val="404040"/>
                </a:solidFill>
                <a:latin typeface="DeepSeek-CJK-patch"/>
              </a:rPr>
              <a:t>T</a:t>
            </a:r>
            <a:r>
              <a:rPr lang="id-ID" sz="3300" b="1" i="0" dirty="0" err="1">
                <a:solidFill>
                  <a:srgbClr val="404040"/>
                </a:solidFill>
                <a:effectLst/>
                <a:latin typeface="DeepSeek-CJK-patch"/>
              </a:rPr>
              <a:t>ipe</a:t>
            </a:r>
            <a:r>
              <a:rPr lang="id-ID" sz="3300" b="1" i="0" dirty="0">
                <a:solidFill>
                  <a:srgbClr val="404040"/>
                </a:solidFill>
                <a:effectLst/>
                <a:latin typeface="DeepSeek-CJK-patch"/>
              </a:rPr>
              <a:t> wisatawan berdasarkan berbagai pendekatan</a:t>
            </a:r>
            <a:r>
              <a:rPr lang="id-ID" sz="3300" b="0" i="0" dirty="0">
                <a:solidFill>
                  <a:srgbClr val="404040"/>
                </a:solidFill>
                <a:effectLst/>
                <a:latin typeface="DeepSeek-CJK-patch"/>
              </a:rPr>
              <a:t>:</a:t>
            </a:r>
            <a:endParaRPr lang="en-US" sz="3300" b="0" i="0" dirty="0">
              <a:solidFill>
                <a:srgbClr val="404040"/>
              </a:solidFill>
              <a:effectLst/>
              <a:latin typeface="DeepSeek-CJK-patch"/>
            </a:endParaRPr>
          </a:p>
          <a:p>
            <a:pPr algn="l">
              <a:spcBef>
                <a:spcPts val="1372"/>
              </a:spcBef>
              <a:spcAft>
                <a:spcPts val="1029"/>
              </a:spcAft>
              <a:buNone/>
            </a:pPr>
            <a:r>
              <a:rPr lang="en-US" b="1" dirty="0">
                <a:solidFill>
                  <a:srgbClr val="404040"/>
                </a:solidFill>
                <a:latin typeface="DeepSeek-CJK-patch"/>
              </a:rPr>
              <a:t>1. </a:t>
            </a:r>
            <a:r>
              <a:rPr lang="id-ID" b="1" i="0" dirty="0">
                <a:solidFill>
                  <a:srgbClr val="404040"/>
                </a:solidFill>
                <a:effectLst/>
                <a:latin typeface="DeepSeek-CJK-patch"/>
              </a:rPr>
              <a:t>Berdasarkan Demografi &amp; </a:t>
            </a:r>
            <a:r>
              <a:rPr lang="id-ID" b="1" i="0" dirty="0" err="1">
                <a:solidFill>
                  <a:srgbClr val="404040"/>
                </a:solidFill>
                <a:effectLst/>
                <a:latin typeface="DeepSeek-CJK-patch"/>
              </a:rPr>
              <a:t>Psikografi</a:t>
            </a:r>
            <a:endParaRPr lang="id-ID" b="0" i="0" dirty="0">
              <a:solidFill>
                <a:srgbClr val="404040"/>
              </a:solidFill>
              <a:effectLst/>
              <a:latin typeface="DeepSeek-CJK-patch"/>
            </a:endParaRPr>
          </a:p>
          <a:p>
            <a:pPr algn="l">
              <a:lnSpc>
                <a:spcPts val="2143"/>
              </a:lnSpc>
              <a:spcBef>
                <a:spcPts val="1372"/>
              </a:spcBef>
              <a:spcAft>
                <a:spcPts val="1029"/>
              </a:spcAft>
              <a:buNone/>
            </a:pPr>
            <a:r>
              <a:rPr lang="id-ID" b="1" i="0" dirty="0">
                <a:solidFill>
                  <a:srgbClr val="404040"/>
                </a:solidFill>
                <a:effectLst/>
                <a:latin typeface="DeepSeek-CJK-patch"/>
              </a:rPr>
              <a:t>a. </a:t>
            </a:r>
            <a:r>
              <a:rPr lang="id-ID" sz="2400" b="1" i="0" dirty="0">
                <a:solidFill>
                  <a:srgbClr val="404040"/>
                </a:solidFill>
                <a:effectLst/>
                <a:latin typeface="DeepSeek-CJK-patch"/>
              </a:rPr>
              <a:t>Wisatawan Keluarga (Family </a:t>
            </a:r>
            <a:r>
              <a:rPr lang="id-ID" sz="2400" b="1" i="0" dirty="0" err="1">
                <a:solidFill>
                  <a:srgbClr val="404040"/>
                </a:solidFill>
                <a:effectLst/>
                <a:latin typeface="DeepSeek-CJK-patch"/>
              </a:rPr>
              <a:t>Tourists</a:t>
            </a:r>
            <a:r>
              <a:rPr lang="id-ID" sz="2400" b="1" i="0" dirty="0">
                <a:solidFill>
                  <a:srgbClr val="404040"/>
                </a:solidFill>
                <a:effectLst/>
                <a:latin typeface="DeepSeek-CJK-patch"/>
              </a:rPr>
              <a:t>)</a:t>
            </a:r>
            <a:endParaRPr lang="id-ID" sz="2400" b="0" i="0" dirty="0">
              <a:solidFill>
                <a:srgbClr val="404040"/>
              </a:solidFill>
              <a:effectLst/>
              <a:latin typeface="DeepSeek-CJK-patch"/>
            </a:endParaRPr>
          </a:p>
          <a:p>
            <a:pPr algn="l">
              <a:lnSpc>
                <a:spcPts val="2143"/>
              </a:lnSpc>
              <a:spcBef>
                <a:spcPts val="1029"/>
              </a:spcBef>
              <a:spcAft>
                <a:spcPts val="1029"/>
              </a:spcAft>
              <a:buFont typeface="Arial" panose="020B0604020202020204" pitchFamily="34" charset="0"/>
              <a:buChar char="•"/>
            </a:pPr>
            <a:r>
              <a:rPr lang="id-ID" sz="2400" b="0" i="0" dirty="0">
                <a:solidFill>
                  <a:srgbClr val="404040"/>
                </a:solidFill>
                <a:effectLst/>
                <a:latin typeface="DeepSeek-CJK-patch"/>
              </a:rPr>
              <a:t>Liburan bersama anak dan keluarga.</a:t>
            </a:r>
          </a:p>
          <a:p>
            <a:pPr algn="l">
              <a:lnSpc>
                <a:spcPts val="2143"/>
              </a:lnSpc>
              <a:spcBef>
                <a:spcPts val="300"/>
              </a:spcBef>
              <a:spcAft>
                <a:spcPts val="1029"/>
              </a:spcAft>
              <a:buFont typeface="Arial" panose="020B0604020202020204" pitchFamily="34" charset="0"/>
              <a:buChar char="•"/>
            </a:pPr>
            <a:r>
              <a:rPr lang="id-ID" sz="2400" b="0" i="0" dirty="0">
                <a:solidFill>
                  <a:srgbClr val="404040"/>
                </a:solidFill>
                <a:effectLst/>
                <a:latin typeface="DeepSeek-CJK-patch"/>
              </a:rPr>
              <a:t>Contoh: Kunjungan ke </a:t>
            </a:r>
            <a:r>
              <a:rPr lang="id-ID" sz="2400" b="0" i="0" dirty="0" err="1">
                <a:solidFill>
                  <a:srgbClr val="404040"/>
                </a:solidFill>
                <a:effectLst/>
                <a:latin typeface="DeepSeek-CJK-patch"/>
              </a:rPr>
              <a:t>Disneyland</a:t>
            </a:r>
            <a:r>
              <a:rPr lang="id-ID" sz="2400" b="0" i="0" dirty="0">
                <a:solidFill>
                  <a:srgbClr val="404040"/>
                </a:solidFill>
                <a:effectLst/>
                <a:latin typeface="DeepSeek-CJK-patch"/>
              </a:rPr>
              <a:t> atau </a:t>
            </a:r>
            <a:r>
              <a:rPr lang="id-ID" sz="2400" b="0" i="0" dirty="0" err="1">
                <a:solidFill>
                  <a:srgbClr val="404040"/>
                </a:solidFill>
                <a:effectLst/>
                <a:latin typeface="DeepSeek-CJK-patch"/>
              </a:rPr>
              <a:t>waterpark</a:t>
            </a:r>
            <a:r>
              <a:rPr lang="id-ID" sz="2400" b="0" i="0" dirty="0">
                <a:solidFill>
                  <a:srgbClr val="404040"/>
                </a:solidFill>
                <a:effectLst/>
                <a:latin typeface="DeepSeek-CJK-patch"/>
              </a:rPr>
              <a:t>.</a:t>
            </a:r>
          </a:p>
          <a:p>
            <a:pPr algn="l">
              <a:lnSpc>
                <a:spcPts val="2143"/>
              </a:lnSpc>
              <a:spcBef>
                <a:spcPts val="1372"/>
              </a:spcBef>
              <a:spcAft>
                <a:spcPts val="1029"/>
              </a:spcAft>
              <a:buNone/>
            </a:pPr>
            <a:r>
              <a:rPr lang="id-ID" sz="2400" b="1" i="0" dirty="0">
                <a:solidFill>
                  <a:srgbClr val="404040"/>
                </a:solidFill>
                <a:effectLst/>
                <a:latin typeface="DeepSeek-CJK-patch"/>
              </a:rPr>
              <a:t>b. Wisatawan </a:t>
            </a:r>
            <a:r>
              <a:rPr lang="id-ID" sz="2400" b="1" i="0" dirty="0" err="1">
                <a:solidFill>
                  <a:srgbClr val="404040"/>
                </a:solidFill>
                <a:effectLst/>
                <a:latin typeface="DeepSeek-CJK-patch"/>
              </a:rPr>
              <a:t>Milenial</a:t>
            </a:r>
            <a:r>
              <a:rPr lang="id-ID" sz="2400" b="1" i="0" dirty="0">
                <a:solidFill>
                  <a:srgbClr val="404040"/>
                </a:solidFill>
                <a:effectLst/>
                <a:latin typeface="DeepSeek-CJK-patch"/>
              </a:rPr>
              <a:t>/Gen Z (Young </a:t>
            </a:r>
            <a:r>
              <a:rPr lang="id-ID" sz="2400" b="1" i="0" dirty="0" err="1">
                <a:solidFill>
                  <a:srgbClr val="404040"/>
                </a:solidFill>
                <a:effectLst/>
                <a:latin typeface="DeepSeek-CJK-patch"/>
              </a:rPr>
              <a:t>Tourists</a:t>
            </a:r>
            <a:r>
              <a:rPr lang="id-ID" sz="2400" b="1" i="0" dirty="0">
                <a:solidFill>
                  <a:srgbClr val="404040"/>
                </a:solidFill>
                <a:effectLst/>
                <a:latin typeface="DeepSeek-CJK-patch"/>
              </a:rPr>
              <a:t>)</a:t>
            </a:r>
            <a:endParaRPr lang="id-ID" sz="2400" b="0" i="0" dirty="0">
              <a:solidFill>
                <a:srgbClr val="404040"/>
              </a:solidFill>
              <a:effectLst/>
              <a:latin typeface="DeepSeek-CJK-patch"/>
            </a:endParaRPr>
          </a:p>
          <a:p>
            <a:pPr algn="l">
              <a:lnSpc>
                <a:spcPts val="2143"/>
              </a:lnSpc>
              <a:spcBef>
                <a:spcPts val="1029"/>
              </a:spcBef>
              <a:spcAft>
                <a:spcPts val="1029"/>
              </a:spcAft>
              <a:buFont typeface="Arial" panose="020B0604020202020204" pitchFamily="34" charset="0"/>
              <a:buChar char="•"/>
            </a:pPr>
            <a:r>
              <a:rPr lang="id-ID" sz="2400" b="0" i="0" dirty="0">
                <a:solidFill>
                  <a:srgbClr val="404040"/>
                </a:solidFill>
                <a:effectLst/>
                <a:latin typeface="DeepSeek-CJK-patch"/>
              </a:rPr>
              <a:t>Lebih suka pengalaman unik dan media sosial.</a:t>
            </a:r>
          </a:p>
          <a:p>
            <a:pPr algn="l">
              <a:lnSpc>
                <a:spcPts val="2143"/>
              </a:lnSpc>
              <a:spcBef>
                <a:spcPts val="300"/>
              </a:spcBef>
              <a:spcAft>
                <a:spcPts val="1029"/>
              </a:spcAft>
              <a:buFont typeface="Arial" panose="020B0604020202020204" pitchFamily="34" charset="0"/>
              <a:buChar char="•"/>
            </a:pPr>
            <a:r>
              <a:rPr lang="id-ID" sz="2400" b="0" i="0" dirty="0">
                <a:solidFill>
                  <a:srgbClr val="404040"/>
                </a:solidFill>
                <a:effectLst/>
                <a:latin typeface="DeepSeek-CJK-patch"/>
              </a:rPr>
              <a:t>Contoh: </a:t>
            </a:r>
            <a:r>
              <a:rPr lang="id-ID" sz="2400" b="0" i="0" dirty="0" err="1">
                <a:solidFill>
                  <a:srgbClr val="404040"/>
                </a:solidFill>
                <a:effectLst/>
                <a:latin typeface="DeepSeek-CJK-patch"/>
              </a:rPr>
              <a:t>Backpacking</a:t>
            </a:r>
            <a:r>
              <a:rPr lang="id-ID" sz="2400" b="0" i="0" dirty="0">
                <a:solidFill>
                  <a:srgbClr val="404040"/>
                </a:solidFill>
                <a:effectLst/>
                <a:latin typeface="DeepSeek-CJK-patch"/>
              </a:rPr>
              <a:t>, fotografi jalanan, atau kuliner </a:t>
            </a:r>
            <a:r>
              <a:rPr lang="id-ID" sz="2400" b="0" i="0" dirty="0" err="1">
                <a:solidFill>
                  <a:srgbClr val="404040"/>
                </a:solidFill>
                <a:effectLst/>
                <a:latin typeface="DeepSeek-CJK-patch"/>
              </a:rPr>
              <a:t>viral</a:t>
            </a:r>
            <a:r>
              <a:rPr lang="id-ID" sz="2400" b="0" i="0" dirty="0">
                <a:solidFill>
                  <a:srgbClr val="404040"/>
                </a:solidFill>
                <a:effectLst/>
                <a:latin typeface="DeepSeek-CJK-patch"/>
              </a:rPr>
              <a:t>.</a:t>
            </a:r>
          </a:p>
          <a:p>
            <a:pPr algn="l">
              <a:lnSpc>
                <a:spcPts val="2143"/>
              </a:lnSpc>
              <a:spcBef>
                <a:spcPts val="1372"/>
              </a:spcBef>
              <a:spcAft>
                <a:spcPts val="1029"/>
              </a:spcAft>
              <a:buNone/>
            </a:pPr>
            <a:r>
              <a:rPr lang="id-ID" sz="2400" b="1" i="0" dirty="0">
                <a:solidFill>
                  <a:srgbClr val="404040"/>
                </a:solidFill>
                <a:effectLst/>
                <a:latin typeface="DeepSeek-CJK-patch"/>
              </a:rPr>
              <a:t>c. Wisatawan Senior (Senior </a:t>
            </a:r>
            <a:r>
              <a:rPr lang="id-ID" sz="2400" b="1" i="0" dirty="0" err="1">
                <a:solidFill>
                  <a:srgbClr val="404040"/>
                </a:solidFill>
                <a:effectLst/>
                <a:latin typeface="DeepSeek-CJK-patch"/>
              </a:rPr>
              <a:t>Tourists</a:t>
            </a:r>
            <a:r>
              <a:rPr lang="id-ID" sz="2400" b="1" i="0" dirty="0">
                <a:solidFill>
                  <a:srgbClr val="404040"/>
                </a:solidFill>
                <a:effectLst/>
                <a:latin typeface="DeepSeek-CJK-patch"/>
              </a:rPr>
              <a:t>)</a:t>
            </a:r>
            <a:endParaRPr lang="id-ID" sz="2400" b="0" i="0" dirty="0">
              <a:solidFill>
                <a:srgbClr val="404040"/>
              </a:solidFill>
              <a:effectLst/>
              <a:latin typeface="DeepSeek-CJK-patch"/>
            </a:endParaRPr>
          </a:p>
          <a:p>
            <a:pPr algn="l">
              <a:lnSpc>
                <a:spcPts val="2143"/>
              </a:lnSpc>
              <a:spcBef>
                <a:spcPts val="1029"/>
              </a:spcBef>
              <a:spcAft>
                <a:spcPts val="1029"/>
              </a:spcAft>
              <a:buFont typeface="Arial" panose="020B0604020202020204" pitchFamily="34" charset="0"/>
              <a:buChar char="•"/>
            </a:pPr>
            <a:r>
              <a:rPr lang="id-ID" sz="2400" b="0" i="0" dirty="0">
                <a:solidFill>
                  <a:srgbClr val="404040"/>
                </a:solidFill>
                <a:effectLst/>
                <a:latin typeface="DeepSeek-CJK-patch"/>
              </a:rPr>
              <a:t>Lebih memilih kenyamanan dan perjalanan santai.</a:t>
            </a:r>
          </a:p>
          <a:p>
            <a:pPr algn="l">
              <a:lnSpc>
                <a:spcPts val="2143"/>
              </a:lnSpc>
              <a:spcBef>
                <a:spcPts val="300"/>
              </a:spcBef>
              <a:spcAft>
                <a:spcPts val="1029"/>
              </a:spcAft>
              <a:buFont typeface="Arial" panose="020B0604020202020204" pitchFamily="34" charset="0"/>
              <a:buChar char="•"/>
            </a:pPr>
            <a:r>
              <a:rPr lang="id-ID" sz="2400" b="0" i="0" dirty="0">
                <a:solidFill>
                  <a:srgbClr val="404040"/>
                </a:solidFill>
                <a:effectLst/>
                <a:latin typeface="DeepSeek-CJK-patch"/>
              </a:rPr>
              <a:t>Contoh: </a:t>
            </a:r>
            <a:r>
              <a:rPr lang="id-ID" sz="2400" b="0" i="0" dirty="0" err="1">
                <a:solidFill>
                  <a:srgbClr val="404040"/>
                </a:solidFill>
                <a:effectLst/>
                <a:latin typeface="DeepSeek-CJK-patch"/>
              </a:rPr>
              <a:t>Cruise</a:t>
            </a:r>
            <a:r>
              <a:rPr lang="id-ID" sz="2400" b="0" i="0" dirty="0">
                <a:solidFill>
                  <a:srgbClr val="404040"/>
                </a:solidFill>
                <a:effectLst/>
                <a:latin typeface="DeepSeek-CJK-patch"/>
              </a:rPr>
              <a:t> atau wisata kesehatan.</a:t>
            </a:r>
          </a:p>
          <a:p>
            <a:pPr marL="0" indent="0">
              <a:buNone/>
            </a:pPr>
            <a:endParaRPr lang="en-US" b="0" i="0" dirty="0">
              <a:solidFill>
                <a:srgbClr val="404040"/>
              </a:solidFill>
              <a:effectLst/>
              <a:latin typeface="DeepSeek-CJK-patch"/>
            </a:endParaRPr>
          </a:p>
        </p:txBody>
      </p:sp>
    </p:spTree>
    <p:extLst>
      <p:ext uri="{BB962C8B-B14F-4D97-AF65-F5344CB8AC3E}">
        <p14:creationId xmlns:p14="http://schemas.microsoft.com/office/powerpoint/2010/main" val="324094339"/>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0F96AF0B-BAA7-3E54-D037-21CE4F9DACB5}"/>
              </a:ext>
            </a:extLst>
          </p:cNvPr>
          <p:cNvSpPr>
            <a:spLocks noGrp="1"/>
          </p:cNvSpPr>
          <p:nvPr>
            <p:ph idx="1"/>
          </p:nvPr>
        </p:nvSpPr>
        <p:spPr>
          <a:xfrm>
            <a:off x="323528" y="476672"/>
            <a:ext cx="8363272" cy="5649491"/>
          </a:xfrm>
        </p:spPr>
        <p:txBody>
          <a:bodyPr/>
          <a:lstStyle/>
          <a:p>
            <a:pPr marL="0" marR="0">
              <a:lnSpc>
                <a:spcPct val="107000"/>
              </a:lnSpc>
              <a:spcBef>
                <a:spcPts val="1370"/>
              </a:spcBef>
              <a:spcAft>
                <a:spcPts val="1030"/>
              </a:spcAft>
              <a:buNone/>
            </a:pPr>
            <a:r>
              <a:rPr lang="en-US" sz="2400" b="1" kern="0" dirty="0">
                <a:solidFill>
                  <a:srgbClr val="404040"/>
                </a:solidFill>
                <a:latin typeface="Segoe UI" panose="020B0502040204020203" pitchFamily="34" charset="0"/>
                <a:ea typeface="Times New Roman" panose="02020603050405020304" pitchFamily="18" charset="0"/>
              </a:rPr>
              <a:t>2. </a:t>
            </a:r>
            <a:r>
              <a:rPr lang="id-ID" sz="24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Berdasarkan Motivasi Perjalanan</a:t>
            </a:r>
            <a:r>
              <a:rPr lang="id-ID" sz="24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400" i="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r>
              <a:rPr lang="id-ID" sz="2400" i="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Purpose</a:t>
            </a:r>
            <a:r>
              <a:rPr lang="id-ID" sz="2400" i="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2400" i="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of</a:t>
            </a:r>
            <a:r>
              <a:rPr lang="id-ID" sz="2400" i="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Travel)</a:t>
            </a:r>
            <a:endParaRPr lang="id-ID"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 Wisatawan Rekreasi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Leisure</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Bertujuan untuk bersantai,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refreshing</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menikmati liburan.</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Berlibur ke pantai, mengunjungi taman hiburan, atau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staycation</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 Wisatawan Bisnis (Business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Bepergian untuk urusan pekerjaan, konferensi, atau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meeting</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Peserta seminar,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eksibisi</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pekerja proyek.</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 Wisatawan Budaya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Cultural</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Tertarik pada sejarah, seni, tradisi, dan warisan budaya.</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Mengunjungi candi, museum, atau festival adat.</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endParaRPr lang="id-ID" dirty="0"/>
          </a:p>
        </p:txBody>
      </p:sp>
    </p:spTree>
    <p:extLst>
      <p:ext uri="{BB962C8B-B14F-4D97-AF65-F5344CB8AC3E}">
        <p14:creationId xmlns:p14="http://schemas.microsoft.com/office/powerpoint/2010/main" val="211630370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7989C266-A3BA-F4CF-9388-725420AB0BC3}"/>
              </a:ext>
            </a:extLst>
          </p:cNvPr>
          <p:cNvSpPr>
            <a:spLocks noGrp="1"/>
          </p:cNvSpPr>
          <p:nvPr>
            <p:ph idx="1"/>
          </p:nvPr>
        </p:nvSpPr>
        <p:spPr>
          <a:xfrm>
            <a:off x="395536" y="692696"/>
            <a:ext cx="8291264" cy="5433467"/>
          </a:xfrm>
        </p:spPr>
        <p:txBody>
          <a:bodyPr/>
          <a:lstStyle/>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 Wisatawan Petualang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Adventure</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Mencari pengalaman menantang dan aktivitas ekstrem.</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Trekking</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gunung,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diving</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rafting</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safari.</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e. Wisatawan Religi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Religious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Pilgrimage</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Bepergian untuk tujuan ziarah atau ibadah.</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Umroh, haji, atau kunjungan ke tempat suci.</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ts val="2145"/>
              </a:lnSpc>
              <a:spcBef>
                <a:spcPts val="1370"/>
              </a:spcBef>
              <a:spcAft>
                <a:spcPts val="1030"/>
              </a:spcAft>
              <a:buNone/>
            </a:pP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f. Wisatawan Kesehatan &amp;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Wellness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Medical</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Wellness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b="1"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Tourists</a:t>
            </a:r>
            <a:r>
              <a:rPr lang="id-ID" sz="1800" b="1"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Fokus pada perawatan kesehatan atau relaksasi.</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ts val="2145"/>
              </a:lnSpc>
              <a:spcAft>
                <a:spcPts val="800"/>
              </a:spcAft>
              <a:buSzPts val="1000"/>
              <a:buFont typeface="Symbol" panose="05050102010706020507" pitchFamily="18" charset="2"/>
              <a:buChar char=""/>
              <a:tabLst>
                <a:tab pos="457200" algn="l"/>
              </a:tabLst>
            </a:pP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Contoh: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Medical</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check-up</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spa</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retreat</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 atau yoga </a:t>
            </a:r>
            <a:r>
              <a:rPr lang="id-ID" sz="1800" kern="0" dirty="0" err="1">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retreat</a:t>
            </a:r>
            <a:r>
              <a:rPr lang="id-ID" sz="1800" kern="0" dirty="0">
                <a:solidFill>
                  <a:srgbClr val="404040"/>
                </a:solidFill>
                <a:effectLst/>
                <a:latin typeface="Segoe UI" panose="020B0502040204020203" pitchFamily="34" charset="0"/>
                <a:ea typeface="Times New Roman" panose="02020603050405020304" pitchFamily="18" charset="0"/>
                <a:cs typeface="Times New Roman" panose="02020603050405020304" pitchFamily="18" charset="0"/>
              </a:rPr>
              <a:t>.</a:t>
            </a:r>
            <a:endParaRPr lang="id-ID" sz="1800" kern="100" dirty="0">
              <a:solidFill>
                <a:srgbClr val="404040"/>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Aft>
                <a:spcPts val="800"/>
              </a:spcAft>
              <a:buNone/>
            </a:pPr>
            <a:endParaRPr lang="id-ID" sz="18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3074" name="Picture 2" descr="Pengaruh tipologi wisatawan terhadap pengembangan pariwisata kota padang">
            <a:extLst>
              <a:ext uri="{FF2B5EF4-FFF2-40B4-BE49-F238E27FC236}">
                <a16:creationId xmlns:a16="http://schemas.microsoft.com/office/drawing/2014/main" id="{38D6690C-A396-9C46-EB6E-E893253DFD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4797152"/>
            <a:ext cx="5904656"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486930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3028</TotalTime>
  <Words>2338</Words>
  <Application>Microsoft Office PowerPoint</Application>
  <PresentationFormat>Tampilan Layar (4:3)</PresentationFormat>
  <Paragraphs>233</Paragraphs>
  <Slides>26</Slides>
  <Notes>1</Notes>
  <HiddenSlides>0</HiddenSlides>
  <MMClips>0</MMClips>
  <ScaleCrop>false</ScaleCrop>
  <HeadingPairs>
    <vt:vector size="6" baseType="variant">
      <vt:variant>
        <vt:lpstr>Font Dipakai</vt:lpstr>
      </vt:variant>
      <vt:variant>
        <vt:i4>11</vt:i4>
      </vt:variant>
      <vt:variant>
        <vt:lpstr>Tema</vt:lpstr>
      </vt:variant>
      <vt:variant>
        <vt:i4>1</vt:i4>
      </vt:variant>
      <vt:variant>
        <vt:lpstr>Judul Slide</vt:lpstr>
      </vt:variant>
      <vt:variant>
        <vt:i4>26</vt:i4>
      </vt:variant>
    </vt:vector>
  </HeadingPairs>
  <TitlesOfParts>
    <vt:vector size="38" baseType="lpstr">
      <vt:lpstr>Aptos</vt:lpstr>
      <vt:lpstr>Arial</vt:lpstr>
      <vt:lpstr>Calibri</vt:lpstr>
      <vt:lpstr>Cambria</vt:lpstr>
      <vt:lpstr>Courier New</vt:lpstr>
      <vt:lpstr>DeepSeek-CJK-patch</vt:lpstr>
      <vt:lpstr>Segoe UI</vt:lpstr>
      <vt:lpstr>Segoe UI Emoji</vt:lpstr>
      <vt:lpstr>Symbol</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446</cp:revision>
  <cp:lastPrinted>2017-08-29T02:54:51Z</cp:lastPrinted>
  <dcterms:created xsi:type="dcterms:W3CDTF">2010-04-18T12:06:30Z</dcterms:created>
  <dcterms:modified xsi:type="dcterms:W3CDTF">2025-05-13T04:55:13Z</dcterms:modified>
</cp:coreProperties>
</file>