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-78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6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01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Client Services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Unit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beroperasi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jam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kantor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kompetensi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keahlian</a:t>
            </a:r>
            <a:r>
              <a:rPr lang="en-US" sz="2400" dirty="0" smtClean="0"/>
              <a:t> para </a:t>
            </a:r>
            <a:r>
              <a:rPr lang="en-US" sz="2400" dirty="0" err="1" smtClean="0"/>
              <a:t>pemakai</a:t>
            </a:r>
            <a:r>
              <a:rPr lang="en-US" sz="2400" dirty="0" smtClean="0"/>
              <a:t> TI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di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Tujuannya</a:t>
            </a:r>
            <a:r>
              <a:rPr lang="en-US" sz="2400" dirty="0" smtClean="0"/>
              <a:t>: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level information technology literacy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pemakai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strategis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taktis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dan</a:t>
            </a:r>
            <a:r>
              <a:rPr lang="en-US" sz="2400" dirty="0" smtClean="0"/>
              <a:t> TI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1362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Global Technologies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Unit yang </a:t>
            </a:r>
            <a:r>
              <a:rPr lang="en-US" sz="2400" dirty="0" err="1" smtClean="0"/>
              <a:t>berfungsi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R &amp; D (Research &amp; Development) </a:t>
            </a:r>
            <a:r>
              <a:rPr lang="en-US" sz="2400" dirty="0" err="1" smtClean="0"/>
              <a:t>kecil-kecilan</a:t>
            </a:r>
            <a:r>
              <a:rPr lang="en-US" sz="2400" dirty="0" smtClean="0"/>
              <a:t>, yang </a:t>
            </a:r>
            <a:r>
              <a:rPr lang="en-US" sz="2400" dirty="0" err="1" smtClean="0"/>
              <a:t>bertugas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kajian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trend TI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depan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perkembangannya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9164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64527"/>
            <a:ext cx="8915400" cy="4690945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Yang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: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dan</a:t>
            </a:r>
            <a:r>
              <a:rPr lang="en-US" sz="2400" dirty="0" smtClean="0"/>
              <a:t> TI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tersedia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reliable, availability, </a:t>
            </a:r>
            <a:r>
              <a:rPr lang="en-US" sz="2400" dirty="0" err="1" smtClean="0"/>
              <a:t>dan</a:t>
            </a:r>
            <a:r>
              <a:rPr lang="en-US" sz="2400" dirty="0" smtClean="0"/>
              <a:t> serviceability yang </a:t>
            </a:r>
            <a:r>
              <a:rPr lang="en-US" sz="2400" dirty="0" err="1" smtClean="0"/>
              <a:t>tinggi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739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82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</a:t>
            </a:r>
            <a:r>
              <a:rPr lang="en-US" b="1" dirty="0" smtClean="0"/>
              <a:t>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Struktur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Organisasi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Infrastruktur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Kelas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Dunia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754462"/>
            <a:ext cx="8915400" cy="4512527"/>
          </a:xfrm>
        </p:spPr>
        <p:txBody>
          <a:bodyPr>
            <a:noAutofit/>
          </a:bodyPr>
          <a:lstStyle/>
          <a:p>
            <a:r>
              <a:rPr lang="id-ID" sz="2400" dirty="0" smtClean="0"/>
              <a:t>Pendahuluan</a:t>
            </a:r>
            <a:endParaRPr lang="en-US" sz="2400" dirty="0" smtClean="0"/>
          </a:p>
          <a:p>
            <a:r>
              <a:rPr lang="id-ID" sz="2400" dirty="0" smtClean="0"/>
              <a:t>Kerangka </a:t>
            </a:r>
            <a:r>
              <a:rPr lang="id-ID" sz="2400" dirty="0"/>
              <a:t>Struktur Organisasi </a:t>
            </a:r>
            <a:r>
              <a:rPr lang="id-ID" sz="2400" dirty="0" smtClean="0"/>
              <a:t>Ideal</a:t>
            </a:r>
            <a:endParaRPr lang="en-US" sz="2400" dirty="0" smtClean="0"/>
          </a:p>
          <a:p>
            <a:r>
              <a:rPr lang="id-ID" sz="2400" dirty="0" smtClean="0"/>
              <a:t>Technical Support</a:t>
            </a:r>
            <a:endParaRPr lang="en-US" sz="2400" dirty="0" smtClean="0"/>
          </a:p>
          <a:p>
            <a:r>
              <a:rPr lang="id-ID" sz="2400" dirty="0" smtClean="0"/>
              <a:t>Operations</a:t>
            </a:r>
            <a:endParaRPr lang="en-US" sz="2400" dirty="0" smtClean="0"/>
          </a:p>
          <a:p>
            <a:r>
              <a:rPr lang="id-ID" sz="2400" dirty="0" smtClean="0"/>
              <a:t>Help Desk</a:t>
            </a:r>
            <a:endParaRPr lang="en-US" sz="2400" dirty="0" smtClean="0"/>
          </a:p>
          <a:p>
            <a:r>
              <a:rPr lang="id-ID" sz="2400" dirty="0" smtClean="0"/>
              <a:t>Network</a:t>
            </a:r>
            <a:endParaRPr lang="en-US" sz="2400" dirty="0" smtClean="0"/>
          </a:p>
          <a:p>
            <a:r>
              <a:rPr lang="id-ID" sz="2400" dirty="0" smtClean="0"/>
              <a:t>Client Services</a:t>
            </a:r>
            <a:endParaRPr lang="en-US" sz="2400" dirty="0" smtClean="0"/>
          </a:p>
          <a:p>
            <a:r>
              <a:rPr lang="id-ID" sz="2400" dirty="0" smtClean="0"/>
              <a:t>Global Technologies</a:t>
            </a:r>
            <a:endParaRPr lang="en-US" sz="2400" dirty="0" smtClean="0"/>
          </a:p>
          <a:p>
            <a:r>
              <a:rPr lang="id-ID" sz="2400" dirty="0" smtClean="0"/>
              <a:t>Penutup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267" y="259153"/>
            <a:ext cx="8911687" cy="1280890"/>
          </a:xfrm>
        </p:spPr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958" y="1311443"/>
            <a:ext cx="5029201" cy="1864894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800" dirty="0" err="1" smtClean="0"/>
              <a:t>Infrastruktur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:  people-process-technology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157134"/>
              </p:ext>
            </p:extLst>
          </p:nvPr>
        </p:nvGraphicFramePr>
        <p:xfrm>
          <a:off x="5842894" y="899607"/>
          <a:ext cx="5923990" cy="558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9429"/>
                <a:gridCol w="1975266"/>
                <a:gridCol w="1899295"/>
              </a:tblGrid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People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Process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Technology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Organization</a:t>
                      </a:r>
                      <a:r>
                        <a:rPr lang="en-US" sz="900" baseline="0" dirty="0" smtClean="0"/>
                        <a:t> structure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Change control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Hardware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Skills development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Metrics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Architectures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Roles &amp; responsibilities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Problem management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Software</a:t>
                      </a:r>
                      <a:endParaRPr lang="en-US" sz="900" dirty="0"/>
                    </a:p>
                  </a:txBody>
                  <a:tcPr/>
                </a:tc>
              </a:tr>
              <a:tr h="395442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Cultural; </a:t>
                      </a:r>
                    </a:p>
                    <a:p>
                      <a:r>
                        <a:rPr lang="en-US" sz="900" dirty="0" smtClean="0"/>
                        <a:t>Legacy vs. Client/Server mentalities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Disaster recovery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Integration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Communication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Performance &amp; tuning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OS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Training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Security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RDBMS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Transitioning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Capacity planning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Server consolidation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Job descriptions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Software distribution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High availability</a:t>
                      </a:r>
                      <a:r>
                        <a:rPr lang="en-US" sz="900" baseline="0" dirty="0" smtClean="0"/>
                        <a:t> (hardware)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Career path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Asset management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System management tools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Retaining staff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Event monitoring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Standards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Mentoring staff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Network management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Data warehouse</a:t>
                      </a:r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System management tools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Production acceptance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Quality assurance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Storate</a:t>
                      </a:r>
                      <a:r>
                        <a:rPr lang="en-US" sz="900" baseline="0" dirty="0" smtClean="0"/>
                        <a:t> management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Scheduling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Service level agreement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Benchmark service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44901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Change-back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428577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Wersion</a:t>
                      </a:r>
                      <a:r>
                        <a:rPr lang="en-US" sz="900" dirty="0" smtClean="0"/>
                        <a:t>/Release management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62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Kerangka Struktur Organisasi Ideal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Enterprise Services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Jasa</a:t>
            </a:r>
            <a:r>
              <a:rPr lang="en-US" sz="2000" dirty="0" smtClean="0"/>
              <a:t> </a:t>
            </a:r>
            <a:r>
              <a:rPr lang="en-US" sz="2000" dirty="0" err="1" smtClean="0"/>
              <a:t>Korporat</a:t>
            </a:r>
            <a:r>
              <a:rPr lang="en-US" sz="2000" dirty="0" smtClean="0"/>
              <a:t> (Kern):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sz="2000" dirty="0" smtClean="0"/>
              <a:t>Mission critical </a:t>
            </a:r>
            <a:r>
              <a:rPr lang="en-US" sz="2000" dirty="0" smtClean="0">
                <a:sym typeface="Wingdings" panose="05000000000000000000" pitchFamily="2" charset="2"/>
              </a:rPr>
              <a:t> </a:t>
            </a:r>
            <a:r>
              <a:rPr lang="en-US" sz="2000" dirty="0" err="1" smtClean="0">
                <a:sym typeface="Wingdings" panose="05000000000000000000" pitchFamily="2" charset="2"/>
              </a:rPr>
              <a:t>infrastruktur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teknologi</a:t>
            </a:r>
            <a:r>
              <a:rPr lang="en-US" sz="2000" dirty="0" smtClean="0">
                <a:sym typeface="Wingdings" panose="05000000000000000000" pitchFamily="2" charset="2"/>
              </a:rPr>
              <a:t> yang </a:t>
            </a:r>
            <a:r>
              <a:rPr lang="en-US" sz="2000" dirty="0" err="1" smtClean="0">
                <a:sym typeface="Wingdings" panose="05000000000000000000" pitchFamily="2" charset="2"/>
              </a:rPr>
              <a:t>harus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selalu</a:t>
            </a:r>
            <a:r>
              <a:rPr lang="en-US" sz="2000" dirty="0" smtClean="0">
                <a:sym typeface="Wingdings" panose="05000000000000000000" pitchFamily="2" charset="2"/>
              </a:rPr>
              <a:t> stand by.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sym typeface="Wingdings" panose="05000000000000000000" pitchFamily="2" charset="2"/>
              </a:rPr>
              <a:t>Non Mission critical  </a:t>
            </a:r>
            <a:r>
              <a:rPr lang="en-US" sz="2000" dirty="0" err="1" smtClean="0">
                <a:sym typeface="Wingdings" panose="05000000000000000000" pitchFamily="2" charset="2"/>
              </a:rPr>
              <a:t>infrastruktur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teknologi</a:t>
            </a:r>
            <a:r>
              <a:rPr lang="en-US" sz="2000" dirty="0" smtClean="0">
                <a:sym typeface="Wingdings" panose="05000000000000000000" pitchFamily="2" charset="2"/>
              </a:rPr>
              <a:t> yang </a:t>
            </a:r>
            <a:r>
              <a:rPr lang="en-US" sz="2000" dirty="0" err="1" smtClean="0">
                <a:sym typeface="Wingdings" panose="05000000000000000000" pitchFamily="2" charset="2"/>
              </a:rPr>
              <a:t>harus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selalu</a:t>
            </a:r>
            <a:r>
              <a:rPr lang="en-US" sz="2000" dirty="0" smtClean="0">
                <a:sym typeface="Wingdings" panose="05000000000000000000" pitchFamily="2" charset="2"/>
              </a:rPr>
              <a:t> “on” </a:t>
            </a:r>
            <a:r>
              <a:rPr lang="en-US" sz="2000" dirty="0" err="1" smtClean="0">
                <a:sym typeface="Wingdings" panose="05000000000000000000" pitchFamily="2" charset="2"/>
              </a:rPr>
              <a:t>atau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berjalan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selama</a:t>
            </a:r>
            <a:r>
              <a:rPr lang="en-US" sz="2000" dirty="0" smtClean="0">
                <a:sym typeface="Wingdings" panose="05000000000000000000" pitchFamily="2" charset="2"/>
              </a:rPr>
              <a:t> jam </a:t>
            </a:r>
            <a:r>
              <a:rPr lang="en-US" sz="2000" dirty="0" err="1" smtClean="0">
                <a:sym typeface="Wingdings" panose="05000000000000000000" pitchFamily="2" charset="2"/>
              </a:rPr>
              <a:t>kerja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kantor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</a:p>
          <a:p>
            <a:pPr marL="457200" indent="-45720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457200" indent="-457200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2.	</a:t>
            </a:r>
            <a:r>
              <a:rPr lang="en-US" sz="2000" dirty="0" err="1" smtClean="0">
                <a:sym typeface="Wingdings" panose="05000000000000000000" pitchFamily="2" charset="2"/>
              </a:rPr>
              <a:t>Semua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karyawan</a:t>
            </a:r>
            <a:r>
              <a:rPr lang="en-US" sz="2000" dirty="0" smtClean="0">
                <a:sym typeface="Wingdings" panose="05000000000000000000" pitchFamily="2" charset="2"/>
              </a:rPr>
              <a:t> &amp; </a:t>
            </a:r>
            <a:r>
              <a:rPr lang="en-US" sz="2000" dirty="0" err="1" smtClean="0">
                <a:sym typeface="Wingdings" panose="05000000000000000000" pitchFamily="2" charset="2"/>
              </a:rPr>
              <a:t>staf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harus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distrukturkan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sedemikian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rupa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sehingga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tidak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ada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hambatan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birokratis</a:t>
            </a:r>
            <a:r>
              <a:rPr lang="en-US" sz="2000" dirty="0" smtClean="0">
                <a:sym typeface="Wingdings" panose="05000000000000000000" pitchFamily="2" charset="2"/>
              </a:rPr>
              <a:t> yang </a:t>
            </a:r>
            <a:r>
              <a:rPr lang="en-US" sz="2000" dirty="0" err="1" smtClean="0">
                <a:sym typeface="Wingdings" panose="05000000000000000000" pitchFamily="2" charset="2"/>
              </a:rPr>
              <a:t>kuat</a:t>
            </a:r>
            <a:r>
              <a:rPr lang="en-US" sz="2000" dirty="0" smtClean="0">
                <a:sym typeface="Wingdings" panose="05000000000000000000" pitchFamily="2" charset="2"/>
              </a:rPr>
              <a:t> &amp; </a:t>
            </a:r>
            <a:r>
              <a:rPr lang="en-US" sz="2000" dirty="0" err="1" smtClean="0">
                <a:sym typeface="Wingdings" panose="05000000000000000000" pitchFamily="2" charset="2"/>
              </a:rPr>
              <a:t>kaku</a:t>
            </a:r>
            <a:r>
              <a:rPr lang="en-US" sz="2000" dirty="0" smtClean="0">
                <a:sym typeface="Wingdings" panose="05000000000000000000" pitchFamily="2" charset="2"/>
              </a:rPr>
              <a:t>, </a:t>
            </a:r>
            <a:r>
              <a:rPr lang="en-US" sz="2000" dirty="0" err="1" smtClean="0">
                <a:sym typeface="Wingdings" panose="05000000000000000000" pitchFamily="2" charset="2"/>
              </a:rPr>
              <a:t>terutama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bagi</a:t>
            </a:r>
            <a:r>
              <a:rPr lang="en-US" sz="2000" dirty="0" smtClean="0">
                <a:sym typeface="Wingdings" panose="05000000000000000000" pitchFamily="2" charset="2"/>
              </a:rPr>
              <a:t> yang </a:t>
            </a:r>
            <a:r>
              <a:rPr lang="en-US" sz="2000" dirty="0" err="1" smtClean="0">
                <a:sym typeface="Wingdings" panose="05000000000000000000" pitchFamily="2" charset="2"/>
              </a:rPr>
              <a:t>bertanggung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jawab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terhadap</a:t>
            </a:r>
            <a:r>
              <a:rPr lang="en-US" sz="2000" dirty="0" smtClean="0">
                <a:sym typeface="Wingdings" panose="05000000000000000000" pitchFamily="2" charset="2"/>
              </a:rPr>
              <a:t> system mission critical.</a:t>
            </a:r>
          </a:p>
        </p:txBody>
      </p:sp>
    </p:spTree>
    <p:extLst>
      <p:ext uri="{BB962C8B-B14F-4D97-AF65-F5344CB8AC3E}">
        <p14:creationId xmlns:p14="http://schemas.microsoft.com/office/powerpoint/2010/main" val="29606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Technical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Unit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terpenting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bertanggung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</a:t>
            </a:r>
            <a:r>
              <a:rPr lang="en-US" sz="2000" dirty="0" err="1" smtClean="0"/>
              <a:t>penyediaan</a:t>
            </a:r>
            <a:r>
              <a:rPr lang="en-US" sz="2000" dirty="0" smtClean="0"/>
              <a:t> &amp;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infrastruktur</a:t>
            </a:r>
            <a:r>
              <a:rPr lang="en-US" sz="2000" dirty="0" smtClean="0"/>
              <a:t> &amp;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</a:t>
            </a:r>
            <a:r>
              <a:rPr lang="en-US" sz="2000" dirty="0" smtClean="0"/>
              <a:t> TI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program, </a:t>
            </a:r>
            <a:r>
              <a:rPr lang="en-US" sz="2000" dirty="0" err="1" smtClean="0"/>
              <a:t>aplikasi</a:t>
            </a:r>
            <a:r>
              <a:rPr lang="en-US" sz="2000" dirty="0" smtClean="0"/>
              <a:t>, basis data,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perangkat</a:t>
            </a:r>
            <a:r>
              <a:rPr lang="en-US" sz="2000" dirty="0" smtClean="0"/>
              <a:t> </a:t>
            </a:r>
            <a:r>
              <a:rPr lang="en-US" sz="2000" dirty="0" err="1" smtClean="0"/>
              <a:t>lunak</a:t>
            </a:r>
            <a:r>
              <a:rPr lang="en-US" sz="2000" dirty="0" smtClean="0"/>
              <a:t> </a:t>
            </a:r>
            <a:r>
              <a:rPr lang="en-US" sz="2000" dirty="0" err="1" smtClean="0"/>
              <a:t>lainnya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di </a:t>
            </a:r>
            <a:r>
              <a:rPr lang="en-US" sz="2000" dirty="0" err="1" smtClean="0"/>
              <a:t>dalamnya</a:t>
            </a:r>
            <a:r>
              <a:rPr lang="en-US" sz="2000" dirty="0" smtClean="0"/>
              <a:t> </a:t>
            </a:r>
            <a:r>
              <a:rPr lang="en-US" sz="2000" dirty="0" err="1" smtClean="0"/>
              <a:t>prosedur</a:t>
            </a:r>
            <a:r>
              <a:rPr lang="en-US" sz="2000" dirty="0" smtClean="0"/>
              <a:t> &amp; </a:t>
            </a:r>
            <a:r>
              <a:rPr lang="en-US" sz="2000" dirty="0" err="1" smtClean="0"/>
              <a:t>mekanisme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&amp;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Mission Critical.</a:t>
            </a:r>
          </a:p>
        </p:txBody>
      </p:sp>
    </p:spTree>
    <p:extLst>
      <p:ext uri="{BB962C8B-B14F-4D97-AF65-F5344CB8AC3E}">
        <p14:creationId xmlns:p14="http://schemas.microsoft.com/office/powerpoint/2010/main" val="84820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Operations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414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Bertanggung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memonitor</a:t>
            </a:r>
            <a:r>
              <a:rPr lang="en-US" sz="2400" dirty="0" smtClean="0"/>
              <a:t> </a:t>
            </a:r>
            <a:r>
              <a:rPr lang="en-US" sz="2400" dirty="0" err="1" smtClean="0"/>
              <a:t>kelancaran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sehari-hari</a:t>
            </a:r>
            <a:r>
              <a:rPr lang="en-US" sz="2400" dirty="0" smtClean="0"/>
              <a:t>, </a:t>
            </a:r>
            <a:r>
              <a:rPr lang="en-US" sz="2400" dirty="0" err="1" smtClean="0"/>
              <a:t>mengukur</a:t>
            </a:r>
            <a:r>
              <a:rPr lang="en-US" sz="2400" dirty="0" smtClean="0"/>
              <a:t> </a:t>
            </a:r>
            <a:r>
              <a:rPr lang="en-US" sz="2400" dirty="0" err="1" smtClean="0"/>
              <a:t>efektivitas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efisiensi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TI yang </a:t>
            </a:r>
            <a:r>
              <a:rPr lang="en-US" sz="2400" dirty="0" err="1" smtClean="0"/>
              <a:t>dipergunakan</a:t>
            </a:r>
            <a:r>
              <a:rPr lang="en-US" sz="2400" dirty="0" smtClean="0"/>
              <a:t>,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: server utilization, response time, network traffic, bandwidth availability,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 </a:t>
            </a:r>
            <a:r>
              <a:rPr lang="en-US" sz="2400" dirty="0" err="1" smtClean="0"/>
              <a:t>sebagainya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282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Help Desk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keluhan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permasalahan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pemakai</a:t>
            </a:r>
            <a:r>
              <a:rPr lang="en-US" sz="2400" dirty="0" smtClean="0"/>
              <a:t> (users)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selanjutnya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solusi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jawaban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permasalahan</a:t>
            </a:r>
            <a:r>
              <a:rPr lang="en-US" sz="2400" dirty="0" smtClean="0"/>
              <a:t> (problem </a:t>
            </a:r>
            <a:r>
              <a:rPr lang="en-US" sz="2400" dirty="0" err="1" smtClean="0"/>
              <a:t>resolusion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4355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Keseluruhan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di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platform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infrastruktur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transmisi</a:t>
            </a:r>
            <a:r>
              <a:rPr lang="en-US" sz="2400" dirty="0" smtClean="0"/>
              <a:t> </a:t>
            </a:r>
            <a:r>
              <a:rPr lang="en-US" sz="2400" dirty="0" err="1" smtClean="0"/>
              <a:t>fisik</a:t>
            </a:r>
            <a:r>
              <a:rPr lang="en-US" sz="2400" dirty="0" smtClean="0"/>
              <a:t> (LAN </a:t>
            </a:r>
            <a:r>
              <a:rPr lang="en-US" sz="2400" dirty="0" err="1" smtClean="0"/>
              <a:t>atau</a:t>
            </a:r>
            <a:r>
              <a:rPr lang="en-US" sz="2400" dirty="0" smtClean="0"/>
              <a:t> WAN).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9772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340</TotalTime>
  <Words>394</Words>
  <Application>Microsoft Office PowerPoint</Application>
  <PresentationFormat>Widescreen</PresentationFormat>
  <Paragraphs>86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Wisp</vt:lpstr>
      <vt:lpstr>TATA KELOLA SISTEM DAN TEKNOLOGI INFORMASI</vt:lpstr>
      <vt:lpstr>PERTEMUAN 5</vt:lpstr>
      <vt:lpstr>OUTLINE</vt:lpstr>
      <vt:lpstr>Pendahuluan</vt:lpstr>
      <vt:lpstr>Kerangka Struktur Organisasi Ideal</vt:lpstr>
      <vt:lpstr>Technical Support</vt:lpstr>
      <vt:lpstr>Operations</vt:lpstr>
      <vt:lpstr>Help Desk</vt:lpstr>
      <vt:lpstr>Network </vt:lpstr>
      <vt:lpstr>Client Services </vt:lpstr>
      <vt:lpstr>Global Technologies </vt:lpstr>
      <vt:lpstr>Penutup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64</cp:revision>
  <dcterms:created xsi:type="dcterms:W3CDTF">2019-10-11T13:22:16Z</dcterms:created>
  <dcterms:modified xsi:type="dcterms:W3CDTF">2019-10-12T14:34:53Z</dcterms:modified>
</cp:coreProperties>
</file>