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7" r:id="rId7"/>
    <p:sldId id="268" r:id="rId8"/>
    <p:sldId id="269" r:id="rId9"/>
    <p:sldId id="270" r:id="rId10"/>
    <p:sldId id="271" r:id="rId11"/>
    <p:sldId id="272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>
        <p:scale>
          <a:sx n="40" d="100"/>
          <a:sy n="40" d="100"/>
        </p:scale>
        <p:origin x="-78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4A164-56CA-47C8-A44A-0F3002D20447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67AE6-1640-4B0F-9378-790E2B8F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764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67AE6-1640-4B0F-9378-790E2B8F096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463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TATA KELOLA SISTEM DAN TEKNOLOGI INFORMASI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013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Client Services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Unit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beroperasi</a:t>
            </a:r>
            <a:r>
              <a:rPr lang="en-US" sz="2400" dirty="0" smtClean="0"/>
              <a:t> </a:t>
            </a:r>
            <a:r>
              <a:rPr lang="en-US" sz="2400" dirty="0" err="1" smtClean="0"/>
              <a:t>selama</a:t>
            </a:r>
            <a:r>
              <a:rPr lang="en-US" sz="2400" dirty="0" smtClean="0"/>
              <a:t> jam </a:t>
            </a:r>
            <a:r>
              <a:rPr lang="en-US" sz="2400" dirty="0" err="1" smtClean="0"/>
              <a:t>kerja</a:t>
            </a:r>
            <a:r>
              <a:rPr lang="en-US" sz="2400" dirty="0" smtClean="0"/>
              <a:t> </a:t>
            </a:r>
            <a:r>
              <a:rPr lang="en-US" sz="2400" dirty="0" err="1" smtClean="0"/>
              <a:t>kantor</a:t>
            </a:r>
            <a:r>
              <a:rPr lang="en-US" sz="2400" dirty="0" smtClean="0"/>
              <a:t>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fungsi</a:t>
            </a:r>
            <a:r>
              <a:rPr lang="en-US" sz="2400" dirty="0" smtClean="0"/>
              <a:t> </a:t>
            </a:r>
            <a:r>
              <a:rPr lang="en-US" sz="2400" dirty="0" err="1" smtClean="0"/>
              <a:t>strategis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meningkatkan</a:t>
            </a:r>
            <a:r>
              <a:rPr lang="en-US" sz="2400" dirty="0" smtClean="0"/>
              <a:t> </a:t>
            </a:r>
            <a:r>
              <a:rPr lang="en-US" sz="2400" dirty="0" err="1" smtClean="0"/>
              <a:t>kompetensi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keahlian</a:t>
            </a:r>
            <a:r>
              <a:rPr lang="en-US" sz="2400" dirty="0" smtClean="0"/>
              <a:t> para </a:t>
            </a:r>
            <a:r>
              <a:rPr lang="en-US" sz="2400" dirty="0" err="1" smtClean="0"/>
              <a:t>pemakai</a:t>
            </a:r>
            <a:r>
              <a:rPr lang="en-US" sz="2400" dirty="0" smtClean="0"/>
              <a:t> TI yang </a:t>
            </a:r>
            <a:r>
              <a:rPr lang="en-US" sz="2400" dirty="0" err="1" smtClean="0"/>
              <a:t>ada</a:t>
            </a:r>
            <a:r>
              <a:rPr lang="en-US" sz="2400" dirty="0" smtClean="0"/>
              <a:t> di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Tujuannya</a:t>
            </a:r>
            <a:r>
              <a:rPr lang="en-US" sz="2400" dirty="0" smtClean="0"/>
              <a:t>: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meningkatkan</a:t>
            </a:r>
            <a:r>
              <a:rPr lang="en-US" sz="2400" dirty="0" smtClean="0"/>
              <a:t> level information technology literacy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pemahaman</a:t>
            </a:r>
            <a:r>
              <a:rPr lang="en-US" sz="2400" dirty="0" smtClean="0"/>
              <a:t> </a:t>
            </a:r>
            <a:r>
              <a:rPr lang="en-US" sz="2400" dirty="0" err="1" smtClean="0"/>
              <a:t>pemakai</a:t>
            </a:r>
            <a:r>
              <a:rPr lang="en-US" sz="2400" dirty="0" smtClean="0"/>
              <a:t> </a:t>
            </a:r>
            <a:r>
              <a:rPr lang="en-US" sz="2400" dirty="0" err="1" smtClean="0"/>
              <a:t>peranan</a:t>
            </a:r>
            <a:r>
              <a:rPr lang="en-US" sz="2400" dirty="0" smtClean="0"/>
              <a:t> </a:t>
            </a:r>
            <a:r>
              <a:rPr lang="en-US" sz="2400" dirty="0" err="1" smtClean="0"/>
              <a:t>strategis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taktis</a:t>
            </a:r>
            <a:r>
              <a:rPr lang="en-US" sz="2400" dirty="0" smtClean="0"/>
              <a:t> system </a:t>
            </a:r>
            <a:r>
              <a:rPr lang="en-US" sz="2400" dirty="0" err="1" smtClean="0"/>
              <a:t>dan</a:t>
            </a:r>
            <a:r>
              <a:rPr lang="en-US" sz="2400" dirty="0" smtClean="0"/>
              <a:t> TI </a:t>
            </a:r>
            <a:r>
              <a:rPr lang="en-US" sz="2400" dirty="0" err="1" smtClean="0"/>
              <a:t>bagi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81362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Global Technologies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Unit yang </a:t>
            </a:r>
            <a:r>
              <a:rPr lang="en-US" sz="2400" dirty="0" err="1" smtClean="0"/>
              <a:t>berfungsi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R &amp; D (Research &amp; Development) </a:t>
            </a:r>
            <a:r>
              <a:rPr lang="en-US" sz="2400" dirty="0" err="1" smtClean="0"/>
              <a:t>kecil-kecilan</a:t>
            </a:r>
            <a:r>
              <a:rPr lang="en-US" sz="2400" dirty="0" smtClean="0"/>
              <a:t>, yang </a:t>
            </a:r>
            <a:r>
              <a:rPr lang="en-US" sz="2400" dirty="0" err="1" smtClean="0"/>
              <a:t>bertugas</a:t>
            </a:r>
            <a:r>
              <a:rPr lang="en-US" sz="2400" dirty="0" smtClean="0"/>
              <a:t> </a:t>
            </a:r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kajian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trend TI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depan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bagaimana</a:t>
            </a:r>
            <a:r>
              <a:rPr lang="en-US" sz="2400" dirty="0" smtClean="0"/>
              <a:t> </a:t>
            </a:r>
            <a:r>
              <a:rPr lang="en-US" sz="2400" dirty="0" err="1" smtClean="0"/>
              <a:t>pengaruh</a:t>
            </a:r>
            <a:r>
              <a:rPr lang="en-US" sz="2400" dirty="0" smtClean="0"/>
              <a:t> </a:t>
            </a:r>
            <a:r>
              <a:rPr lang="en-US" sz="2400" dirty="0" err="1" smtClean="0"/>
              <a:t>perkembangannya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spesifik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bisnis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69164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Penutup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464527"/>
            <a:ext cx="8915400" cy="4690945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Yang </a:t>
            </a:r>
            <a:r>
              <a:rPr lang="en-US" sz="2400" dirty="0" err="1" smtClean="0"/>
              <a:t>penting</a:t>
            </a:r>
            <a:r>
              <a:rPr lang="en-US" sz="2400" dirty="0" smtClean="0"/>
              <a:t> </a:t>
            </a:r>
            <a:r>
              <a:rPr lang="en-US" sz="2400" dirty="0" err="1" smtClean="0"/>
              <a:t>bagi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: </a:t>
            </a:r>
            <a:r>
              <a:rPr lang="en-US" sz="2400" dirty="0" err="1" smtClean="0"/>
              <a:t>infrastruktur</a:t>
            </a:r>
            <a:r>
              <a:rPr lang="en-US" sz="2400" dirty="0" smtClean="0"/>
              <a:t> system </a:t>
            </a:r>
            <a:r>
              <a:rPr lang="en-US" sz="2400" dirty="0" err="1" smtClean="0"/>
              <a:t>dan</a:t>
            </a:r>
            <a:r>
              <a:rPr lang="en-US" sz="2400" dirty="0" smtClean="0"/>
              <a:t> TI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tersedia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aspek</a:t>
            </a:r>
            <a:r>
              <a:rPr lang="en-US" sz="2400" dirty="0" smtClean="0"/>
              <a:t> reliable, availability, </a:t>
            </a:r>
            <a:r>
              <a:rPr lang="en-US" sz="2400" dirty="0" err="1" smtClean="0"/>
              <a:t>dan</a:t>
            </a:r>
            <a:r>
              <a:rPr lang="en-US" sz="2400" dirty="0" smtClean="0"/>
              <a:t> serviceability yang </a:t>
            </a:r>
            <a:r>
              <a:rPr lang="en-US" sz="2400" dirty="0" err="1" smtClean="0"/>
              <a:t>tinggi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1739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2795810"/>
            <a:ext cx="8911687" cy="128089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8000" b="1" dirty="0" smtClean="0"/>
              <a:t>END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28825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 smtClean="0"/>
              <a:t>PERTEMUAN </a:t>
            </a:r>
            <a:r>
              <a:rPr lang="en-US" b="1" dirty="0" smtClean="0"/>
              <a:t>5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2547" y="2133600"/>
            <a:ext cx="9772065" cy="377762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000" b="1" dirty="0" err="1" smtClean="0">
                <a:solidFill>
                  <a:srgbClr val="0070C0"/>
                </a:solidFill>
              </a:rPr>
              <a:t>Struktur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Organisasi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Infrastruktur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4000" b="1" dirty="0" err="1" smtClean="0">
                <a:solidFill>
                  <a:srgbClr val="0070C0"/>
                </a:solidFill>
              </a:rPr>
              <a:t>Kelas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Dunia</a:t>
            </a:r>
            <a:endParaRPr lang="en-US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297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1588" y="1754462"/>
            <a:ext cx="8915400" cy="4512527"/>
          </a:xfrm>
        </p:spPr>
        <p:txBody>
          <a:bodyPr>
            <a:noAutofit/>
          </a:bodyPr>
          <a:lstStyle/>
          <a:p>
            <a:r>
              <a:rPr lang="id-ID" sz="2400" dirty="0" smtClean="0"/>
              <a:t>Pendahuluan</a:t>
            </a:r>
            <a:endParaRPr lang="en-US" sz="2400" dirty="0" smtClean="0"/>
          </a:p>
          <a:p>
            <a:r>
              <a:rPr lang="id-ID" sz="2400" dirty="0" smtClean="0"/>
              <a:t>Kerangka </a:t>
            </a:r>
            <a:r>
              <a:rPr lang="id-ID" sz="2400" dirty="0"/>
              <a:t>Struktur Organisasi </a:t>
            </a:r>
            <a:r>
              <a:rPr lang="id-ID" sz="2400" dirty="0" smtClean="0"/>
              <a:t>Ideal</a:t>
            </a:r>
            <a:endParaRPr lang="en-US" sz="2400" dirty="0" smtClean="0"/>
          </a:p>
          <a:p>
            <a:r>
              <a:rPr lang="id-ID" sz="2400" dirty="0" smtClean="0"/>
              <a:t>Technical Support</a:t>
            </a:r>
            <a:endParaRPr lang="en-US" sz="2400" dirty="0" smtClean="0"/>
          </a:p>
          <a:p>
            <a:r>
              <a:rPr lang="id-ID" sz="2400" dirty="0" smtClean="0"/>
              <a:t>Operations</a:t>
            </a:r>
            <a:endParaRPr lang="en-US" sz="2400" dirty="0" smtClean="0"/>
          </a:p>
          <a:p>
            <a:r>
              <a:rPr lang="id-ID" sz="2400" dirty="0" smtClean="0"/>
              <a:t>Help Desk</a:t>
            </a:r>
            <a:endParaRPr lang="en-US" sz="2400" dirty="0" smtClean="0"/>
          </a:p>
          <a:p>
            <a:r>
              <a:rPr lang="id-ID" sz="2400" dirty="0" smtClean="0"/>
              <a:t>Network</a:t>
            </a:r>
            <a:endParaRPr lang="en-US" sz="2400" dirty="0" smtClean="0"/>
          </a:p>
          <a:p>
            <a:r>
              <a:rPr lang="id-ID" sz="2400" dirty="0" smtClean="0"/>
              <a:t>Client Services</a:t>
            </a:r>
            <a:endParaRPr lang="en-US" sz="2400" dirty="0" smtClean="0"/>
          </a:p>
          <a:p>
            <a:r>
              <a:rPr lang="id-ID" sz="2400" dirty="0" smtClean="0"/>
              <a:t>Global Technologies</a:t>
            </a:r>
            <a:endParaRPr lang="en-US" sz="2400" dirty="0" smtClean="0"/>
          </a:p>
          <a:p>
            <a:r>
              <a:rPr lang="id-ID" sz="2400" dirty="0" smtClean="0"/>
              <a:t>Penutup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042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267" y="259153"/>
            <a:ext cx="8911687" cy="1280890"/>
          </a:xfrm>
        </p:spPr>
        <p:txBody>
          <a:bodyPr/>
          <a:lstStyle/>
          <a:p>
            <a:r>
              <a:rPr lang="en-US" dirty="0" err="1" smtClean="0"/>
              <a:t>Pendahuluan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958" y="1311443"/>
            <a:ext cx="5029201" cy="1864894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en-US" sz="2800" dirty="0" err="1" smtClean="0"/>
              <a:t>Infrastruktur</a:t>
            </a:r>
            <a:r>
              <a:rPr lang="en-US" sz="2800" dirty="0" smtClean="0"/>
              <a:t> </a:t>
            </a:r>
            <a:r>
              <a:rPr lang="en-US" sz="2800" dirty="0" err="1" smtClean="0"/>
              <a:t>organisasi</a:t>
            </a:r>
            <a:r>
              <a:rPr lang="en-US" sz="2800" dirty="0" smtClean="0"/>
              <a:t>:  people-process-technology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2157134"/>
              </p:ext>
            </p:extLst>
          </p:nvPr>
        </p:nvGraphicFramePr>
        <p:xfrm>
          <a:off x="5842894" y="899607"/>
          <a:ext cx="5923990" cy="5584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9429"/>
                <a:gridCol w="1975266"/>
                <a:gridCol w="1899295"/>
              </a:tblGrid>
              <a:tr h="244901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People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Process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Technology</a:t>
                      </a:r>
                      <a:endParaRPr lang="en-US" sz="900" dirty="0"/>
                    </a:p>
                  </a:txBody>
                  <a:tcPr/>
                </a:tc>
              </a:tr>
              <a:tr h="244901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Organization</a:t>
                      </a:r>
                      <a:r>
                        <a:rPr lang="en-US" sz="900" baseline="0" dirty="0" smtClean="0"/>
                        <a:t> structure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Change control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Hardware</a:t>
                      </a:r>
                      <a:endParaRPr lang="en-US" sz="900" dirty="0"/>
                    </a:p>
                  </a:txBody>
                  <a:tcPr/>
                </a:tc>
              </a:tr>
              <a:tr h="244901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Skills development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Metrics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Architectures</a:t>
                      </a:r>
                      <a:endParaRPr lang="en-US" sz="900" dirty="0"/>
                    </a:p>
                  </a:txBody>
                  <a:tcPr/>
                </a:tc>
              </a:tr>
              <a:tr h="244901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Roles &amp; responsibilities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Problem management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Software</a:t>
                      </a:r>
                      <a:endParaRPr lang="en-US" sz="900" dirty="0"/>
                    </a:p>
                  </a:txBody>
                  <a:tcPr/>
                </a:tc>
              </a:tr>
              <a:tr h="395442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Cultural; </a:t>
                      </a:r>
                    </a:p>
                    <a:p>
                      <a:r>
                        <a:rPr lang="en-US" sz="900" dirty="0" smtClean="0"/>
                        <a:t>Legacy vs. Client/Server mentalities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Disaster recovery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Integration</a:t>
                      </a:r>
                      <a:endParaRPr lang="en-US" sz="900" dirty="0"/>
                    </a:p>
                  </a:txBody>
                  <a:tcPr/>
                </a:tc>
              </a:tr>
              <a:tr h="244901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Communication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Performance &amp; tuning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OS</a:t>
                      </a:r>
                      <a:endParaRPr lang="en-US" sz="900" dirty="0"/>
                    </a:p>
                  </a:txBody>
                  <a:tcPr/>
                </a:tc>
              </a:tr>
              <a:tr h="244901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Training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Security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RDBMS</a:t>
                      </a:r>
                      <a:endParaRPr lang="en-US" sz="900" dirty="0"/>
                    </a:p>
                  </a:txBody>
                  <a:tcPr/>
                </a:tc>
              </a:tr>
              <a:tr h="24490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/>
                        <a:t>Transitioning Staff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Capacity planning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Server consolidation</a:t>
                      </a:r>
                      <a:endParaRPr lang="en-US" sz="900" dirty="0"/>
                    </a:p>
                  </a:txBody>
                  <a:tcPr/>
                </a:tc>
              </a:tr>
              <a:tr h="244901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Job descriptions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Software distribution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High availability</a:t>
                      </a:r>
                      <a:r>
                        <a:rPr lang="en-US" sz="900" baseline="0" dirty="0" smtClean="0"/>
                        <a:t> (hardware)</a:t>
                      </a:r>
                      <a:endParaRPr lang="en-US" sz="900" dirty="0"/>
                    </a:p>
                  </a:txBody>
                  <a:tcPr/>
                </a:tc>
              </a:tr>
              <a:tr h="244901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Career path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Asset management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System management tools</a:t>
                      </a:r>
                      <a:endParaRPr lang="en-US" sz="900" dirty="0"/>
                    </a:p>
                  </a:txBody>
                  <a:tcPr/>
                </a:tc>
              </a:tr>
              <a:tr h="244901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Retaining staff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Event monitoring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Standards</a:t>
                      </a:r>
                      <a:endParaRPr lang="en-US" sz="900" dirty="0"/>
                    </a:p>
                  </a:txBody>
                  <a:tcPr/>
                </a:tc>
              </a:tr>
              <a:tr h="244901"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Mentoring staff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Network management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Data warehouse</a:t>
                      </a:r>
                      <a:endParaRPr lang="en-US" sz="900" dirty="0"/>
                    </a:p>
                  </a:txBody>
                  <a:tcPr/>
                </a:tc>
              </a:tr>
              <a:tr h="244901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System management tools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/>
                </a:tc>
              </a:tr>
              <a:tr h="244901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Production acceptance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/>
                </a:tc>
              </a:tr>
              <a:tr h="244901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Quality assurance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/>
                </a:tc>
              </a:tr>
              <a:tr h="244901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err="1" smtClean="0"/>
                        <a:t>Storate</a:t>
                      </a:r>
                      <a:r>
                        <a:rPr lang="en-US" sz="900" baseline="0" dirty="0" smtClean="0"/>
                        <a:t> management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/>
                </a:tc>
              </a:tr>
              <a:tr h="244901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Scheduling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/>
                </a:tc>
              </a:tr>
              <a:tr h="244901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Service level agreement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/>
                </a:tc>
              </a:tr>
              <a:tr h="244901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Benchmark service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/>
                </a:tc>
              </a:tr>
              <a:tr h="244901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smtClean="0"/>
                        <a:t>Change-back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/>
                </a:tc>
              </a:tr>
              <a:tr h="428577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 err="1" smtClean="0"/>
                        <a:t>Wersion</a:t>
                      </a:r>
                      <a:r>
                        <a:rPr lang="en-US" sz="900" dirty="0" smtClean="0"/>
                        <a:t>/Release management</a:t>
                      </a:r>
                      <a:endParaRPr 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162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/>
              <a:t>Kerangka Struktur Organisasi Ideal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Enterprise Services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Jasa</a:t>
            </a:r>
            <a:r>
              <a:rPr lang="en-US" sz="2000" dirty="0" smtClean="0"/>
              <a:t> </a:t>
            </a:r>
            <a:r>
              <a:rPr lang="en-US" sz="2000" dirty="0" err="1" smtClean="0"/>
              <a:t>Korporat</a:t>
            </a:r>
            <a:r>
              <a:rPr lang="en-US" sz="2000" dirty="0" smtClean="0"/>
              <a:t> (Kern):</a:t>
            </a:r>
          </a:p>
          <a:p>
            <a:pPr marL="0" indent="0">
              <a:buNone/>
            </a:pPr>
            <a:endParaRPr lang="en-US" sz="2000" dirty="0" smtClean="0"/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en-US" sz="2000" dirty="0" smtClean="0"/>
              <a:t>Mission critical </a:t>
            </a:r>
            <a:r>
              <a:rPr lang="en-US" sz="2000" dirty="0" smtClean="0">
                <a:sym typeface="Wingdings" panose="05000000000000000000" pitchFamily="2" charset="2"/>
              </a:rPr>
              <a:t> </a:t>
            </a:r>
            <a:r>
              <a:rPr lang="en-US" sz="2000" dirty="0" err="1" smtClean="0">
                <a:sym typeface="Wingdings" panose="05000000000000000000" pitchFamily="2" charset="2"/>
              </a:rPr>
              <a:t>infrastruktur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teknologi</a:t>
            </a:r>
            <a:r>
              <a:rPr lang="en-US" sz="2000" dirty="0" smtClean="0">
                <a:sym typeface="Wingdings" panose="05000000000000000000" pitchFamily="2" charset="2"/>
              </a:rPr>
              <a:t> yang </a:t>
            </a:r>
            <a:r>
              <a:rPr lang="en-US" sz="2000" dirty="0" err="1" smtClean="0">
                <a:sym typeface="Wingdings" panose="05000000000000000000" pitchFamily="2" charset="2"/>
              </a:rPr>
              <a:t>harus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selalu</a:t>
            </a:r>
            <a:r>
              <a:rPr lang="en-US" sz="2000" dirty="0" smtClean="0">
                <a:sym typeface="Wingdings" panose="05000000000000000000" pitchFamily="2" charset="2"/>
              </a:rPr>
              <a:t> stand by.</a:t>
            </a:r>
          </a:p>
          <a:p>
            <a:pPr marL="457200" indent="-457200">
              <a:spcBef>
                <a:spcPts val="0"/>
              </a:spcBef>
              <a:buNone/>
            </a:pPr>
            <a:r>
              <a:rPr lang="en-US" sz="2000" dirty="0">
                <a:sym typeface="Wingdings" panose="05000000000000000000" pitchFamily="2" charset="2"/>
              </a:rPr>
              <a:t>	</a:t>
            </a:r>
            <a:r>
              <a:rPr lang="en-US" sz="2000" dirty="0" smtClean="0">
                <a:sym typeface="Wingdings" panose="05000000000000000000" pitchFamily="2" charset="2"/>
              </a:rPr>
              <a:t>Non Mission critical  </a:t>
            </a:r>
            <a:r>
              <a:rPr lang="en-US" sz="2000" dirty="0" err="1" smtClean="0">
                <a:sym typeface="Wingdings" panose="05000000000000000000" pitchFamily="2" charset="2"/>
              </a:rPr>
              <a:t>infrastruktur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teknologi</a:t>
            </a:r>
            <a:r>
              <a:rPr lang="en-US" sz="2000" dirty="0" smtClean="0">
                <a:sym typeface="Wingdings" panose="05000000000000000000" pitchFamily="2" charset="2"/>
              </a:rPr>
              <a:t> yang </a:t>
            </a:r>
            <a:r>
              <a:rPr lang="en-US" sz="2000" dirty="0" err="1" smtClean="0">
                <a:sym typeface="Wingdings" panose="05000000000000000000" pitchFamily="2" charset="2"/>
              </a:rPr>
              <a:t>harus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selalu</a:t>
            </a:r>
            <a:r>
              <a:rPr lang="en-US" sz="2000" dirty="0" smtClean="0">
                <a:sym typeface="Wingdings" panose="05000000000000000000" pitchFamily="2" charset="2"/>
              </a:rPr>
              <a:t> “on” </a:t>
            </a:r>
            <a:r>
              <a:rPr lang="en-US" sz="2000" dirty="0" err="1" smtClean="0">
                <a:sym typeface="Wingdings" panose="05000000000000000000" pitchFamily="2" charset="2"/>
              </a:rPr>
              <a:t>atau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berjalan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selama</a:t>
            </a:r>
            <a:r>
              <a:rPr lang="en-US" sz="2000" dirty="0" smtClean="0">
                <a:sym typeface="Wingdings" panose="05000000000000000000" pitchFamily="2" charset="2"/>
              </a:rPr>
              <a:t> jam </a:t>
            </a:r>
            <a:r>
              <a:rPr lang="en-US" sz="2000" dirty="0" err="1" smtClean="0">
                <a:sym typeface="Wingdings" panose="05000000000000000000" pitchFamily="2" charset="2"/>
              </a:rPr>
              <a:t>kerja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kantor</a:t>
            </a:r>
            <a:r>
              <a:rPr lang="en-US" sz="2000" dirty="0" smtClean="0">
                <a:sym typeface="Wingdings" panose="05000000000000000000" pitchFamily="2" charset="2"/>
              </a:rPr>
              <a:t>.</a:t>
            </a:r>
          </a:p>
          <a:p>
            <a:pPr marL="457200" indent="-457200">
              <a:buNone/>
            </a:pPr>
            <a:endParaRPr lang="en-US" sz="2000" dirty="0">
              <a:sym typeface="Wingdings" panose="05000000000000000000" pitchFamily="2" charset="2"/>
            </a:endParaRPr>
          </a:p>
          <a:p>
            <a:pPr marL="457200" indent="-457200">
              <a:buNone/>
            </a:pPr>
            <a:r>
              <a:rPr lang="en-US" sz="2000" dirty="0" smtClean="0">
                <a:sym typeface="Wingdings" panose="05000000000000000000" pitchFamily="2" charset="2"/>
              </a:rPr>
              <a:t>2.	</a:t>
            </a:r>
            <a:r>
              <a:rPr lang="en-US" sz="2000" dirty="0" err="1" smtClean="0">
                <a:sym typeface="Wingdings" panose="05000000000000000000" pitchFamily="2" charset="2"/>
              </a:rPr>
              <a:t>Semua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karyawan</a:t>
            </a:r>
            <a:r>
              <a:rPr lang="en-US" sz="2000" dirty="0" smtClean="0">
                <a:sym typeface="Wingdings" panose="05000000000000000000" pitchFamily="2" charset="2"/>
              </a:rPr>
              <a:t> &amp; </a:t>
            </a:r>
            <a:r>
              <a:rPr lang="en-US" sz="2000" dirty="0" err="1" smtClean="0">
                <a:sym typeface="Wingdings" panose="05000000000000000000" pitchFamily="2" charset="2"/>
              </a:rPr>
              <a:t>staf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harus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distrukturkan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sedemikian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rupa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sehingga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tidak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ada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hambatan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birokratis</a:t>
            </a:r>
            <a:r>
              <a:rPr lang="en-US" sz="2000" dirty="0" smtClean="0">
                <a:sym typeface="Wingdings" panose="05000000000000000000" pitchFamily="2" charset="2"/>
              </a:rPr>
              <a:t> yang </a:t>
            </a:r>
            <a:r>
              <a:rPr lang="en-US" sz="2000" dirty="0" err="1" smtClean="0">
                <a:sym typeface="Wingdings" panose="05000000000000000000" pitchFamily="2" charset="2"/>
              </a:rPr>
              <a:t>kuat</a:t>
            </a:r>
            <a:r>
              <a:rPr lang="en-US" sz="2000" dirty="0" smtClean="0">
                <a:sym typeface="Wingdings" panose="05000000000000000000" pitchFamily="2" charset="2"/>
              </a:rPr>
              <a:t> &amp; </a:t>
            </a:r>
            <a:r>
              <a:rPr lang="en-US" sz="2000" dirty="0" err="1" smtClean="0">
                <a:sym typeface="Wingdings" panose="05000000000000000000" pitchFamily="2" charset="2"/>
              </a:rPr>
              <a:t>kaku</a:t>
            </a:r>
            <a:r>
              <a:rPr lang="en-US" sz="2000" dirty="0" smtClean="0">
                <a:sym typeface="Wingdings" panose="05000000000000000000" pitchFamily="2" charset="2"/>
              </a:rPr>
              <a:t>, </a:t>
            </a:r>
            <a:r>
              <a:rPr lang="en-US" sz="2000" dirty="0" err="1" smtClean="0">
                <a:sym typeface="Wingdings" panose="05000000000000000000" pitchFamily="2" charset="2"/>
              </a:rPr>
              <a:t>terutama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bagi</a:t>
            </a:r>
            <a:r>
              <a:rPr lang="en-US" sz="2000" dirty="0" smtClean="0">
                <a:sym typeface="Wingdings" panose="05000000000000000000" pitchFamily="2" charset="2"/>
              </a:rPr>
              <a:t> yang </a:t>
            </a:r>
            <a:r>
              <a:rPr lang="en-US" sz="2000" dirty="0" err="1" smtClean="0">
                <a:sym typeface="Wingdings" panose="05000000000000000000" pitchFamily="2" charset="2"/>
              </a:rPr>
              <a:t>bertanggung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jawab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sym typeface="Wingdings" panose="05000000000000000000" pitchFamily="2" charset="2"/>
              </a:rPr>
              <a:t>terhadap</a:t>
            </a:r>
            <a:r>
              <a:rPr lang="en-US" sz="2000" dirty="0" smtClean="0">
                <a:sym typeface="Wingdings" panose="05000000000000000000" pitchFamily="2" charset="2"/>
              </a:rPr>
              <a:t> system mission critical.</a:t>
            </a:r>
          </a:p>
        </p:txBody>
      </p:sp>
    </p:spTree>
    <p:extLst>
      <p:ext uri="{BB962C8B-B14F-4D97-AF65-F5344CB8AC3E}">
        <p14:creationId xmlns:p14="http://schemas.microsoft.com/office/powerpoint/2010/main" val="296067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Technical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/>
              <a:t>Unit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merupakan</a:t>
            </a:r>
            <a:r>
              <a:rPr lang="en-US" sz="2000" dirty="0" smtClean="0"/>
              <a:t> </a:t>
            </a:r>
            <a:r>
              <a:rPr lang="en-US" sz="2000" dirty="0" err="1" smtClean="0"/>
              <a:t>fungsi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terpenting</a:t>
            </a:r>
            <a:r>
              <a:rPr lang="en-US" sz="2000" dirty="0" smtClean="0"/>
              <a:t> </a:t>
            </a:r>
            <a:r>
              <a:rPr lang="en-US" sz="2000" dirty="0" err="1" smtClean="0"/>
              <a:t>karena</a:t>
            </a:r>
            <a:r>
              <a:rPr lang="en-US" sz="2000" dirty="0" smtClean="0"/>
              <a:t> </a:t>
            </a:r>
            <a:r>
              <a:rPr lang="en-US" sz="2000" dirty="0" err="1" smtClean="0"/>
              <a:t>bertanggung</a:t>
            </a:r>
            <a:r>
              <a:rPr lang="en-US" sz="2000" dirty="0" smtClean="0"/>
              <a:t> </a:t>
            </a:r>
            <a:r>
              <a:rPr lang="en-US" sz="2000" dirty="0" err="1" smtClean="0"/>
              <a:t>jawab</a:t>
            </a:r>
            <a:r>
              <a:rPr lang="en-US" sz="2000" dirty="0" smtClean="0"/>
              <a:t> </a:t>
            </a:r>
            <a:r>
              <a:rPr lang="en-US" sz="2000" dirty="0" err="1" smtClean="0"/>
              <a:t>utama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hal</a:t>
            </a:r>
            <a:r>
              <a:rPr lang="en-US" sz="2000" dirty="0" smtClean="0"/>
              <a:t> </a:t>
            </a:r>
            <a:r>
              <a:rPr lang="en-US" sz="2000" dirty="0" err="1" smtClean="0"/>
              <a:t>penyediaan</a:t>
            </a:r>
            <a:r>
              <a:rPr lang="en-US" sz="2000" dirty="0" smtClean="0"/>
              <a:t> &amp; </a:t>
            </a:r>
            <a:r>
              <a:rPr lang="en-US" sz="2000" dirty="0" err="1" smtClean="0"/>
              <a:t>pengembangan</a:t>
            </a:r>
            <a:r>
              <a:rPr lang="en-US" sz="2000" dirty="0" smtClean="0"/>
              <a:t> </a:t>
            </a:r>
            <a:r>
              <a:rPr lang="en-US" sz="2000" dirty="0" err="1" smtClean="0"/>
              <a:t>berbagai</a:t>
            </a:r>
            <a:r>
              <a:rPr lang="en-US" sz="2000" dirty="0" smtClean="0"/>
              <a:t> </a:t>
            </a:r>
            <a:r>
              <a:rPr lang="en-US" sz="2000" dirty="0" err="1" smtClean="0"/>
              <a:t>infrastruktur</a:t>
            </a:r>
            <a:r>
              <a:rPr lang="en-US" sz="2000" dirty="0" smtClean="0"/>
              <a:t> &amp; </a:t>
            </a:r>
            <a:r>
              <a:rPr lang="en-US" sz="2000" dirty="0" err="1" smtClean="0"/>
              <a:t>aktivitas</a:t>
            </a:r>
            <a:r>
              <a:rPr lang="en-US" sz="2000" dirty="0" smtClean="0"/>
              <a:t> </a:t>
            </a:r>
            <a:r>
              <a:rPr lang="en-US" sz="2000" dirty="0" err="1" smtClean="0"/>
              <a:t>produksi</a:t>
            </a:r>
            <a:r>
              <a:rPr lang="en-US" sz="2000" dirty="0" smtClean="0"/>
              <a:t> </a:t>
            </a:r>
            <a:r>
              <a:rPr lang="en-US" sz="2000" dirty="0" err="1" smtClean="0"/>
              <a:t>sejumlah</a:t>
            </a:r>
            <a:r>
              <a:rPr lang="en-US" sz="2000" dirty="0" smtClean="0"/>
              <a:t> </a:t>
            </a:r>
            <a:r>
              <a:rPr lang="en-US" sz="2000" dirty="0" err="1" smtClean="0"/>
              <a:t>komponen</a:t>
            </a:r>
            <a:r>
              <a:rPr lang="en-US" sz="2000" dirty="0" smtClean="0"/>
              <a:t> TI </a:t>
            </a:r>
            <a:r>
              <a:rPr lang="en-US" sz="2000" dirty="0" err="1" smtClean="0"/>
              <a:t>seperti</a:t>
            </a:r>
            <a:r>
              <a:rPr lang="en-US" sz="2000" dirty="0" smtClean="0"/>
              <a:t> program, </a:t>
            </a:r>
            <a:r>
              <a:rPr lang="en-US" sz="2000" dirty="0" err="1" smtClean="0"/>
              <a:t>aplikasi</a:t>
            </a:r>
            <a:r>
              <a:rPr lang="en-US" sz="2000" dirty="0" smtClean="0"/>
              <a:t>, basis data,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perangkat</a:t>
            </a:r>
            <a:r>
              <a:rPr lang="en-US" sz="2000" dirty="0" smtClean="0"/>
              <a:t> </a:t>
            </a:r>
            <a:r>
              <a:rPr lang="en-US" sz="2000" dirty="0" err="1" smtClean="0"/>
              <a:t>lunak</a:t>
            </a:r>
            <a:r>
              <a:rPr lang="en-US" sz="2000" dirty="0" smtClean="0"/>
              <a:t> </a:t>
            </a:r>
            <a:r>
              <a:rPr lang="en-US" sz="2000" dirty="0" err="1" smtClean="0"/>
              <a:t>lainnya</a:t>
            </a:r>
            <a:r>
              <a:rPr lang="en-US" sz="2000" dirty="0" smtClean="0"/>
              <a:t> </a:t>
            </a:r>
            <a:r>
              <a:rPr lang="en-US" sz="2000" dirty="0" err="1" smtClean="0"/>
              <a:t>termasuk</a:t>
            </a:r>
            <a:r>
              <a:rPr lang="en-US" sz="2000" dirty="0" smtClean="0"/>
              <a:t> di </a:t>
            </a:r>
            <a:r>
              <a:rPr lang="en-US" sz="2000" dirty="0" err="1" smtClean="0"/>
              <a:t>dalamnya</a:t>
            </a:r>
            <a:r>
              <a:rPr lang="en-US" sz="2000" dirty="0" smtClean="0"/>
              <a:t> </a:t>
            </a:r>
            <a:r>
              <a:rPr lang="en-US" sz="2000" dirty="0" err="1" smtClean="0"/>
              <a:t>prosedur</a:t>
            </a:r>
            <a:r>
              <a:rPr lang="en-US" sz="2000" dirty="0" smtClean="0"/>
              <a:t> &amp; </a:t>
            </a:r>
            <a:r>
              <a:rPr lang="en-US" sz="2000" dirty="0" err="1" smtClean="0"/>
              <a:t>mekanisme</a:t>
            </a:r>
            <a:r>
              <a:rPr lang="en-US" sz="2000" dirty="0" smtClean="0"/>
              <a:t> </a:t>
            </a:r>
            <a:r>
              <a:rPr lang="en-US" sz="2000" dirty="0" err="1" smtClean="0"/>
              <a:t>administrasi</a:t>
            </a:r>
            <a:r>
              <a:rPr lang="en-US" sz="2000" dirty="0" smtClean="0"/>
              <a:t> &amp; </a:t>
            </a:r>
            <a:r>
              <a:rPr lang="en-US" sz="2000" dirty="0" err="1" smtClean="0"/>
              <a:t>manajemen</a:t>
            </a:r>
            <a:r>
              <a:rPr lang="en-US" sz="2000" dirty="0" smtClean="0"/>
              <a:t> </a:t>
            </a:r>
            <a:r>
              <a:rPr lang="en-US" sz="2000" dirty="0" err="1" smtClean="0"/>
              <a:t>berbagai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bersifat</a:t>
            </a:r>
            <a:r>
              <a:rPr lang="en-US" sz="2000" dirty="0" smtClean="0"/>
              <a:t> Mission Critical.</a:t>
            </a:r>
          </a:p>
        </p:txBody>
      </p:sp>
    </p:spTree>
    <p:extLst>
      <p:ext uri="{BB962C8B-B14F-4D97-AF65-F5344CB8AC3E}">
        <p14:creationId xmlns:p14="http://schemas.microsoft.com/office/powerpoint/2010/main" val="848203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Operations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24143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 smtClean="0"/>
              <a:t>Bertanggung</a:t>
            </a:r>
            <a:r>
              <a:rPr lang="en-US" sz="2400" dirty="0" smtClean="0"/>
              <a:t> </a:t>
            </a:r>
            <a:r>
              <a:rPr lang="en-US" sz="2400" dirty="0" err="1" smtClean="0"/>
              <a:t>jawab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memonitor</a:t>
            </a:r>
            <a:r>
              <a:rPr lang="en-US" sz="2400" dirty="0" smtClean="0"/>
              <a:t> </a:t>
            </a:r>
            <a:r>
              <a:rPr lang="en-US" sz="2400" dirty="0" err="1" smtClean="0"/>
              <a:t>kelancaran</a:t>
            </a:r>
            <a:r>
              <a:rPr lang="en-US" sz="2400" dirty="0" smtClean="0"/>
              <a:t> </a:t>
            </a:r>
            <a:r>
              <a:rPr lang="en-US" sz="2400" dirty="0" err="1" smtClean="0"/>
              <a:t>kerja</a:t>
            </a:r>
            <a:r>
              <a:rPr lang="en-US" sz="2400" dirty="0" smtClean="0"/>
              <a:t> </a:t>
            </a:r>
            <a:r>
              <a:rPr lang="en-US" sz="2400" dirty="0" err="1" smtClean="0"/>
              <a:t>infrastruktur</a:t>
            </a:r>
            <a:r>
              <a:rPr lang="en-US" sz="2400" dirty="0" smtClean="0"/>
              <a:t> </a:t>
            </a:r>
            <a:r>
              <a:rPr lang="en-US" sz="2400" dirty="0" err="1" smtClean="0"/>
              <a:t>teknologi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informasi</a:t>
            </a:r>
            <a:r>
              <a:rPr lang="en-US" sz="2400" dirty="0" smtClean="0"/>
              <a:t> </a:t>
            </a:r>
            <a:r>
              <a:rPr lang="en-US" sz="2400" dirty="0" err="1" smtClean="0"/>
              <a:t>sehari-hari</a:t>
            </a:r>
            <a:r>
              <a:rPr lang="en-US" sz="2400" dirty="0" smtClean="0"/>
              <a:t>, </a:t>
            </a:r>
            <a:r>
              <a:rPr lang="en-US" sz="2400" dirty="0" err="1" smtClean="0"/>
              <a:t>mengukur</a:t>
            </a:r>
            <a:r>
              <a:rPr lang="en-US" sz="2400" dirty="0" smtClean="0"/>
              <a:t> </a:t>
            </a:r>
            <a:r>
              <a:rPr lang="en-US" sz="2400" dirty="0" err="1" smtClean="0"/>
              <a:t>efektivitas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efisiensi</a:t>
            </a:r>
            <a:r>
              <a:rPr lang="en-US" sz="2400" dirty="0" smtClean="0"/>
              <a:t> </a:t>
            </a:r>
            <a:r>
              <a:rPr lang="en-US" sz="2400" dirty="0" err="1" smtClean="0"/>
              <a:t>kinerja</a:t>
            </a:r>
            <a:r>
              <a:rPr lang="en-US" sz="2400" dirty="0" smtClean="0"/>
              <a:t> </a:t>
            </a:r>
            <a:r>
              <a:rPr lang="en-US" sz="2400" dirty="0" err="1" smtClean="0"/>
              <a:t>seluruh</a:t>
            </a:r>
            <a:r>
              <a:rPr lang="en-US" sz="2400" dirty="0" smtClean="0"/>
              <a:t> </a:t>
            </a: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daya</a:t>
            </a:r>
            <a:r>
              <a:rPr lang="en-US" sz="2400" dirty="0" smtClean="0"/>
              <a:t> TI yang </a:t>
            </a:r>
            <a:r>
              <a:rPr lang="en-US" sz="2400" dirty="0" err="1" smtClean="0"/>
              <a:t>dipergunakan</a:t>
            </a:r>
            <a:r>
              <a:rPr lang="en-US" sz="2400" dirty="0" smtClean="0"/>
              <a:t>, </a:t>
            </a:r>
            <a:r>
              <a:rPr lang="en-US" sz="2400" dirty="0" err="1" smtClean="0"/>
              <a:t>seperti</a:t>
            </a:r>
            <a:r>
              <a:rPr lang="en-US" sz="2400" dirty="0" smtClean="0"/>
              <a:t>: server utilization, response time, network traffic, bandwidth availability, </a:t>
            </a:r>
            <a:r>
              <a:rPr lang="en-US" sz="2400" dirty="0" err="1" smtClean="0"/>
              <a:t>dan</a:t>
            </a:r>
            <a:r>
              <a:rPr lang="en-US" sz="2400" dirty="0" smtClean="0"/>
              <a:t> lain </a:t>
            </a:r>
            <a:r>
              <a:rPr lang="en-US" sz="2400" dirty="0" err="1" smtClean="0"/>
              <a:t>sebagainya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22821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Help Desk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bagian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bertanggung</a:t>
            </a:r>
            <a:r>
              <a:rPr lang="en-US" sz="2400" dirty="0" smtClean="0"/>
              <a:t> </a:t>
            </a:r>
            <a:r>
              <a:rPr lang="en-US" sz="2400" dirty="0" err="1" smtClean="0"/>
              <a:t>jawab</a:t>
            </a:r>
            <a:r>
              <a:rPr lang="en-US" sz="2400" dirty="0" smtClean="0"/>
              <a:t> </a:t>
            </a:r>
            <a:r>
              <a:rPr lang="en-US" sz="2400" dirty="0" err="1" smtClean="0"/>
              <a:t>menerima</a:t>
            </a:r>
            <a:r>
              <a:rPr lang="en-US" sz="2400" dirty="0" smtClean="0"/>
              <a:t> </a:t>
            </a:r>
            <a:r>
              <a:rPr lang="en-US" sz="2400" dirty="0" err="1" smtClean="0"/>
              <a:t>keluhan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permasalahan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pemakai</a:t>
            </a:r>
            <a:r>
              <a:rPr lang="en-US" sz="2400" dirty="0" smtClean="0"/>
              <a:t> (users)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selanjutnya</a:t>
            </a:r>
            <a:r>
              <a:rPr lang="en-US" sz="2400" dirty="0" smtClean="0"/>
              <a:t> </a:t>
            </a:r>
            <a:r>
              <a:rPr lang="en-US" sz="2400" dirty="0" err="1" smtClean="0"/>
              <a:t>memberikan</a:t>
            </a:r>
            <a:r>
              <a:rPr lang="en-US" sz="2400" dirty="0" smtClean="0"/>
              <a:t> </a:t>
            </a:r>
            <a:r>
              <a:rPr lang="en-US" sz="2400" dirty="0" err="1" smtClean="0"/>
              <a:t>solusi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jawaban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permasalahan</a:t>
            </a:r>
            <a:r>
              <a:rPr lang="en-US" sz="2400" dirty="0" smtClean="0"/>
              <a:t> (problem </a:t>
            </a:r>
            <a:r>
              <a:rPr lang="en-US" sz="2400" dirty="0" err="1" smtClean="0"/>
              <a:t>resolusion</a:t>
            </a:r>
            <a:r>
              <a:rPr lang="en-US" sz="2400" dirty="0" smtClean="0"/>
              <a:t>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94355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Network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 smtClean="0"/>
              <a:t>Keseluruhan</a:t>
            </a:r>
            <a:r>
              <a:rPr lang="en-US" sz="2400" dirty="0" smtClean="0"/>
              <a:t> </a:t>
            </a:r>
            <a:r>
              <a:rPr lang="en-US" sz="2400" dirty="0" err="1" smtClean="0"/>
              <a:t>komponen</a:t>
            </a:r>
            <a:r>
              <a:rPr lang="en-US" sz="2400" dirty="0" smtClean="0"/>
              <a:t> </a:t>
            </a:r>
            <a:r>
              <a:rPr lang="en-US" sz="2400" dirty="0" err="1" smtClean="0"/>
              <a:t>infrastruktur</a:t>
            </a:r>
            <a:r>
              <a:rPr lang="en-US" sz="2400" dirty="0" smtClean="0"/>
              <a:t> </a:t>
            </a:r>
            <a:r>
              <a:rPr lang="en-US" sz="2400" dirty="0" err="1" smtClean="0"/>
              <a:t>bekerja</a:t>
            </a:r>
            <a:r>
              <a:rPr lang="en-US" sz="2400" dirty="0" smtClean="0"/>
              <a:t> di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sebuah</a:t>
            </a:r>
            <a:r>
              <a:rPr lang="en-US" sz="2400" dirty="0" smtClean="0"/>
              <a:t> platform </a:t>
            </a:r>
            <a:r>
              <a:rPr lang="en-US" sz="2400" dirty="0" err="1" smtClean="0"/>
              <a:t>jaringan</a:t>
            </a:r>
            <a:r>
              <a:rPr lang="en-US" sz="2400" dirty="0" smtClean="0"/>
              <a:t> </a:t>
            </a:r>
            <a:r>
              <a:rPr lang="en-US" sz="2400" dirty="0" err="1" smtClean="0"/>
              <a:t>infrastruktur</a:t>
            </a:r>
            <a:r>
              <a:rPr lang="en-US" sz="2400" dirty="0" smtClean="0"/>
              <a:t> </a:t>
            </a:r>
            <a:r>
              <a:rPr lang="en-US" sz="2400" dirty="0" err="1" smtClean="0"/>
              <a:t>komunikasi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transmisi</a:t>
            </a:r>
            <a:r>
              <a:rPr lang="en-US" sz="2400" dirty="0" smtClean="0"/>
              <a:t> </a:t>
            </a:r>
            <a:r>
              <a:rPr lang="en-US" sz="2400" dirty="0" err="1" smtClean="0"/>
              <a:t>fisik</a:t>
            </a:r>
            <a:r>
              <a:rPr lang="en-US" sz="2400" dirty="0" smtClean="0"/>
              <a:t> (LAN </a:t>
            </a:r>
            <a:r>
              <a:rPr lang="en-US" sz="2400" dirty="0" err="1" smtClean="0"/>
              <a:t>atau</a:t>
            </a:r>
            <a:r>
              <a:rPr lang="en-US" sz="2400" dirty="0" smtClean="0"/>
              <a:t> WAN).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797723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340</TotalTime>
  <Words>394</Words>
  <Application>Microsoft Office PowerPoint</Application>
  <PresentationFormat>Widescreen</PresentationFormat>
  <Paragraphs>86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Century Gothic</vt:lpstr>
      <vt:lpstr>Wingdings</vt:lpstr>
      <vt:lpstr>Wingdings 3</vt:lpstr>
      <vt:lpstr>Wisp</vt:lpstr>
      <vt:lpstr>TATA KELOLA SISTEM DAN TEKNOLOGI INFORMASI</vt:lpstr>
      <vt:lpstr>PERTEMUAN 5</vt:lpstr>
      <vt:lpstr>OUTLINE</vt:lpstr>
      <vt:lpstr>Pendahuluan</vt:lpstr>
      <vt:lpstr>Kerangka Struktur Organisasi Ideal</vt:lpstr>
      <vt:lpstr>Technical Support</vt:lpstr>
      <vt:lpstr>Operations</vt:lpstr>
      <vt:lpstr>Help Desk</vt:lpstr>
      <vt:lpstr>Network </vt:lpstr>
      <vt:lpstr>Client Services </vt:lpstr>
      <vt:lpstr>Global Technologies </vt:lpstr>
      <vt:lpstr>Penutup</vt:lpstr>
      <vt:lpstr>END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TATA KELOLA SISTEM DAN TEKNOLOGI INFORMASI</dc:title>
  <dc:creator>asus</dc:creator>
  <cp:lastModifiedBy>asus</cp:lastModifiedBy>
  <cp:revision>64</cp:revision>
  <dcterms:created xsi:type="dcterms:W3CDTF">2019-10-11T13:22:16Z</dcterms:created>
  <dcterms:modified xsi:type="dcterms:W3CDTF">2019-10-12T14:34:53Z</dcterms:modified>
</cp:coreProperties>
</file>