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76" r:id="rId5"/>
    <p:sldId id="277" r:id="rId6"/>
    <p:sldId id="278" r:id="rId7"/>
    <p:sldId id="279" r:id="rId8"/>
    <p:sldId id="280" r:id="rId9"/>
    <p:sldId id="281" r:id="rId10"/>
    <p:sldId id="275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377855-A171-4763-807C-4BFA4FA39F77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DA09F07-7984-4D39-B128-843DD9CC6F5B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546526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8288308-1219-4CC8-BFAB-1A3F84AFBC17}" type="slidenum">
              <a:rPr lang="en-US" altLang="id-ID">
                <a:latin typeface="Calibri" panose="020F0502020204030204" pitchFamily="34" charset="0"/>
              </a:rPr>
              <a:pPr eaLnBrk="1" hangingPunct="1"/>
              <a:t>2</a:t>
            </a:fld>
            <a:endParaRPr lang="en-US" altLang="id-ID">
              <a:latin typeface="Calibri" panose="020F0502020204030204" pitchFamily="34" charset="0"/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rev. ....</a:t>
            </a:r>
          </a:p>
        </p:txBody>
      </p:sp>
    </p:spTree>
    <p:extLst>
      <p:ext uri="{BB962C8B-B14F-4D97-AF65-F5344CB8AC3E}">
        <p14:creationId xmlns:p14="http://schemas.microsoft.com/office/powerpoint/2010/main" val="965319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F5A9D9-86FB-43AB-8E8A-161114832A42}" type="slidenum">
              <a:rPr lang="en-US" altLang="id-ID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id-ID">
              <a:latin typeface="Calibri" panose="020F0502020204030204" pitchFamily="34" charset="0"/>
            </a:endParaRPr>
          </a:p>
        </p:txBody>
      </p:sp>
      <p:sp>
        <p:nvSpPr>
          <p:cNvPr id="14341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rev. ....</a:t>
            </a:r>
          </a:p>
        </p:txBody>
      </p:sp>
    </p:spTree>
    <p:extLst>
      <p:ext uri="{BB962C8B-B14F-4D97-AF65-F5344CB8AC3E}">
        <p14:creationId xmlns:p14="http://schemas.microsoft.com/office/powerpoint/2010/main" val="2092078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44842-1AFA-480F-A4EB-A692FB5FFEB2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30A01-CB4F-492F-9164-9FB16A201CD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864718935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9147C-840C-4AAF-85E4-949DAD55085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5AFD6-EC27-4F8F-903B-03D645AFC9B4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868380336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84D8C-E439-497A-B65E-BAB9B6A0F32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42B2A-1DCD-4467-A51F-698FB4C586F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21354164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729F4-3AD6-42A6-B479-A9A55E0D6E8C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83A04-3121-4548-AC3E-A9BE0F0A0EC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68142366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A827D-60EF-4F5C-9D98-E4A0E0B18D39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19F36-4C6C-4BF1-9718-82E9B47D05CF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925214893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39538-E593-4680-87BD-A15A37E094C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AAE74-7B5A-4323-B843-6BD976EE10D1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47709202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A3D8-6605-41A6-BB75-A5992E273304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0F24D-60BD-43D8-9881-9C9C76A59C0F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284084620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E815C-0260-40D5-B33D-AC5510C2FBF2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D3EE0-AB0F-4124-AE9F-FED348E7148B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55195137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21B1C-7E87-4B44-9DA3-F294A8E372EE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75328-A382-4515-A94A-44C4F695BA01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993557441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7A941-AB86-46D9-A6B7-D3A2EA201160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5FE02-9D6D-4A05-9837-381878CD16F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1050738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01276-192B-40B8-9370-4B8EA1ED45D5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625D9-767F-462A-B713-1D7890AC8972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75563718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text styles</a:t>
            </a:r>
          </a:p>
          <a:p>
            <a:pPr lvl="1"/>
            <a:r>
              <a:rPr lang="en-US" altLang="id-ID" smtClean="0"/>
              <a:t>Second level</a:t>
            </a:r>
          </a:p>
          <a:p>
            <a:pPr lvl="2"/>
            <a:r>
              <a:rPr lang="en-US" altLang="id-ID" smtClean="0"/>
              <a:t>Third level</a:t>
            </a:r>
          </a:p>
          <a:p>
            <a:pPr lvl="3"/>
            <a:r>
              <a:rPr lang="en-US" altLang="id-ID" smtClean="0"/>
              <a:t>Fourth level</a:t>
            </a:r>
          </a:p>
          <a:p>
            <a:pPr lvl="4"/>
            <a:r>
              <a:rPr lang="en-US" altLang="id-ID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6154D7-B945-475B-A5B7-D58A09EAB6AB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D9B4EC5-1267-4AEA-B46E-10493962FE55}" type="slidenum">
              <a:rPr lang="en-US" altLang="id-ID"/>
              <a:pPr/>
              <a:t>‹#›</a:t>
            </a:fld>
            <a:endParaRPr lang="en-US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1285875" y="5214938"/>
            <a:ext cx="7072313" cy="500062"/>
          </a:xfrm>
        </p:spPr>
        <p:txBody>
          <a:bodyPr/>
          <a:lstStyle/>
          <a:p>
            <a:pPr algn="l" eaLnBrk="1" hangingPunct="1"/>
            <a: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  <a:t>- Karakteristik sistem</a:t>
            </a:r>
            <a:b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  <a:t>- Jenis Sistem</a:t>
            </a:r>
            <a:b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  <a:t>- Data dan Informasi, Fungsi, Biaya dan</a:t>
            </a:r>
            <a:b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id-ID" sz="3200" smtClean="0">
                <a:latin typeface="Cambria" panose="02040503050406030204" pitchFamily="18" charset="0"/>
                <a:cs typeface="Arial" panose="020B0604020202020204" pitchFamily="34" charset="0"/>
              </a:rPr>
              <a:t>   Nilai Informasi</a:t>
            </a: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SISTEM DAN INFORMASI</a:t>
            </a:r>
          </a:p>
        </p:txBody>
      </p:sp>
      <p:pic>
        <p:nvPicPr>
          <p:cNvPr id="2052" name="Picture 2" descr="D:\Picture\logo ibi smal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0100" y="428604"/>
            <a:ext cx="7772400" cy="1362075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itchFamily="18" charset="0"/>
              </a:rPr>
              <a:t>Sistem</a:t>
            </a:r>
            <a:r>
              <a:rPr lang="en-US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dirty="0" err="1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itchFamily="18" charset="0"/>
              </a:rPr>
              <a:t>dan</a:t>
            </a:r>
            <a:r>
              <a:rPr lang="en-US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dirty="0" err="1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itchFamily="18" charset="0"/>
              </a:rPr>
              <a:t>informasi</a:t>
            </a:r>
            <a:endParaRPr lang="en-US" dirty="0">
              <a:ln w="9000" cmpd="sng">
                <a:solidFill>
                  <a:srgbClr val="00B0F0"/>
                </a:solidFill>
                <a:prstDash val="solid"/>
              </a:ln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Cambria" pitchFamily="18" charset="0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1085850" y="3643313"/>
            <a:ext cx="7772400" cy="1500187"/>
          </a:xfrm>
        </p:spPr>
        <p:txBody>
          <a:bodyPr rtlCol="0">
            <a:no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Meliputi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Karakteristik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Sistem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Jenis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Sistem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Data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Informasi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Fungsi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Informasi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Biaya</a:t>
            </a:r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</a:rPr>
              <a:t>Informasi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571500" y="1446213"/>
            <a:ext cx="8229600" cy="51260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Kumpulan kegiatan</a:t>
            </a:r>
          </a:p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Elemen atau subsistem saling bekerja sama</a:t>
            </a:r>
          </a:p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Dihubungkan dengan cara-cara tertentu </a:t>
            </a:r>
          </a:p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Satu kesatuan</a:t>
            </a:r>
          </a:p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Melaksanakan fungsi</a:t>
            </a:r>
          </a:p>
          <a:p>
            <a:pPr marL="0" indent="0" eaLnBrk="1" hangingPunct="1">
              <a:buFont typeface="Wingdings" panose="05000000000000000000" pitchFamily="2" charset="2"/>
              <a:buChar char="§"/>
            </a:pPr>
            <a:r>
              <a:rPr lang="en-US" altLang="id-ID" smtClean="0">
                <a:latin typeface="Cambria" panose="02040503050406030204" pitchFamily="18" charset="0"/>
              </a:rPr>
              <a:t> Mencapai satu tujuan</a:t>
            </a: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Definisi Sistem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571500" y="1446213"/>
            <a:ext cx="8229600" cy="5126037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komponen (components)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Batas (boundary)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lingkungan (environment)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penghubung (interface)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masukan (input)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pengolahan (process)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keluaran (output)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Mempunyai sasaran (objectives)</a:t>
            </a: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Karakteristik Sistem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571500" y="1446213"/>
            <a:ext cx="8229600" cy="5126037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None/>
            </a:pPr>
            <a:r>
              <a:rPr lang="en-US" altLang="id-ID" smtClean="0">
                <a:latin typeface="Cambria" panose="02040503050406030204" pitchFamily="18" charset="0"/>
              </a:rPr>
              <a:t>9.   Mempunyai kendali (control)</a:t>
            </a:r>
          </a:p>
          <a:p>
            <a:pPr marL="514350" indent="-514350" eaLnBrk="1" hangingPunct="1">
              <a:buFont typeface="Arial" panose="020B0604020202020204" pitchFamily="34" charset="0"/>
              <a:buNone/>
            </a:pPr>
            <a:r>
              <a:rPr lang="en-US" altLang="id-ID" smtClean="0">
                <a:latin typeface="Cambria" panose="02040503050406030204" pitchFamily="18" charset="0"/>
              </a:rPr>
              <a:t>10. Mempunyai umpan balik (feedback)</a:t>
            </a:r>
          </a:p>
          <a:p>
            <a:pPr marL="514350" indent="-514350" eaLnBrk="1" hangingPunct="1">
              <a:buFont typeface="Arial" panose="020B0604020202020204" pitchFamily="34" charset="0"/>
              <a:buNone/>
            </a:pPr>
            <a:r>
              <a:rPr lang="en-US" altLang="id-ID" smtClean="0">
                <a:latin typeface="Cambria" panose="02040503050406030204" pitchFamily="18" charset="0"/>
              </a:rPr>
              <a:t> 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endParaRPr lang="en-US" altLang="id-ID" smtClean="0">
              <a:latin typeface="Cambria" panose="02040503050406030204" pitchFamily="18" charset="0"/>
            </a:endParaRP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Cont…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857250" y="4000500"/>
            <a:ext cx="2000250" cy="642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Input</a:t>
            </a:r>
          </a:p>
        </p:txBody>
      </p:sp>
      <p:sp>
        <p:nvSpPr>
          <p:cNvPr id="6" name="Rectangle 5"/>
          <p:cNvSpPr/>
          <p:nvPr/>
        </p:nvSpPr>
        <p:spPr>
          <a:xfrm>
            <a:off x="6357938" y="3929063"/>
            <a:ext cx="200025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Output</a:t>
            </a:r>
          </a:p>
        </p:txBody>
      </p:sp>
      <p:sp>
        <p:nvSpPr>
          <p:cNvPr id="7" name="Rectangle 6"/>
          <p:cNvSpPr/>
          <p:nvPr/>
        </p:nvSpPr>
        <p:spPr>
          <a:xfrm>
            <a:off x="3500438" y="5072063"/>
            <a:ext cx="200025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Feedback</a:t>
            </a:r>
          </a:p>
        </p:txBody>
      </p:sp>
      <p:sp>
        <p:nvSpPr>
          <p:cNvPr id="8" name="Rectangle 7"/>
          <p:cNvSpPr/>
          <p:nvPr/>
        </p:nvSpPr>
        <p:spPr>
          <a:xfrm>
            <a:off x="3500438" y="2928938"/>
            <a:ext cx="200025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Control</a:t>
            </a:r>
          </a:p>
        </p:txBody>
      </p:sp>
      <p:sp>
        <p:nvSpPr>
          <p:cNvPr id="9" name="Rectangle 8"/>
          <p:cNvSpPr/>
          <p:nvPr/>
        </p:nvSpPr>
        <p:spPr>
          <a:xfrm>
            <a:off x="3500438" y="3989388"/>
            <a:ext cx="200025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Process</a:t>
            </a:r>
          </a:p>
        </p:txBody>
      </p:sp>
      <p:cxnSp>
        <p:nvCxnSpPr>
          <p:cNvPr id="11" name="Straight Connector 10"/>
          <p:cNvCxnSpPr>
            <a:stCxn id="5" idx="0"/>
          </p:cNvCxnSpPr>
          <p:nvPr/>
        </p:nvCxnSpPr>
        <p:spPr>
          <a:xfrm rot="5400000" flipH="1" flipV="1">
            <a:off x="1749425" y="3894138"/>
            <a:ext cx="214313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1749426" y="4749800"/>
            <a:ext cx="214312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7178675" y="4678363"/>
            <a:ext cx="214313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2206625" y="4351338"/>
            <a:ext cx="2143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7180262" y="3821113"/>
            <a:ext cx="214313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8" idx="2"/>
            <a:endCxn id="9" idx="0"/>
          </p:cNvCxnSpPr>
          <p:nvPr/>
        </p:nvCxnSpPr>
        <p:spPr>
          <a:xfrm rot="5400000">
            <a:off x="4291013" y="3781425"/>
            <a:ext cx="417512" cy="158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290219" y="4837906"/>
            <a:ext cx="4191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857375" y="3716338"/>
            <a:ext cx="5429250" cy="698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857375" y="4787900"/>
            <a:ext cx="5429250" cy="698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Arrow 22"/>
          <p:cNvSpPr/>
          <p:nvPr/>
        </p:nvSpPr>
        <p:spPr>
          <a:xfrm>
            <a:off x="2928938" y="4286250"/>
            <a:ext cx="428625" cy="46038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5643563" y="4286250"/>
            <a:ext cx="428625" cy="46038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842963" y="1946275"/>
            <a:ext cx="8229600" cy="5126038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Sistem Fisis dan sistem abstrak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Sistem alamiah dan buatan manusia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Sistem tertentu dan sistem tidak tentu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Sistem tertutup dan sistem terbuka</a:t>
            </a: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Jenis Sistem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842963" y="1946275"/>
            <a:ext cx="8229600" cy="5126038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Data?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Informasi?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Transformasi data menjadi informasi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Data dan Informasi</a:t>
            </a:r>
          </a:p>
        </p:txBody>
      </p:sp>
      <p:sp>
        <p:nvSpPr>
          <p:cNvPr id="5" name="Rectangle 4"/>
          <p:cNvSpPr/>
          <p:nvPr/>
        </p:nvSpPr>
        <p:spPr>
          <a:xfrm>
            <a:off x="714375" y="4357688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Input</a:t>
            </a:r>
          </a:p>
        </p:txBody>
      </p:sp>
      <p:sp>
        <p:nvSpPr>
          <p:cNvPr id="6" name="Rectangle 5"/>
          <p:cNvSpPr/>
          <p:nvPr/>
        </p:nvSpPr>
        <p:spPr>
          <a:xfrm>
            <a:off x="3143250" y="5572125"/>
            <a:ext cx="2928938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Unit </a:t>
            </a:r>
            <a:r>
              <a:rPr lang="en-US" sz="3200" dirty="0" err="1"/>
              <a:t>Penyimpan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3357563" y="4357688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Unit </a:t>
            </a:r>
            <a:r>
              <a:rPr lang="en-US" sz="3200" dirty="0" err="1"/>
              <a:t>Pengolah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715125" y="4357688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Output</a:t>
            </a:r>
          </a:p>
        </p:txBody>
      </p:sp>
      <p:cxnSp>
        <p:nvCxnSpPr>
          <p:cNvPr id="10" name="Straight Arrow Connector 9"/>
          <p:cNvCxnSpPr>
            <a:stCxn id="5" idx="3"/>
          </p:cNvCxnSpPr>
          <p:nvPr/>
        </p:nvCxnSpPr>
        <p:spPr>
          <a:xfrm>
            <a:off x="2571750" y="4643438"/>
            <a:ext cx="642938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929313" y="4643438"/>
            <a:ext cx="642937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Up-Down Arrow 19"/>
          <p:cNvSpPr/>
          <p:nvPr/>
        </p:nvSpPr>
        <p:spPr>
          <a:xfrm>
            <a:off x="4643438" y="5072063"/>
            <a:ext cx="46037" cy="357187"/>
          </a:xfrm>
          <a:prstGeom prst="upDownArrow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571500" y="1446213"/>
            <a:ext cx="8229600" cy="5126037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Menambah pengetahuan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Mengurangi ketidak pastian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Mengurangi resiko kegagalan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Mengurangi keanekaragaman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Memberi standar, aturan, ukuran dan keputusan yang lebih terarah</a:t>
            </a:r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Fungsi Informasi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571500" y="1446213"/>
            <a:ext cx="8229600" cy="5126037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Biaya perangkat keras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Biaya analisis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Biaya perubahan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Biaya perubahan</a:t>
            </a:r>
          </a:p>
          <a:p>
            <a:pPr marL="514350" indent="-514350" eaLnBrk="1" hangingPunct="1">
              <a:buFont typeface="Arial" panose="020B0604020202020204" pitchFamily="34" charset="0"/>
              <a:buAutoNum type="arabicPeriod"/>
            </a:pPr>
            <a:r>
              <a:rPr lang="en-US" altLang="id-ID" smtClean="0">
                <a:latin typeface="Cambria" panose="02040503050406030204" pitchFamily="18" charset="0"/>
              </a:rPr>
              <a:t>Biaya operasi</a:t>
            </a:r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571500" y="285750"/>
            <a:ext cx="8072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d-ID" sz="4000" b="1">
                <a:latin typeface="Cambria" panose="02040503050406030204" pitchFamily="18" charset="0"/>
              </a:rPr>
              <a:t>Biaya Informasi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199</Words>
  <Application>Microsoft Office PowerPoint</Application>
  <PresentationFormat>On-screen Show (4:3)</PresentationFormat>
  <Paragraphs>64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Wingdings</vt:lpstr>
      <vt:lpstr>Office Theme</vt:lpstr>
      <vt:lpstr>- Karakteristik sistem - Jenis Sistem - Data dan Informasi, Fungsi, Biaya dan    Nilai Informasi</vt:lpstr>
      <vt:lpstr>Sistem dan informasi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23</cp:revision>
  <dcterms:created xsi:type="dcterms:W3CDTF">2010-04-18T12:06:30Z</dcterms:created>
  <dcterms:modified xsi:type="dcterms:W3CDTF">2020-11-09T19:21:39Z</dcterms:modified>
</cp:coreProperties>
</file>