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6" r:id="rId5"/>
    <p:sldId id="277" r:id="rId6"/>
    <p:sldId id="278" r:id="rId7"/>
    <p:sldId id="279" r:id="rId8"/>
    <p:sldId id="280" r:id="rId9"/>
    <p:sldId id="281" r:id="rId10"/>
    <p:sldId id="275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377855-A171-4763-807C-4BFA4FA39F77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DA09F07-7984-4D39-B128-843DD9CC6F5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46526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288308-1219-4CC8-BFAB-1A3F84AFBC17}" type="slidenum">
              <a:rPr lang="en-US" altLang="id-ID">
                <a:latin typeface="Calibri" panose="020F0502020204030204" pitchFamily="34" charset="0"/>
              </a:rPr>
              <a:pPr eaLnBrk="1" hangingPunct="1"/>
              <a:t>2</a:t>
            </a:fld>
            <a:endParaRPr lang="en-US" altLang="id-ID">
              <a:latin typeface="Calibri" panose="020F0502020204030204" pitchFamily="34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rev. ....</a:t>
            </a:r>
          </a:p>
        </p:txBody>
      </p:sp>
    </p:spTree>
    <p:extLst>
      <p:ext uri="{BB962C8B-B14F-4D97-AF65-F5344CB8AC3E}">
        <p14:creationId xmlns:p14="http://schemas.microsoft.com/office/powerpoint/2010/main" val="96531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F5A9D9-86FB-43AB-8E8A-161114832A42}" type="slidenum">
              <a:rPr lang="en-US" altLang="id-ID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id-ID">
              <a:latin typeface="Calibri" panose="020F0502020204030204" pitchFamily="34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rev. ....</a:t>
            </a:r>
          </a:p>
        </p:txBody>
      </p:sp>
    </p:spTree>
    <p:extLst>
      <p:ext uri="{BB962C8B-B14F-4D97-AF65-F5344CB8AC3E}">
        <p14:creationId xmlns:p14="http://schemas.microsoft.com/office/powerpoint/2010/main" val="209207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842-1AFA-480F-A4EB-A692FB5FFEB2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0A01-CB4F-492F-9164-9FB16A201CD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64718935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147C-840C-4AAF-85E4-949DAD55085D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AFD6-EC27-4F8F-903B-03D645AFC9B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86838033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4D8C-E439-497A-B65E-BAB9B6A0F321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2B2A-1DCD-4467-A51F-698FB4C586F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1354164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29F4-3AD6-42A6-B479-A9A55E0D6E8C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83A04-3121-4548-AC3E-A9BE0F0A0EC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8142366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827D-60EF-4F5C-9D98-E4A0E0B18D39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9F36-4C6C-4BF1-9718-82E9B47D05C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25214893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9538-E593-4680-87BD-A15A37E094C1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AAE74-7B5A-4323-B843-6BD976EE10D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47709202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A3D8-6605-41A6-BB75-A5992E273304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0F24D-60BD-43D8-9881-9C9C76A59C0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8408462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815C-0260-40D5-B33D-AC5510C2FBF2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D3EE0-AB0F-4124-AE9F-FED348E7148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5195137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1B1C-7E87-4B44-9DA3-F294A8E372EE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75328-A382-4515-A94A-44C4F695BA0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99355744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A941-AB86-46D9-A6B7-D3A2EA201160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5FE02-9D6D-4A05-9837-381878CD16FC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050738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1276-192B-40B8-9370-4B8EA1ED45D5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25D9-767F-462A-B713-1D7890AC89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5563718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154D7-B945-475B-A5B7-D58A09EAB6AB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9B4EC5-1267-4AEA-B46E-10493962FE55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1285875" y="5214938"/>
            <a:ext cx="7072313" cy="500062"/>
          </a:xfrm>
        </p:spPr>
        <p:txBody>
          <a:bodyPr/>
          <a:lstStyle/>
          <a:p>
            <a:pPr algn="l" eaLnBrk="1" hangingPunct="1"/>
            <a:r>
              <a:rPr lang="en-US" altLang="id-ID" sz="3200" smtClean="0">
                <a:latin typeface="Cambria" panose="02040503050406030204" pitchFamily="18" charset="0"/>
                <a:cs typeface="Arial" panose="020B0604020202020204" pitchFamily="34" charset="0"/>
              </a:rPr>
              <a:t>- Karakteristik sistem</a:t>
            </a:r>
            <a:br>
              <a:rPr lang="en-US" altLang="id-ID" sz="320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id-ID" sz="3200" smtClean="0">
                <a:latin typeface="Cambria" panose="02040503050406030204" pitchFamily="18" charset="0"/>
                <a:cs typeface="Arial" panose="020B0604020202020204" pitchFamily="34" charset="0"/>
              </a:rPr>
              <a:t>- Jenis Sistem</a:t>
            </a:r>
            <a:br>
              <a:rPr lang="en-US" altLang="id-ID" sz="320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id-ID" sz="3200" smtClean="0">
                <a:latin typeface="Cambria" panose="02040503050406030204" pitchFamily="18" charset="0"/>
                <a:cs typeface="Arial" panose="020B0604020202020204" pitchFamily="34" charset="0"/>
              </a:rPr>
              <a:t>- Data dan Informasi, Fungsi, Biaya dan</a:t>
            </a:r>
            <a:br>
              <a:rPr lang="en-US" altLang="id-ID" sz="320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id-ID" sz="3200" smtClean="0">
                <a:latin typeface="Cambria" panose="02040503050406030204" pitchFamily="18" charset="0"/>
                <a:cs typeface="Arial" panose="020B0604020202020204" pitchFamily="34" charset="0"/>
              </a:rPr>
              <a:t>   Nilai Informasi</a:t>
            </a: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SISTEM DAN INFORMASI</a:t>
            </a:r>
          </a:p>
        </p:txBody>
      </p:sp>
      <p:pic>
        <p:nvPicPr>
          <p:cNvPr id="2052" name="Picture 2" descr="D:\Picture\logo ibi smal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0100" y="428604"/>
            <a:ext cx="7772400" cy="136207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Sistem</a:t>
            </a:r>
            <a:r>
              <a:rPr lang="en-US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dirty="0" err="1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dan</a:t>
            </a:r>
            <a:r>
              <a:rPr lang="en-US" dirty="0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dirty="0" err="1" smtClean="0">
                <a:ln w="9000" cmpd="sng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informasi</a:t>
            </a:r>
            <a:endParaRPr lang="en-US" dirty="0">
              <a:ln w="900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1085850" y="3643313"/>
            <a:ext cx="7772400" cy="1500187"/>
          </a:xfrm>
        </p:spPr>
        <p:txBody>
          <a:bodyPr rtlCol="0">
            <a:no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Meliputi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Karakteristik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Sistem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Jenis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Sistem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Data </a:t>
            </a: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Informasi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Fungsi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Informasi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Biaya</a:t>
            </a:r>
            <a:r>
              <a:rPr lang="en-US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mbria" pitchFamily="18" charset="0"/>
              </a:rPr>
              <a:t>Informasi</a:t>
            </a:r>
            <a:endParaRPr lang="en-US" sz="32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571500" y="1446213"/>
            <a:ext cx="8229600" cy="51260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id-ID" smtClean="0">
                <a:latin typeface="Cambria" panose="02040503050406030204" pitchFamily="18" charset="0"/>
              </a:rPr>
              <a:t> Kumpulan kegiatan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id-ID" smtClean="0">
                <a:latin typeface="Cambria" panose="02040503050406030204" pitchFamily="18" charset="0"/>
              </a:rPr>
              <a:t> Elemen atau subsistem saling bekerja sama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id-ID" smtClean="0">
                <a:latin typeface="Cambria" panose="02040503050406030204" pitchFamily="18" charset="0"/>
              </a:rPr>
              <a:t> Dihubungkan dengan cara-cara tertentu 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id-ID" smtClean="0">
                <a:latin typeface="Cambria" panose="02040503050406030204" pitchFamily="18" charset="0"/>
              </a:rPr>
              <a:t> Satu kesatuan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id-ID" smtClean="0">
                <a:latin typeface="Cambria" panose="02040503050406030204" pitchFamily="18" charset="0"/>
              </a:rPr>
              <a:t> Melaksanakan fungsi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id-ID" smtClean="0">
                <a:latin typeface="Cambria" panose="02040503050406030204" pitchFamily="18" charset="0"/>
              </a:rPr>
              <a:t> Mencapai satu tujuan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4000" b="1">
                <a:latin typeface="Cambria" panose="02040503050406030204" pitchFamily="18" charset="0"/>
              </a:rPr>
              <a:t>Definisi Sistem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571500" y="1446213"/>
            <a:ext cx="8229600" cy="5126037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komponen (components)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Batas (boundary)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lingkungan (environment)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penghubung (interface)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masukan (input)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pengolahan (process)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keluaran (output)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Mempunyai sasaran (objectives)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4000" b="1">
                <a:latin typeface="Cambria" panose="02040503050406030204" pitchFamily="18" charset="0"/>
              </a:rPr>
              <a:t>Karakteristik Sistem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571500" y="1446213"/>
            <a:ext cx="8229600" cy="5126037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id-ID" smtClean="0">
                <a:latin typeface="Cambria" panose="02040503050406030204" pitchFamily="18" charset="0"/>
              </a:rPr>
              <a:t>9.   Mempunyai kendali (control)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id-ID" smtClean="0">
                <a:latin typeface="Cambria" panose="02040503050406030204" pitchFamily="18" charset="0"/>
              </a:rPr>
              <a:t>10. Mempunyai umpan balik (feedback)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id-ID" smtClean="0">
                <a:latin typeface="Cambria" panose="02040503050406030204" pitchFamily="18" charset="0"/>
              </a:rPr>
              <a:t> 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endParaRPr lang="en-US" altLang="id-ID" smtClean="0">
              <a:latin typeface="Cambria" panose="02040503050406030204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4000" b="1">
                <a:latin typeface="Cambria" panose="02040503050406030204" pitchFamily="18" charset="0"/>
              </a:rPr>
              <a:t>Cont…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857250" y="4000500"/>
            <a:ext cx="200025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Input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7938" y="3929063"/>
            <a:ext cx="2000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Output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0438" y="5072063"/>
            <a:ext cx="2000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Feedback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0438" y="2928938"/>
            <a:ext cx="2000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Control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0438" y="3989388"/>
            <a:ext cx="2000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Process</a:t>
            </a:r>
          </a:p>
        </p:txBody>
      </p:sp>
      <p:cxnSp>
        <p:nvCxnSpPr>
          <p:cNvPr id="11" name="Straight Connector 10"/>
          <p:cNvCxnSpPr>
            <a:stCxn id="5" idx="0"/>
          </p:cNvCxnSpPr>
          <p:nvPr/>
        </p:nvCxnSpPr>
        <p:spPr>
          <a:xfrm rot="5400000" flipH="1" flipV="1">
            <a:off x="1749425" y="3894138"/>
            <a:ext cx="21431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749426" y="4749800"/>
            <a:ext cx="214312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7178675" y="4678363"/>
            <a:ext cx="214313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206625" y="4351338"/>
            <a:ext cx="2143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7180262" y="3821113"/>
            <a:ext cx="21431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9" idx="0"/>
          </p:cNvCxnSpPr>
          <p:nvPr/>
        </p:nvCxnSpPr>
        <p:spPr>
          <a:xfrm rot="5400000">
            <a:off x="4291013" y="3781425"/>
            <a:ext cx="417512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290219" y="4837906"/>
            <a:ext cx="4191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57375" y="3716338"/>
            <a:ext cx="5429250" cy="69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57375" y="4787900"/>
            <a:ext cx="5429250" cy="69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928938" y="4286250"/>
            <a:ext cx="428625" cy="46038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43563" y="4286250"/>
            <a:ext cx="428625" cy="46038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842963" y="1946275"/>
            <a:ext cx="8229600" cy="5126038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Sistem Fisis dan sistem abstrak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Sistem alamiah dan buatan manusia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Sistem tertentu dan sistem tidak tentu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Sistem tertutup dan sistem terbuka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4000" b="1">
                <a:latin typeface="Cambria" panose="02040503050406030204" pitchFamily="18" charset="0"/>
              </a:rPr>
              <a:t>Jenis Sistem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842963" y="1946275"/>
            <a:ext cx="8229600" cy="5126038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Data?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Informasi?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Transformasi data menjadi informasi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4000" b="1">
                <a:latin typeface="Cambria" panose="02040503050406030204" pitchFamily="18" charset="0"/>
              </a:rPr>
              <a:t>Data dan Informasi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375" y="4357688"/>
            <a:ext cx="18573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Input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3250" y="5572125"/>
            <a:ext cx="2928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Unit </a:t>
            </a:r>
            <a:r>
              <a:rPr lang="en-US" sz="3200" dirty="0" err="1"/>
              <a:t>Penyimpan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357563" y="4357688"/>
            <a:ext cx="25717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Unit </a:t>
            </a:r>
            <a:r>
              <a:rPr lang="en-US" sz="3200" dirty="0" err="1"/>
              <a:t>Pengolah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715125" y="4357688"/>
            <a:ext cx="18573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Output</a:t>
            </a: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571750" y="4643438"/>
            <a:ext cx="642938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29313" y="4643438"/>
            <a:ext cx="642937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Up-Down Arrow 19"/>
          <p:cNvSpPr/>
          <p:nvPr/>
        </p:nvSpPr>
        <p:spPr>
          <a:xfrm>
            <a:off x="4643438" y="5072063"/>
            <a:ext cx="46037" cy="357187"/>
          </a:xfrm>
          <a:prstGeom prst="up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571500" y="1446213"/>
            <a:ext cx="8229600" cy="5126037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Menambah pengetahuan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Mengurangi ketidak pastian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Mengurangi resiko kegagalan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Mengurangi keanekaragaman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Memberi standar, aturan, ukuran dan keputusan yang lebih terarah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4000" b="1">
                <a:latin typeface="Cambria" panose="02040503050406030204" pitchFamily="18" charset="0"/>
              </a:rPr>
              <a:t>Fungsi Informasi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71500" y="1446213"/>
            <a:ext cx="8229600" cy="5126037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Biaya perangkat keras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Biaya analisis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Biaya perubahan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Biaya perubahan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id-ID" smtClean="0">
                <a:latin typeface="Cambria" panose="02040503050406030204" pitchFamily="18" charset="0"/>
              </a:rPr>
              <a:t>Biaya operasi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571500" y="285750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id-ID" sz="4000" b="1">
                <a:latin typeface="Cambria" panose="02040503050406030204" pitchFamily="18" charset="0"/>
              </a:rPr>
              <a:t>Biaya Informasi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199</Words>
  <Application>Microsoft Office PowerPoint</Application>
  <PresentationFormat>On-screen Show (4:3)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Wingdings</vt:lpstr>
      <vt:lpstr>Office Theme</vt:lpstr>
      <vt:lpstr>- Karakteristik sistem - Jenis Sistem - Data dan Informasi, Fungsi, Biaya dan    Nilai Informasi</vt:lpstr>
      <vt:lpstr>Sistem dan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Zulkarnain</cp:lastModifiedBy>
  <cp:revision>23</cp:revision>
  <dcterms:created xsi:type="dcterms:W3CDTF">2010-04-18T12:06:30Z</dcterms:created>
  <dcterms:modified xsi:type="dcterms:W3CDTF">2020-11-09T19:21:39Z</dcterms:modified>
</cp:coreProperties>
</file>