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6" r:id="rId3"/>
    <p:sldId id="287" r:id="rId4"/>
    <p:sldId id="284" r:id="rId5"/>
    <p:sldId id="288" r:id="rId6"/>
    <p:sldId id="290" r:id="rId7"/>
    <p:sldId id="292" r:id="rId8"/>
    <p:sldId id="294" r:id="rId9"/>
    <p:sldId id="283" r:id="rId10"/>
    <p:sldId id="298" r:id="rId11"/>
    <p:sldId id="295" r:id="rId12"/>
    <p:sldId id="296" r:id="rId13"/>
    <p:sldId id="260" r:id="rId14"/>
    <p:sldId id="261" r:id="rId15"/>
    <p:sldId id="299" r:id="rId16"/>
    <p:sldId id="297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172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771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48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65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yufirdha@darmajaya.ac.i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472" y="1285860"/>
            <a:ext cx="791045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BELAKANG, LANDASAN, DAN TUJUAN</a:t>
            </a:r>
          </a:p>
          <a:p>
            <a:pPr algn="ctr"/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PERKULIAHAN PANCASILA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1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373853" y="581546"/>
            <a:ext cx="4355425" cy="3157683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4342006" y="849514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3330924" y="2966089"/>
            <a:ext cx="5020569" cy="334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785786" y="428604"/>
            <a:ext cx="66465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Pancasila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10" name="Picture 2" descr="F:\LAMPUNG\GALERY\POLITIK\dscn2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1878"/>
            <a:ext cx="5000660" cy="3751514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71810"/>
            <a:ext cx="4752975" cy="356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642910" y="428604"/>
            <a:ext cx="77380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mulai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terabaikan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7150" y="214313"/>
            <a:ext cx="76104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Pancasila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30193-986A-4DEA-B072-CAC53BC3AD20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57158" y="928670"/>
            <a:ext cx="8286808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Pengalaman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Indonesia </a:t>
            </a:r>
            <a:r>
              <a:rPr lang="en-US" b="1" dirty="0" err="1">
                <a:latin typeface="Cambria" pitchFamily="18" charset="0"/>
              </a:rPr>
              <a:t>yg</a:t>
            </a:r>
            <a:r>
              <a:rPr lang="en-US" b="1" dirty="0">
                <a:latin typeface="Cambria" pitchFamily="18" charset="0"/>
              </a:rPr>
              <a:t> plural </a:t>
            </a:r>
            <a:r>
              <a:rPr lang="en-US" b="1" dirty="0" err="1">
                <a:latin typeface="Cambria" pitchFamily="18" charset="0"/>
              </a:rPr>
              <a:t>butuh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pemersatu</a:t>
            </a:r>
            <a:r>
              <a:rPr lang="en-US" b="1" dirty="0">
                <a:latin typeface="Cambria" pitchFamily="18" charset="0"/>
              </a:rPr>
              <a:t>. </a:t>
            </a:r>
            <a:r>
              <a:rPr lang="en-US" b="1" dirty="0" err="1">
                <a:latin typeface="Cambria" pitchFamily="18" charset="0"/>
              </a:rPr>
              <a:t>Nilai</a:t>
            </a:r>
            <a:r>
              <a:rPr lang="en-US" b="1" dirty="0">
                <a:latin typeface="Cambria" pitchFamily="18" charset="0"/>
              </a:rPr>
              <a:t> 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>
                <a:latin typeface="Cambria" pitchFamily="18" charset="0"/>
              </a:rPr>
              <a:t>kenegaraan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maupun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kemasyarakatan</a:t>
            </a:r>
            <a:r>
              <a:rPr lang="en-US" b="1" dirty="0">
                <a:latin typeface="Cambria" pitchFamily="18" charset="0"/>
              </a:rPr>
              <a:t>) </a:t>
            </a:r>
            <a:r>
              <a:rPr lang="en-US" b="1" dirty="0" err="1">
                <a:latin typeface="Cambria" pitchFamily="18" charset="0"/>
              </a:rPr>
              <a:t>adalah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milik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yang </a:t>
            </a:r>
            <a:r>
              <a:rPr lang="en-US" b="1" dirty="0" err="1">
                <a:latin typeface="Cambria" pitchFamily="18" charset="0"/>
              </a:rPr>
              <a:t>ada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dulu</a:t>
            </a:r>
            <a:r>
              <a:rPr lang="en-US" b="1" dirty="0">
                <a:latin typeface="Cambria" pitchFamily="18" charset="0"/>
              </a:rPr>
              <a:t>. </a:t>
            </a:r>
            <a:r>
              <a:rPr lang="en-US" b="1" dirty="0" err="1">
                <a:latin typeface="Cambria" pitchFamily="18" charset="0"/>
              </a:rPr>
              <a:t>Nilai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inilah</a:t>
            </a:r>
            <a:r>
              <a:rPr lang="en-US" b="1" dirty="0">
                <a:latin typeface="Cambria" pitchFamily="18" charset="0"/>
              </a:rPr>
              <a:t> yang </a:t>
            </a:r>
            <a:r>
              <a:rPr lang="en-US" b="1" dirty="0" err="1">
                <a:latin typeface="Cambria" pitchFamily="18" charset="0"/>
              </a:rPr>
              <a:t>dapat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pemersatu</a:t>
            </a:r>
            <a:r>
              <a:rPr lang="en-US" b="1" dirty="0">
                <a:latin typeface="Cambria" pitchFamily="18" charset="0"/>
              </a:rPr>
              <a:t>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7158" y="5643578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.</a:t>
            </a:r>
          </a:p>
          <a:p>
            <a:pPr>
              <a:defRPr/>
            </a:pPr>
            <a:endParaRPr lang="en-US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AE4DC-0E7D-4CBC-9E66-EFD40828DC46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9" name="Footer Placeholder 3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7AE4DC-0E7D-4CBC-9E66-EFD40828DC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38" y="142852"/>
            <a:ext cx="80010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Perguruan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Tinggi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Content Placeholder 6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507209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2000" b="1" dirty="0" err="1"/>
              <a:t>Memperkuat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falsafah</a:t>
            </a:r>
            <a:r>
              <a:rPr lang="en-US" sz="2000" b="1" dirty="0"/>
              <a:t> </a:t>
            </a:r>
            <a:r>
              <a:rPr lang="en-US" sz="2000" b="1" dirty="0" err="1"/>
              <a:t>negara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ideologi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 </a:t>
            </a:r>
            <a:r>
              <a:rPr lang="en-US" sz="2000" b="1" dirty="0" err="1"/>
              <a:t>melalui</a:t>
            </a:r>
            <a:r>
              <a:rPr lang="en-US" sz="2000" b="1" dirty="0"/>
              <a:t> </a:t>
            </a:r>
            <a:r>
              <a:rPr lang="en-US" sz="2000" b="1" dirty="0" err="1"/>
              <a:t>revitalisasi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norma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kehidupan</a:t>
            </a:r>
            <a:r>
              <a:rPr lang="en-US" sz="2000" b="1" dirty="0"/>
              <a:t> </a:t>
            </a:r>
            <a:r>
              <a:rPr lang="en-US" sz="2000" b="1" dirty="0" err="1"/>
              <a:t>bermasyarakat</a:t>
            </a:r>
            <a:r>
              <a:rPr lang="en-US" sz="2000" b="1" dirty="0"/>
              <a:t>, </a:t>
            </a:r>
            <a:r>
              <a:rPr lang="en-US" sz="2000" b="1" dirty="0" err="1"/>
              <a:t>berbangsa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bernegara</a:t>
            </a:r>
            <a:r>
              <a:rPr lang="en-US" sz="20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Memberikan</a:t>
            </a:r>
            <a:r>
              <a:rPr lang="en-US" sz="2000" b="1" dirty="0"/>
              <a:t> </a:t>
            </a:r>
            <a:r>
              <a:rPr lang="en-US" sz="2000" b="1" dirty="0" err="1"/>
              <a:t>pemahaman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penghayatan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jiwa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kepada</a:t>
            </a:r>
            <a:r>
              <a:rPr lang="en-US" sz="2000" b="1" dirty="0"/>
              <a:t> </a:t>
            </a:r>
            <a:r>
              <a:rPr lang="en-US" sz="2000" b="1" dirty="0" err="1"/>
              <a:t>mahasiswa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warga</a:t>
            </a:r>
            <a:r>
              <a:rPr lang="en-US" sz="2000" b="1" dirty="0"/>
              <a:t> </a:t>
            </a:r>
            <a:r>
              <a:rPr lang="en-US" sz="2000" b="1" dirty="0" err="1"/>
              <a:t>negara</a:t>
            </a:r>
            <a:r>
              <a:rPr lang="en-US" sz="2000" b="1" dirty="0"/>
              <a:t> </a:t>
            </a:r>
            <a:r>
              <a:rPr lang="en-US" sz="2000" b="1" dirty="0" err="1"/>
              <a:t>Republik</a:t>
            </a:r>
            <a:r>
              <a:rPr lang="en-US" sz="2000" b="1" dirty="0"/>
              <a:t> Indonesia,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membimbing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menerapkannya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kehidupan</a:t>
            </a:r>
            <a:r>
              <a:rPr lang="en-US" sz="2000" b="1" dirty="0"/>
              <a:t> </a:t>
            </a:r>
            <a:r>
              <a:rPr lang="en-US" sz="2000" b="1" dirty="0" err="1"/>
              <a:t>bermasyarakat</a:t>
            </a:r>
            <a:r>
              <a:rPr lang="en-US" sz="2000" b="1" dirty="0"/>
              <a:t>, </a:t>
            </a:r>
            <a:r>
              <a:rPr lang="en-US" sz="2000" b="1" dirty="0" err="1"/>
              <a:t>berbangsa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bernegara</a:t>
            </a:r>
            <a:r>
              <a:rPr lang="en-US" sz="20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Mempersiapkan</a:t>
            </a:r>
            <a:r>
              <a:rPr lang="en-US" sz="2000" b="1" dirty="0"/>
              <a:t> </a:t>
            </a:r>
            <a:r>
              <a:rPr lang="en-US" sz="2000" b="1" dirty="0" err="1"/>
              <a:t>mahasiswa</a:t>
            </a:r>
            <a:r>
              <a:rPr lang="en-US" sz="2000" b="1" dirty="0"/>
              <a:t> agar </a:t>
            </a:r>
            <a:r>
              <a:rPr lang="en-US" sz="2000" b="1" dirty="0" err="1"/>
              <a:t>mampu</a:t>
            </a:r>
            <a:r>
              <a:rPr lang="en-US" sz="2000" b="1" dirty="0"/>
              <a:t> </a:t>
            </a:r>
            <a:r>
              <a:rPr lang="en-US" sz="2000" b="1" dirty="0" err="1"/>
              <a:t>menganalisis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mencari</a:t>
            </a:r>
            <a:r>
              <a:rPr lang="en-US" sz="2000" b="1" dirty="0"/>
              <a:t> </a:t>
            </a:r>
            <a:r>
              <a:rPr lang="en-US" sz="2000" b="1" dirty="0" err="1"/>
              <a:t>solusi</a:t>
            </a:r>
            <a:r>
              <a:rPr lang="en-US" sz="2000" b="1" dirty="0"/>
              <a:t> </a:t>
            </a:r>
            <a:r>
              <a:rPr lang="en-US" sz="2000" b="1" dirty="0" err="1"/>
              <a:t>terhadap</a:t>
            </a:r>
            <a:r>
              <a:rPr lang="en-US" sz="2000" b="1" dirty="0"/>
              <a:t> </a:t>
            </a:r>
            <a:r>
              <a:rPr lang="en-US" sz="2000" b="1" dirty="0" err="1"/>
              <a:t>berbagai</a:t>
            </a:r>
            <a:r>
              <a:rPr lang="en-US" sz="2000" b="1" dirty="0"/>
              <a:t>  </a:t>
            </a:r>
            <a:r>
              <a:rPr lang="en-US" sz="2000" b="1" dirty="0" err="1"/>
              <a:t>persoalan</a:t>
            </a:r>
            <a:r>
              <a:rPr lang="en-US" sz="2000" b="1" dirty="0"/>
              <a:t>  </a:t>
            </a:r>
            <a:r>
              <a:rPr lang="en-US" sz="2000" b="1" dirty="0" err="1"/>
              <a:t>kehidupan</a:t>
            </a:r>
            <a:r>
              <a:rPr lang="en-US" sz="2000" b="1" dirty="0"/>
              <a:t>  </a:t>
            </a:r>
            <a:r>
              <a:rPr lang="en-US" sz="2000" b="1" dirty="0" err="1"/>
              <a:t>bermasyarakat</a:t>
            </a:r>
            <a:r>
              <a:rPr lang="en-US" sz="2000" b="1" dirty="0"/>
              <a:t>,  </a:t>
            </a:r>
            <a:r>
              <a:rPr lang="en-US" sz="2000" b="1" dirty="0" err="1"/>
              <a:t>berbangsa</a:t>
            </a:r>
            <a:r>
              <a:rPr lang="en-US" sz="2000" b="1" dirty="0"/>
              <a:t>  </a:t>
            </a:r>
            <a:r>
              <a:rPr lang="en-US" sz="2000" b="1" dirty="0" err="1"/>
              <a:t>dan</a:t>
            </a:r>
            <a:r>
              <a:rPr lang="en-US" sz="2000" b="1" dirty="0"/>
              <a:t>  </a:t>
            </a:r>
            <a:r>
              <a:rPr lang="en-US" sz="2000" b="1" dirty="0" err="1"/>
              <a:t>bernegara</a:t>
            </a:r>
            <a:r>
              <a:rPr lang="en-US" sz="2000" b="1" dirty="0"/>
              <a:t>  </a:t>
            </a:r>
            <a:r>
              <a:rPr lang="en-US" sz="2000" b="1" dirty="0" err="1"/>
              <a:t>melalui</a:t>
            </a:r>
            <a:r>
              <a:rPr lang="en-US" sz="2000" b="1" dirty="0"/>
              <a:t> </a:t>
            </a:r>
            <a:r>
              <a:rPr lang="en-US" sz="2000" b="1" dirty="0" err="1"/>
              <a:t>sistem</a:t>
            </a:r>
            <a:r>
              <a:rPr lang="en-US" sz="2000" b="1" dirty="0"/>
              <a:t> </a:t>
            </a:r>
            <a:r>
              <a:rPr lang="en-US" sz="2000" b="1" dirty="0" err="1"/>
              <a:t>pemikiran</a:t>
            </a:r>
            <a:r>
              <a:rPr lang="en-US" sz="2000" b="1" dirty="0"/>
              <a:t> yang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UUD NRI </a:t>
            </a:r>
            <a:r>
              <a:rPr lang="en-US" sz="2000" b="1" dirty="0" err="1"/>
              <a:t>Tahun</a:t>
            </a:r>
            <a:r>
              <a:rPr lang="en-US" sz="2000" b="1" dirty="0"/>
              <a:t> 1945.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Membentuk</a:t>
            </a:r>
            <a:r>
              <a:rPr lang="en-US" sz="2000" b="1" dirty="0"/>
              <a:t>   </a:t>
            </a:r>
            <a:r>
              <a:rPr lang="en-US" sz="2000" b="1" dirty="0" err="1"/>
              <a:t>sikap</a:t>
            </a:r>
            <a:r>
              <a:rPr lang="en-US" sz="2000" b="1" dirty="0"/>
              <a:t>   mental   </a:t>
            </a:r>
            <a:r>
              <a:rPr lang="en-US" sz="2000" b="1" dirty="0" err="1"/>
              <a:t>mahasiswa</a:t>
            </a:r>
            <a:r>
              <a:rPr lang="en-US" sz="2000" b="1" dirty="0"/>
              <a:t>   yang   </a:t>
            </a:r>
            <a:r>
              <a:rPr lang="en-US" sz="2000" b="1" dirty="0" err="1"/>
              <a:t>mampu</a:t>
            </a:r>
            <a:r>
              <a:rPr lang="en-US" sz="2000" b="1" dirty="0"/>
              <a:t>   </a:t>
            </a:r>
            <a:r>
              <a:rPr lang="en-US" sz="2000" b="1" dirty="0" err="1"/>
              <a:t>mengapresiasi</a:t>
            </a:r>
            <a:r>
              <a:rPr lang="en-US" sz="2000" b="1" dirty="0"/>
              <a:t>  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ketuhanan</a:t>
            </a:r>
            <a:r>
              <a:rPr lang="en-US" sz="2000" b="1" dirty="0"/>
              <a:t>, </a:t>
            </a:r>
            <a:r>
              <a:rPr lang="en-US" sz="2000" b="1" dirty="0" err="1"/>
              <a:t>kemanusiaan</a:t>
            </a:r>
            <a:r>
              <a:rPr lang="en-US" sz="2000" b="1" dirty="0"/>
              <a:t>, </a:t>
            </a:r>
            <a:r>
              <a:rPr lang="en-US" sz="2000" b="1" dirty="0" err="1"/>
              <a:t>kecintaan</a:t>
            </a:r>
            <a:r>
              <a:rPr lang="en-US" sz="2000" b="1" dirty="0"/>
              <a:t> </a:t>
            </a:r>
            <a:r>
              <a:rPr lang="en-US" sz="2000" b="1" dirty="0" err="1"/>
              <a:t>pada</a:t>
            </a:r>
            <a:r>
              <a:rPr lang="en-US" sz="2000" b="1" dirty="0"/>
              <a:t> </a:t>
            </a:r>
            <a:r>
              <a:rPr lang="en-US" sz="2000" b="1" dirty="0" err="1"/>
              <a:t>tanah</a:t>
            </a:r>
            <a:r>
              <a:rPr lang="en-US" sz="2000" b="1" dirty="0"/>
              <a:t> air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kesatuan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,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penguatan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 </a:t>
            </a:r>
            <a:r>
              <a:rPr lang="en-US" sz="2000" b="1" dirty="0" err="1"/>
              <a:t>madani</a:t>
            </a:r>
            <a:r>
              <a:rPr lang="en-US" sz="2000" b="1" dirty="0"/>
              <a:t> yang </a:t>
            </a:r>
            <a:r>
              <a:rPr lang="en-US" sz="2000" b="1" dirty="0" err="1"/>
              <a:t>demokratis</a:t>
            </a:r>
            <a:r>
              <a:rPr lang="en-US" sz="2000" b="1" dirty="0"/>
              <a:t>, </a:t>
            </a:r>
            <a:r>
              <a:rPr lang="en-US" sz="2000" b="1" dirty="0" err="1"/>
              <a:t>berkeadilan</a:t>
            </a:r>
            <a:r>
              <a:rPr lang="en-US" sz="2000" b="1" dirty="0"/>
              <a:t>,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bermartabat</a:t>
            </a:r>
            <a:r>
              <a:rPr lang="en-US" sz="2000" b="1" dirty="0"/>
              <a:t> </a:t>
            </a:r>
            <a:r>
              <a:rPr lang="en-US" sz="2000" b="1" dirty="0" err="1"/>
              <a:t>berlandaskan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, 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mampu</a:t>
            </a:r>
            <a:r>
              <a:rPr lang="en-US" sz="2000" b="1" dirty="0"/>
              <a:t> </a:t>
            </a:r>
            <a:r>
              <a:rPr lang="en-US" sz="2000" b="1" dirty="0" err="1"/>
              <a:t>berinteraksi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dinamika</a:t>
            </a:r>
            <a:r>
              <a:rPr lang="en-US" sz="2000" b="1" dirty="0"/>
              <a:t>  internal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eksternal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 Indonesia.</a:t>
            </a:r>
          </a:p>
          <a:p>
            <a:endParaRPr lang="en-US" sz="2000" b="1" dirty="0"/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427038"/>
            <a:ext cx="8229600" cy="1143000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Capaian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Pembelajaran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Memiliki</a:t>
            </a:r>
            <a:r>
              <a:rPr lang="en-US" sz="2600" b="1" dirty="0"/>
              <a:t>  </a:t>
            </a:r>
            <a:r>
              <a:rPr lang="en-US" sz="2600" b="1" dirty="0" err="1"/>
              <a:t>kemampuan</a:t>
            </a:r>
            <a:r>
              <a:rPr lang="en-US" sz="2600" b="1" dirty="0"/>
              <a:t> </a:t>
            </a:r>
            <a:r>
              <a:rPr lang="en-US" sz="2600" b="1" dirty="0" err="1"/>
              <a:t>analisis</a:t>
            </a:r>
            <a:r>
              <a:rPr lang="en-US" sz="2600" b="1" dirty="0"/>
              <a:t>,  </a:t>
            </a:r>
            <a:r>
              <a:rPr lang="en-US" sz="2600" b="1" dirty="0" err="1"/>
              <a:t>berfikir</a:t>
            </a:r>
            <a:r>
              <a:rPr lang="en-US" sz="2600" b="1" dirty="0"/>
              <a:t> </a:t>
            </a:r>
            <a:r>
              <a:rPr lang="en-US" sz="2600" b="1" dirty="0" err="1"/>
              <a:t>rasional</a:t>
            </a:r>
            <a:r>
              <a:rPr lang="en-US" sz="2600" b="1" dirty="0"/>
              <a:t>,  </a:t>
            </a:r>
            <a:r>
              <a:rPr lang="en-US" sz="2600" b="1" dirty="0" err="1"/>
              <a:t>bersikap</a:t>
            </a:r>
            <a:r>
              <a:rPr lang="en-US" sz="2600" b="1" dirty="0"/>
              <a:t>  </a:t>
            </a:r>
            <a:r>
              <a:rPr lang="en-US" sz="2600" b="1" dirty="0" err="1"/>
              <a:t>kritis</a:t>
            </a:r>
            <a:r>
              <a:rPr lang="en-US" sz="2600" b="1" dirty="0"/>
              <a:t>  </a:t>
            </a:r>
            <a:r>
              <a:rPr lang="en-US" sz="2600" b="1" dirty="0" err="1"/>
              <a:t>dalam</a:t>
            </a:r>
            <a:r>
              <a:rPr lang="en-US" sz="2600" b="1" dirty="0"/>
              <a:t>  </a:t>
            </a:r>
            <a:r>
              <a:rPr lang="en-US" sz="2600" b="1" dirty="0" err="1"/>
              <a:t>menghadapi</a:t>
            </a:r>
            <a:r>
              <a:rPr lang="en-US" sz="2600" b="1" dirty="0"/>
              <a:t> </a:t>
            </a:r>
            <a:r>
              <a:rPr lang="en-US" sz="2600" b="1" dirty="0" err="1"/>
              <a:t>persoalan-persoalan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kehidupan</a:t>
            </a:r>
            <a:r>
              <a:rPr lang="en-US" sz="2600" b="1" dirty="0"/>
              <a:t> </a:t>
            </a:r>
            <a:r>
              <a:rPr lang="en-US" sz="2600" b="1" dirty="0" err="1"/>
              <a:t>bermasyarakat</a:t>
            </a:r>
            <a:r>
              <a:rPr lang="en-US" sz="2600" b="1" dirty="0"/>
              <a:t>, </a:t>
            </a:r>
            <a:r>
              <a:rPr lang="en-US" sz="2600" b="1" dirty="0" err="1"/>
              <a:t>berbangsa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bernegara</a:t>
            </a:r>
            <a:r>
              <a:rPr lang="en-US" sz="2600" b="1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Memiliki</a:t>
            </a:r>
            <a:r>
              <a:rPr lang="en-US" sz="2600" b="1" dirty="0"/>
              <a:t>  </a:t>
            </a:r>
            <a:r>
              <a:rPr lang="en-US" sz="2600" b="1" dirty="0" err="1"/>
              <a:t>kemampuan</a:t>
            </a:r>
            <a:r>
              <a:rPr lang="en-US" sz="2600" b="1" dirty="0"/>
              <a:t> 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tanggung</a:t>
            </a:r>
            <a:r>
              <a:rPr lang="en-US" sz="2600" b="1" dirty="0"/>
              <a:t>  </a:t>
            </a:r>
            <a:r>
              <a:rPr lang="en-US" sz="2600" b="1" dirty="0" err="1"/>
              <a:t>jawab</a:t>
            </a:r>
            <a:r>
              <a:rPr lang="en-US" sz="2600" b="1" dirty="0"/>
              <a:t>  </a:t>
            </a:r>
            <a:r>
              <a:rPr lang="en-US" sz="2600" b="1" dirty="0" err="1"/>
              <a:t>intelektual</a:t>
            </a:r>
            <a:r>
              <a:rPr lang="en-US" sz="2600" b="1" dirty="0"/>
              <a:t>  </a:t>
            </a:r>
            <a:r>
              <a:rPr lang="en-US" sz="2600" b="1" dirty="0" err="1"/>
              <a:t>dalam</a:t>
            </a:r>
            <a:r>
              <a:rPr lang="en-US" sz="2600" b="1" dirty="0"/>
              <a:t>  </a:t>
            </a:r>
            <a:r>
              <a:rPr lang="en-US" sz="2600" b="1" dirty="0" err="1"/>
              <a:t>mengenali</a:t>
            </a:r>
            <a:r>
              <a:rPr lang="en-US" sz="2600" b="1" dirty="0"/>
              <a:t> </a:t>
            </a:r>
            <a:r>
              <a:rPr lang="en-US" sz="2600" b="1" dirty="0" err="1"/>
              <a:t>masalah</a:t>
            </a:r>
            <a:r>
              <a:rPr lang="en-US" sz="2600" b="1" dirty="0"/>
              <a:t>- </a:t>
            </a:r>
            <a:r>
              <a:rPr lang="en-US" sz="2600" b="1" dirty="0" err="1"/>
              <a:t>masalah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memberi</a:t>
            </a:r>
            <a:r>
              <a:rPr lang="en-US" sz="2600" b="1" dirty="0"/>
              <a:t> </a:t>
            </a:r>
            <a:r>
              <a:rPr lang="en-US" sz="2600" b="1" dirty="0" err="1"/>
              <a:t>solusi</a:t>
            </a:r>
            <a:r>
              <a:rPr lang="en-US" sz="2600" b="1" dirty="0"/>
              <a:t>  </a:t>
            </a:r>
            <a:r>
              <a:rPr lang="en-US" sz="2600" b="1" dirty="0" err="1"/>
              <a:t>berdasarkan</a:t>
            </a:r>
            <a:r>
              <a:rPr lang="en-US" sz="2600" b="1" dirty="0"/>
              <a:t> </a:t>
            </a:r>
            <a:r>
              <a:rPr lang="en-US" sz="2600" b="1" dirty="0" err="1"/>
              <a:t>nilai-nilai</a:t>
            </a:r>
            <a:r>
              <a:rPr lang="en-US" sz="2600" b="1" dirty="0"/>
              <a:t> </a:t>
            </a:r>
            <a:r>
              <a:rPr lang="en-US" sz="2600" b="1" dirty="0" err="1"/>
              <a:t>Pancasila</a:t>
            </a:r>
            <a:endParaRPr lang="en-US" sz="2600" b="1" dirty="0"/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Mampu</a:t>
            </a:r>
            <a:r>
              <a:rPr lang="en-US" sz="2600" b="1" dirty="0"/>
              <a:t> </a:t>
            </a:r>
            <a:r>
              <a:rPr lang="en-US" sz="2600" b="1" dirty="0" err="1"/>
              <a:t>menjelaskan</a:t>
            </a:r>
            <a:r>
              <a:rPr lang="en-US" sz="2600" b="1" dirty="0"/>
              <a:t> </a:t>
            </a:r>
            <a:r>
              <a:rPr lang="en-US" sz="2600" b="1" dirty="0" err="1"/>
              <a:t>dasar-dasar</a:t>
            </a:r>
            <a:r>
              <a:rPr lang="en-US" sz="2600" b="1" dirty="0"/>
              <a:t> </a:t>
            </a:r>
            <a:r>
              <a:rPr lang="en-US" sz="2600" b="1" dirty="0" err="1"/>
              <a:t>kebenaran</a:t>
            </a:r>
            <a:r>
              <a:rPr lang="en-US" sz="2600" b="1" dirty="0"/>
              <a:t> </a:t>
            </a:r>
            <a:r>
              <a:rPr lang="en-US" sz="2600" b="1" dirty="0" err="1"/>
              <a:t>bahwa</a:t>
            </a:r>
            <a:r>
              <a:rPr lang="en-US" sz="2600" b="1" dirty="0"/>
              <a:t> </a:t>
            </a:r>
            <a:r>
              <a:rPr lang="en-US" sz="2600" b="1" dirty="0" err="1"/>
              <a:t>Pancasila</a:t>
            </a:r>
            <a:r>
              <a:rPr lang="en-US" sz="2600" b="1" dirty="0"/>
              <a:t> </a:t>
            </a:r>
            <a:r>
              <a:rPr lang="en-US" sz="2600" b="1" dirty="0" err="1"/>
              <a:t>adalah</a:t>
            </a:r>
            <a:r>
              <a:rPr lang="en-US" sz="2600" b="1" dirty="0"/>
              <a:t> </a:t>
            </a:r>
            <a:r>
              <a:rPr lang="en-US" sz="2600" b="1" dirty="0" err="1"/>
              <a:t>ideologi</a:t>
            </a:r>
            <a:r>
              <a:rPr lang="en-US" sz="2600" b="1" dirty="0"/>
              <a:t> yang </a:t>
            </a:r>
            <a:r>
              <a:rPr lang="en-US" sz="2600" b="1" dirty="0" err="1"/>
              <a:t>sesuai</a:t>
            </a:r>
            <a:r>
              <a:rPr lang="en-US" sz="2600" b="1" dirty="0"/>
              <a:t> </a:t>
            </a:r>
            <a:r>
              <a:rPr lang="en-US" sz="2600" b="1" dirty="0" err="1"/>
              <a:t>bagi</a:t>
            </a:r>
            <a:r>
              <a:rPr lang="en-US" sz="2600" b="1" dirty="0"/>
              <a:t> </a:t>
            </a:r>
            <a:r>
              <a:rPr lang="en-US" sz="2600" b="1" dirty="0" err="1"/>
              <a:t>bangsa</a:t>
            </a:r>
            <a:r>
              <a:rPr lang="en-US" sz="2600" b="1" dirty="0"/>
              <a:t> Indonesia yang </a:t>
            </a:r>
            <a:r>
              <a:rPr lang="en-US" sz="2600" b="1" dirty="0" err="1"/>
              <a:t>majemuk</a:t>
            </a:r>
            <a:r>
              <a:rPr lang="en-US" sz="2600" b="1" dirty="0"/>
              <a:t> (</a:t>
            </a:r>
            <a:r>
              <a:rPr lang="en-US" sz="2600" b="1" dirty="0" err="1"/>
              <a:t>Bhinneka</a:t>
            </a:r>
            <a:r>
              <a:rPr lang="en-US" sz="2600" b="1" dirty="0"/>
              <a:t> Tunggal </a:t>
            </a:r>
            <a:r>
              <a:rPr lang="en-US" sz="2600" b="1" dirty="0" err="1"/>
              <a:t>Ika</a:t>
            </a:r>
            <a:r>
              <a:rPr lang="en-US" sz="2600" b="1" dirty="0"/>
              <a:t>).</a:t>
            </a:r>
          </a:p>
          <a:p>
            <a:endParaRPr lang="en-US" sz="2600" b="1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90C523-F41B-490A-A536-6D46262EA7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2714612" y="116632"/>
            <a:ext cx="5929354" cy="3286148"/>
          </a:xfrm>
          <a:prstGeom prst="cloudCallout">
            <a:avLst>
              <a:gd name="adj1" fmla="val -57697"/>
              <a:gd name="adj2" fmla="val 877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Minggu</a:t>
            </a:r>
            <a:r>
              <a:rPr lang="en-US" sz="3600" dirty="0"/>
              <a:t> </a:t>
            </a:r>
            <a:r>
              <a:rPr lang="en-US" sz="3600" dirty="0" err="1"/>
              <a:t>depan</a:t>
            </a:r>
            <a:r>
              <a:rPr lang="en-US" sz="3600" dirty="0"/>
              <a:t> </a:t>
            </a:r>
            <a:r>
              <a:rPr lang="en-US" sz="3600" dirty="0" err="1"/>
              <a:t>kita</a:t>
            </a:r>
            <a:r>
              <a:rPr lang="en-US" sz="3600" dirty="0"/>
              <a:t> </a:t>
            </a:r>
            <a:r>
              <a:rPr lang="en-US" sz="3600" dirty="0" err="1"/>
              <a:t>membahas</a:t>
            </a:r>
            <a:r>
              <a:rPr lang="en-US" sz="3600" dirty="0"/>
              <a:t> </a:t>
            </a:r>
            <a:r>
              <a:rPr lang="en-US" sz="3600" dirty="0" err="1"/>
              <a:t>Pancasila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sejarah</a:t>
            </a:r>
            <a:r>
              <a:rPr lang="en-US" sz="3600" dirty="0"/>
              <a:t> </a:t>
            </a:r>
            <a:r>
              <a:rPr lang="en-US" sz="3600" dirty="0" err="1"/>
              <a:t>bangsa</a:t>
            </a:r>
            <a:r>
              <a:rPr lang="en-US" sz="3600" dirty="0"/>
              <a:t>?</a:t>
            </a:r>
          </a:p>
        </p:txBody>
      </p:sp>
      <p:pic>
        <p:nvPicPr>
          <p:cNvPr id="1026" name="Picture 2" descr="Avatar: Berbagai Misteri Aang yang Belum Terjawab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91449"/>
            <a:ext cx="3124200" cy="273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6" name="Slide Number Placeholder 3"/>
          <p:cNvSpPr>
            <a:spLocks noGrp="1"/>
          </p:cNvSpPr>
          <p:nvPr/>
        </p:nvSpPr>
        <p:spPr>
          <a:xfrm>
            <a:off x="6705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077200" y="6424612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87DF-EB04-433B-A133-38464EDD44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76200" y="2185741"/>
            <a:ext cx="8991600" cy="275152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NAMA	: </a:t>
            </a:r>
            <a:r>
              <a:rPr lang="id-ID" sz="2400" b="1" dirty="0" smtClean="0">
                <a:solidFill>
                  <a:schemeClr val="bg1"/>
                </a:solidFill>
              </a:rPr>
              <a:t>Ayu Firdhayanti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 smtClean="0">
                <a:solidFill>
                  <a:schemeClr val="bg1"/>
                </a:solidFill>
              </a:rPr>
              <a:t>Phone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/ W A</a:t>
            </a:r>
            <a:r>
              <a:rPr lang="id-ID" sz="2400" b="1" dirty="0">
                <a:solidFill>
                  <a:schemeClr val="bg1"/>
                </a:solidFill>
              </a:rPr>
              <a:t>	: </a:t>
            </a:r>
            <a:r>
              <a:rPr lang="id-ID" sz="2400" b="1" dirty="0" smtClean="0">
                <a:solidFill>
                  <a:schemeClr val="bg1"/>
                </a:solidFill>
              </a:rPr>
              <a:t>0813-67362291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E-mail	</a:t>
            </a:r>
            <a:r>
              <a:rPr lang="id-ID" sz="2000" b="1" dirty="0">
                <a:solidFill>
                  <a:schemeClr val="bg1"/>
                </a:solidFill>
              </a:rPr>
              <a:t>: </a:t>
            </a:r>
            <a:r>
              <a:rPr lang="id-ID" sz="2000" b="1" dirty="0" smtClean="0">
                <a:solidFill>
                  <a:schemeClr val="bg1"/>
                </a:solidFill>
                <a:hlinkClick r:id="rId3"/>
              </a:rPr>
              <a:t>ayufirdha</a:t>
            </a:r>
            <a:r>
              <a:rPr lang="en-US" sz="2000" b="1" dirty="0" smtClean="0">
                <a:solidFill>
                  <a:schemeClr val="bg1"/>
                </a:solidFill>
                <a:hlinkClick r:id="rId3"/>
              </a:rPr>
              <a:t>@darmajaya.ac.id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		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		</a:t>
            </a:r>
          </a:p>
        </p:txBody>
      </p:sp>
      <p:sp>
        <p:nvSpPr>
          <p:cNvPr id="21" name="WordArt 6"/>
          <p:cNvSpPr>
            <a:spLocks noChangeArrowheads="1" noChangeShapeType="1" noTextEdit="1"/>
          </p:cNvSpPr>
          <p:nvPr/>
        </p:nvSpPr>
        <p:spPr bwMode="auto">
          <a:xfrm>
            <a:off x="4510086" y="642918"/>
            <a:ext cx="4324352" cy="514368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SALAM   PERKENALAN</a:t>
            </a:r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40754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0" y="2092325"/>
            <a:ext cx="8786813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pPr>
              <a:defRPr/>
            </a:pPr>
            <a:r>
              <a:rPr lang="en-US"/>
              <a:t>PANCASILA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28794" y="642918"/>
            <a:ext cx="63001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Kontrak</a:t>
            </a:r>
            <a:r>
              <a:rPr lang="en-US" sz="48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Perkuliahan</a:t>
            </a:r>
            <a:endParaRPr lang="en-US" sz="4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20486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minimal 80%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Etika (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10" y="350100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2910" y="4077072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2910" y="171448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910" y="4643446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Menunjukkan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antusias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7182" y="54868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>
                <a:solidFill>
                  <a:srgbClr val="002060"/>
                </a:solidFill>
              </a:rPr>
              <a:t>: </a:t>
            </a:r>
            <a:r>
              <a:rPr lang="en-US" sz="2400" b="1" dirty="0" err="1">
                <a:solidFill>
                  <a:srgbClr val="002060"/>
                </a:solidFill>
              </a:rPr>
              <a:t>mimbar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ceramah</a:t>
            </a:r>
            <a:r>
              <a:rPr lang="en-US" sz="2400" b="1" dirty="0">
                <a:solidFill>
                  <a:srgbClr val="002060"/>
                </a:solidFill>
              </a:rPr>
              <a:t>), </a:t>
            </a:r>
            <a:r>
              <a:rPr lang="en-US" sz="2400" b="1" dirty="0" err="1">
                <a:solidFill>
                  <a:srgbClr val="002060"/>
                </a:solidFill>
              </a:rPr>
              <a:t>diskusi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id-ID" sz="2400" b="1" dirty="0" smtClean="0">
                <a:solidFill>
                  <a:srgbClr val="002060"/>
                </a:solidFill>
              </a:rPr>
              <a:t>latihan dan </a:t>
            </a:r>
            <a:r>
              <a:rPr lang="en-US" sz="2400" b="1" dirty="0" err="1" smtClean="0">
                <a:solidFill>
                  <a:srgbClr val="002060"/>
                </a:solidFill>
              </a:rPr>
              <a:t>tugas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endParaRPr lang="id-ID" sz="2400" b="1" dirty="0" smtClean="0">
              <a:solidFill>
                <a:srgbClr val="002060"/>
              </a:solidFill>
            </a:endParaRPr>
          </a:p>
          <a:p>
            <a:endParaRPr lang="id-ID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 smtClean="0">
                <a:solidFill>
                  <a:srgbClr val="002060"/>
                </a:solidFill>
              </a:rPr>
              <a:t>:</a:t>
            </a:r>
            <a:endParaRPr lang="en-US" sz="24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002060"/>
                </a:solidFill>
              </a:rPr>
              <a:t>Materi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akan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dibahas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harus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sudah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dibaca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oleh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sebelum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dilaksanakan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Panduan</a:t>
            </a:r>
            <a:r>
              <a:rPr lang="en-US" sz="2400" b="1" dirty="0">
                <a:solidFill>
                  <a:srgbClr val="002060"/>
                </a:solidFill>
              </a:rPr>
              <a:t>  (</a:t>
            </a:r>
            <a:r>
              <a:rPr lang="en-US" sz="2400" b="1" dirty="0" err="1">
                <a:solidFill>
                  <a:srgbClr val="002060"/>
                </a:solidFill>
              </a:rPr>
              <a:t>PPt</a:t>
            </a:r>
            <a:r>
              <a:rPr lang="en-US" sz="2400" b="1" dirty="0">
                <a:solidFill>
                  <a:srgbClr val="002060"/>
                </a:solidFill>
              </a:rPr>
              <a:t>) </a:t>
            </a:r>
            <a:r>
              <a:rPr lang="en-US" sz="2400" b="1" dirty="0" err="1">
                <a:solidFill>
                  <a:srgbClr val="002060"/>
                </a:solidFill>
              </a:rPr>
              <a:t>materi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bisa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dikopi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dari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dosen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mengembangkan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kuliah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scr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mandiri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002060"/>
                </a:solidFill>
              </a:rPr>
              <a:t>Selama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pelaksanaan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bebas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mengajukan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pertanyaan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mengusulkan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bahasan</a:t>
            </a:r>
            <a:endParaRPr lang="en-US" sz="24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002060"/>
                </a:solidFill>
              </a:rPr>
              <a:t>Di </a:t>
            </a:r>
            <a:r>
              <a:rPr lang="en-US" sz="2400" b="1" dirty="0" err="1">
                <a:solidFill>
                  <a:srgbClr val="002060"/>
                </a:solidFill>
              </a:rPr>
              <a:t>awal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membentuk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kelompok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bersifat</a:t>
            </a:r>
            <a:r>
              <a:rPr lang="en-US" sz="2400" b="1" dirty="0">
                <a:solidFill>
                  <a:srgbClr val="002060"/>
                </a:solidFill>
              </a:rPr>
              <a:t>  </a:t>
            </a:r>
            <a:r>
              <a:rPr lang="en-US" sz="2400" b="1" dirty="0" err="1">
                <a:solidFill>
                  <a:srgbClr val="002060"/>
                </a:solidFill>
              </a:rPr>
              <a:t>permanen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BCEC1-2110-494F-9C6E-31A6ACC4BD4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n-lt"/>
              </a:rPr>
              <a:t>Mahasiswa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bebas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menggunakan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sumber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belajar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asal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dapat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memenuhi</a:t>
            </a:r>
            <a:r>
              <a:rPr lang="en-US" sz="3200" b="1" dirty="0">
                <a:latin typeface="+mn-lt"/>
              </a:rPr>
              <a:t> target </a:t>
            </a:r>
            <a:r>
              <a:rPr lang="en-US" sz="3200" b="1" dirty="0" err="1">
                <a:latin typeface="+mn-lt"/>
              </a:rPr>
              <a:t>pembelajaran</a:t>
            </a:r>
            <a:endParaRPr lang="en-US" sz="3200" b="1" dirty="0">
              <a:latin typeface="+mn-lt"/>
            </a:endParaRPr>
          </a:p>
        </p:txBody>
      </p:sp>
      <p:pic>
        <p:nvPicPr>
          <p:cNvPr id="1026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00372"/>
            <a:ext cx="4643438" cy="32518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F:\LAMPUNG\GALERY\KARIKATUR\masyarak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9183" y="571480"/>
            <a:ext cx="3427527" cy="2450381"/>
          </a:xfrm>
          <a:prstGeom prst="rect">
            <a:avLst/>
          </a:prstGeom>
          <a:noFill/>
        </p:spPr>
      </p:pic>
      <p:pic>
        <p:nvPicPr>
          <p:cNvPr id="9" name="Picture 3" descr="F:\LAMPUNG\GALERY\KARIKATUR\ch12_image10selfdefen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214686"/>
            <a:ext cx="2857500" cy="2828925"/>
          </a:xfrm>
          <a:prstGeom prst="rect">
            <a:avLst/>
          </a:prstGeom>
          <a:noFill/>
        </p:spPr>
      </p:pic>
      <p:pic>
        <p:nvPicPr>
          <p:cNvPr id="10" name="Picture 4" descr="F:\LAMPUNG\GALERY\KARIKATUR\anak-soleh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66"/>
            <a:ext cx="3143240" cy="2489759"/>
          </a:xfrm>
          <a:prstGeom prst="rect">
            <a:avLst/>
          </a:prstGeom>
          <a:noFill/>
        </p:spPr>
      </p:pic>
      <p:pic>
        <p:nvPicPr>
          <p:cNvPr id="11" name="Picture 5" descr="F:\LAMPUNG\GALERY\KARIKATUR\Peringatan-Hari-Anti-Korupsi-2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71810"/>
            <a:ext cx="4762500" cy="3524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00034" y="178592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Mahasiswa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serius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selalu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berusaha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 date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informasi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menambah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referensi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34" y="2786058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Saat-saat</a:t>
            </a:r>
            <a:r>
              <a:rPr lang="en-US" sz="2400" b="1" dirty="0"/>
              <a:t> </a:t>
            </a:r>
            <a:r>
              <a:rPr lang="en-US" sz="2400" b="1" dirty="0" err="1"/>
              <a:t>tertentu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diumumkan</a:t>
            </a:r>
            <a:r>
              <a:rPr lang="en-US" sz="2400" b="1" dirty="0"/>
              <a:t> </a:t>
            </a:r>
            <a:r>
              <a:rPr lang="en-US" sz="2400" b="1" dirty="0" err="1"/>
              <a:t>nilai</a:t>
            </a:r>
            <a:r>
              <a:rPr lang="en-US" sz="2400" b="1" dirty="0"/>
              <a:t> yang </a:t>
            </a:r>
            <a:r>
              <a:rPr lang="en-US" sz="2400" b="1" dirty="0" err="1"/>
              <a:t>telah</a:t>
            </a:r>
            <a:r>
              <a:rPr lang="en-US" sz="2400" b="1" dirty="0"/>
              <a:t> </a:t>
            </a:r>
            <a:r>
              <a:rPr lang="en-US" sz="2400" b="1" dirty="0" err="1"/>
              <a:t>diperoleh</a:t>
            </a:r>
            <a:r>
              <a:rPr lang="en-US" sz="2400" b="1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857223" y="500042"/>
            <a:ext cx="7340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Untuk</a:t>
            </a: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diperhatikan</a:t>
            </a: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!!!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3714752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Di </a:t>
            </a:r>
            <a:r>
              <a:rPr lang="en-US" sz="2400" b="1" dirty="0" err="1"/>
              <a:t>akhir</a:t>
            </a:r>
            <a:r>
              <a:rPr lang="en-US" sz="2400" b="1" dirty="0"/>
              <a:t> </a:t>
            </a:r>
            <a:r>
              <a:rPr lang="en-US" sz="2400" b="1" dirty="0" err="1"/>
              <a:t>smester</a:t>
            </a:r>
            <a:r>
              <a:rPr lang="en-US" sz="2400" b="1" dirty="0"/>
              <a:t> (</a:t>
            </a:r>
            <a:r>
              <a:rPr lang="en-US" sz="2400" b="1" dirty="0" err="1"/>
              <a:t>setelah</a:t>
            </a:r>
            <a:r>
              <a:rPr lang="en-US" sz="2400" b="1" dirty="0"/>
              <a:t> UAS)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diumumkan</a:t>
            </a:r>
            <a:r>
              <a:rPr lang="en-US" sz="2400" b="1" dirty="0"/>
              <a:t> </a:t>
            </a:r>
            <a:r>
              <a:rPr lang="en-US" sz="2400" b="1" dirty="0" err="1"/>
              <a:t>nama-nama</a:t>
            </a:r>
            <a:r>
              <a:rPr lang="en-US" sz="2400" b="1" dirty="0"/>
              <a:t> yang </a:t>
            </a:r>
            <a:r>
              <a:rPr lang="en-US" sz="2400" b="1" dirty="0" err="1"/>
              <a:t>belum</a:t>
            </a:r>
            <a:r>
              <a:rPr lang="en-US" sz="2400" b="1" dirty="0"/>
              <a:t> </a:t>
            </a:r>
            <a:r>
              <a:rPr lang="en-US" sz="2400" b="1" dirty="0" err="1"/>
              <a:t>melengkapi</a:t>
            </a:r>
            <a:r>
              <a:rPr lang="en-US" sz="2400" b="1" dirty="0"/>
              <a:t> </a:t>
            </a:r>
            <a:r>
              <a:rPr lang="en-US" sz="2400" b="1" dirty="0" err="1"/>
              <a:t>tugas</a:t>
            </a:r>
            <a:r>
              <a:rPr lang="en-US" sz="2400" b="1" dirty="0"/>
              <a:t>. </a:t>
            </a:r>
            <a:r>
              <a:rPr lang="en-US" sz="2400" b="1" dirty="0" err="1"/>
              <a:t>Mahasiswa</a:t>
            </a:r>
            <a:r>
              <a:rPr lang="en-US" sz="2400" b="1" dirty="0"/>
              <a:t> yang </a:t>
            </a:r>
            <a:r>
              <a:rPr lang="en-US" sz="2400" b="1" dirty="0" err="1"/>
              <a:t>tetap</a:t>
            </a:r>
            <a:r>
              <a:rPr lang="en-US" sz="2400" b="1" dirty="0"/>
              <a:t> </a:t>
            </a:r>
            <a:r>
              <a:rPr lang="en-US" sz="2400" b="1" dirty="0" err="1"/>
              <a:t>tidak</a:t>
            </a:r>
            <a:r>
              <a:rPr lang="en-US" sz="2400" b="1" dirty="0"/>
              <a:t> </a:t>
            </a:r>
            <a:r>
              <a:rPr lang="en-US" sz="2400" b="1" dirty="0" err="1"/>
              <a:t>melengkapi</a:t>
            </a:r>
            <a:r>
              <a:rPr lang="en-US" sz="2400" b="1" dirty="0"/>
              <a:t> </a:t>
            </a:r>
            <a:r>
              <a:rPr lang="en-US" sz="2400" b="1" dirty="0" err="1"/>
              <a:t>tugas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memperoleh</a:t>
            </a:r>
            <a:r>
              <a:rPr lang="en-US" sz="2400" b="1" dirty="0"/>
              <a:t> </a:t>
            </a:r>
            <a:r>
              <a:rPr lang="en-US" sz="2400" b="1" dirty="0" err="1"/>
              <a:t>nilai</a:t>
            </a:r>
            <a:r>
              <a:rPr lang="en-US" sz="2400" b="1" dirty="0"/>
              <a:t> </a:t>
            </a:r>
            <a:r>
              <a:rPr lang="en-US" sz="2400" b="1" dirty="0" err="1"/>
              <a:t>apa</a:t>
            </a:r>
            <a:r>
              <a:rPr lang="en-US" sz="2400" b="1" dirty="0"/>
              <a:t> </a:t>
            </a:r>
            <a:r>
              <a:rPr lang="en-US" sz="2400" b="1" dirty="0" err="1"/>
              <a:t>adanya</a:t>
            </a:r>
            <a:r>
              <a:rPr lang="en-US" sz="2400" b="1" dirty="0"/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3143250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428596" y="2000240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3214678" y="1142984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Curved Up Arrow 19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Left Arrow 21"/>
          <p:cNvSpPr/>
          <p:nvPr/>
        </p:nvSpPr>
        <p:spPr>
          <a:xfrm rot="17407651">
            <a:off x="3760122" y="2639879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3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4806" y="3000372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24" name="Right Arrow 23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072198" y="4814840"/>
            <a:ext cx="264320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Manusia</a:t>
            </a:r>
            <a:r>
              <a:rPr lang="en-US" sz="2000" dirty="0">
                <a:latin typeface="Cambria" pitchFamily="18" charset="0"/>
              </a:rPr>
              <a:t> Indonesia </a:t>
            </a:r>
            <a:r>
              <a:rPr lang="en-US" sz="2000" dirty="0" err="1">
                <a:latin typeface="Cambria" pitchFamily="18" charset="0"/>
              </a:rPr>
              <a:t>seutuhnya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" y="357188"/>
            <a:ext cx="80724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PENDIDIKAN PANCASILA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20" grpId="0" animBg="1"/>
      <p:bldP spid="22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649</Words>
  <Application>Microsoft Office PowerPoint</Application>
  <PresentationFormat>On-screen Show (4:3)</PresentationFormat>
  <Paragraphs>102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</vt:lpstr>
      <vt:lpstr>Impact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SUMBER BELAJAR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Capaian Pembelajaran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151</cp:revision>
  <dcterms:created xsi:type="dcterms:W3CDTF">2010-04-18T12:06:30Z</dcterms:created>
  <dcterms:modified xsi:type="dcterms:W3CDTF">2024-03-07T07:20:41Z</dcterms:modified>
</cp:coreProperties>
</file>