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83794" autoAdjust="0"/>
  </p:normalViewPr>
  <p:slideViewPr>
    <p:cSldViewPr>
      <p:cViewPr varScale="1">
        <p:scale>
          <a:sx n="59" d="100"/>
          <a:sy n="59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6AC1020-F81D-4DEA-9BAD-2FE7A3A6DA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3929797-9537-42D8-B3E1-C49B8A8FB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2710F8C-9524-4B8E-AFF5-6B9CFBE564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C76B4F9-E016-4C87-9882-A61D2061D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1BB5D0-D9AB-4696-8490-76870F387A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18253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B61B08FF-9A86-4DE3-8935-B4E17AD060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8FFC7F3-421A-465E-BD40-0F3CB8E0545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BE649276-3DC2-4482-9041-AA714DACAF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9BE8540B-86BB-4CF2-8D2D-472618923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5C842AC-3786-4043-8BD2-5FD9DE7EC4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6511B8-749C-484C-9F16-38A2D18B2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6116C5E-B3A8-4297-A739-AF0A27DAF3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543048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xmlns="" id="{0B266D01-2333-4266-9369-45E232580E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xmlns="" id="{99FD7BD7-75B3-4D19-AD59-1DFD2953B1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381829C1-054C-416D-BEF1-7B4120E3C5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4755ABD-4EC9-4E8A-A5DA-1315280B1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177710-9EF0-43EC-A9A7-62CDB78CF526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CAA2AA-DA6D-4AFC-811D-D3A03D5589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60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xmlns="" id="{44FA76DD-44C7-4DF7-AE0E-A81129586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xmlns="" id="{6049B83B-D875-4E02-8155-FF1104EC07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CA1CE83-22EB-4505-9830-5907118645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EAFFEA7-B834-4657-8BF0-EF4E1A782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1ACD3B-194A-4C82-BB9B-296CFEF47DBC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199773FC-3BD6-4FD9-B103-1A75BF2D0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89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5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99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53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99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59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49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44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xmlns="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xmlns="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1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4B0BA4FE-6FC3-4810-B234-24AE8F1E41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5D5B326-A07C-4AA5-9C35-9BC72CFEF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F48157-1B89-4EE7-A01A-3F1414A86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25986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509494-33A8-436E-8AFA-BCC0A027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F3AB0B-2DAC-48E6-BCFD-1F3017C7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F81ED-CD76-4BF0-882E-2E79E8EB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393A3-93AF-443D-8ED5-044C86043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32931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B01633-F481-4130-B48B-A15B4A37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D36B68-7356-48FD-B413-9D54F694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9F0C24-8241-453E-9413-B96FCACA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8F0FE-4FF6-45BD-B9C8-D41061B5A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92392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90845B82-071A-4B27-BAB9-0049348E7A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DC11F31-EF4B-4091-BA7F-EB97DA17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6C70A47-F855-4E72-865D-89C5AA0A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FE73F43-33CC-4F59-A68D-75414693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80E18E-2D59-485C-A201-89305E6108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47240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0A4D1F92-4EEB-40AE-8A90-25C9AA725C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C17E544-79A9-4886-B806-23491132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FEC3FD0-8078-4F9C-B42D-4B7450552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CE56F98-7119-4B0A-A333-B631BE10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993E9-6E24-44D5-BB95-157BF2BAE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88750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>
            <a:extLst>
              <a:ext uri="{FF2B5EF4-FFF2-40B4-BE49-F238E27FC236}">
                <a16:creationId xmlns:a16="http://schemas.microsoft.com/office/drawing/2014/main" xmlns="" id="{77B8D2E8-981E-4983-A2AA-561BA840DB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xmlns="" id="{5D7709A5-0311-4130-9945-3CD0F2E9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A58D20DD-70A6-4BB1-B74A-C43C8FFC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BDB3E5DB-E036-4232-8728-CDABED6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AC4BA-E991-4D5A-B970-4279FC4CC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50172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A2DD03F-4448-49F9-8E99-01DD669C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2A87EC0-B36A-42D6-A1A8-37DE454B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961612D-7BBC-4EFC-B10F-93BE290E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1D3E-3D43-4AE7-99ED-89AC5543C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161862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E99994A-29FE-45A5-B251-0C1807B1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D3C6CAF-847D-4152-B3D4-46FA05D7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5260F8B-3A2E-4BF2-B9E7-2B0E0976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DD072-25E6-4270-9934-129811BF2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78483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251E00D-1C98-4DB4-B320-6801B3CF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B32C800-B242-4F58-9757-03201C6B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9DD3484-AA18-4AB2-96A1-47B6E941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888ED-9035-4C45-8E43-2E8E92F8D2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52618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70C43C0-05CE-4FD3-B1E5-92839FFC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9250FE-BB11-4043-AAEC-761FB5C9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133EBB-108B-4E5C-A90E-C47B5CE4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CE018-9E43-478A-8EE8-C5E02A651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30986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083A90-D66E-4F34-9952-AC2D2115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1AC241-02E0-4104-A258-B0815695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677D93-402E-4118-8399-F64A4E18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CF233-E353-4E0F-B95F-CD225896F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95560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CE3C7378-6F90-42B5-90AD-FB05F7D1EE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D35E97CF-1CD4-49E8-A0C4-18369651D7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4BD2A6-7D9F-4F8B-8A26-5D5E24D86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9BCEEDF-81C9-479D-8FA1-2C1A9A0383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TextBox 6">
            <a:extLst>
              <a:ext uri="{FF2B5EF4-FFF2-40B4-BE49-F238E27FC236}">
                <a16:creationId xmlns:a16="http://schemas.microsoft.com/office/drawing/2014/main" xmlns="" id="{F12AE2FB-10A1-4712-8777-084710465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1030" name="TextBox 7">
            <a:extLst>
              <a:ext uri="{FF2B5EF4-FFF2-40B4-BE49-F238E27FC236}">
                <a16:creationId xmlns:a16="http://schemas.microsoft.com/office/drawing/2014/main" xmlns="" id="{888E8057-CBEA-499F-9AF0-1BFC0701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4813"/>
            <a:ext cx="165576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 b="1"/>
              <a:t>I.</a:t>
            </a:r>
            <a:fld id="{73396096-AE78-4DE0-80F6-08FE7C416417}" type="slidenum">
              <a:rPr lang="id-ID" altLang="en-US" sz="1200" b="1"/>
              <a:pPr eaLnBrk="1" hangingPunct="1"/>
              <a:t>‹#›</a:t>
            </a:fld>
            <a:endParaRPr lang="id-ID" altLang="en-US" sz="12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231C8F5-0D1D-4947-AA65-663529F117B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132856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HUBUNGAN INDUSTRIAL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MINGGU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14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</p:txBody>
      </p:sp>
      <p:pic>
        <p:nvPicPr>
          <p:cNvPr id="13315" name="Picture 2" descr="D:\Picture\logo ibi small.gif">
            <a:extLst>
              <a:ext uri="{FF2B5EF4-FFF2-40B4-BE49-F238E27FC236}">
                <a16:creationId xmlns:a16="http://schemas.microsoft.com/office/drawing/2014/main" xmlns="" id="{ACE5A91D-5CE1-46F9-B4BE-745F5A1A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Footer Placeholder 1">
            <a:extLst>
              <a:ext uri="{FF2B5EF4-FFF2-40B4-BE49-F238E27FC236}">
                <a16:creationId xmlns:a16="http://schemas.microsoft.com/office/drawing/2014/main" xmlns="" id="{CCD7E200-1C40-45B4-A85F-48BDE42BCA21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/>
              <a:t>MK :</a:t>
            </a:r>
            <a:r>
              <a:rPr lang="id-ID" altLang="en-US" sz="1200" dirty="0"/>
              <a:t> Manajemen Sumber Daya Manusia Lanjutan</a:t>
            </a:r>
          </a:p>
          <a:p>
            <a:pPr algn="ctr"/>
            <a:r>
              <a:rPr lang="id-ID" altLang="en-US" sz="1200" dirty="0"/>
              <a:t>Kode </a:t>
            </a:r>
            <a:r>
              <a:rPr lang="en-US" altLang="en-US" sz="1200" dirty="0"/>
              <a:t>MK</a:t>
            </a:r>
            <a:r>
              <a:rPr lang="id-ID" altLang="en-US" sz="1200" dirty="0"/>
              <a:t> MAN19425</a:t>
            </a:r>
          </a:p>
          <a:p>
            <a:pPr algn="ctr" eaLnBrk="1" hangingPunct="1"/>
            <a:endParaRPr lang="en-US" altLang="en-US" sz="1200" dirty="0"/>
          </a:p>
        </p:txBody>
      </p:sp>
      <p:sp>
        <p:nvSpPr>
          <p:cNvPr id="13317" name="Date Placeholder 2">
            <a:extLst>
              <a:ext uri="{FF2B5EF4-FFF2-40B4-BE49-F238E27FC236}">
                <a16:creationId xmlns:a16="http://schemas.microsoft.com/office/drawing/2014/main" xmlns="" id="{A5DD6435-6795-442D-BCBF-DF30B6CB792D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xmlns="" id="{0281C556-C118-41C0-A6C9-0D11313EC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4000" b="1" dirty="0"/>
              <a:t>	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4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id-ID" altLang="en-US" sz="4000" b="1" dirty="0">
                <a:sym typeface="Wingdings" panose="05000000000000000000" pitchFamily="2" charset="2"/>
              </a:rPr>
              <a:t> </a:t>
            </a:r>
            <a:r>
              <a:rPr lang="en-US" altLang="en-US" sz="4000" b="1" dirty="0">
                <a:sym typeface="Wingdings" panose="05000000000000000000" pitchFamily="2" charset="2"/>
              </a:rPr>
              <a:t>Thankyou </a:t>
            </a:r>
            <a:r>
              <a:rPr lang="id-ID" altLang="en-US" sz="4000" b="1" dirty="0">
                <a:sym typeface="Wingdings" panose="05000000000000000000" pitchFamily="2" charset="2"/>
              </a:rPr>
              <a:t></a:t>
            </a:r>
            <a:endParaRPr lang="en-US" altLang="en-US" sz="4000" b="1" dirty="0"/>
          </a:p>
        </p:txBody>
      </p:sp>
      <p:sp>
        <p:nvSpPr>
          <p:cNvPr id="27651" name="Date Placeholder 2">
            <a:extLst>
              <a:ext uri="{FF2B5EF4-FFF2-40B4-BE49-F238E27FC236}">
                <a16:creationId xmlns:a16="http://schemas.microsoft.com/office/drawing/2014/main" xmlns="" id="{1DF52FCB-2DCC-4BE6-B394-7760962287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27652" name="Footer Placeholder 1">
            <a:extLst>
              <a:ext uri="{FF2B5EF4-FFF2-40B4-BE49-F238E27FC236}">
                <a16:creationId xmlns:a16="http://schemas.microsoft.com/office/drawing/2014/main" xmlns="" id="{FE5F5310-8413-4871-9B06-6DA3F1949463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id-ID" altLang="en-US"/>
              <a:t>OUTLINE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16832"/>
            <a:ext cx="8003232" cy="32153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Pengertian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Hubungan</a:t>
            </a:r>
            <a:r>
              <a:rPr lang="en-US" altLang="en-US" dirty="0" smtClean="0"/>
              <a:t> Industrial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Pengertian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Serikat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Pekerja</a:t>
            </a:r>
            <a:endParaRPr lang="en-US" alt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Tujuan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Manfaat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Hubungan</a:t>
            </a:r>
            <a:r>
              <a:rPr lang="en-US" altLang="en-US" dirty="0" smtClean="0"/>
              <a:t> Industrial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Pengaruh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Hubungan</a:t>
            </a:r>
            <a:r>
              <a:rPr lang="en-US" altLang="en-US" dirty="0" smtClean="0"/>
              <a:t> Industrial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Perselisihan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Perburuhan</a:t>
            </a:r>
            <a:endParaRPr lang="en-US" alt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dirty="0" err="1" smtClean="0"/>
              <a:t>Penyelesaian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Perselisihan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Perburuhan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 smtClean="0"/>
              <a:t>Hubungan</a:t>
            </a:r>
            <a:r>
              <a:rPr lang="en-US" altLang="en-US" dirty="0" smtClean="0"/>
              <a:t> Industrial</a:t>
            </a:r>
            <a:endParaRPr lang="id-ID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03350"/>
            <a:ext cx="8003232" cy="4833962"/>
          </a:xfrm>
        </p:spPr>
        <p:txBody>
          <a:bodyPr/>
          <a:lstStyle/>
          <a:p>
            <a:pPr marL="0" lvl="0" indent="0" algn="just">
              <a:spcBef>
                <a:spcPct val="0"/>
              </a:spcBef>
              <a:buNone/>
            </a:pPr>
            <a:r>
              <a:rPr lang="en-US" altLang="en-US" sz="2000" b="1" dirty="0" err="1"/>
              <a:t>Pengertian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hubungan</a:t>
            </a:r>
            <a:r>
              <a:rPr lang="en-US" altLang="en-US" sz="2000" b="1" dirty="0"/>
              <a:t> industrial </a:t>
            </a:r>
            <a:r>
              <a:rPr lang="en-US" altLang="en-US" sz="2000" b="1" dirty="0" err="1"/>
              <a:t>menurut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beberapa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ahli</a:t>
            </a:r>
            <a:r>
              <a:rPr lang="en-US" altLang="en-US" sz="2000" b="1" dirty="0"/>
              <a:t> :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altLang="en-US" sz="2000" dirty="0"/>
              <a:t>1.   </a:t>
            </a:r>
            <a:r>
              <a:rPr lang="en-US" altLang="en-US" sz="2000" b="1" i="1" dirty="0"/>
              <a:t> Michael </a:t>
            </a:r>
            <a:r>
              <a:rPr lang="en-US" altLang="en-US" sz="2000" b="1" i="1" dirty="0" err="1" smtClean="0"/>
              <a:t>Saloman</a:t>
            </a:r>
            <a:r>
              <a:rPr lang="en-US" altLang="en-US" sz="2000" b="1" i="1" dirty="0" smtClean="0"/>
              <a:t>.</a:t>
            </a:r>
            <a:endParaRPr lang="en-US" altLang="en-US" sz="2000" b="1" i="1" dirty="0"/>
          </a:p>
          <a:p>
            <a:pPr marL="441325" lvl="0" indent="0" algn="just">
              <a:spcBef>
                <a:spcPct val="0"/>
              </a:spcBef>
              <a:buNone/>
            </a:pPr>
            <a:r>
              <a:rPr lang="en-US" altLang="en-US" sz="1800" dirty="0" err="1"/>
              <a:t>Hubungan</a:t>
            </a:r>
            <a:r>
              <a:rPr lang="en-US" altLang="en-US" sz="1800" dirty="0"/>
              <a:t> industrial </a:t>
            </a:r>
            <a:r>
              <a:rPr lang="en-US" altLang="en-US" sz="1800" dirty="0" err="1"/>
              <a:t>melibatkan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sejumlah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konsep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misalnya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konsep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keadilan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kesamaan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kekuatan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kewenangan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individualisme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kolektivitas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hak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kewajiban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serta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integritas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kepercayaan</a:t>
            </a:r>
            <a:r>
              <a:rPr lang="en-US" altLang="en-US" sz="1800" dirty="0"/>
              <a:t>.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en-US" altLang="en-US" sz="2000" dirty="0" smtClean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altLang="en-US" sz="2000" dirty="0" smtClean="0"/>
              <a:t>2</a:t>
            </a:r>
            <a:r>
              <a:rPr lang="en-US" altLang="en-US" sz="2000" dirty="0"/>
              <a:t>.    </a:t>
            </a:r>
            <a:r>
              <a:rPr lang="en-US" altLang="en-US" sz="2000" b="1" i="1" dirty="0" err="1" smtClean="0"/>
              <a:t>Suwarto</a:t>
            </a:r>
            <a:r>
              <a:rPr lang="en-US" altLang="en-US" sz="2000" b="1" i="1" dirty="0" smtClean="0"/>
              <a:t> </a:t>
            </a:r>
            <a:r>
              <a:rPr lang="en-US" altLang="en-US" sz="2000" b="1" i="1" dirty="0"/>
              <a:t>(2000</a:t>
            </a:r>
            <a:r>
              <a:rPr lang="en-US" altLang="en-US" sz="2000" b="1" i="1" dirty="0" smtClean="0"/>
              <a:t>).</a:t>
            </a:r>
            <a:endParaRPr lang="en-US" altLang="en-US" sz="2000" b="1" i="1" dirty="0"/>
          </a:p>
          <a:p>
            <a:pPr marL="441325" lvl="0" indent="0" algn="just">
              <a:spcBef>
                <a:spcPct val="0"/>
              </a:spcBef>
              <a:buNone/>
            </a:pPr>
            <a:r>
              <a:rPr lang="en-US" altLang="en-US" sz="1800" dirty="0" err="1"/>
              <a:t>Hubungan</a:t>
            </a:r>
            <a:r>
              <a:rPr lang="en-US" altLang="en-US" sz="1800" dirty="0"/>
              <a:t> industrial </a:t>
            </a:r>
            <a:r>
              <a:rPr lang="en-US" altLang="en-US" sz="1800" dirty="0" err="1"/>
              <a:t>diartikan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sebagai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sistem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hubungan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terbentuk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antara</a:t>
            </a:r>
            <a:r>
              <a:rPr lang="en-US" altLang="en-US" sz="1800" dirty="0"/>
              <a:t> para </a:t>
            </a:r>
            <a:r>
              <a:rPr lang="en-US" altLang="en-US" sz="1800" dirty="0" err="1"/>
              <a:t>pelaku</a:t>
            </a:r>
            <a:r>
              <a:rPr lang="en-US" altLang="en-US" sz="1800" dirty="0"/>
              <a:t> proses </a:t>
            </a:r>
            <a:r>
              <a:rPr lang="en-US" altLang="en-US" sz="1800" dirty="0" err="1"/>
              <a:t>produksi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/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.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en-US" altLang="en-US" sz="2000" dirty="0" smtClean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altLang="en-US" sz="2000" dirty="0" smtClean="0"/>
              <a:t>3.    </a:t>
            </a:r>
            <a:r>
              <a:rPr lang="en-US" altLang="en-US" sz="2000" b="1" i="1" dirty="0" err="1" smtClean="0"/>
              <a:t>Undang-Undang</a:t>
            </a:r>
            <a:r>
              <a:rPr lang="en-US" altLang="en-US" sz="2000" b="1" i="1" dirty="0" smtClean="0"/>
              <a:t> </a:t>
            </a:r>
            <a:r>
              <a:rPr lang="en-US" altLang="en-US" sz="2000" b="1" i="1" dirty="0"/>
              <a:t>No.13 </a:t>
            </a:r>
            <a:r>
              <a:rPr lang="en-US" altLang="en-US" sz="2000" b="1" i="1" dirty="0" err="1"/>
              <a:t>Tahun</a:t>
            </a:r>
            <a:r>
              <a:rPr lang="en-US" altLang="en-US" sz="2000" b="1" i="1" dirty="0"/>
              <a:t> 2003 </a:t>
            </a:r>
            <a:r>
              <a:rPr lang="en-US" altLang="en-US" sz="2000" b="1" i="1" dirty="0" err="1"/>
              <a:t>tentang</a:t>
            </a:r>
            <a:r>
              <a:rPr lang="en-US" altLang="en-US" sz="2000" b="1" i="1" dirty="0"/>
              <a:t> </a:t>
            </a:r>
            <a:r>
              <a:rPr lang="en-US" altLang="en-US" sz="2000" b="1" i="1" dirty="0" err="1" smtClean="0"/>
              <a:t>Ketenagakerjaan</a:t>
            </a:r>
            <a:r>
              <a:rPr lang="en-US" altLang="en-US" sz="2000" b="1" i="1" dirty="0" smtClean="0"/>
              <a:t>.</a:t>
            </a:r>
          </a:p>
          <a:p>
            <a:pPr marL="441325" lvl="0" indent="0" algn="just">
              <a:spcBef>
                <a:spcPct val="0"/>
              </a:spcBef>
              <a:buNone/>
            </a:pPr>
            <a:r>
              <a:rPr lang="en-US" altLang="en-US" sz="1800" dirty="0" err="1" smtClean="0"/>
              <a:t>Pengertian</a:t>
            </a:r>
            <a:r>
              <a:rPr lang="en-US" altLang="en-US" sz="1800" dirty="0" smtClean="0"/>
              <a:t> </a:t>
            </a:r>
            <a:r>
              <a:rPr lang="en-US" altLang="en-US" sz="1800" dirty="0" err="1"/>
              <a:t>hubungan</a:t>
            </a:r>
            <a:r>
              <a:rPr lang="en-US" altLang="en-US" sz="1800" dirty="0"/>
              <a:t> industrial </a:t>
            </a:r>
            <a:r>
              <a:rPr lang="en-US" altLang="en-US" sz="1800" dirty="0" err="1"/>
              <a:t>sebagai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suatu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sistem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hubungan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terbentuk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antara</a:t>
            </a:r>
            <a:r>
              <a:rPr lang="en-US" altLang="en-US" sz="1800" dirty="0"/>
              <a:t> para </a:t>
            </a:r>
            <a:r>
              <a:rPr lang="en-US" altLang="en-US" sz="1800" dirty="0" err="1"/>
              <a:t>pelaku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proses </a:t>
            </a:r>
            <a:r>
              <a:rPr lang="en-US" altLang="en-US" sz="1800" dirty="0" err="1"/>
              <a:t>produksi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terdiri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unsur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pengusaha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pekerja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buruh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pemerintah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didasarkan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pada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nilai-nilai</a:t>
            </a:r>
            <a:r>
              <a:rPr lang="en-US" altLang="en-US" sz="1800" dirty="0"/>
              <a:t> Pancasila </a:t>
            </a:r>
            <a:r>
              <a:rPr lang="en-US" altLang="en-US" sz="1800" dirty="0" err="1"/>
              <a:t>dan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Undang-Undang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Dasar</a:t>
            </a:r>
            <a:r>
              <a:rPr lang="en-US" altLang="en-US" sz="1800" dirty="0"/>
              <a:t> Negara </a:t>
            </a:r>
            <a:r>
              <a:rPr lang="en-US" altLang="en-US" sz="1800" dirty="0" err="1"/>
              <a:t>Republik</a:t>
            </a:r>
            <a:r>
              <a:rPr lang="en-US" altLang="en-US" sz="1800" dirty="0"/>
              <a:t> Indonesia </a:t>
            </a:r>
            <a:r>
              <a:rPr lang="en-US" altLang="en-US" sz="1800" dirty="0" err="1"/>
              <a:t>Tahun</a:t>
            </a:r>
            <a:r>
              <a:rPr lang="en-US" altLang="en-US" sz="1800" dirty="0"/>
              <a:t> 1945.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08574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 smtClean="0"/>
              <a:t>Serikat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Pekerja</a:t>
            </a:r>
            <a:endParaRPr lang="id-ID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83" y="1618645"/>
            <a:ext cx="8003232" cy="2653209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b="1" dirty="0" err="1" smtClean="0"/>
              <a:t>Serikat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Pekerja</a:t>
            </a:r>
            <a:r>
              <a:rPr lang="en-US" sz="3200" dirty="0" smtClean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organisasi</a:t>
            </a:r>
            <a:r>
              <a:rPr lang="en-US" sz="3200" dirty="0"/>
              <a:t> yang </a:t>
            </a:r>
            <a:r>
              <a:rPr lang="en-US" sz="3200" dirty="0" err="1"/>
              <a:t>didirikan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sukarela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demokratis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,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pekerja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berbentuk</a:t>
            </a:r>
            <a:r>
              <a:rPr lang="en-US" sz="3200" dirty="0"/>
              <a:t> </a:t>
            </a:r>
            <a:r>
              <a:rPr lang="en-US" sz="3200" dirty="0" err="1"/>
              <a:t>Serikat</a:t>
            </a:r>
            <a:r>
              <a:rPr lang="en-US" sz="3200" dirty="0"/>
              <a:t> </a:t>
            </a:r>
            <a:r>
              <a:rPr lang="en-US" sz="3200" dirty="0" err="1"/>
              <a:t>Pekerja</a:t>
            </a:r>
            <a:r>
              <a:rPr lang="en-US" sz="3200" dirty="0"/>
              <a:t>, </a:t>
            </a:r>
            <a:r>
              <a:rPr lang="en-US" sz="3200" dirty="0" err="1"/>
              <a:t>Gabungan</a:t>
            </a:r>
            <a:r>
              <a:rPr lang="en-US" sz="3200" dirty="0"/>
              <a:t> </a:t>
            </a:r>
            <a:r>
              <a:rPr lang="en-US" sz="3200" dirty="0" err="1"/>
              <a:t>serikat</a:t>
            </a:r>
            <a:r>
              <a:rPr lang="en-US" sz="3200" dirty="0"/>
              <a:t> </a:t>
            </a:r>
            <a:r>
              <a:rPr lang="en-US" sz="3200" dirty="0" err="1"/>
              <a:t>Pekerja</a:t>
            </a:r>
            <a:r>
              <a:rPr lang="en-US" sz="3200" dirty="0"/>
              <a:t>, </a:t>
            </a:r>
            <a:r>
              <a:rPr lang="en-US" sz="3200" dirty="0" err="1"/>
              <a:t>Federasi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Non </a:t>
            </a:r>
            <a:r>
              <a:rPr lang="en-US" sz="3200" dirty="0" err="1"/>
              <a:t>Federasi</a:t>
            </a:r>
            <a:r>
              <a:rPr lang="en-US" sz="3200" dirty="0"/>
              <a:t>.</a:t>
            </a:r>
            <a:endParaRPr lang="en-US" altLang="en-US" sz="3200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381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Tujuan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Manfaat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Hubungan</a:t>
            </a:r>
            <a:r>
              <a:rPr lang="en-US" altLang="en-US" sz="3200" dirty="0" smtClean="0"/>
              <a:t> Industrial</a:t>
            </a:r>
            <a:endParaRPr lang="id-ID" altLang="en-US" sz="3200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495" y="906923"/>
            <a:ext cx="8331426" cy="52629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Tujuan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Hubungan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Industrial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mewujudkan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Hubungan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Industrial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harmonis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Dinamis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kondusif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berkeadilan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di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perusahaan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Ada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tiga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unsur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mendukung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tercapainya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tujuan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hubungan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industrial,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yaitu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kewajiban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yang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terjamin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terlaksana</a:t>
            </a:r>
            <a:r>
              <a:rPr lang="en-US" altLang="en-US" sz="2400" dirty="0" smtClean="0"/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Apabila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timbul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perselisihan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dapat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diselesaikan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secara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internal/bipartite</a:t>
            </a:r>
            <a:r>
              <a:rPr lang="en-US" altLang="en-US" sz="2400" dirty="0" smtClean="0"/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Mogok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kerja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oleh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pekerja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serta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penutupan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perusahaan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(lock out)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oleh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pengusaha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tidak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perlu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digunakan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memaksakan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kehendak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masing‐masing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karena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perselisihan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terjadi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telah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dapat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diselesaikan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baik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8801679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Pengaruh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Hubungan</a:t>
            </a:r>
            <a:r>
              <a:rPr lang="en-US" altLang="en-US" sz="3200" dirty="0" smtClean="0"/>
              <a:t> Industrial</a:t>
            </a:r>
            <a:endParaRPr lang="id-ID" altLang="en-US" sz="3200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53346" y="906923"/>
            <a:ext cx="8331426" cy="52629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r>
              <a:rPr lang="en-US" sz="2400" dirty="0" err="1"/>
              <a:t>Hubungan</a:t>
            </a:r>
            <a:r>
              <a:rPr lang="en-US" sz="2400" dirty="0"/>
              <a:t> industrial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lvl="0" indent="0" algn="just">
              <a:spcBef>
                <a:spcPct val="0"/>
              </a:spcBef>
              <a:buNone/>
            </a:pPr>
            <a:endParaRPr lang="en-US" sz="2400" dirty="0" smtClean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sz="2400" dirty="0" err="1" smtClean="0"/>
              <a:t>Praktek</a:t>
            </a:r>
            <a:r>
              <a:rPr lang="en-US" sz="2400" dirty="0" smtClean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industrial yang </a:t>
            </a:r>
            <a:r>
              <a:rPr lang="en-US" sz="2400" dirty="0" err="1"/>
              <a:t>kondusif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harmonis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ketenangan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meminimalisir</a:t>
            </a:r>
            <a:r>
              <a:rPr lang="en-US" sz="2400" dirty="0"/>
              <a:t> </a:t>
            </a:r>
            <a:r>
              <a:rPr lang="en-US" sz="2400" dirty="0" err="1"/>
              <a:t>gangguan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permasalah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lvl="0" indent="0" algn="just">
              <a:spcBef>
                <a:spcPct val="0"/>
              </a:spcBef>
              <a:buNone/>
            </a:pPr>
            <a:endParaRPr lang="en-US" sz="2400" dirty="0" smtClean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industrial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terjaga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lvl="0" indent="0" algn="just">
              <a:spcBef>
                <a:spcPct val="0"/>
              </a:spcBef>
              <a:buNone/>
            </a:pPr>
            <a:endParaRPr lang="en-US" sz="2400" dirty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476513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Perselisihan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Perburuhan</a:t>
            </a:r>
            <a:endParaRPr lang="id-ID" altLang="en-US" sz="3200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53346" y="722257"/>
            <a:ext cx="8331426" cy="5509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r>
              <a:rPr lang="en-US" sz="1800" dirty="0" err="1" smtClean="0"/>
              <a:t>Konflik</a:t>
            </a:r>
            <a:r>
              <a:rPr lang="en-US" sz="1800" dirty="0" smtClean="0"/>
              <a:t>/</a:t>
            </a:r>
            <a:r>
              <a:rPr lang="en-US" sz="1800" dirty="0" err="1" smtClean="0"/>
              <a:t>Perselisihan</a:t>
            </a:r>
            <a:r>
              <a:rPr lang="en-US" sz="1800" dirty="0" smtClean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tingkat</a:t>
            </a:r>
            <a:r>
              <a:rPr lang="en-US" sz="1800" dirty="0"/>
              <a:t> </a:t>
            </a:r>
            <a:r>
              <a:rPr lang="en-US" sz="1800" dirty="0" err="1"/>
              <a:t>kolektif</a:t>
            </a:r>
            <a:r>
              <a:rPr lang="en-US" sz="1800" dirty="0"/>
              <a:t> (</a:t>
            </a:r>
            <a:r>
              <a:rPr lang="en-US" sz="1800" dirty="0" err="1"/>
              <a:t>organisasi</a:t>
            </a:r>
            <a:r>
              <a:rPr lang="en-US" sz="1800" dirty="0"/>
              <a:t>)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tingkat</a:t>
            </a:r>
            <a:r>
              <a:rPr lang="en-US" sz="1800" dirty="0"/>
              <a:t> individual (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terorganisasi</a:t>
            </a:r>
            <a:r>
              <a:rPr lang="en-US" sz="1800" dirty="0"/>
              <a:t>). </a:t>
            </a:r>
            <a:endParaRPr lang="en-US" sz="1800" dirty="0" smtClean="0"/>
          </a:p>
          <a:p>
            <a:pPr marL="0" lvl="0" indent="0" algn="just">
              <a:spcBef>
                <a:spcPct val="0"/>
              </a:spcBef>
              <a:buNone/>
            </a:pPr>
            <a:r>
              <a:rPr lang="en-US" sz="1800" b="1" i="1" dirty="0" err="1" smtClean="0"/>
              <a:t>Konflik</a:t>
            </a:r>
            <a:r>
              <a:rPr lang="en-US" sz="1800" b="1" i="1" dirty="0" smtClean="0"/>
              <a:t> </a:t>
            </a:r>
            <a:r>
              <a:rPr lang="en-US" sz="1800" b="1" i="1" dirty="0" err="1"/>
              <a:t>kolektif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memicu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industrial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mogok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, </a:t>
            </a:r>
            <a:r>
              <a:rPr lang="en-US" sz="1800" dirty="0" err="1"/>
              <a:t>pelambatan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pelarangan</a:t>
            </a:r>
            <a:r>
              <a:rPr lang="en-US" sz="1800" dirty="0"/>
              <a:t> </a:t>
            </a:r>
            <a:r>
              <a:rPr lang="en-US" sz="1800" dirty="0" err="1"/>
              <a:t>lembur</a:t>
            </a:r>
            <a:r>
              <a:rPr lang="en-US" sz="1800" dirty="0"/>
              <a:t>. </a:t>
            </a:r>
            <a:r>
              <a:rPr lang="en-US" sz="1800" dirty="0" err="1"/>
              <a:t>Sedangkan</a:t>
            </a:r>
            <a:r>
              <a:rPr lang="en-US" sz="1800" dirty="0"/>
              <a:t> </a:t>
            </a:r>
            <a:r>
              <a:rPr lang="en-US" sz="1800" b="1" i="1" dirty="0" err="1"/>
              <a:t>konflik</a:t>
            </a:r>
            <a:r>
              <a:rPr lang="en-US" sz="1800" b="1" i="1" dirty="0"/>
              <a:t> individual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terwujud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bolos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ataupun</a:t>
            </a:r>
            <a:r>
              <a:rPr lang="en-US" sz="1800" dirty="0"/>
              <a:t> </a:t>
            </a:r>
            <a:r>
              <a:rPr lang="en-US" sz="1800" dirty="0" err="1"/>
              <a:t>tingkat</a:t>
            </a:r>
            <a:r>
              <a:rPr lang="en-US" sz="1800" dirty="0"/>
              <a:t> </a:t>
            </a:r>
            <a:r>
              <a:rPr lang="en-US" sz="1800" dirty="0" err="1"/>
              <a:t>pengambilalihan</a:t>
            </a:r>
            <a:r>
              <a:rPr lang="en-US" sz="1800" dirty="0"/>
              <a:t> (</a:t>
            </a:r>
            <a:r>
              <a:rPr lang="en-US" sz="1800" dirty="0" err="1"/>
              <a:t>sabotase</a:t>
            </a:r>
            <a:r>
              <a:rPr lang="en-US" sz="1800" dirty="0"/>
              <a:t>) yang </a:t>
            </a:r>
            <a:r>
              <a:rPr lang="en-US" sz="1800" dirty="0" err="1"/>
              <a:t>tinggi</a:t>
            </a:r>
            <a:r>
              <a:rPr lang="en-US" sz="1800" dirty="0" smtClean="0"/>
              <a:t>.</a:t>
            </a:r>
          </a:p>
          <a:p>
            <a:pPr lvl="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1800" b="1" dirty="0" smtClean="0">
                <a:cs typeface="Arial" panose="020B0604020202020204" pitchFamily="34" charset="0"/>
              </a:rPr>
              <a:t>9 </a:t>
            </a:r>
            <a:r>
              <a:rPr lang="en-US" altLang="en-US" sz="1800" b="1" dirty="0" err="1">
                <a:cs typeface="Arial" panose="020B0604020202020204" pitchFamily="34" charset="0"/>
              </a:rPr>
              <a:t>masalah</a:t>
            </a:r>
            <a:r>
              <a:rPr lang="en-US" altLang="en-US" sz="1800" b="1" dirty="0">
                <a:cs typeface="Arial" panose="020B0604020202020204" pitchFamily="34" charset="0"/>
              </a:rPr>
              <a:t> yang </a:t>
            </a:r>
            <a:r>
              <a:rPr lang="en-US" altLang="en-US" sz="1800" b="1" dirty="0" err="1">
                <a:cs typeface="Arial" panose="020B0604020202020204" pitchFamily="34" charset="0"/>
              </a:rPr>
              <a:t>diidentifikasi</a:t>
            </a:r>
            <a:r>
              <a:rPr lang="en-US" altLang="en-US" sz="1800" b="1" dirty="0"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cs typeface="Arial" panose="020B0604020202020204" pitchFamily="34" charset="0"/>
              </a:rPr>
              <a:t>sering</a:t>
            </a:r>
            <a:r>
              <a:rPr lang="en-US" altLang="en-US" sz="1800" b="1" dirty="0"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cs typeface="Arial" panose="020B0604020202020204" pitchFamily="34" charset="0"/>
              </a:rPr>
              <a:t>terjadi</a:t>
            </a:r>
            <a:r>
              <a:rPr lang="en-US" altLang="en-US" sz="1800" b="1" dirty="0">
                <a:cs typeface="Arial" panose="020B0604020202020204" pitchFamily="34" charset="0"/>
              </a:rPr>
              <a:t> :</a:t>
            </a:r>
            <a:endParaRPr lang="en-US" altLang="en-US" sz="1800" b="1" dirty="0"/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Solidaritas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terhadap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sesama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pekerja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dinilai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telah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diperlakukan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secara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kurang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adil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oleh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perusahaan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Perbedaan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persepsi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tentang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perundangan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dan</a:t>
            </a:r>
            <a:r>
              <a:rPr lang="en-US" altLang="en-US" sz="1400" dirty="0">
                <a:cs typeface="Arial" panose="020B0604020202020204" pitchFamily="34" charset="0"/>
              </a:rPr>
              <a:t>  </a:t>
            </a:r>
            <a:r>
              <a:rPr lang="en-US" altLang="en-US" sz="1400" dirty="0" err="1">
                <a:cs typeface="Arial" panose="020B0604020202020204" pitchFamily="34" charset="0"/>
              </a:rPr>
              <a:t>peraturan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pemerintah</a:t>
            </a:r>
            <a:r>
              <a:rPr lang="en-US" altLang="en-US" sz="1400" dirty="0" smtClean="0">
                <a:cs typeface="Arial" panose="020B0604020202020204" pitchFamily="34" charset="0"/>
              </a:rPr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Menuntut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kepala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personalia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dinilai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bersikap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keras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terhadap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pekerja</a:t>
            </a:r>
            <a:r>
              <a:rPr lang="en-US" altLang="en-US" sz="1400" dirty="0">
                <a:cs typeface="Arial" panose="020B0604020202020204" pitchFamily="34" charset="0"/>
              </a:rPr>
              <a:t>/</a:t>
            </a:r>
            <a:r>
              <a:rPr lang="en-US" altLang="en-US" sz="1400" dirty="0" err="1">
                <a:cs typeface="Arial" panose="020B0604020202020204" pitchFamily="34" charset="0"/>
              </a:rPr>
              <a:t>buruh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berpihak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pada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perusahaan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diminta</a:t>
            </a:r>
            <a:r>
              <a:rPr lang="en-US" altLang="en-US" sz="1400" dirty="0">
                <a:cs typeface="Arial" panose="020B0604020202020204" pitchFamily="34" charset="0"/>
              </a:rPr>
              <a:t> agar </a:t>
            </a:r>
            <a:r>
              <a:rPr lang="en-US" altLang="en-US" sz="1400" dirty="0" err="1" smtClean="0">
                <a:cs typeface="Arial" panose="020B0604020202020204" pitchFamily="34" charset="0"/>
              </a:rPr>
              <a:t>mundur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Perubahan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manajemen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perusahaan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dinilai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tidak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memperhatikan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kepentingan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kesejahteraan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pekerja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Menuntut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adanya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transparansi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perusahaan</a:t>
            </a:r>
            <a:r>
              <a:rPr lang="en-US" altLang="en-US" sz="1400" dirty="0">
                <a:cs typeface="Arial" panose="020B0604020202020204" pitchFamily="34" charset="0"/>
              </a:rPr>
              <a:t> (</a:t>
            </a:r>
            <a:r>
              <a:rPr lang="en-US" altLang="en-US" sz="1400" dirty="0" err="1">
                <a:cs typeface="Arial" panose="020B0604020202020204" pitchFamily="34" charset="0"/>
              </a:rPr>
              <a:t>terutama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berkaitan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dengan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keuntungan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perusahaan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mungkin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dapat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menjadi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bagian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pekerja</a:t>
            </a:r>
            <a:r>
              <a:rPr lang="en-US" altLang="en-US" sz="1400" dirty="0">
                <a:cs typeface="Arial" panose="020B0604020202020204" pitchFamily="34" charset="0"/>
              </a:rPr>
              <a:t>/</a:t>
            </a:r>
            <a:r>
              <a:rPr lang="en-US" altLang="en-US" sz="1400" dirty="0" err="1">
                <a:cs typeface="Arial" panose="020B0604020202020204" pitchFamily="34" charset="0"/>
              </a:rPr>
              <a:t>buruh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dalam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bentuk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upah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lebih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tinggi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atau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peningkatan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kesejahteraan</a:t>
            </a:r>
            <a:r>
              <a:rPr lang="en-US" altLang="en-US" sz="1400" dirty="0" smtClean="0">
                <a:cs typeface="Arial" panose="020B0604020202020204" pitchFamily="34" charset="0"/>
              </a:rPr>
              <a:t>)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Pelaksanaan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peraturan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uang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pesangon</a:t>
            </a:r>
            <a:r>
              <a:rPr lang="en-US" altLang="en-US" sz="1400" dirty="0">
                <a:cs typeface="Arial" panose="020B0604020202020204" pitchFamily="34" charset="0"/>
              </a:rPr>
              <a:t>; </a:t>
            </a:r>
            <a:r>
              <a:rPr lang="en-US" altLang="en-US" sz="1400" dirty="0" err="1">
                <a:cs typeface="Arial" panose="020B0604020202020204" pitchFamily="34" charset="0"/>
              </a:rPr>
              <a:t>perusahaan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dianggap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tidak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terbuka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tentang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keuntungan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perusahaan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Kecurigaan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mengenai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adanya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penyalahgunaan</a:t>
            </a:r>
            <a:r>
              <a:rPr lang="en-US" altLang="en-US" sz="1400" dirty="0">
                <a:cs typeface="Arial" panose="020B0604020202020204" pitchFamily="34" charset="0"/>
              </a:rPr>
              <a:t> dana </a:t>
            </a:r>
            <a:r>
              <a:rPr lang="en-US" altLang="en-US" sz="1400" dirty="0" err="1" smtClean="0">
                <a:cs typeface="Arial" panose="020B0604020202020204" pitchFamily="34" charset="0"/>
              </a:rPr>
              <a:t>Jamsostek</a:t>
            </a:r>
            <a:r>
              <a:rPr lang="en-US" altLang="en-US" sz="1400" dirty="0" smtClean="0"/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Ketidaksabaran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pekerja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dalam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menunggu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hasil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 smtClean="0">
                <a:cs typeface="Arial" panose="020B0604020202020204" pitchFamily="34" charset="0"/>
              </a:rPr>
              <a:t>perundingan</a:t>
            </a:r>
            <a:r>
              <a:rPr lang="en-US" altLang="en-US" sz="1400" dirty="0" smtClean="0">
                <a:cs typeface="Arial" panose="020B0604020202020204" pitchFamily="34" charset="0"/>
              </a:rPr>
              <a:t>.</a:t>
            </a:r>
          </a:p>
          <a:p>
            <a:pPr marL="719138" lvl="0" indent="-360363" algn="just">
              <a:spcBef>
                <a:spcPct val="0"/>
              </a:spcBef>
              <a:buFont typeface="+mj-lt"/>
              <a:buAutoNum type="arabicParenR"/>
            </a:pPr>
            <a:r>
              <a:rPr lang="en-US" altLang="en-US" sz="1400" dirty="0" err="1" smtClean="0">
                <a:cs typeface="Arial" panose="020B0604020202020204" pitchFamily="34" charset="0"/>
              </a:rPr>
              <a:t>Tuntutan-tuntutan</a:t>
            </a:r>
            <a:r>
              <a:rPr lang="en-US" altLang="en-US" sz="1400" dirty="0" smtClean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baru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lainnya</a:t>
            </a:r>
            <a:r>
              <a:rPr lang="en-US" altLang="en-US" sz="1400" dirty="0">
                <a:cs typeface="Arial" panose="020B0604020202020204" pitchFamily="34" charset="0"/>
              </a:rPr>
              <a:t> yang </a:t>
            </a:r>
            <a:r>
              <a:rPr lang="en-US" altLang="en-US" sz="1400" dirty="0" err="1">
                <a:cs typeface="Arial" panose="020B0604020202020204" pitchFamily="34" charset="0"/>
              </a:rPr>
              <a:t>muncul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seiring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dengan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meningkatnya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pengetahuan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pekerja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tentang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hak-hak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mereka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setelah</a:t>
            </a:r>
            <a:r>
              <a:rPr lang="en-US" altLang="en-US" sz="1400" dirty="0">
                <a:cs typeface="Arial" panose="020B0604020202020204" pitchFamily="34" charset="0"/>
              </a:rPr>
              <a:t> SP-TP </a:t>
            </a:r>
            <a:r>
              <a:rPr lang="en-US" altLang="en-US" sz="1400" dirty="0" err="1">
                <a:cs typeface="Arial" panose="020B0604020202020204" pitchFamily="34" charset="0"/>
              </a:rPr>
              <a:t>terbentuk</a:t>
            </a:r>
            <a:r>
              <a:rPr lang="en-US" altLang="en-US" sz="1400" dirty="0">
                <a:cs typeface="Arial" panose="020B0604020202020204" pitchFamily="34" charset="0"/>
              </a:rPr>
              <a:t> di </a:t>
            </a:r>
            <a:r>
              <a:rPr lang="en-US" altLang="en-US" sz="1400" dirty="0" err="1">
                <a:cs typeface="Arial" panose="020B0604020202020204" pitchFamily="34" charset="0"/>
              </a:rPr>
              <a:t>tempat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kerja</a:t>
            </a:r>
            <a:r>
              <a:rPr lang="en-US" altLang="en-US" sz="1400" dirty="0">
                <a:cs typeface="Arial" panose="020B0604020202020204" pitchFamily="34" charset="0"/>
              </a:rPr>
              <a:t> </a:t>
            </a:r>
            <a:r>
              <a:rPr lang="en-US" altLang="en-US" sz="1400" dirty="0" err="1">
                <a:cs typeface="Arial" panose="020B0604020202020204" pitchFamily="34" charset="0"/>
              </a:rPr>
              <a:t>mereka</a:t>
            </a:r>
            <a:r>
              <a:rPr lang="en-US" altLang="en-US" sz="1400" dirty="0" smtClean="0">
                <a:cs typeface="Arial" panose="020B0604020202020204" pitchFamily="34" charset="0"/>
              </a:rPr>
              <a:t>.</a:t>
            </a:r>
            <a:endParaRPr lang="en-US" altLang="en-US" sz="1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67980" y="-138499"/>
            <a:ext cx="40803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6979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95310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Perselisihan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Perburuhan</a:t>
            </a:r>
            <a:r>
              <a:rPr lang="en-US" altLang="en-US" sz="3200" dirty="0" smtClean="0"/>
              <a:t> &lt;cont..&gt;</a:t>
            </a:r>
            <a:endParaRPr lang="id-ID" altLang="en-US" sz="3200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67980" y="-138499"/>
            <a:ext cx="40803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6979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70587" y="1169152"/>
            <a:ext cx="8395118" cy="45909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152352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Mengatasi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konflik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secara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individual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dapat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dilakukan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dengan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cara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Peringatan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lisan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Mencatat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perilaku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karyawan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memberi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teguran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secara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langsung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</a:t>
            </a:r>
            <a:endParaRPr lang="en-US" altLang="en-US" sz="2000" dirty="0"/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Peringatan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tertulis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Ini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dilakukan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jika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terjadi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pengulangan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perlakuan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tidak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benar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setelah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diberi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peringatan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lisan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bila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perlakuan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menyimpang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tambah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parah</a:t>
            </a:r>
            <a:r>
              <a:rPr lang="en-US" altLang="en-US" sz="2000" dirty="0" smtClean="0"/>
              <a:t>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Peringatan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tertulis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terakhir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/ proses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pendisiplinan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Tindakan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ini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dilakukan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jika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peringatan-peringatan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sebelumnya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dirasa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tidak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efektif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Alternatif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lain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dapat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dilakukan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seperti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5hari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kerja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tanpa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mendapat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gaji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</a:t>
            </a:r>
            <a:endParaRPr lang="en-US" altLang="en-US" sz="2000" dirty="0"/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Pemberhentian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Jika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karyawan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tidak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bisa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mematuhi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permintaan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tertulis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terakhir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setelah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dilakukannya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penyelidikan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terhadap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karyawan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tersebut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dapat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diberhentikan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secara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langsung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529950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3346" y="0"/>
            <a:ext cx="8229600" cy="722257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Penyelesaian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Perselisihan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Perburuhan</a:t>
            </a:r>
            <a:endParaRPr lang="id-ID" altLang="en-US" sz="3200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xmlns="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xmlns="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77688" y="-184666"/>
            <a:ext cx="58862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00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67980" y="-138499"/>
            <a:ext cx="40803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6979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864556"/>
            <a:ext cx="810116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/>
              <a:t>Penyelesaian konflik dapat dilakukan dengan </a:t>
            </a:r>
            <a:r>
              <a:rPr lang="sv-SE" b="1" dirty="0" smtClean="0"/>
              <a:t>cara-cara :</a:t>
            </a:r>
          </a:p>
          <a:p>
            <a:pPr marL="342900" lvl="0" indent="-342900" algn="just" eaLnBrk="0" hangingPunct="0">
              <a:buFont typeface="+mj-lt"/>
              <a:buAutoNum type="arabicPeriod"/>
            </a:pPr>
            <a:r>
              <a:rPr lang="en-US" altLang="en-US" b="1" i="1" dirty="0" err="1"/>
              <a:t>Perundingan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Bipartit</a:t>
            </a:r>
            <a:r>
              <a:rPr lang="en-US" altLang="en-US" dirty="0"/>
              <a:t> </a:t>
            </a:r>
            <a:r>
              <a:rPr lang="en-US" altLang="en-US" sz="1600" dirty="0" err="1"/>
              <a:t>adalah</a:t>
            </a:r>
            <a:r>
              <a:rPr lang="en-US" altLang="en-US" sz="1600" dirty="0"/>
              <a:t> forum </a:t>
            </a:r>
            <a:r>
              <a:rPr lang="en-US" altLang="en-US" sz="1600" dirty="0" err="1"/>
              <a:t>perundingan</a:t>
            </a:r>
            <a:r>
              <a:rPr lang="en-US" altLang="en-US" sz="1600" dirty="0"/>
              <a:t> </a:t>
            </a:r>
            <a:r>
              <a:rPr lang="en-US" altLang="en-US" sz="1600" dirty="0" err="1"/>
              <a:t>antar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pengusaha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karyawan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atau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serikatpekerja</a:t>
            </a:r>
            <a:r>
              <a:rPr lang="en-US" altLang="en-US" sz="1600" dirty="0"/>
              <a:t>. </a:t>
            </a:r>
            <a:r>
              <a:rPr lang="en-US" altLang="en-US" sz="1600" dirty="0" err="1"/>
              <a:t>Kedua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belah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pihak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diharapkan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dapat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mencapai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kesepakatan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dalam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penyelesaian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masalah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mereka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sebagai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langkah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awal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dalam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penyelesaian</a:t>
            </a:r>
            <a:r>
              <a:rPr lang="en-US" altLang="en-US" sz="1600" dirty="0"/>
              <a:t> </a:t>
            </a:r>
            <a:r>
              <a:rPr lang="en-US" altLang="en-US" sz="1600" dirty="0" err="1" smtClean="0"/>
              <a:t>perselisihan</a:t>
            </a:r>
            <a:r>
              <a:rPr lang="en-US" altLang="en-US" sz="1600" dirty="0" smtClean="0"/>
              <a:t>.</a:t>
            </a:r>
            <a:endParaRPr lang="en-US" altLang="en-US" sz="1600" dirty="0"/>
          </a:p>
          <a:p>
            <a:pPr marL="358775" lvl="0" algn="just" eaLnBrk="0" hangingPunct="0"/>
            <a:r>
              <a:rPr lang="en-US" altLang="en-US" sz="1600" dirty="0" err="1" smtClean="0"/>
              <a:t>Dalam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perundingan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ini</a:t>
            </a:r>
            <a:r>
              <a:rPr lang="en-US" altLang="en-US" sz="1600" dirty="0" smtClean="0"/>
              <a:t>, </a:t>
            </a:r>
            <a:r>
              <a:rPr lang="en-US" altLang="en-US" sz="1600" dirty="0" err="1" smtClean="0"/>
              <a:t>harus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dibuatkan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risalah</a:t>
            </a:r>
            <a:r>
              <a:rPr lang="en-US" altLang="en-US" sz="1600" dirty="0" smtClean="0"/>
              <a:t> yang di </a:t>
            </a:r>
            <a:r>
              <a:rPr lang="en-US" altLang="en-US" sz="1600" dirty="0" err="1" smtClean="0"/>
              <a:t>tandatangani</a:t>
            </a:r>
            <a:r>
              <a:rPr lang="en-US" altLang="en-US" sz="1600" dirty="0" smtClean="0"/>
              <a:t> para </a:t>
            </a:r>
            <a:r>
              <a:rPr lang="en-US" altLang="en-US" sz="1600" dirty="0" err="1" smtClean="0"/>
              <a:t>pihak</a:t>
            </a:r>
            <a:r>
              <a:rPr lang="en-US" altLang="en-US" sz="1600" dirty="0" smtClean="0"/>
              <a:t> yang </a:t>
            </a:r>
            <a:r>
              <a:rPr lang="en-US" altLang="en-US" sz="1600" dirty="0" err="1" smtClean="0"/>
              <a:t>berkonflik</a:t>
            </a:r>
            <a:r>
              <a:rPr lang="en-US" altLang="en-US" sz="1600" dirty="0" smtClean="0"/>
              <a:t>.</a:t>
            </a:r>
          </a:p>
          <a:p>
            <a:pPr marL="358775" lvl="0" indent="-358775" algn="just" eaLnBrk="0" hangingPunct="0">
              <a:buFont typeface="+mj-lt"/>
              <a:buAutoNum type="arabicPeriod" startAt="2"/>
            </a:pPr>
            <a:r>
              <a:rPr lang="en-US" b="1" i="1" dirty="0" err="1" smtClean="0"/>
              <a:t>Perundingan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Tripartit</a:t>
            </a:r>
            <a:endParaRPr lang="en-US" b="1" i="1" dirty="0" smtClean="0"/>
          </a:p>
          <a:p>
            <a:pPr marL="620713" lvl="0" indent="-261938" algn="just" eaLnBrk="0" hangingPunct="0">
              <a:buFont typeface="Wingdings" panose="05000000000000000000" pitchFamily="2" charset="2"/>
              <a:buChar char="§"/>
            </a:pPr>
            <a:r>
              <a:rPr lang="en-US" sz="1600" b="1" dirty="0" err="1" smtClean="0"/>
              <a:t>Mediasi</a:t>
            </a:r>
            <a:r>
              <a:rPr lang="en-US" sz="1600" dirty="0" smtClean="0"/>
              <a:t> </a:t>
            </a:r>
            <a:r>
              <a:rPr lang="en-US" sz="1600" dirty="0" err="1" smtClean="0"/>
              <a:t>Dinas</a:t>
            </a:r>
            <a:r>
              <a:rPr lang="en-US" sz="1600" dirty="0" smtClean="0"/>
              <a:t> </a:t>
            </a:r>
            <a:r>
              <a:rPr lang="en-US" sz="1600" dirty="0" err="1"/>
              <a:t>tenagakerja</a:t>
            </a:r>
            <a:r>
              <a:rPr lang="en-US" sz="1600" dirty="0"/>
              <a:t> </a:t>
            </a:r>
            <a:r>
              <a:rPr lang="en-US" sz="1600" dirty="0" err="1"/>
              <a:t>kemudian</a:t>
            </a:r>
            <a:r>
              <a:rPr lang="en-US" sz="1600" dirty="0"/>
              <a:t> </a:t>
            </a:r>
            <a:r>
              <a:rPr lang="en-US" sz="1600" dirty="0" err="1"/>
              <a:t>menunjuk</a:t>
            </a:r>
            <a:r>
              <a:rPr lang="en-US" sz="1600" dirty="0"/>
              <a:t> mediator 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berusaha</a:t>
            </a:r>
            <a:r>
              <a:rPr lang="en-US" sz="1600" dirty="0"/>
              <a:t> </a:t>
            </a:r>
            <a:r>
              <a:rPr lang="en-US" sz="1600" dirty="0" err="1"/>
              <a:t>mendamaikan</a:t>
            </a:r>
            <a:r>
              <a:rPr lang="en-US" sz="1600" dirty="0"/>
              <a:t> para </a:t>
            </a:r>
            <a:r>
              <a:rPr lang="en-US" sz="1600" dirty="0" err="1"/>
              <a:t>pihak</a:t>
            </a:r>
            <a:r>
              <a:rPr lang="en-US" sz="1600" dirty="0"/>
              <a:t>, agar </a:t>
            </a:r>
            <a:r>
              <a:rPr lang="en-US" sz="1600" dirty="0" err="1"/>
              <a:t>tercipta</a:t>
            </a:r>
            <a:r>
              <a:rPr lang="en-US" sz="1600" dirty="0"/>
              <a:t> </a:t>
            </a:r>
            <a:r>
              <a:rPr lang="en-US" sz="1600" dirty="0" err="1"/>
              <a:t>kesepakatan</a:t>
            </a:r>
            <a:r>
              <a:rPr lang="en-US" sz="1600" dirty="0"/>
              <a:t> </a:t>
            </a:r>
            <a:r>
              <a:rPr lang="en-US" sz="1600" dirty="0" err="1"/>
              <a:t>antar</a:t>
            </a:r>
            <a:r>
              <a:rPr lang="en-US" sz="1600" dirty="0"/>
              <a:t> </a:t>
            </a:r>
            <a:r>
              <a:rPr lang="en-US" sz="1600" dirty="0" err="1"/>
              <a:t>keduanya</a:t>
            </a:r>
            <a:r>
              <a:rPr lang="en-US" sz="1600" dirty="0" smtClean="0"/>
              <a:t>.</a:t>
            </a:r>
          </a:p>
          <a:p>
            <a:pPr marL="620713" lvl="0" indent="-261938" algn="just" eaLnBrk="0" hangingPunct="0">
              <a:buFont typeface="Wingdings" panose="05000000000000000000" pitchFamily="2" charset="2"/>
              <a:buChar char="§"/>
            </a:pPr>
            <a:r>
              <a:rPr lang="en-US" sz="1600" b="1" dirty="0" err="1" smtClean="0"/>
              <a:t>Konsiliasi</a:t>
            </a:r>
            <a:r>
              <a:rPr lang="en-US" sz="1600" b="1" dirty="0" smtClean="0"/>
              <a:t> </a:t>
            </a:r>
            <a:r>
              <a:rPr lang="en-US" sz="1600" dirty="0" smtClean="0"/>
              <a:t>Forum </a:t>
            </a:r>
            <a:r>
              <a:rPr lang="en-US" sz="1600" dirty="0" err="1"/>
              <a:t>Konsiliasi</a:t>
            </a:r>
            <a:r>
              <a:rPr lang="en-US" sz="1600" dirty="0"/>
              <a:t> </a:t>
            </a:r>
            <a:r>
              <a:rPr lang="en-US" sz="1600" dirty="0" err="1"/>
              <a:t>dipimpin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konsiliator</a:t>
            </a:r>
            <a:r>
              <a:rPr lang="en-US" sz="1600" dirty="0"/>
              <a:t> yang </a:t>
            </a:r>
            <a:r>
              <a:rPr lang="en-US" sz="1600" dirty="0" err="1"/>
              <a:t>ditunjuk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para </a:t>
            </a:r>
            <a:r>
              <a:rPr lang="en-US" sz="1600" dirty="0" err="1"/>
              <a:t>pihak</a:t>
            </a:r>
            <a:r>
              <a:rPr lang="en-US" sz="1600" dirty="0" smtClean="0"/>
              <a:t>.</a:t>
            </a:r>
          </a:p>
          <a:p>
            <a:pPr marL="620713" lvl="0" indent="-261938" algn="just" eaLnBrk="0" hangingPunct="0">
              <a:buFont typeface="Wingdings" panose="05000000000000000000" pitchFamily="2" charset="2"/>
              <a:buChar char="§"/>
            </a:pPr>
            <a:r>
              <a:rPr lang="en-US" sz="1600" b="1" dirty="0" err="1" smtClean="0"/>
              <a:t>Arbitrase</a:t>
            </a:r>
            <a:r>
              <a:rPr lang="en-US" sz="1600" b="1" dirty="0" smtClean="0"/>
              <a:t> </a:t>
            </a:r>
            <a:r>
              <a:rPr lang="en-US" sz="1600" dirty="0" smtClean="0"/>
              <a:t>Lain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produk</a:t>
            </a:r>
            <a:r>
              <a:rPr lang="en-US" sz="1600" dirty="0"/>
              <a:t> </a:t>
            </a:r>
            <a:r>
              <a:rPr lang="en-US" sz="1600" dirty="0" err="1"/>
              <a:t>Mediasi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Konsiliasi</a:t>
            </a:r>
            <a:r>
              <a:rPr lang="en-US" sz="1600" dirty="0"/>
              <a:t> yang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anjuran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mengikat</a:t>
            </a:r>
            <a:r>
              <a:rPr lang="en-US" sz="1600" dirty="0"/>
              <a:t>,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arbitrase</a:t>
            </a:r>
            <a:r>
              <a:rPr lang="en-US" sz="1600" dirty="0"/>
              <a:t> </a:t>
            </a:r>
            <a:r>
              <a:rPr lang="en-US" sz="1600" dirty="0" err="1"/>
              <a:t>mengikat</a:t>
            </a:r>
            <a:r>
              <a:rPr lang="en-US" sz="1600" dirty="0"/>
              <a:t> para </a:t>
            </a:r>
            <a:r>
              <a:rPr lang="en-US" sz="1600" dirty="0" err="1" smtClean="0"/>
              <a:t>pihak</a:t>
            </a:r>
            <a:r>
              <a:rPr lang="en-US" sz="1600" dirty="0" smtClean="0"/>
              <a:t>.</a:t>
            </a:r>
          </a:p>
          <a:p>
            <a:pPr marL="342900" lvl="0" indent="-342900" algn="just" eaLnBrk="0" hangingPunct="0">
              <a:buFont typeface="+mj-lt"/>
              <a:buAutoNum type="arabicPeriod" startAt="3"/>
            </a:pPr>
            <a:r>
              <a:rPr lang="en-US" b="1" i="1" dirty="0" err="1" smtClean="0"/>
              <a:t>Pengadilan</a:t>
            </a:r>
            <a:r>
              <a:rPr lang="en-US" b="1" i="1" dirty="0" smtClean="0"/>
              <a:t> </a:t>
            </a:r>
            <a:r>
              <a:rPr lang="en-US" b="1" i="1" dirty="0" err="1" smtClean="0"/>
              <a:t>Hubungan</a:t>
            </a:r>
            <a:r>
              <a:rPr lang="en-US" b="1" i="1" dirty="0" smtClean="0"/>
              <a:t> Industrial (PHI)</a:t>
            </a:r>
          </a:p>
          <a:p>
            <a:pPr marL="358775" lvl="0" algn="just" eaLnBrk="0" hangingPunct="0"/>
            <a:r>
              <a:rPr lang="en-US" sz="1600" dirty="0" err="1" smtClean="0"/>
              <a:t>Pihak</a:t>
            </a:r>
            <a:r>
              <a:rPr lang="en-US" sz="1600" dirty="0" smtClean="0"/>
              <a:t> </a:t>
            </a:r>
            <a:r>
              <a:rPr lang="en-US" sz="1600" dirty="0"/>
              <a:t>yang </a:t>
            </a:r>
            <a:r>
              <a:rPr lang="en-US" sz="1600" dirty="0" err="1"/>
              <a:t>menolak</a:t>
            </a:r>
            <a:r>
              <a:rPr lang="en-US" sz="1600" dirty="0"/>
              <a:t> </a:t>
            </a:r>
            <a:r>
              <a:rPr lang="en-US" sz="1600" dirty="0" err="1"/>
              <a:t>anjuran</a:t>
            </a:r>
            <a:r>
              <a:rPr lang="en-US" sz="1600" dirty="0"/>
              <a:t> mediator/</a:t>
            </a:r>
            <a:r>
              <a:rPr lang="en-US" sz="1600" dirty="0" err="1"/>
              <a:t>konsiliator</a:t>
            </a:r>
            <a:r>
              <a:rPr lang="en-US" sz="1600" dirty="0"/>
              <a:t>,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gugatan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Pengadilan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Industrial (PHI).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pengadilan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lain </a:t>
            </a:r>
            <a:r>
              <a:rPr lang="en-US" sz="1600" dirty="0" err="1"/>
              <a:t>mengadili</a:t>
            </a:r>
            <a:r>
              <a:rPr lang="en-US" sz="1600" dirty="0"/>
              <a:t> </a:t>
            </a:r>
            <a:r>
              <a:rPr lang="en-US" sz="1600" dirty="0" err="1"/>
              <a:t>perkara</a:t>
            </a:r>
            <a:r>
              <a:rPr lang="en-US" sz="1600" dirty="0"/>
              <a:t> </a:t>
            </a:r>
            <a:r>
              <a:rPr lang="en-US" sz="1600" dirty="0" err="1"/>
              <a:t>perselisihan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industrial, </a:t>
            </a:r>
            <a:r>
              <a:rPr lang="en-US" sz="1600" dirty="0" err="1"/>
              <a:t>termasuk</a:t>
            </a:r>
            <a:r>
              <a:rPr lang="en-US" sz="1600" dirty="0"/>
              <a:t> </a:t>
            </a:r>
            <a:r>
              <a:rPr lang="en-US" sz="1600" dirty="0" err="1"/>
              <a:t>mengadili</a:t>
            </a:r>
            <a:r>
              <a:rPr lang="en-US" sz="1600" dirty="0"/>
              <a:t> </a:t>
            </a:r>
            <a:r>
              <a:rPr lang="en-US" sz="1600" dirty="0" err="1"/>
              <a:t>Perselisihan</a:t>
            </a:r>
            <a:r>
              <a:rPr lang="en-US" sz="1600" dirty="0"/>
              <a:t> PHK, </a:t>
            </a:r>
            <a:r>
              <a:rPr lang="en-US" sz="1600" dirty="0" err="1"/>
              <a:t>Perselisihan</a:t>
            </a:r>
            <a:r>
              <a:rPr lang="en-US" sz="1600" dirty="0"/>
              <a:t> yang </a:t>
            </a:r>
            <a:r>
              <a:rPr lang="en-US" sz="1600" dirty="0" err="1"/>
              <a:t>timbul</a:t>
            </a:r>
            <a:r>
              <a:rPr lang="en-US" sz="1600" dirty="0"/>
              <a:t> </a:t>
            </a:r>
            <a:r>
              <a:rPr lang="en-US" sz="1600" dirty="0" err="1"/>
              <a:t>akibat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perselisihan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, </a:t>
            </a:r>
            <a:r>
              <a:rPr lang="en-US" sz="1600" dirty="0" err="1"/>
              <a:t>perselisihan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perselisihan</a:t>
            </a:r>
            <a:r>
              <a:rPr lang="en-US" sz="1600" dirty="0"/>
              <a:t> </a:t>
            </a:r>
            <a:r>
              <a:rPr lang="en-US" sz="1600" dirty="0" err="1"/>
              <a:t>antar</a:t>
            </a:r>
            <a:r>
              <a:rPr lang="en-US" sz="1600" dirty="0"/>
              <a:t> </a:t>
            </a:r>
            <a:r>
              <a:rPr lang="en-US" sz="1600" dirty="0" err="1"/>
              <a:t>serikat</a:t>
            </a:r>
            <a:r>
              <a:rPr lang="en-US" sz="1600" dirty="0"/>
              <a:t> </a:t>
            </a:r>
            <a:r>
              <a:rPr lang="en-US" sz="1600" dirty="0" err="1"/>
              <a:t>karyawan</a:t>
            </a:r>
            <a:r>
              <a:rPr lang="en-US" sz="1600" dirty="0"/>
              <a:t>, 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permohonan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eksekusi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Perjanjian</a:t>
            </a:r>
            <a:r>
              <a:rPr lang="en-US" sz="1600" dirty="0"/>
              <a:t> </a:t>
            </a:r>
            <a:r>
              <a:rPr lang="en-US" sz="1600" dirty="0" err="1"/>
              <a:t>Bersama</a:t>
            </a:r>
            <a:r>
              <a:rPr lang="en-US" sz="1600" dirty="0"/>
              <a:t> yang </a:t>
            </a:r>
            <a:r>
              <a:rPr lang="en-US" sz="1600" dirty="0" err="1"/>
              <a:t>dilanggar</a:t>
            </a:r>
            <a:r>
              <a:rPr lang="en-US" sz="1600" dirty="0" smtClean="0"/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434459" y="-184666"/>
            <a:ext cx="275082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90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22179</TotalTime>
  <Words>497</Words>
  <Application>Microsoft Office PowerPoint</Application>
  <PresentationFormat>On-screen Show (4:3)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Pengertian Hubungan Industrial</vt:lpstr>
      <vt:lpstr>Pengertian Serikat Pekerja</vt:lpstr>
      <vt:lpstr>Tujuan dan Manfaat Hubungan Industrial</vt:lpstr>
      <vt:lpstr>Pengaruh Hubungan Industrial</vt:lpstr>
      <vt:lpstr>Perselisihan Perburuhan</vt:lpstr>
      <vt:lpstr>Perselisihan Perburuhan &lt;cont..&gt;</vt:lpstr>
      <vt:lpstr>Penyelesaian Perselisihan Perburuhan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Joko Triloka</cp:lastModifiedBy>
  <cp:revision>607</cp:revision>
  <cp:lastPrinted>2015-09-17T08:41:14Z</cp:lastPrinted>
  <dcterms:created xsi:type="dcterms:W3CDTF">2010-04-18T12:06:30Z</dcterms:created>
  <dcterms:modified xsi:type="dcterms:W3CDTF">2020-07-06T03:29:34Z</dcterms:modified>
</cp:coreProperties>
</file>