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317" r:id="rId3"/>
    <p:sldId id="318" r:id="rId4"/>
    <p:sldId id="319" r:id="rId5"/>
    <p:sldId id="320" r:id="rId6"/>
    <p:sldId id="321" r:id="rId7"/>
    <p:sldId id="322" r:id="rId8"/>
    <p:sldId id="323" r:id="rId9"/>
    <p:sldId id="324" r:id="rId10"/>
    <p:sldId id="274" r:id="rId11"/>
  </p:sldIdLst>
  <p:sldSz cx="9144000" cy="6858000" type="screen4x3"/>
  <p:notesSz cx="6761163" cy="9942513"/>
  <p:custDataLst>
    <p:tags r:id="rId14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29" autoAdjust="0"/>
    <p:restoredTop sz="83794" autoAdjust="0"/>
  </p:normalViewPr>
  <p:slideViewPr>
    <p:cSldViewPr>
      <p:cViewPr varScale="1">
        <p:scale>
          <a:sx n="59" d="100"/>
          <a:sy n="59" d="100"/>
        </p:scale>
        <p:origin x="161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86AC1020-F81D-4DEA-9BAD-2FE7A3A6DAB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3929797-9537-42D8-B3E1-C49B8A8FBC5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12710F8C-9524-4B8E-AFF5-6B9CFBE5648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9C76B4F9-E016-4C87-9882-A61D2061D47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641BB5D0-D9AB-4696-8490-76870F387A0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182530"/>
      </p:ext>
    </p:extLst>
  </p:cSld>
  <p:clrMap bg1="lt1" tx1="dk1" bg2="lt2" tx2="dk2" accent1="accent1" accent2="accent2" accent3="accent3" accent4="accent4" accent5="accent5" accent6="accent6" hlink="hlink" folHlink="folHlink"/>
  <p:hf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B61B08FF-9A86-4DE3-8935-B4E17AD0603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F8FFC7F3-421A-465E-BD40-0F3CB8E0545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xmlns="" id="{BE649276-3DC2-4482-9041-AA714DACAF5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xmlns="" id="{9BE8540B-86BB-4CF2-8D2D-4726189230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6275" y="4722813"/>
            <a:ext cx="5408613" cy="44735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5C842AC-3786-4043-8BD2-5FD9DE7EC4D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46511B8-749C-484C-9F16-38A2D18B2A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E6116C5E-B3A8-4297-A739-AF0A27DAF30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45430489"/>
      </p:ext>
    </p:extLst>
  </p:cSld>
  <p:clrMap bg1="lt1" tx1="dk1" bg2="lt2" tx2="dk2" accent1="accent1" accent2="accent2" accent3="accent3" accent4="accent4" accent5="accent5" accent6="accent6" hlink="hlink" folHlink="folHlink"/>
  <p:hf hd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>
            <a:extLst>
              <a:ext uri="{FF2B5EF4-FFF2-40B4-BE49-F238E27FC236}">
                <a16:creationId xmlns:a16="http://schemas.microsoft.com/office/drawing/2014/main" xmlns="" id="{0B266D01-2333-4266-9369-45E232580EF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>
            <a:extLst>
              <a:ext uri="{FF2B5EF4-FFF2-40B4-BE49-F238E27FC236}">
                <a16:creationId xmlns:a16="http://schemas.microsoft.com/office/drawing/2014/main" xmlns="" id="{99FD7BD7-75B3-4D19-AD59-1DFD2953B12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alt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="" id="{381829C1-054C-416D-BEF1-7B4120E3C5E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A4755ABD-4EC9-4E8A-A5DA-1315280B10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3177710-9EF0-43EC-A9A7-62CDB78CF526}" type="slidenum">
              <a:rPr lang="en-US" altLang="en-US">
                <a:latin typeface="Calibri" panose="020F0502020204030204" pitchFamily="34" charset="0"/>
              </a:rPr>
              <a:pPr eaLnBrk="1" hangingPunct="1"/>
              <a:t>1</a:t>
            </a:fld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8CAA2AA-DA6D-4AFC-811D-D3A03D5589B2}"/>
              </a:ext>
            </a:extLst>
          </p:cNvPr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0604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>
            <a:extLst>
              <a:ext uri="{FF2B5EF4-FFF2-40B4-BE49-F238E27FC236}">
                <a16:creationId xmlns:a16="http://schemas.microsoft.com/office/drawing/2014/main" xmlns="" id="{44FA76DD-44C7-4DF7-AE0E-A81129586E9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>
            <a:extLst>
              <a:ext uri="{FF2B5EF4-FFF2-40B4-BE49-F238E27FC236}">
                <a16:creationId xmlns:a16="http://schemas.microsoft.com/office/drawing/2014/main" xmlns="" id="{6049B83B-D875-4E02-8155-FF1104EC072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d-ID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6CA1CE83-22EB-4505-9830-5907118645D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CEAFFEA7-B834-4657-8BF0-EF4E1A7825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31ACD3B-194A-4C82-BB9B-296CFEF47DBC}" type="slidenum">
              <a:rPr lang="en-US" altLang="en-US">
                <a:latin typeface="Calibri" panose="020F0502020204030204" pitchFamily="34" charset="0"/>
              </a:rPr>
              <a:pPr eaLnBrk="1" hangingPunct="1"/>
              <a:t>10</a:t>
            </a:fld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xmlns="" id="{199773FC-3BD6-4FD9-B103-1A75BF2D0CB7}"/>
              </a:ext>
            </a:extLst>
          </p:cNvPr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4890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>
            <a:extLst>
              <a:ext uri="{FF2B5EF4-FFF2-40B4-BE49-F238E27FC236}">
                <a16:creationId xmlns:a16="http://schemas.microsoft.com/office/drawing/2014/main" xmlns="" id="{92F9F168-0DBA-4733-B146-D49D60D9335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>
            <a:extLst>
              <a:ext uri="{FF2B5EF4-FFF2-40B4-BE49-F238E27FC236}">
                <a16:creationId xmlns:a16="http://schemas.microsoft.com/office/drawing/2014/main" xmlns="" id="{A283561A-815C-4FCF-9138-1CCABE693F0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alt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="" id="{29696225-89CF-4171-9199-EB803F91F7A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46EFD44A-8901-49DB-8336-F032941884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80B661D-A691-45CF-9A08-98EAEC8897E8}" type="slidenum">
              <a:rPr lang="en-US" altLang="en-US">
                <a:latin typeface="Calibri" panose="020F0502020204030204" pitchFamily="34" charset="0"/>
              </a:rPr>
              <a:pPr eaLnBrk="1" hangingPunct="1"/>
              <a:t>2</a:t>
            </a:fld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7AF311C-4BC6-45E4-AD9A-22704F51B0C4}"/>
              </a:ext>
            </a:extLst>
          </p:cNvPr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5527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>
            <a:extLst>
              <a:ext uri="{FF2B5EF4-FFF2-40B4-BE49-F238E27FC236}">
                <a16:creationId xmlns:a16="http://schemas.microsoft.com/office/drawing/2014/main" xmlns="" id="{92F9F168-0DBA-4733-B146-D49D60D9335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>
            <a:extLst>
              <a:ext uri="{FF2B5EF4-FFF2-40B4-BE49-F238E27FC236}">
                <a16:creationId xmlns:a16="http://schemas.microsoft.com/office/drawing/2014/main" xmlns="" id="{A283561A-815C-4FCF-9138-1CCABE693F0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alt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="" id="{29696225-89CF-4171-9199-EB803F91F7A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46EFD44A-8901-49DB-8336-F032941884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80B661D-A691-45CF-9A08-98EAEC8897E8}" type="slidenum">
              <a:rPr lang="en-US" altLang="en-US">
                <a:latin typeface="Calibri" panose="020F0502020204030204" pitchFamily="34" charset="0"/>
              </a:rPr>
              <a:pPr eaLnBrk="1" hangingPunct="1"/>
              <a:t>3</a:t>
            </a:fld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7AF311C-4BC6-45E4-AD9A-22704F51B0C4}"/>
              </a:ext>
            </a:extLst>
          </p:cNvPr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9994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>
            <a:extLst>
              <a:ext uri="{FF2B5EF4-FFF2-40B4-BE49-F238E27FC236}">
                <a16:creationId xmlns:a16="http://schemas.microsoft.com/office/drawing/2014/main" xmlns="" id="{92F9F168-0DBA-4733-B146-D49D60D9335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>
            <a:extLst>
              <a:ext uri="{FF2B5EF4-FFF2-40B4-BE49-F238E27FC236}">
                <a16:creationId xmlns:a16="http://schemas.microsoft.com/office/drawing/2014/main" xmlns="" id="{A283561A-815C-4FCF-9138-1CCABE693F0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alt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="" id="{29696225-89CF-4171-9199-EB803F91F7A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46EFD44A-8901-49DB-8336-F032941884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80B661D-A691-45CF-9A08-98EAEC8897E8}" type="slidenum">
              <a:rPr lang="en-US" altLang="en-US">
                <a:latin typeface="Calibri" panose="020F0502020204030204" pitchFamily="34" charset="0"/>
              </a:rPr>
              <a:pPr eaLnBrk="1" hangingPunct="1"/>
              <a:t>4</a:t>
            </a:fld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7AF311C-4BC6-45E4-AD9A-22704F51B0C4}"/>
              </a:ext>
            </a:extLst>
          </p:cNvPr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3538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>
            <a:extLst>
              <a:ext uri="{FF2B5EF4-FFF2-40B4-BE49-F238E27FC236}">
                <a16:creationId xmlns:a16="http://schemas.microsoft.com/office/drawing/2014/main" xmlns="" id="{92F9F168-0DBA-4733-B146-D49D60D9335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>
            <a:extLst>
              <a:ext uri="{FF2B5EF4-FFF2-40B4-BE49-F238E27FC236}">
                <a16:creationId xmlns:a16="http://schemas.microsoft.com/office/drawing/2014/main" xmlns="" id="{A283561A-815C-4FCF-9138-1CCABE693F0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alt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="" id="{29696225-89CF-4171-9199-EB803F91F7A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46EFD44A-8901-49DB-8336-F032941884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80B661D-A691-45CF-9A08-98EAEC8897E8}" type="slidenum">
              <a:rPr lang="en-US" altLang="en-US">
                <a:latin typeface="Calibri" panose="020F0502020204030204" pitchFamily="34" charset="0"/>
              </a:rPr>
              <a:pPr eaLnBrk="1" hangingPunct="1"/>
              <a:t>5</a:t>
            </a:fld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7AF311C-4BC6-45E4-AD9A-22704F51B0C4}"/>
              </a:ext>
            </a:extLst>
          </p:cNvPr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9991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>
            <a:extLst>
              <a:ext uri="{FF2B5EF4-FFF2-40B4-BE49-F238E27FC236}">
                <a16:creationId xmlns:a16="http://schemas.microsoft.com/office/drawing/2014/main" xmlns="" id="{92F9F168-0DBA-4733-B146-D49D60D9335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>
            <a:extLst>
              <a:ext uri="{FF2B5EF4-FFF2-40B4-BE49-F238E27FC236}">
                <a16:creationId xmlns:a16="http://schemas.microsoft.com/office/drawing/2014/main" xmlns="" id="{A283561A-815C-4FCF-9138-1CCABE693F0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alt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="" id="{29696225-89CF-4171-9199-EB803F91F7A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46EFD44A-8901-49DB-8336-F032941884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80B661D-A691-45CF-9A08-98EAEC8897E8}" type="slidenum">
              <a:rPr lang="en-US" altLang="en-US">
                <a:latin typeface="Calibri" panose="020F0502020204030204" pitchFamily="34" charset="0"/>
              </a:rPr>
              <a:pPr eaLnBrk="1" hangingPunct="1"/>
              <a:t>6</a:t>
            </a:fld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7AF311C-4BC6-45E4-AD9A-22704F51B0C4}"/>
              </a:ext>
            </a:extLst>
          </p:cNvPr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4594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>
            <a:extLst>
              <a:ext uri="{FF2B5EF4-FFF2-40B4-BE49-F238E27FC236}">
                <a16:creationId xmlns:a16="http://schemas.microsoft.com/office/drawing/2014/main" xmlns="" id="{92F9F168-0DBA-4733-B146-D49D60D9335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>
            <a:extLst>
              <a:ext uri="{FF2B5EF4-FFF2-40B4-BE49-F238E27FC236}">
                <a16:creationId xmlns:a16="http://schemas.microsoft.com/office/drawing/2014/main" xmlns="" id="{A283561A-815C-4FCF-9138-1CCABE693F0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alt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="" id="{29696225-89CF-4171-9199-EB803F91F7A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46EFD44A-8901-49DB-8336-F032941884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80B661D-A691-45CF-9A08-98EAEC8897E8}" type="slidenum">
              <a:rPr lang="en-US" altLang="en-US">
                <a:latin typeface="Calibri" panose="020F0502020204030204" pitchFamily="34" charset="0"/>
              </a:rPr>
              <a:pPr eaLnBrk="1" hangingPunct="1"/>
              <a:t>7</a:t>
            </a:fld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7AF311C-4BC6-45E4-AD9A-22704F51B0C4}"/>
              </a:ext>
            </a:extLst>
          </p:cNvPr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4497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>
            <a:extLst>
              <a:ext uri="{FF2B5EF4-FFF2-40B4-BE49-F238E27FC236}">
                <a16:creationId xmlns:a16="http://schemas.microsoft.com/office/drawing/2014/main" xmlns="" id="{92F9F168-0DBA-4733-B146-D49D60D9335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>
            <a:extLst>
              <a:ext uri="{FF2B5EF4-FFF2-40B4-BE49-F238E27FC236}">
                <a16:creationId xmlns:a16="http://schemas.microsoft.com/office/drawing/2014/main" xmlns="" id="{A283561A-815C-4FCF-9138-1CCABE693F0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alt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="" id="{29696225-89CF-4171-9199-EB803F91F7A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46EFD44A-8901-49DB-8336-F032941884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80B661D-A691-45CF-9A08-98EAEC8897E8}" type="slidenum">
              <a:rPr lang="en-US" altLang="en-US">
                <a:latin typeface="Calibri" panose="020F0502020204030204" pitchFamily="34" charset="0"/>
              </a:rPr>
              <a:pPr eaLnBrk="1" hangingPunct="1"/>
              <a:t>8</a:t>
            </a:fld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7AF311C-4BC6-45E4-AD9A-22704F51B0C4}"/>
              </a:ext>
            </a:extLst>
          </p:cNvPr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1443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>
            <a:extLst>
              <a:ext uri="{FF2B5EF4-FFF2-40B4-BE49-F238E27FC236}">
                <a16:creationId xmlns:a16="http://schemas.microsoft.com/office/drawing/2014/main" xmlns="" id="{92F9F168-0DBA-4733-B146-D49D60D9335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>
            <a:extLst>
              <a:ext uri="{FF2B5EF4-FFF2-40B4-BE49-F238E27FC236}">
                <a16:creationId xmlns:a16="http://schemas.microsoft.com/office/drawing/2014/main" xmlns="" id="{A283561A-815C-4FCF-9138-1CCABE693F0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alt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="" id="{29696225-89CF-4171-9199-EB803F91F7A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46EFD44A-8901-49DB-8336-F032941884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80B661D-A691-45CF-9A08-98EAEC8897E8}" type="slidenum">
              <a:rPr lang="en-US" altLang="en-US">
                <a:latin typeface="Calibri" panose="020F0502020204030204" pitchFamily="34" charset="0"/>
              </a:rPr>
              <a:pPr eaLnBrk="1" hangingPunct="1"/>
              <a:t>9</a:t>
            </a:fld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7AF311C-4BC6-45E4-AD9A-22704F51B0C4}"/>
              </a:ext>
            </a:extLst>
          </p:cNvPr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910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8">
            <a:extLst>
              <a:ext uri="{FF2B5EF4-FFF2-40B4-BE49-F238E27FC236}">
                <a16:creationId xmlns:a16="http://schemas.microsoft.com/office/drawing/2014/main" xmlns="" id="{4B0BA4FE-6FC3-4810-B234-24AE8F1E41B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553200" y="6362700"/>
            <a:ext cx="2133600" cy="2778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r>
              <a:rPr lang="id-ID" sz="1200"/>
              <a:t>Revisi: 00</a:t>
            </a:r>
            <a:endParaRPr lang="id-ID" sz="160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55D5B326-A07C-4AA5-9C35-9BC72CFEFDA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CF48157-1B89-4EE7-A01A-3F1414A8663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87425986"/>
      </p:ext>
    </p:extLst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F509494-33A8-436E-8AFA-BCC0A02760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9F3AB0B-2DAC-48E6-BCFD-1F3017C74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DBF81ED-CD76-4BF0-882E-2E79E8EB2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8393A3-93AF-443D-8ED5-044C860439D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55132931"/>
      </p:ext>
    </p:extLst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AB01633-F481-4130-B48B-A15B4A37E7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CD36B68-7356-48FD-B413-9D54F694FD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69F0C24-8241-453E-9413-B96FCACABB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68F0FE-4FF6-45BD-B9C8-D41061B5AA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7923925"/>
      </p:ext>
    </p:extLst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8">
            <a:extLst>
              <a:ext uri="{FF2B5EF4-FFF2-40B4-BE49-F238E27FC236}">
                <a16:creationId xmlns:a16="http://schemas.microsoft.com/office/drawing/2014/main" xmlns="" id="{90845B82-071A-4B27-BAB9-0049348E7A7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553200" y="6362700"/>
            <a:ext cx="2133600" cy="2778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r>
              <a:rPr lang="id-ID" sz="1200"/>
              <a:t>Revisi: 00</a:t>
            </a:r>
            <a:endParaRPr lang="id-ID" sz="16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2DC11F31-EF4B-4091-BA7F-EB97DA17DD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76C70A47-F855-4E72-865D-89C5AA0A5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7FE73F43-33CC-4F59-A68D-754146931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180E18E-2D59-485C-A201-89305E61081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96472407"/>
      </p:ext>
    </p:extLst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8">
            <a:extLst>
              <a:ext uri="{FF2B5EF4-FFF2-40B4-BE49-F238E27FC236}">
                <a16:creationId xmlns:a16="http://schemas.microsoft.com/office/drawing/2014/main" xmlns="" id="{0A4D1F92-4EEB-40AE-8A90-25C9AA725CF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553200" y="6362700"/>
            <a:ext cx="2133600" cy="2778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r>
              <a:rPr lang="id-ID" sz="1200"/>
              <a:t>Versi : 01</a:t>
            </a:r>
            <a:endParaRPr lang="id-ID" sz="16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BC17E544-79A9-4886-B806-23491132B7E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BFEC3FD0-8078-4F9C-B42D-4B74505520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8CE56F98-7119-4B0A-A333-B631BE10C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4993E9-6E24-44D5-BB95-157BF2BAE19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2887505"/>
      </p:ext>
    </p:extLst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8">
            <a:extLst>
              <a:ext uri="{FF2B5EF4-FFF2-40B4-BE49-F238E27FC236}">
                <a16:creationId xmlns:a16="http://schemas.microsoft.com/office/drawing/2014/main" xmlns="" id="{77B8D2E8-981E-4983-A2AA-561BA840DB8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553200" y="6362700"/>
            <a:ext cx="2133600" cy="2778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r>
              <a:rPr lang="id-ID" sz="1200"/>
              <a:t>Versi : 01</a:t>
            </a:r>
            <a:endParaRPr lang="id-ID" sz="160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xmlns="" id="{5D7709A5-0311-4130-9945-3CD0F2E9975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xmlns="" id="{A58D20DD-70A6-4BB1-B74A-C43C8FFC5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xmlns="" id="{BDB3E5DB-E036-4232-8728-CDABED609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6AC4BA-E991-4D5A-B970-4279FC4CC21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64501722"/>
      </p:ext>
    </p:extLst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6A2DD03F-4448-49F9-8E99-01DD669C65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A2A87EC0-B36A-42D6-A1A8-37DE454B17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F961612D-7BBC-4EFC-B10F-93BE290E6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6A1D3E-3D43-4AE7-99ED-89AC5543C22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86161862"/>
      </p:ext>
    </p:extLst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4E99994A-29FE-45A5-B251-0C1807B11F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BD3C6CAF-847D-4152-B3D4-46FA05D760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5260F8B-3A2E-4BF2-B9E7-2B0E09762E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4DD072-25E6-4270-9934-129811BF210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64784831"/>
      </p:ext>
    </p:extLst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251E00D-1C98-4DB4-B320-6801B3CF6F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9B32C800-B242-4F58-9757-03201C6B5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79DD3484-AA18-4AB2-96A1-47B6E94106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0888ED-9035-4C45-8E43-2E8E92F8D20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76526184"/>
      </p:ext>
    </p:extLst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70C43C0-05CE-4FD3-B1E5-92839FFCD24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09250FE-BB11-4043-AAEC-761FB5C99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2133EBB-108B-4E5C-A90E-C47B5CE43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DCE018-9E43-478A-8EE8-C5E02A651C6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90309863"/>
      </p:ext>
    </p:extLst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D083A90-D66E-4F34-9952-AC2D2115B1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51AC241-02E0-4104-A258-B0815695B2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8677D93-402E-4118-8399-F64A4E186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9CF233-E353-4E0F-B95F-CD225896F1F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03955609"/>
      </p:ext>
    </p:extLst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xmlns="" id="{CE3C7378-6F90-42B5-90AD-FB05F7D1EE9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xmlns="" id="{D35E97CF-1CD4-49E8-A0C4-18369651D77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A4BD2A6-7D9F-4F8B-8A26-5D5E24D867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F9BCEEDF-81C9-479D-8FA1-2C1A9A038306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29" name="TextBox 6">
            <a:extLst>
              <a:ext uri="{FF2B5EF4-FFF2-40B4-BE49-F238E27FC236}">
                <a16:creationId xmlns:a16="http://schemas.microsoft.com/office/drawing/2014/main" xmlns="" id="{F12AE2FB-10A1-4712-8777-0847104651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6362700"/>
            <a:ext cx="2133600" cy="2778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r>
              <a:rPr lang="id-ID" sz="1200"/>
              <a:t>Versi : 01</a:t>
            </a:r>
            <a:endParaRPr lang="id-ID" sz="1600"/>
          </a:p>
        </p:txBody>
      </p:sp>
      <p:sp>
        <p:nvSpPr>
          <p:cNvPr id="1030" name="TextBox 7">
            <a:extLst>
              <a:ext uri="{FF2B5EF4-FFF2-40B4-BE49-F238E27FC236}">
                <a16:creationId xmlns:a16="http://schemas.microsoft.com/office/drawing/2014/main" xmlns="" id="{888E8057-CBEA-499F-9AF0-1BFC0701A2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404813"/>
            <a:ext cx="1655763" cy="2762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 b="1"/>
              <a:t>I.</a:t>
            </a:r>
            <a:fld id="{73396096-AE78-4DE0-80F6-08FE7C416417}" type="slidenum">
              <a:rPr lang="id-ID" altLang="en-US" sz="1200" b="1"/>
              <a:pPr eaLnBrk="1" hangingPunct="1"/>
              <a:t>‹#›</a:t>
            </a:fld>
            <a:endParaRPr lang="id-ID" altLang="en-US" sz="1200" b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ransition spd="slow">
    <p:fade thruBlk="1"/>
  </p:transition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F231C8F5-0D1D-4947-AA65-663529F117B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2132856"/>
            <a:ext cx="9144000" cy="17543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</a:rPr>
              <a:t>HUBUNGAN INDUSTRIAL</a:t>
            </a:r>
            <a:endParaRPr lang="id-ID" sz="36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</a:endParaRPr>
          </a:p>
          <a:p>
            <a:pPr algn="ctr">
              <a:defRPr/>
            </a:pPr>
            <a:endParaRPr lang="en-US" sz="36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</a:endParaRPr>
          </a:p>
          <a:p>
            <a:pPr algn="ctr">
              <a:defRPr/>
            </a:pPr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</a:rPr>
              <a:t>MINGGU KE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</a:rPr>
              <a:t>14</a:t>
            </a:r>
            <a:endParaRPr lang="en-US" sz="36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</a:endParaRPr>
          </a:p>
        </p:txBody>
      </p:sp>
      <p:pic>
        <p:nvPicPr>
          <p:cNvPr id="13315" name="Picture 2" descr="D:\Picture\logo ibi small.gif">
            <a:extLst>
              <a:ext uri="{FF2B5EF4-FFF2-40B4-BE49-F238E27FC236}">
                <a16:creationId xmlns:a16="http://schemas.microsoft.com/office/drawing/2014/main" xmlns="" id="{ACE5A91D-5CE1-46F9-B4BE-745F5A1AF9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Footer Placeholder 1">
            <a:extLst>
              <a:ext uri="{FF2B5EF4-FFF2-40B4-BE49-F238E27FC236}">
                <a16:creationId xmlns:a16="http://schemas.microsoft.com/office/drawing/2014/main" xmlns="" id="{CCD7E200-1C40-45B4-A85F-48BDE42BCA21}"/>
              </a:ext>
            </a:extLst>
          </p:cNvPr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 dirty="0"/>
              <a:t>MK :</a:t>
            </a:r>
            <a:r>
              <a:rPr lang="id-ID" altLang="en-US" sz="1200" dirty="0"/>
              <a:t> Manajemen Sumber Daya Manusia Lanjutan</a:t>
            </a:r>
          </a:p>
          <a:p>
            <a:pPr algn="ctr"/>
            <a:r>
              <a:rPr lang="id-ID" altLang="en-US" sz="1200" dirty="0"/>
              <a:t>Kode </a:t>
            </a:r>
            <a:r>
              <a:rPr lang="en-US" altLang="en-US" sz="1200" dirty="0"/>
              <a:t>MK</a:t>
            </a:r>
            <a:r>
              <a:rPr lang="id-ID" altLang="en-US" sz="1200" dirty="0"/>
              <a:t> MAN19425</a:t>
            </a:r>
          </a:p>
          <a:p>
            <a:pPr algn="ctr" eaLnBrk="1" hangingPunct="1"/>
            <a:endParaRPr lang="en-US" altLang="en-US" sz="1200" dirty="0"/>
          </a:p>
        </p:txBody>
      </p:sp>
      <p:sp>
        <p:nvSpPr>
          <p:cNvPr id="13317" name="Date Placeholder 2">
            <a:extLst>
              <a:ext uri="{FF2B5EF4-FFF2-40B4-BE49-F238E27FC236}">
                <a16:creationId xmlns:a16="http://schemas.microsoft.com/office/drawing/2014/main" xmlns="" id="{A5DD6435-6795-442D-BCBF-DF30B6CB792D}"/>
              </a:ext>
            </a:extLst>
          </p:cNvPr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/>
              <a:t>30-03-2020</a:t>
            </a:r>
            <a:endParaRPr lang="en-US" altLang="en-US" sz="1200"/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Content Placeholder 2">
            <a:extLst>
              <a:ext uri="{FF2B5EF4-FFF2-40B4-BE49-F238E27FC236}">
                <a16:creationId xmlns:a16="http://schemas.microsoft.com/office/drawing/2014/main" xmlns="" id="{0281C556-C118-41C0-A6C9-0D11313EC7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en-US" sz="4000" b="1" dirty="0"/>
              <a:t>	</a:t>
            </a: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en-US" sz="4000" b="1" dirty="0"/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id-ID" altLang="en-US" sz="4000" b="1" dirty="0">
                <a:sym typeface="Wingdings" panose="05000000000000000000" pitchFamily="2" charset="2"/>
              </a:rPr>
              <a:t> </a:t>
            </a:r>
            <a:r>
              <a:rPr lang="en-US" altLang="en-US" sz="4000" b="1" dirty="0">
                <a:sym typeface="Wingdings" panose="05000000000000000000" pitchFamily="2" charset="2"/>
              </a:rPr>
              <a:t>Thankyou </a:t>
            </a:r>
            <a:r>
              <a:rPr lang="id-ID" altLang="en-US" sz="4000" b="1" dirty="0">
                <a:sym typeface="Wingdings" panose="05000000000000000000" pitchFamily="2" charset="2"/>
              </a:rPr>
              <a:t></a:t>
            </a:r>
            <a:endParaRPr lang="en-US" altLang="en-US" sz="4000" b="1" dirty="0"/>
          </a:p>
        </p:txBody>
      </p:sp>
      <p:sp>
        <p:nvSpPr>
          <p:cNvPr id="27651" name="Date Placeholder 2">
            <a:extLst>
              <a:ext uri="{FF2B5EF4-FFF2-40B4-BE49-F238E27FC236}">
                <a16:creationId xmlns:a16="http://schemas.microsoft.com/office/drawing/2014/main" xmlns="" id="{1DF52FCB-2DCC-4BE6-B394-7760962287D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d-ID" altLang="en-US"/>
              <a:t>30-03-2020</a:t>
            </a:r>
            <a:endParaRPr lang="en-US" altLang="en-US"/>
          </a:p>
        </p:txBody>
      </p:sp>
      <p:sp>
        <p:nvSpPr>
          <p:cNvPr id="27652" name="Footer Placeholder 1">
            <a:extLst>
              <a:ext uri="{FF2B5EF4-FFF2-40B4-BE49-F238E27FC236}">
                <a16:creationId xmlns:a16="http://schemas.microsoft.com/office/drawing/2014/main" xmlns="" id="{FE5F5310-8413-4871-9B06-6DA3F1949463}"/>
              </a:ext>
            </a:extLst>
          </p:cNvPr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Manajemen Sumber Daya Manusia Lanjutan</a:t>
            </a:r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MAN19425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>
            <a:extLst>
              <a:ext uri="{FF2B5EF4-FFF2-40B4-BE49-F238E27FC236}">
                <a16:creationId xmlns:a16="http://schemas.microsoft.com/office/drawing/2014/main" xmlns="" id="{409E0344-8FA9-417E-8A89-3B01C2A56BC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260350"/>
            <a:ext cx="8229600" cy="1143000"/>
          </a:xfrm>
        </p:spPr>
        <p:txBody>
          <a:bodyPr/>
          <a:lstStyle/>
          <a:p>
            <a:pPr eaLnBrk="1" hangingPunct="1"/>
            <a:r>
              <a:rPr lang="id-ID" altLang="en-US"/>
              <a:t>OUTLINE</a:t>
            </a:r>
          </a:p>
        </p:txBody>
      </p:sp>
      <p:sp>
        <p:nvSpPr>
          <p:cNvPr id="14339" name="Content Placeholder 2">
            <a:extLst>
              <a:ext uri="{FF2B5EF4-FFF2-40B4-BE49-F238E27FC236}">
                <a16:creationId xmlns:a16="http://schemas.microsoft.com/office/drawing/2014/main" xmlns="" id="{F6D26035-999E-4DA2-A8A2-76BCEDF93F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8" y="1916832"/>
            <a:ext cx="8003232" cy="3215377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n-US" altLang="en-US" dirty="0" err="1" smtClean="0"/>
              <a:t>Pengertian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Hubungan</a:t>
            </a:r>
            <a:r>
              <a:rPr lang="en-US" altLang="en-US" dirty="0" smtClean="0"/>
              <a:t> Industrial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altLang="en-US" dirty="0" err="1" smtClean="0"/>
              <a:t>Pengertian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Serikat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Pekerja</a:t>
            </a:r>
            <a:endParaRPr lang="en-US" altLang="en-US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en-US" altLang="en-US" dirty="0" err="1" smtClean="0"/>
              <a:t>Tujuan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Manfaat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Hubungan</a:t>
            </a:r>
            <a:r>
              <a:rPr lang="en-US" altLang="en-US" dirty="0" smtClean="0"/>
              <a:t> Industrial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altLang="en-US" dirty="0" err="1" smtClean="0"/>
              <a:t>Pengaruh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Hubungan</a:t>
            </a:r>
            <a:r>
              <a:rPr lang="en-US" altLang="en-US" dirty="0" smtClean="0"/>
              <a:t> Industrial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altLang="en-US" dirty="0" err="1" smtClean="0"/>
              <a:t>Perselisihan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Perburuhan</a:t>
            </a:r>
            <a:endParaRPr lang="en-US" altLang="en-US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en-US" altLang="en-US" dirty="0" err="1" smtClean="0"/>
              <a:t>Penyelesaian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Perselisihan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Perburuhan</a:t>
            </a:r>
            <a:endParaRPr lang="en-US" altLang="en-US" dirty="0"/>
          </a:p>
          <a:p>
            <a:pPr marL="0" indent="0">
              <a:buNone/>
            </a:pPr>
            <a:endParaRPr lang="en-US" altLang="en-US" dirty="0"/>
          </a:p>
          <a:p>
            <a:pPr marL="0" indent="0">
              <a:buNone/>
            </a:pPr>
            <a:endParaRPr lang="en-US" altLang="en-US" dirty="0"/>
          </a:p>
          <a:p>
            <a:pPr marL="0" indent="0">
              <a:buNone/>
            </a:pPr>
            <a:endParaRPr lang="en-US" altLang="en-US" dirty="0"/>
          </a:p>
          <a:p>
            <a:pPr>
              <a:buFont typeface="Wingdings" panose="05000000000000000000" pitchFamily="2" charset="2"/>
              <a:buChar char="q"/>
            </a:pPr>
            <a:endParaRPr lang="en-US" altLang="en-US" dirty="0"/>
          </a:p>
          <a:p>
            <a:pPr marL="0" indent="0">
              <a:buNone/>
            </a:pPr>
            <a:endParaRPr lang="en-US" altLang="en-US" dirty="0"/>
          </a:p>
        </p:txBody>
      </p:sp>
      <p:sp>
        <p:nvSpPr>
          <p:cNvPr id="14340" name="Date Placeholder 2">
            <a:extLst>
              <a:ext uri="{FF2B5EF4-FFF2-40B4-BE49-F238E27FC236}">
                <a16:creationId xmlns:a16="http://schemas.microsoft.com/office/drawing/2014/main" xmlns="" id="{A9EE4946-3588-4BB1-A404-BFF77724808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d-ID" altLang="en-US"/>
              <a:t>30-03-2020</a:t>
            </a:r>
            <a:endParaRPr lang="en-US" altLang="en-US"/>
          </a:p>
        </p:txBody>
      </p:sp>
      <p:sp>
        <p:nvSpPr>
          <p:cNvPr id="14341" name="Footer Placeholder 1">
            <a:extLst>
              <a:ext uri="{FF2B5EF4-FFF2-40B4-BE49-F238E27FC236}">
                <a16:creationId xmlns:a16="http://schemas.microsoft.com/office/drawing/2014/main" xmlns="" id="{F9566118-14B0-4151-A480-14AC0C422B68}"/>
              </a:ext>
            </a:extLst>
          </p:cNvPr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Manajemen Sumber Daya Manusia Lanjutan</a:t>
            </a:r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MAN19425</a:t>
            </a:r>
          </a:p>
          <a:p>
            <a:pPr algn="ctr" eaLnBrk="1" hangingPunct="1"/>
            <a:endParaRPr lang="en-US" altLang="en-US" sz="1200"/>
          </a:p>
        </p:txBody>
      </p:sp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>
            <a:extLst>
              <a:ext uri="{FF2B5EF4-FFF2-40B4-BE49-F238E27FC236}">
                <a16:creationId xmlns:a16="http://schemas.microsoft.com/office/drawing/2014/main" xmlns="" id="{409E0344-8FA9-417E-8A89-3B01C2A56BC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26035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dirty="0" err="1"/>
              <a:t>Pengertian</a:t>
            </a:r>
            <a:r>
              <a:rPr lang="en-US" altLang="en-US" dirty="0"/>
              <a:t> </a:t>
            </a:r>
            <a:r>
              <a:rPr lang="en-US" altLang="en-US" dirty="0" err="1" smtClean="0"/>
              <a:t>Hubungan</a:t>
            </a:r>
            <a:r>
              <a:rPr lang="en-US" altLang="en-US" dirty="0" smtClean="0"/>
              <a:t> Industrial</a:t>
            </a:r>
            <a:endParaRPr lang="id-ID" altLang="en-US" dirty="0"/>
          </a:p>
        </p:txBody>
      </p:sp>
      <p:sp>
        <p:nvSpPr>
          <p:cNvPr id="14339" name="Content Placeholder 2">
            <a:extLst>
              <a:ext uri="{FF2B5EF4-FFF2-40B4-BE49-F238E27FC236}">
                <a16:creationId xmlns:a16="http://schemas.microsoft.com/office/drawing/2014/main" xmlns="" id="{F6D26035-999E-4DA2-A8A2-76BCEDF93F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8" y="1403350"/>
            <a:ext cx="8003232" cy="4833962"/>
          </a:xfrm>
        </p:spPr>
        <p:txBody>
          <a:bodyPr/>
          <a:lstStyle/>
          <a:p>
            <a:pPr marL="0" lvl="0" indent="0" algn="just">
              <a:spcBef>
                <a:spcPct val="0"/>
              </a:spcBef>
              <a:buNone/>
            </a:pPr>
            <a:r>
              <a:rPr lang="en-US" altLang="en-US" sz="2000" b="1" dirty="0" err="1"/>
              <a:t>Pengertian</a:t>
            </a:r>
            <a:r>
              <a:rPr lang="en-US" altLang="en-US" sz="2000" b="1" dirty="0"/>
              <a:t> </a:t>
            </a:r>
            <a:r>
              <a:rPr lang="en-US" altLang="en-US" sz="2000" b="1" dirty="0" err="1"/>
              <a:t>hubungan</a:t>
            </a:r>
            <a:r>
              <a:rPr lang="en-US" altLang="en-US" sz="2000" b="1" dirty="0"/>
              <a:t> industrial </a:t>
            </a:r>
            <a:r>
              <a:rPr lang="en-US" altLang="en-US" sz="2000" b="1" dirty="0" err="1"/>
              <a:t>menurut</a:t>
            </a:r>
            <a:r>
              <a:rPr lang="en-US" altLang="en-US" sz="2000" b="1" dirty="0"/>
              <a:t> </a:t>
            </a:r>
            <a:r>
              <a:rPr lang="en-US" altLang="en-US" sz="2000" b="1" dirty="0" err="1"/>
              <a:t>beberapa</a:t>
            </a:r>
            <a:r>
              <a:rPr lang="en-US" altLang="en-US" sz="2000" b="1" dirty="0"/>
              <a:t> </a:t>
            </a:r>
            <a:r>
              <a:rPr lang="en-US" altLang="en-US" sz="2000" b="1" dirty="0" err="1"/>
              <a:t>ahli</a:t>
            </a:r>
            <a:r>
              <a:rPr lang="en-US" altLang="en-US" sz="2000" b="1" dirty="0"/>
              <a:t> :</a:t>
            </a:r>
          </a:p>
          <a:p>
            <a:pPr marL="0" lvl="0" indent="0" algn="just">
              <a:spcBef>
                <a:spcPct val="0"/>
              </a:spcBef>
              <a:buNone/>
            </a:pPr>
            <a:r>
              <a:rPr lang="en-US" altLang="en-US" sz="2000" dirty="0"/>
              <a:t>1.   </a:t>
            </a:r>
            <a:r>
              <a:rPr lang="en-US" altLang="en-US" sz="2000" b="1" i="1" dirty="0"/>
              <a:t> Michael </a:t>
            </a:r>
            <a:r>
              <a:rPr lang="en-US" altLang="en-US" sz="2000" b="1" i="1" dirty="0" err="1" smtClean="0"/>
              <a:t>Saloman</a:t>
            </a:r>
            <a:r>
              <a:rPr lang="en-US" altLang="en-US" sz="2000" b="1" i="1" dirty="0" smtClean="0"/>
              <a:t>.</a:t>
            </a:r>
            <a:endParaRPr lang="en-US" altLang="en-US" sz="2000" b="1" i="1" dirty="0"/>
          </a:p>
          <a:p>
            <a:pPr marL="441325" lvl="0" indent="0" algn="just">
              <a:spcBef>
                <a:spcPct val="0"/>
              </a:spcBef>
              <a:buNone/>
            </a:pPr>
            <a:r>
              <a:rPr lang="en-US" altLang="en-US" sz="1800" dirty="0" err="1"/>
              <a:t>Hubungan</a:t>
            </a:r>
            <a:r>
              <a:rPr lang="en-US" altLang="en-US" sz="1800" dirty="0"/>
              <a:t> industrial </a:t>
            </a:r>
            <a:r>
              <a:rPr lang="en-US" altLang="en-US" sz="1800" dirty="0" err="1"/>
              <a:t>melibatkan</a:t>
            </a:r>
            <a:r>
              <a:rPr lang="en-US" altLang="en-US" sz="1800" dirty="0"/>
              <a:t> </a:t>
            </a:r>
            <a:r>
              <a:rPr lang="en-US" altLang="en-US" sz="1800" dirty="0" err="1"/>
              <a:t>sejumlah</a:t>
            </a:r>
            <a:r>
              <a:rPr lang="en-US" altLang="en-US" sz="1800" dirty="0"/>
              <a:t> </a:t>
            </a:r>
            <a:r>
              <a:rPr lang="en-US" altLang="en-US" sz="1800" dirty="0" err="1"/>
              <a:t>konsep</a:t>
            </a:r>
            <a:r>
              <a:rPr lang="en-US" altLang="en-US" sz="1800" dirty="0"/>
              <a:t>, </a:t>
            </a:r>
            <a:r>
              <a:rPr lang="en-US" altLang="en-US" sz="1800" dirty="0" err="1"/>
              <a:t>misalnya</a:t>
            </a:r>
            <a:r>
              <a:rPr lang="en-US" altLang="en-US" sz="1800" dirty="0"/>
              <a:t> </a:t>
            </a:r>
            <a:r>
              <a:rPr lang="en-US" altLang="en-US" sz="1800" dirty="0" err="1"/>
              <a:t>konsep</a:t>
            </a:r>
            <a:r>
              <a:rPr lang="en-US" altLang="en-US" sz="1800" dirty="0"/>
              <a:t> </a:t>
            </a:r>
            <a:r>
              <a:rPr lang="en-US" altLang="en-US" sz="1800" dirty="0" err="1"/>
              <a:t>keadilan</a:t>
            </a:r>
            <a:r>
              <a:rPr lang="en-US" altLang="en-US" sz="1800" dirty="0"/>
              <a:t> </a:t>
            </a:r>
            <a:r>
              <a:rPr lang="en-US" altLang="en-US" sz="1800" dirty="0" err="1"/>
              <a:t>dan</a:t>
            </a:r>
            <a:r>
              <a:rPr lang="en-US" altLang="en-US" sz="1800" dirty="0"/>
              <a:t> </a:t>
            </a:r>
            <a:r>
              <a:rPr lang="en-US" altLang="en-US" sz="1800" dirty="0" err="1"/>
              <a:t>kesamaan</a:t>
            </a:r>
            <a:r>
              <a:rPr lang="en-US" altLang="en-US" sz="1800" dirty="0"/>
              <a:t>, </a:t>
            </a:r>
            <a:r>
              <a:rPr lang="en-US" altLang="en-US" sz="1800" dirty="0" err="1"/>
              <a:t>kekuatan</a:t>
            </a:r>
            <a:r>
              <a:rPr lang="en-US" altLang="en-US" sz="1800" dirty="0"/>
              <a:t> </a:t>
            </a:r>
            <a:r>
              <a:rPr lang="en-US" altLang="en-US" sz="1800" dirty="0" err="1"/>
              <a:t>dan</a:t>
            </a:r>
            <a:r>
              <a:rPr lang="en-US" altLang="en-US" sz="1800" dirty="0"/>
              <a:t> </a:t>
            </a:r>
            <a:r>
              <a:rPr lang="en-US" altLang="en-US" sz="1800" dirty="0" err="1"/>
              <a:t>kewenangan</a:t>
            </a:r>
            <a:r>
              <a:rPr lang="en-US" altLang="en-US" sz="1800" dirty="0"/>
              <a:t>, </a:t>
            </a:r>
            <a:r>
              <a:rPr lang="en-US" altLang="en-US" sz="1800" dirty="0" err="1"/>
              <a:t>individualisme</a:t>
            </a:r>
            <a:r>
              <a:rPr lang="en-US" altLang="en-US" sz="1800" dirty="0"/>
              <a:t> </a:t>
            </a:r>
            <a:r>
              <a:rPr lang="en-US" altLang="en-US" sz="1800" dirty="0" err="1"/>
              <a:t>dan</a:t>
            </a:r>
            <a:r>
              <a:rPr lang="en-US" altLang="en-US" sz="1800" dirty="0"/>
              <a:t> </a:t>
            </a:r>
            <a:r>
              <a:rPr lang="en-US" altLang="en-US" sz="1800" dirty="0" err="1"/>
              <a:t>kolektivitas</a:t>
            </a:r>
            <a:r>
              <a:rPr lang="en-US" altLang="en-US" sz="1800" dirty="0"/>
              <a:t>, </a:t>
            </a:r>
            <a:r>
              <a:rPr lang="en-US" altLang="en-US" sz="1800" dirty="0" err="1"/>
              <a:t>hak</a:t>
            </a:r>
            <a:r>
              <a:rPr lang="en-US" altLang="en-US" sz="1800" dirty="0"/>
              <a:t> </a:t>
            </a:r>
            <a:r>
              <a:rPr lang="en-US" altLang="en-US" sz="1800" dirty="0" err="1"/>
              <a:t>dan</a:t>
            </a:r>
            <a:r>
              <a:rPr lang="en-US" altLang="en-US" sz="1800" dirty="0"/>
              <a:t> </a:t>
            </a:r>
            <a:r>
              <a:rPr lang="en-US" altLang="en-US" sz="1800" dirty="0" err="1"/>
              <a:t>kewajiban</a:t>
            </a:r>
            <a:r>
              <a:rPr lang="en-US" altLang="en-US" sz="1800" dirty="0"/>
              <a:t>, </a:t>
            </a:r>
            <a:r>
              <a:rPr lang="en-US" altLang="en-US" sz="1800" dirty="0" err="1"/>
              <a:t>serta</a:t>
            </a:r>
            <a:r>
              <a:rPr lang="en-US" altLang="en-US" sz="1800" dirty="0"/>
              <a:t> </a:t>
            </a:r>
            <a:r>
              <a:rPr lang="en-US" altLang="en-US" sz="1800" dirty="0" err="1"/>
              <a:t>integritas</a:t>
            </a:r>
            <a:r>
              <a:rPr lang="en-US" altLang="en-US" sz="1800" dirty="0"/>
              <a:t> </a:t>
            </a:r>
            <a:r>
              <a:rPr lang="en-US" altLang="en-US" sz="1800" dirty="0" err="1"/>
              <a:t>dan</a:t>
            </a:r>
            <a:r>
              <a:rPr lang="en-US" altLang="en-US" sz="1800" dirty="0"/>
              <a:t> </a:t>
            </a:r>
            <a:r>
              <a:rPr lang="en-US" altLang="en-US" sz="1800" dirty="0" err="1"/>
              <a:t>kepercayaan</a:t>
            </a:r>
            <a:r>
              <a:rPr lang="en-US" altLang="en-US" sz="1800" dirty="0"/>
              <a:t>.</a:t>
            </a:r>
          </a:p>
          <a:p>
            <a:pPr marL="0" lvl="0" indent="0" algn="just">
              <a:spcBef>
                <a:spcPct val="0"/>
              </a:spcBef>
              <a:buNone/>
            </a:pPr>
            <a:endParaRPr lang="en-US" altLang="en-US" sz="2000" dirty="0" smtClean="0"/>
          </a:p>
          <a:p>
            <a:pPr marL="0" lvl="0" indent="0" algn="just">
              <a:spcBef>
                <a:spcPct val="0"/>
              </a:spcBef>
              <a:buNone/>
            </a:pPr>
            <a:r>
              <a:rPr lang="en-US" altLang="en-US" sz="2000" dirty="0" smtClean="0"/>
              <a:t>2</a:t>
            </a:r>
            <a:r>
              <a:rPr lang="en-US" altLang="en-US" sz="2000" dirty="0"/>
              <a:t>.    </a:t>
            </a:r>
            <a:r>
              <a:rPr lang="en-US" altLang="en-US" sz="2000" b="1" i="1" dirty="0" err="1" smtClean="0"/>
              <a:t>Suwarto</a:t>
            </a:r>
            <a:r>
              <a:rPr lang="en-US" altLang="en-US" sz="2000" b="1" i="1" dirty="0" smtClean="0"/>
              <a:t> </a:t>
            </a:r>
            <a:r>
              <a:rPr lang="en-US" altLang="en-US" sz="2000" b="1" i="1" dirty="0"/>
              <a:t>(2000</a:t>
            </a:r>
            <a:r>
              <a:rPr lang="en-US" altLang="en-US" sz="2000" b="1" i="1" dirty="0" smtClean="0"/>
              <a:t>).</a:t>
            </a:r>
            <a:endParaRPr lang="en-US" altLang="en-US" sz="2000" b="1" i="1" dirty="0"/>
          </a:p>
          <a:p>
            <a:pPr marL="441325" lvl="0" indent="0" algn="just">
              <a:spcBef>
                <a:spcPct val="0"/>
              </a:spcBef>
              <a:buNone/>
            </a:pPr>
            <a:r>
              <a:rPr lang="en-US" altLang="en-US" sz="1800" dirty="0" err="1"/>
              <a:t>Hubungan</a:t>
            </a:r>
            <a:r>
              <a:rPr lang="en-US" altLang="en-US" sz="1800" dirty="0"/>
              <a:t> industrial </a:t>
            </a:r>
            <a:r>
              <a:rPr lang="en-US" altLang="en-US" sz="1800" dirty="0" err="1"/>
              <a:t>diartikan</a:t>
            </a:r>
            <a:r>
              <a:rPr lang="en-US" altLang="en-US" sz="1800" dirty="0"/>
              <a:t> </a:t>
            </a:r>
            <a:r>
              <a:rPr lang="en-US" altLang="en-US" sz="1800" dirty="0" err="1"/>
              <a:t>sebagai</a:t>
            </a:r>
            <a:r>
              <a:rPr lang="en-US" altLang="en-US" sz="1800" dirty="0"/>
              <a:t> </a:t>
            </a:r>
            <a:r>
              <a:rPr lang="en-US" altLang="en-US" sz="1800" dirty="0" err="1"/>
              <a:t>sistem</a:t>
            </a:r>
            <a:r>
              <a:rPr lang="en-US" altLang="en-US" sz="1800" dirty="0"/>
              <a:t> </a:t>
            </a:r>
            <a:r>
              <a:rPr lang="en-US" altLang="en-US" sz="1800" dirty="0" err="1"/>
              <a:t>hubungan</a:t>
            </a:r>
            <a:r>
              <a:rPr lang="en-US" altLang="en-US" sz="1800" dirty="0"/>
              <a:t> yang </a:t>
            </a:r>
            <a:r>
              <a:rPr lang="en-US" altLang="en-US" sz="1800" dirty="0" err="1"/>
              <a:t>terbentuk</a:t>
            </a:r>
            <a:r>
              <a:rPr lang="en-US" altLang="en-US" sz="1800" dirty="0"/>
              <a:t> </a:t>
            </a:r>
            <a:r>
              <a:rPr lang="en-US" altLang="en-US" sz="1800" dirty="0" err="1"/>
              <a:t>antara</a:t>
            </a:r>
            <a:r>
              <a:rPr lang="en-US" altLang="en-US" sz="1800" dirty="0"/>
              <a:t> para </a:t>
            </a:r>
            <a:r>
              <a:rPr lang="en-US" altLang="en-US" sz="1800" dirty="0" err="1"/>
              <a:t>pelaku</a:t>
            </a:r>
            <a:r>
              <a:rPr lang="en-US" altLang="en-US" sz="1800" dirty="0"/>
              <a:t> proses </a:t>
            </a:r>
            <a:r>
              <a:rPr lang="en-US" altLang="en-US" sz="1800" dirty="0" err="1"/>
              <a:t>produksi</a:t>
            </a:r>
            <a:r>
              <a:rPr lang="en-US" altLang="en-US" sz="1800" dirty="0"/>
              <a:t> </a:t>
            </a:r>
            <a:r>
              <a:rPr lang="en-US" altLang="en-US" sz="1800" dirty="0" err="1"/>
              <a:t>barang</a:t>
            </a:r>
            <a:r>
              <a:rPr lang="en-US" altLang="en-US" sz="1800" dirty="0"/>
              <a:t> </a:t>
            </a:r>
            <a:r>
              <a:rPr lang="en-US" altLang="en-US" sz="1800" dirty="0" err="1"/>
              <a:t>dan</a:t>
            </a:r>
            <a:r>
              <a:rPr lang="en-US" altLang="en-US" sz="1800" dirty="0"/>
              <a:t>/</a:t>
            </a:r>
            <a:r>
              <a:rPr lang="en-US" altLang="en-US" sz="1800" dirty="0" err="1"/>
              <a:t>atau</a:t>
            </a:r>
            <a:r>
              <a:rPr lang="en-US" altLang="en-US" sz="1800" dirty="0"/>
              <a:t> </a:t>
            </a:r>
            <a:r>
              <a:rPr lang="en-US" altLang="en-US" sz="1800" dirty="0" err="1"/>
              <a:t>jasa</a:t>
            </a:r>
            <a:r>
              <a:rPr lang="en-US" altLang="en-US" sz="1800" dirty="0"/>
              <a:t>.</a:t>
            </a:r>
          </a:p>
          <a:p>
            <a:pPr marL="0" lvl="0" indent="0" algn="just">
              <a:spcBef>
                <a:spcPct val="0"/>
              </a:spcBef>
              <a:buNone/>
            </a:pPr>
            <a:endParaRPr lang="en-US" altLang="en-US" sz="2000" dirty="0" smtClean="0"/>
          </a:p>
          <a:p>
            <a:pPr marL="0" lvl="0" indent="0" algn="just">
              <a:spcBef>
                <a:spcPct val="0"/>
              </a:spcBef>
              <a:buNone/>
            </a:pPr>
            <a:r>
              <a:rPr lang="en-US" altLang="en-US" sz="2000" dirty="0" smtClean="0"/>
              <a:t>3.    </a:t>
            </a:r>
            <a:r>
              <a:rPr lang="en-US" altLang="en-US" sz="2000" b="1" i="1" dirty="0" err="1" smtClean="0"/>
              <a:t>Undang-Undang</a:t>
            </a:r>
            <a:r>
              <a:rPr lang="en-US" altLang="en-US" sz="2000" b="1" i="1" dirty="0" smtClean="0"/>
              <a:t> </a:t>
            </a:r>
            <a:r>
              <a:rPr lang="en-US" altLang="en-US" sz="2000" b="1" i="1" dirty="0"/>
              <a:t>No.13 </a:t>
            </a:r>
            <a:r>
              <a:rPr lang="en-US" altLang="en-US" sz="2000" b="1" i="1" dirty="0" err="1"/>
              <a:t>Tahun</a:t>
            </a:r>
            <a:r>
              <a:rPr lang="en-US" altLang="en-US" sz="2000" b="1" i="1" dirty="0"/>
              <a:t> 2003 </a:t>
            </a:r>
            <a:r>
              <a:rPr lang="en-US" altLang="en-US" sz="2000" b="1" i="1" dirty="0" err="1"/>
              <a:t>tentang</a:t>
            </a:r>
            <a:r>
              <a:rPr lang="en-US" altLang="en-US" sz="2000" b="1" i="1" dirty="0"/>
              <a:t> </a:t>
            </a:r>
            <a:r>
              <a:rPr lang="en-US" altLang="en-US" sz="2000" b="1" i="1" dirty="0" err="1" smtClean="0"/>
              <a:t>Ketenagakerjaan</a:t>
            </a:r>
            <a:r>
              <a:rPr lang="en-US" altLang="en-US" sz="2000" b="1" i="1" dirty="0" smtClean="0"/>
              <a:t>.</a:t>
            </a:r>
          </a:p>
          <a:p>
            <a:pPr marL="441325" lvl="0" indent="0" algn="just">
              <a:spcBef>
                <a:spcPct val="0"/>
              </a:spcBef>
              <a:buNone/>
            </a:pPr>
            <a:r>
              <a:rPr lang="en-US" altLang="en-US" sz="1800" dirty="0" err="1" smtClean="0"/>
              <a:t>Pengertian</a:t>
            </a:r>
            <a:r>
              <a:rPr lang="en-US" altLang="en-US" sz="1800" dirty="0" smtClean="0"/>
              <a:t> </a:t>
            </a:r>
            <a:r>
              <a:rPr lang="en-US" altLang="en-US" sz="1800" dirty="0" err="1"/>
              <a:t>hubungan</a:t>
            </a:r>
            <a:r>
              <a:rPr lang="en-US" altLang="en-US" sz="1800" dirty="0"/>
              <a:t> industrial </a:t>
            </a:r>
            <a:r>
              <a:rPr lang="en-US" altLang="en-US" sz="1800" dirty="0" err="1"/>
              <a:t>sebagai</a:t>
            </a:r>
            <a:r>
              <a:rPr lang="en-US" altLang="en-US" sz="1800" dirty="0"/>
              <a:t> </a:t>
            </a:r>
            <a:r>
              <a:rPr lang="en-US" altLang="en-US" sz="1800" dirty="0" err="1"/>
              <a:t>suatu</a:t>
            </a:r>
            <a:r>
              <a:rPr lang="en-US" altLang="en-US" sz="1800" dirty="0"/>
              <a:t> </a:t>
            </a:r>
            <a:r>
              <a:rPr lang="en-US" altLang="en-US" sz="1800" dirty="0" err="1"/>
              <a:t>sistem</a:t>
            </a:r>
            <a:r>
              <a:rPr lang="en-US" altLang="en-US" sz="1800" dirty="0"/>
              <a:t> </a:t>
            </a:r>
            <a:r>
              <a:rPr lang="en-US" altLang="en-US" sz="1800" dirty="0" err="1"/>
              <a:t>hubungan</a:t>
            </a:r>
            <a:r>
              <a:rPr lang="en-US" altLang="en-US" sz="1800" dirty="0"/>
              <a:t> yang </a:t>
            </a:r>
            <a:r>
              <a:rPr lang="en-US" altLang="en-US" sz="1800" dirty="0" err="1"/>
              <a:t>terbentuk</a:t>
            </a:r>
            <a:r>
              <a:rPr lang="en-US" altLang="en-US" sz="1800" dirty="0"/>
              <a:t> </a:t>
            </a:r>
            <a:r>
              <a:rPr lang="en-US" altLang="en-US" sz="1800" dirty="0" err="1"/>
              <a:t>antara</a:t>
            </a:r>
            <a:r>
              <a:rPr lang="en-US" altLang="en-US" sz="1800" dirty="0"/>
              <a:t> para </a:t>
            </a:r>
            <a:r>
              <a:rPr lang="en-US" altLang="en-US" sz="1800" dirty="0" err="1"/>
              <a:t>pelaku</a:t>
            </a:r>
            <a:r>
              <a:rPr lang="en-US" altLang="en-US" sz="1800" dirty="0"/>
              <a:t> </a:t>
            </a:r>
            <a:r>
              <a:rPr lang="en-US" altLang="en-US" sz="1800" dirty="0" err="1"/>
              <a:t>dalam</a:t>
            </a:r>
            <a:r>
              <a:rPr lang="en-US" altLang="en-US" sz="1800" dirty="0"/>
              <a:t> proses </a:t>
            </a:r>
            <a:r>
              <a:rPr lang="en-US" altLang="en-US" sz="1800" dirty="0" err="1"/>
              <a:t>produksi</a:t>
            </a:r>
            <a:r>
              <a:rPr lang="en-US" altLang="en-US" sz="1800" dirty="0"/>
              <a:t> </a:t>
            </a:r>
            <a:r>
              <a:rPr lang="en-US" altLang="en-US" sz="1800" dirty="0" err="1"/>
              <a:t>barang</a:t>
            </a:r>
            <a:r>
              <a:rPr lang="en-US" altLang="en-US" sz="1800" dirty="0"/>
              <a:t> </a:t>
            </a:r>
            <a:r>
              <a:rPr lang="en-US" altLang="en-US" sz="1800" dirty="0" err="1"/>
              <a:t>dan</a:t>
            </a:r>
            <a:r>
              <a:rPr lang="en-US" altLang="en-US" sz="1800" dirty="0"/>
              <a:t> </a:t>
            </a:r>
            <a:r>
              <a:rPr lang="en-US" altLang="en-US" sz="1800" dirty="0" err="1"/>
              <a:t>atau</a:t>
            </a:r>
            <a:r>
              <a:rPr lang="en-US" altLang="en-US" sz="1800" dirty="0"/>
              <a:t> </a:t>
            </a:r>
            <a:r>
              <a:rPr lang="en-US" altLang="en-US" sz="1800" dirty="0" err="1"/>
              <a:t>jasa</a:t>
            </a:r>
            <a:r>
              <a:rPr lang="en-US" altLang="en-US" sz="1800" dirty="0"/>
              <a:t> yang </a:t>
            </a:r>
            <a:r>
              <a:rPr lang="en-US" altLang="en-US" sz="1800" dirty="0" err="1"/>
              <a:t>terdiri</a:t>
            </a:r>
            <a:r>
              <a:rPr lang="en-US" altLang="en-US" sz="1800" dirty="0"/>
              <a:t> </a:t>
            </a:r>
            <a:r>
              <a:rPr lang="en-US" altLang="en-US" sz="1800" dirty="0" err="1"/>
              <a:t>dari</a:t>
            </a:r>
            <a:r>
              <a:rPr lang="en-US" altLang="en-US" sz="1800" dirty="0"/>
              <a:t> </a:t>
            </a:r>
            <a:r>
              <a:rPr lang="en-US" altLang="en-US" sz="1800" dirty="0" err="1"/>
              <a:t>unsur</a:t>
            </a:r>
            <a:r>
              <a:rPr lang="en-US" altLang="en-US" sz="1800" dirty="0"/>
              <a:t> </a:t>
            </a:r>
            <a:r>
              <a:rPr lang="en-US" altLang="en-US" sz="1800" dirty="0" err="1"/>
              <a:t>pengusaha</a:t>
            </a:r>
            <a:r>
              <a:rPr lang="en-US" altLang="en-US" sz="1800" dirty="0"/>
              <a:t>, </a:t>
            </a:r>
            <a:r>
              <a:rPr lang="en-US" altLang="en-US" sz="1800" dirty="0" err="1"/>
              <a:t>pekerja</a:t>
            </a:r>
            <a:r>
              <a:rPr lang="en-US" altLang="en-US" sz="1800" dirty="0"/>
              <a:t> </a:t>
            </a:r>
            <a:r>
              <a:rPr lang="en-US" altLang="en-US" sz="1800" dirty="0" err="1"/>
              <a:t>atau</a:t>
            </a:r>
            <a:r>
              <a:rPr lang="en-US" altLang="en-US" sz="1800" dirty="0"/>
              <a:t> </a:t>
            </a:r>
            <a:r>
              <a:rPr lang="en-US" altLang="en-US" sz="1800" dirty="0" err="1"/>
              <a:t>buruh</a:t>
            </a:r>
            <a:r>
              <a:rPr lang="en-US" altLang="en-US" sz="1800" dirty="0"/>
              <a:t>, </a:t>
            </a:r>
            <a:r>
              <a:rPr lang="en-US" altLang="en-US" sz="1800" dirty="0" err="1"/>
              <a:t>dan</a:t>
            </a:r>
            <a:r>
              <a:rPr lang="en-US" altLang="en-US" sz="1800" dirty="0"/>
              <a:t> </a:t>
            </a:r>
            <a:r>
              <a:rPr lang="en-US" altLang="en-US" sz="1800" dirty="0" err="1"/>
              <a:t>pemerintah</a:t>
            </a:r>
            <a:r>
              <a:rPr lang="en-US" altLang="en-US" sz="1800" dirty="0"/>
              <a:t> yang </a:t>
            </a:r>
            <a:r>
              <a:rPr lang="en-US" altLang="en-US" sz="1800" dirty="0" err="1"/>
              <a:t>didasarkan</a:t>
            </a:r>
            <a:r>
              <a:rPr lang="en-US" altLang="en-US" sz="1800" dirty="0"/>
              <a:t> </a:t>
            </a:r>
            <a:r>
              <a:rPr lang="en-US" altLang="en-US" sz="1800" dirty="0" err="1"/>
              <a:t>pada</a:t>
            </a:r>
            <a:r>
              <a:rPr lang="en-US" altLang="en-US" sz="1800" dirty="0"/>
              <a:t> </a:t>
            </a:r>
            <a:r>
              <a:rPr lang="en-US" altLang="en-US" sz="1800" dirty="0" err="1"/>
              <a:t>nilai-nilai</a:t>
            </a:r>
            <a:r>
              <a:rPr lang="en-US" altLang="en-US" sz="1800" dirty="0"/>
              <a:t> Pancasila </a:t>
            </a:r>
            <a:r>
              <a:rPr lang="en-US" altLang="en-US" sz="1800" dirty="0" err="1"/>
              <a:t>dan</a:t>
            </a:r>
            <a:r>
              <a:rPr lang="en-US" altLang="en-US" sz="1800" dirty="0"/>
              <a:t> </a:t>
            </a:r>
            <a:r>
              <a:rPr lang="en-US" altLang="en-US" sz="1800" dirty="0" err="1"/>
              <a:t>Undang-Undang</a:t>
            </a:r>
            <a:r>
              <a:rPr lang="en-US" altLang="en-US" sz="1800" dirty="0"/>
              <a:t> </a:t>
            </a:r>
            <a:r>
              <a:rPr lang="en-US" altLang="en-US" sz="1800" dirty="0" err="1"/>
              <a:t>Dasar</a:t>
            </a:r>
            <a:r>
              <a:rPr lang="en-US" altLang="en-US" sz="1800" dirty="0"/>
              <a:t> Negara </a:t>
            </a:r>
            <a:r>
              <a:rPr lang="en-US" altLang="en-US" sz="1800" dirty="0" err="1"/>
              <a:t>Republik</a:t>
            </a:r>
            <a:r>
              <a:rPr lang="en-US" altLang="en-US" sz="1800" dirty="0"/>
              <a:t> Indonesia </a:t>
            </a:r>
            <a:r>
              <a:rPr lang="en-US" altLang="en-US" sz="1800" dirty="0" err="1"/>
              <a:t>Tahun</a:t>
            </a:r>
            <a:r>
              <a:rPr lang="en-US" altLang="en-US" sz="1800" dirty="0"/>
              <a:t> 1945.</a:t>
            </a:r>
          </a:p>
          <a:p>
            <a:pPr marL="0" indent="0">
              <a:buNone/>
            </a:pPr>
            <a:endParaRPr lang="en-US" altLang="en-US" dirty="0"/>
          </a:p>
          <a:p>
            <a:pPr marL="0" indent="0">
              <a:buNone/>
            </a:pPr>
            <a:endParaRPr lang="en-US" altLang="en-US" dirty="0"/>
          </a:p>
        </p:txBody>
      </p:sp>
      <p:sp>
        <p:nvSpPr>
          <p:cNvPr id="14340" name="Date Placeholder 2">
            <a:extLst>
              <a:ext uri="{FF2B5EF4-FFF2-40B4-BE49-F238E27FC236}">
                <a16:creationId xmlns:a16="http://schemas.microsoft.com/office/drawing/2014/main" xmlns="" id="{A9EE4946-3588-4BB1-A404-BFF77724808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d-ID" altLang="en-US"/>
              <a:t>30-03-2020</a:t>
            </a:r>
            <a:endParaRPr lang="en-US" altLang="en-US"/>
          </a:p>
        </p:txBody>
      </p:sp>
      <p:sp>
        <p:nvSpPr>
          <p:cNvPr id="14341" name="Footer Placeholder 1">
            <a:extLst>
              <a:ext uri="{FF2B5EF4-FFF2-40B4-BE49-F238E27FC236}">
                <a16:creationId xmlns:a16="http://schemas.microsoft.com/office/drawing/2014/main" xmlns="" id="{F9566118-14B0-4151-A480-14AC0C422B68}"/>
              </a:ext>
            </a:extLst>
          </p:cNvPr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Manajemen Sumber Daya Manusia Lanjutan</a:t>
            </a:r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MAN19425</a:t>
            </a:r>
          </a:p>
          <a:p>
            <a:pPr algn="ctr" eaLnBrk="1" hangingPunct="1"/>
            <a:endParaRPr lang="en-US" altLang="en-US" sz="120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4277688" y="-184666"/>
            <a:ext cx="588623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000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000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5085743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>
            <a:extLst>
              <a:ext uri="{FF2B5EF4-FFF2-40B4-BE49-F238E27FC236}">
                <a16:creationId xmlns:a16="http://schemas.microsoft.com/office/drawing/2014/main" xmlns="" id="{409E0344-8FA9-417E-8A89-3B01C2A56BC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53346" y="0"/>
            <a:ext cx="8229600" cy="722257"/>
          </a:xfrm>
        </p:spPr>
        <p:txBody>
          <a:bodyPr/>
          <a:lstStyle/>
          <a:p>
            <a:pPr eaLnBrk="1" hangingPunct="1"/>
            <a:r>
              <a:rPr lang="en-US" altLang="en-US" dirty="0" err="1"/>
              <a:t>Pengertian</a:t>
            </a:r>
            <a:r>
              <a:rPr lang="en-US" altLang="en-US" dirty="0"/>
              <a:t> </a:t>
            </a:r>
            <a:r>
              <a:rPr lang="en-US" altLang="en-US" dirty="0" err="1" smtClean="0"/>
              <a:t>Serikat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Pekerja</a:t>
            </a:r>
            <a:endParaRPr lang="id-ID" altLang="en-US" dirty="0"/>
          </a:p>
        </p:txBody>
      </p:sp>
      <p:sp>
        <p:nvSpPr>
          <p:cNvPr id="14339" name="Content Placeholder 2">
            <a:extLst>
              <a:ext uri="{FF2B5EF4-FFF2-40B4-BE49-F238E27FC236}">
                <a16:creationId xmlns:a16="http://schemas.microsoft.com/office/drawing/2014/main" xmlns="" id="{F6D26035-999E-4DA2-A8A2-76BCEDF93F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0383" y="1618645"/>
            <a:ext cx="8003232" cy="2653209"/>
          </a:xfrm>
        </p:spPr>
        <p:txBody>
          <a:bodyPr/>
          <a:lstStyle/>
          <a:p>
            <a:pPr marL="0" indent="0" algn="just">
              <a:buNone/>
            </a:pPr>
            <a:r>
              <a:rPr lang="en-US" sz="3200" b="1" dirty="0" err="1" smtClean="0"/>
              <a:t>Serikat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Pekerja</a:t>
            </a:r>
            <a:r>
              <a:rPr lang="en-US" sz="3200" dirty="0" smtClean="0"/>
              <a:t> </a:t>
            </a:r>
            <a:r>
              <a:rPr lang="en-US" sz="3200" dirty="0" err="1"/>
              <a:t>adalah</a:t>
            </a:r>
            <a:r>
              <a:rPr lang="en-US" sz="3200" dirty="0"/>
              <a:t> </a:t>
            </a:r>
            <a:r>
              <a:rPr lang="en-US" sz="3200" dirty="0" err="1"/>
              <a:t>suatu</a:t>
            </a:r>
            <a:r>
              <a:rPr lang="en-US" sz="3200" dirty="0"/>
              <a:t> </a:t>
            </a:r>
            <a:r>
              <a:rPr lang="en-US" sz="3200" dirty="0" err="1"/>
              <a:t>organisasi</a:t>
            </a:r>
            <a:r>
              <a:rPr lang="en-US" sz="3200" dirty="0"/>
              <a:t> yang </a:t>
            </a:r>
            <a:r>
              <a:rPr lang="en-US" sz="3200" dirty="0" err="1"/>
              <a:t>didirikan</a:t>
            </a:r>
            <a:r>
              <a:rPr lang="en-US" sz="3200" dirty="0"/>
              <a:t> </a:t>
            </a:r>
            <a:r>
              <a:rPr lang="en-US" sz="3200" dirty="0" err="1"/>
              <a:t>secara</a:t>
            </a:r>
            <a:r>
              <a:rPr lang="en-US" sz="3200" dirty="0"/>
              <a:t> </a:t>
            </a:r>
            <a:r>
              <a:rPr lang="en-US" sz="3200" dirty="0" err="1"/>
              <a:t>sukarela</a:t>
            </a:r>
            <a:r>
              <a:rPr lang="en-US" sz="3200" dirty="0"/>
              <a:t> </a:t>
            </a:r>
            <a:r>
              <a:rPr lang="en-US" sz="3200" dirty="0" err="1"/>
              <a:t>dan</a:t>
            </a:r>
            <a:r>
              <a:rPr lang="en-US" sz="3200" dirty="0"/>
              <a:t> </a:t>
            </a:r>
            <a:r>
              <a:rPr lang="en-US" sz="3200" dirty="0" err="1"/>
              <a:t>demokratis</a:t>
            </a:r>
            <a:r>
              <a:rPr lang="en-US" sz="3200" dirty="0"/>
              <a:t> </a:t>
            </a:r>
            <a:r>
              <a:rPr lang="en-US" sz="3200" dirty="0" err="1"/>
              <a:t>dari</a:t>
            </a:r>
            <a:r>
              <a:rPr lang="en-US" sz="3200" dirty="0"/>
              <a:t>, </a:t>
            </a:r>
            <a:r>
              <a:rPr lang="en-US" sz="3200" dirty="0" err="1"/>
              <a:t>oleh</a:t>
            </a:r>
            <a:r>
              <a:rPr lang="en-US" sz="3200" dirty="0"/>
              <a:t> </a:t>
            </a:r>
            <a:r>
              <a:rPr lang="en-US" sz="3200" dirty="0" err="1"/>
              <a:t>dan</a:t>
            </a:r>
            <a:r>
              <a:rPr lang="en-US" sz="3200" dirty="0"/>
              <a:t> </a:t>
            </a:r>
            <a:r>
              <a:rPr lang="en-US" sz="3200" dirty="0" err="1"/>
              <a:t>untuk</a:t>
            </a:r>
            <a:r>
              <a:rPr lang="en-US" sz="3200" dirty="0"/>
              <a:t> </a:t>
            </a:r>
            <a:r>
              <a:rPr lang="en-US" sz="3200" dirty="0" err="1"/>
              <a:t>pekerja</a:t>
            </a:r>
            <a:r>
              <a:rPr lang="en-US" sz="3200" dirty="0"/>
              <a:t> </a:t>
            </a:r>
            <a:r>
              <a:rPr lang="en-US" sz="3200" dirty="0" err="1"/>
              <a:t>dan</a:t>
            </a:r>
            <a:r>
              <a:rPr lang="en-US" sz="3200" dirty="0"/>
              <a:t> </a:t>
            </a:r>
            <a:r>
              <a:rPr lang="en-US" sz="3200" dirty="0" err="1"/>
              <a:t>berbentuk</a:t>
            </a:r>
            <a:r>
              <a:rPr lang="en-US" sz="3200" dirty="0"/>
              <a:t> </a:t>
            </a:r>
            <a:r>
              <a:rPr lang="en-US" sz="3200" dirty="0" err="1"/>
              <a:t>Serikat</a:t>
            </a:r>
            <a:r>
              <a:rPr lang="en-US" sz="3200" dirty="0"/>
              <a:t> </a:t>
            </a:r>
            <a:r>
              <a:rPr lang="en-US" sz="3200" dirty="0" err="1"/>
              <a:t>Pekerja</a:t>
            </a:r>
            <a:r>
              <a:rPr lang="en-US" sz="3200" dirty="0"/>
              <a:t>, </a:t>
            </a:r>
            <a:r>
              <a:rPr lang="en-US" sz="3200" dirty="0" err="1"/>
              <a:t>Gabungan</a:t>
            </a:r>
            <a:r>
              <a:rPr lang="en-US" sz="3200" dirty="0"/>
              <a:t> </a:t>
            </a:r>
            <a:r>
              <a:rPr lang="en-US" sz="3200" dirty="0" err="1"/>
              <a:t>serikat</a:t>
            </a:r>
            <a:r>
              <a:rPr lang="en-US" sz="3200" dirty="0"/>
              <a:t> </a:t>
            </a:r>
            <a:r>
              <a:rPr lang="en-US" sz="3200" dirty="0" err="1"/>
              <a:t>Pekerja</a:t>
            </a:r>
            <a:r>
              <a:rPr lang="en-US" sz="3200" dirty="0"/>
              <a:t>, </a:t>
            </a:r>
            <a:r>
              <a:rPr lang="en-US" sz="3200" dirty="0" err="1"/>
              <a:t>Federasi</a:t>
            </a:r>
            <a:r>
              <a:rPr lang="en-US" sz="3200" dirty="0"/>
              <a:t>, </a:t>
            </a:r>
            <a:r>
              <a:rPr lang="en-US" sz="3200" dirty="0" err="1"/>
              <a:t>dan</a:t>
            </a:r>
            <a:r>
              <a:rPr lang="en-US" sz="3200" dirty="0"/>
              <a:t> Non </a:t>
            </a:r>
            <a:r>
              <a:rPr lang="en-US" sz="3200" dirty="0" err="1"/>
              <a:t>Federasi</a:t>
            </a:r>
            <a:r>
              <a:rPr lang="en-US" sz="3200" dirty="0"/>
              <a:t>.</a:t>
            </a:r>
            <a:endParaRPr lang="en-US" altLang="en-US" sz="3200" dirty="0"/>
          </a:p>
          <a:p>
            <a:pPr marL="0" indent="0">
              <a:buNone/>
            </a:pPr>
            <a:endParaRPr lang="en-US" altLang="en-US" dirty="0"/>
          </a:p>
        </p:txBody>
      </p:sp>
      <p:sp>
        <p:nvSpPr>
          <p:cNvPr id="14340" name="Date Placeholder 2">
            <a:extLst>
              <a:ext uri="{FF2B5EF4-FFF2-40B4-BE49-F238E27FC236}">
                <a16:creationId xmlns:a16="http://schemas.microsoft.com/office/drawing/2014/main" xmlns="" id="{A9EE4946-3588-4BB1-A404-BFF77724808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d-ID" altLang="en-US"/>
              <a:t>30-03-2020</a:t>
            </a:r>
            <a:endParaRPr lang="en-US" altLang="en-US"/>
          </a:p>
        </p:txBody>
      </p:sp>
      <p:sp>
        <p:nvSpPr>
          <p:cNvPr id="14341" name="Footer Placeholder 1">
            <a:extLst>
              <a:ext uri="{FF2B5EF4-FFF2-40B4-BE49-F238E27FC236}">
                <a16:creationId xmlns:a16="http://schemas.microsoft.com/office/drawing/2014/main" xmlns="" id="{F9566118-14B0-4151-A480-14AC0C422B68}"/>
              </a:ext>
            </a:extLst>
          </p:cNvPr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Manajemen Sumber Daya Manusia Lanjutan</a:t>
            </a:r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MAN19425</a:t>
            </a:r>
          </a:p>
          <a:p>
            <a:pPr algn="ctr" eaLnBrk="1" hangingPunct="1"/>
            <a:endParaRPr lang="en-US" altLang="en-US" sz="120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4277688" y="-184666"/>
            <a:ext cx="588623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000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000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838142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>
            <a:extLst>
              <a:ext uri="{FF2B5EF4-FFF2-40B4-BE49-F238E27FC236}">
                <a16:creationId xmlns:a16="http://schemas.microsoft.com/office/drawing/2014/main" xmlns="" id="{409E0344-8FA9-417E-8A89-3B01C2A56BC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53346" y="0"/>
            <a:ext cx="8229600" cy="722257"/>
          </a:xfrm>
        </p:spPr>
        <p:txBody>
          <a:bodyPr/>
          <a:lstStyle/>
          <a:p>
            <a:pPr eaLnBrk="1" hangingPunct="1"/>
            <a:r>
              <a:rPr lang="en-US" altLang="en-US" sz="3200" dirty="0" err="1" smtClean="0"/>
              <a:t>Tujuan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dan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Manfaat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Hubungan</a:t>
            </a:r>
            <a:r>
              <a:rPr lang="en-US" altLang="en-US" sz="3200" dirty="0" smtClean="0"/>
              <a:t> Industrial</a:t>
            </a:r>
            <a:endParaRPr lang="id-ID" altLang="en-US" sz="3200" dirty="0"/>
          </a:p>
        </p:txBody>
      </p:sp>
      <p:sp>
        <p:nvSpPr>
          <p:cNvPr id="14340" name="Date Placeholder 2">
            <a:extLst>
              <a:ext uri="{FF2B5EF4-FFF2-40B4-BE49-F238E27FC236}">
                <a16:creationId xmlns:a16="http://schemas.microsoft.com/office/drawing/2014/main" xmlns="" id="{A9EE4946-3588-4BB1-A404-BFF77724808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d-ID" altLang="en-US"/>
              <a:t>30-03-2020</a:t>
            </a:r>
            <a:endParaRPr lang="en-US" altLang="en-US"/>
          </a:p>
        </p:txBody>
      </p:sp>
      <p:sp>
        <p:nvSpPr>
          <p:cNvPr id="14341" name="Footer Placeholder 1">
            <a:extLst>
              <a:ext uri="{FF2B5EF4-FFF2-40B4-BE49-F238E27FC236}">
                <a16:creationId xmlns:a16="http://schemas.microsoft.com/office/drawing/2014/main" xmlns="" id="{F9566118-14B0-4151-A480-14AC0C422B68}"/>
              </a:ext>
            </a:extLst>
          </p:cNvPr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Manajemen Sumber Daya Manusia Lanjutan</a:t>
            </a:r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MAN19425</a:t>
            </a:r>
          </a:p>
          <a:p>
            <a:pPr algn="ctr" eaLnBrk="1" hangingPunct="1"/>
            <a:endParaRPr lang="en-US" altLang="en-US" sz="120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4277688" y="-184666"/>
            <a:ext cx="588623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000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000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285495" y="906923"/>
            <a:ext cx="8331426" cy="526297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1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Tujuan</a:t>
            </a:r>
            <a:r>
              <a:rPr kumimoji="0" lang="en-US" altLang="en-US" sz="2400" b="1" i="1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400" b="1" i="1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Hubungan</a:t>
            </a:r>
            <a:r>
              <a:rPr kumimoji="0" lang="en-US" altLang="en-US" sz="2400" b="1" i="1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Industrial </a:t>
            </a:r>
            <a:r>
              <a:rPr kumimoji="0" lang="en-US" altLang="en-US" sz="2400" b="1" i="1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adalah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mewujudkan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Hubungan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Industrial yang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harmonis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,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Dinamis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,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kondusif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dan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berkeadilan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di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perusahaan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.</a:t>
            </a:r>
            <a:endParaRPr kumimoji="0" lang="en-US" altLang="en-US" sz="2400" b="0" i="0" u="none" strike="noStrike" cap="none" normalizeH="0" baseline="0" dirty="0" smtClean="0">
              <a:ln>
                <a:noFill/>
              </a:ln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Ada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tiga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unsur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yang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mendukung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tercapainya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tujuan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hubungan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industrial,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yaitu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: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0" i="0" u="none" strike="noStrike" cap="none" normalizeH="0" baseline="0" dirty="0" smtClean="0">
              <a:ln>
                <a:noFill/>
              </a:ln>
              <a:effectLst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Hak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dan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kewajiban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 yang 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terjamin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dan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 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terlaksana</a:t>
            </a:r>
            <a:r>
              <a:rPr lang="en-US" altLang="en-US" sz="2400" dirty="0" smtClean="0"/>
              <a:t>.</a:t>
            </a: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Apabila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timbul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perselisihan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dapat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diselesaikan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secara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internal/bipartite</a:t>
            </a:r>
            <a:r>
              <a:rPr lang="en-US" altLang="en-US" sz="2400" dirty="0" smtClean="0"/>
              <a:t>.</a:t>
            </a: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Mogok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kerja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oleh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pekerja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serta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penutupan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perusahaan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(lock out)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oleh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pengusaha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,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tidak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perlu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digunakan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untuk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memaksakan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kehendak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masing‐masing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,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karena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perselisihan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yang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terjadi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telah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dapat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diselesaikan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dengan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baik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.</a:t>
            </a:r>
            <a:endParaRPr kumimoji="0" lang="en-US" altLang="en-US" sz="2400" b="0" i="0" u="none" strike="noStrike" cap="none" normalizeH="0" baseline="0" dirty="0" smtClean="0">
              <a:ln>
                <a:noFill/>
              </a:ln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788016799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>
            <a:extLst>
              <a:ext uri="{FF2B5EF4-FFF2-40B4-BE49-F238E27FC236}">
                <a16:creationId xmlns:a16="http://schemas.microsoft.com/office/drawing/2014/main" xmlns="" id="{409E0344-8FA9-417E-8A89-3B01C2A56BC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53346" y="0"/>
            <a:ext cx="8229600" cy="722257"/>
          </a:xfrm>
        </p:spPr>
        <p:txBody>
          <a:bodyPr/>
          <a:lstStyle/>
          <a:p>
            <a:pPr eaLnBrk="1" hangingPunct="1"/>
            <a:r>
              <a:rPr lang="en-US" altLang="en-US" sz="3200" dirty="0" err="1" smtClean="0"/>
              <a:t>Pengaruh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Hubungan</a:t>
            </a:r>
            <a:r>
              <a:rPr lang="en-US" altLang="en-US" sz="3200" dirty="0" smtClean="0"/>
              <a:t> Industrial</a:t>
            </a:r>
            <a:endParaRPr lang="id-ID" altLang="en-US" sz="3200" dirty="0"/>
          </a:p>
        </p:txBody>
      </p:sp>
      <p:sp>
        <p:nvSpPr>
          <p:cNvPr id="14340" name="Date Placeholder 2">
            <a:extLst>
              <a:ext uri="{FF2B5EF4-FFF2-40B4-BE49-F238E27FC236}">
                <a16:creationId xmlns:a16="http://schemas.microsoft.com/office/drawing/2014/main" xmlns="" id="{A9EE4946-3588-4BB1-A404-BFF77724808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d-ID" altLang="en-US"/>
              <a:t>30-03-2020</a:t>
            </a:r>
            <a:endParaRPr lang="en-US" altLang="en-US"/>
          </a:p>
        </p:txBody>
      </p:sp>
      <p:sp>
        <p:nvSpPr>
          <p:cNvPr id="14341" name="Footer Placeholder 1">
            <a:extLst>
              <a:ext uri="{FF2B5EF4-FFF2-40B4-BE49-F238E27FC236}">
                <a16:creationId xmlns:a16="http://schemas.microsoft.com/office/drawing/2014/main" xmlns="" id="{F9566118-14B0-4151-A480-14AC0C422B68}"/>
              </a:ext>
            </a:extLst>
          </p:cNvPr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Manajemen Sumber Daya Manusia Lanjutan</a:t>
            </a:r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MAN19425</a:t>
            </a:r>
          </a:p>
          <a:p>
            <a:pPr algn="ctr" eaLnBrk="1" hangingPunct="1"/>
            <a:endParaRPr lang="en-US" altLang="en-US" sz="120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4277688" y="-184666"/>
            <a:ext cx="588623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000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000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353346" y="906923"/>
            <a:ext cx="8331426" cy="526297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lvl="0" indent="0" algn="just">
              <a:spcBef>
                <a:spcPct val="0"/>
              </a:spcBef>
              <a:buNone/>
            </a:pPr>
            <a:r>
              <a:rPr lang="en-US" sz="2400" dirty="0" err="1"/>
              <a:t>Hubungan</a:t>
            </a:r>
            <a:r>
              <a:rPr lang="en-US" sz="2400" dirty="0"/>
              <a:t> industrial </a:t>
            </a:r>
            <a:r>
              <a:rPr lang="en-US" sz="2400" dirty="0" err="1"/>
              <a:t>berpengaruh</a:t>
            </a:r>
            <a:r>
              <a:rPr lang="en-US" sz="2400" dirty="0"/>
              <a:t> </a:t>
            </a:r>
            <a:r>
              <a:rPr lang="en-US" sz="2400" dirty="0" err="1"/>
              <a:t>positif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signifikan</a:t>
            </a:r>
            <a:r>
              <a:rPr lang="en-US" sz="2400" dirty="0"/>
              <a:t> </a:t>
            </a:r>
            <a:r>
              <a:rPr lang="en-US" sz="2400" dirty="0" err="1"/>
              <a:t>terhadap</a:t>
            </a:r>
            <a:r>
              <a:rPr lang="en-US" sz="2400" dirty="0"/>
              <a:t> </a:t>
            </a:r>
            <a:r>
              <a:rPr lang="en-US" sz="2400" dirty="0" err="1"/>
              <a:t>kinerja</a:t>
            </a:r>
            <a:r>
              <a:rPr lang="en-US" sz="2400" dirty="0"/>
              <a:t> </a:t>
            </a:r>
            <a:r>
              <a:rPr lang="en-US" sz="2400" dirty="0" err="1"/>
              <a:t>karyawan</a:t>
            </a:r>
            <a:r>
              <a:rPr lang="en-US" sz="2400" dirty="0"/>
              <a:t>. </a:t>
            </a:r>
            <a:endParaRPr lang="en-US" sz="2400" dirty="0" smtClean="0"/>
          </a:p>
          <a:p>
            <a:pPr marL="0" lvl="0" indent="0" algn="just">
              <a:spcBef>
                <a:spcPct val="0"/>
              </a:spcBef>
              <a:buNone/>
            </a:pPr>
            <a:endParaRPr lang="en-US" sz="2400" dirty="0" smtClean="0"/>
          </a:p>
          <a:p>
            <a:pPr marL="0" lvl="0" indent="0" algn="just">
              <a:spcBef>
                <a:spcPct val="0"/>
              </a:spcBef>
              <a:buNone/>
            </a:pPr>
            <a:r>
              <a:rPr lang="en-US" sz="2400" dirty="0" err="1" smtClean="0"/>
              <a:t>Praktek</a:t>
            </a:r>
            <a:r>
              <a:rPr lang="en-US" sz="2400" dirty="0" smtClean="0"/>
              <a:t> </a:t>
            </a:r>
            <a:r>
              <a:rPr lang="en-US" sz="2400" dirty="0" err="1"/>
              <a:t>hubungan</a:t>
            </a:r>
            <a:r>
              <a:rPr lang="en-US" sz="2400" dirty="0"/>
              <a:t> industrial yang </a:t>
            </a:r>
            <a:r>
              <a:rPr lang="en-US" sz="2400" dirty="0" err="1"/>
              <a:t>kondusif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harmonis</a:t>
            </a:r>
            <a:r>
              <a:rPr lang="en-US" sz="2400" dirty="0"/>
              <a:t> </a:t>
            </a:r>
            <a:r>
              <a:rPr lang="en-US" sz="2400" dirty="0" err="1"/>
              <a:t>menciptakan</a:t>
            </a:r>
            <a:r>
              <a:rPr lang="en-US" sz="2400" dirty="0"/>
              <a:t> </a:t>
            </a:r>
            <a:r>
              <a:rPr lang="en-US" sz="2400" dirty="0" err="1"/>
              <a:t>ketenangan</a:t>
            </a:r>
            <a:r>
              <a:rPr lang="en-US" sz="2400" dirty="0"/>
              <a:t> </a:t>
            </a:r>
            <a:r>
              <a:rPr lang="en-US" sz="2400" dirty="0" err="1"/>
              <a:t>bekerja</a:t>
            </a:r>
            <a:r>
              <a:rPr lang="en-US" sz="2400" dirty="0"/>
              <a:t> </a:t>
            </a:r>
            <a:r>
              <a:rPr lang="en-US" sz="2400" dirty="0" err="1"/>
              <a:t>sehingga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meminimalisir</a:t>
            </a:r>
            <a:r>
              <a:rPr lang="en-US" sz="2400" dirty="0"/>
              <a:t> </a:t>
            </a:r>
            <a:r>
              <a:rPr lang="en-US" sz="2400" dirty="0" err="1"/>
              <a:t>gangguan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permasalah</a:t>
            </a:r>
            <a:r>
              <a:rPr lang="en-US" sz="2400" dirty="0"/>
              <a:t> di </a:t>
            </a:r>
            <a:r>
              <a:rPr lang="en-US" sz="2400" dirty="0" err="1"/>
              <a:t>lingkungan</a:t>
            </a:r>
            <a:r>
              <a:rPr lang="en-US" sz="2400" dirty="0"/>
              <a:t> </a:t>
            </a:r>
            <a:r>
              <a:rPr lang="en-US" sz="2400" dirty="0" err="1"/>
              <a:t>kerja</a:t>
            </a:r>
            <a:r>
              <a:rPr lang="en-US" sz="2400" dirty="0"/>
              <a:t>. </a:t>
            </a:r>
            <a:endParaRPr lang="en-US" sz="2400" dirty="0" smtClean="0"/>
          </a:p>
          <a:p>
            <a:pPr marL="0" lvl="0" indent="0" algn="just">
              <a:spcBef>
                <a:spcPct val="0"/>
              </a:spcBef>
              <a:buNone/>
            </a:pPr>
            <a:endParaRPr lang="en-US" sz="2400" dirty="0" smtClean="0"/>
          </a:p>
          <a:p>
            <a:pPr marL="0" lvl="0" indent="0" algn="just">
              <a:spcBef>
                <a:spcPct val="0"/>
              </a:spcBef>
              <a:buNone/>
            </a:pPr>
            <a:r>
              <a:rPr lang="en-US" sz="2400" dirty="0" err="1" smtClean="0"/>
              <a:t>Ketika</a:t>
            </a:r>
            <a:r>
              <a:rPr lang="en-US" sz="2400" dirty="0" smtClean="0"/>
              <a:t> </a:t>
            </a:r>
            <a:r>
              <a:rPr lang="en-US" sz="2400" dirty="0" err="1"/>
              <a:t>hubungan</a:t>
            </a:r>
            <a:r>
              <a:rPr lang="en-US" sz="2400" dirty="0"/>
              <a:t> industrial </a:t>
            </a:r>
            <a:r>
              <a:rPr lang="en-US" sz="2400" dirty="0" err="1"/>
              <a:t>ini</a:t>
            </a:r>
            <a:r>
              <a:rPr lang="en-US" sz="2400" dirty="0"/>
              <a:t> </a:t>
            </a:r>
            <a:r>
              <a:rPr lang="en-US" sz="2400" dirty="0" err="1"/>
              <a:t>terjaga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baik</a:t>
            </a:r>
            <a:r>
              <a:rPr lang="en-US" sz="2400" dirty="0"/>
              <a:t> </a:t>
            </a:r>
            <a:r>
              <a:rPr lang="en-US" sz="2400" dirty="0" err="1"/>
              <a:t>maka</a:t>
            </a:r>
            <a:r>
              <a:rPr lang="en-US" sz="2400" dirty="0"/>
              <a:t>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terjadi</a:t>
            </a:r>
            <a:r>
              <a:rPr lang="en-US" sz="2400" dirty="0"/>
              <a:t> </a:t>
            </a:r>
            <a:r>
              <a:rPr lang="en-US" sz="2400" dirty="0" err="1"/>
              <a:t>peningkatan</a:t>
            </a:r>
            <a:r>
              <a:rPr lang="en-US" sz="2400" dirty="0"/>
              <a:t> </a:t>
            </a:r>
            <a:r>
              <a:rPr lang="en-US" sz="2400" dirty="0" err="1"/>
              <a:t>produktivitas</a:t>
            </a:r>
            <a:r>
              <a:rPr lang="en-US" sz="2400" dirty="0"/>
              <a:t> </a:t>
            </a:r>
            <a:r>
              <a:rPr lang="en-US" sz="2400" dirty="0" err="1"/>
              <a:t>karyawan</a:t>
            </a:r>
            <a:r>
              <a:rPr lang="en-US" sz="2400" dirty="0"/>
              <a:t>. </a:t>
            </a:r>
            <a:endParaRPr lang="en-US" sz="2400" dirty="0" smtClean="0"/>
          </a:p>
          <a:p>
            <a:pPr marL="0" lvl="0" indent="0" algn="just">
              <a:spcBef>
                <a:spcPct val="0"/>
              </a:spcBef>
              <a:buNone/>
            </a:pPr>
            <a:endParaRPr lang="en-US" sz="2400" dirty="0"/>
          </a:p>
          <a:p>
            <a:pPr marL="0" lvl="0" indent="0" algn="just">
              <a:spcBef>
                <a:spcPct val="0"/>
              </a:spcBef>
              <a:buNone/>
            </a:pPr>
            <a:r>
              <a:rPr lang="en-US" sz="2400" dirty="0" err="1" smtClean="0"/>
              <a:t>Peningkatan</a:t>
            </a:r>
            <a:r>
              <a:rPr lang="en-US" sz="2400" dirty="0" smtClean="0"/>
              <a:t> </a:t>
            </a:r>
            <a:r>
              <a:rPr lang="en-US" sz="2400" dirty="0" err="1"/>
              <a:t>produktivitas</a:t>
            </a:r>
            <a:r>
              <a:rPr lang="en-US" sz="2400" dirty="0"/>
              <a:t> </a:t>
            </a:r>
            <a:r>
              <a:rPr lang="en-US" sz="2400" dirty="0" err="1"/>
              <a:t>karyawan</a:t>
            </a:r>
            <a:r>
              <a:rPr lang="en-US" sz="2400" dirty="0"/>
              <a:t>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mempengaruhi</a:t>
            </a:r>
            <a:r>
              <a:rPr lang="en-US" sz="2400" dirty="0"/>
              <a:t> </a:t>
            </a:r>
            <a:r>
              <a:rPr lang="en-US" sz="2400" dirty="0" err="1"/>
              <a:t>peningkatan</a:t>
            </a:r>
            <a:r>
              <a:rPr lang="en-US" sz="2400" dirty="0"/>
              <a:t> </a:t>
            </a:r>
            <a:r>
              <a:rPr lang="en-US" sz="2400" dirty="0" err="1"/>
              <a:t>kinerja</a:t>
            </a:r>
            <a:r>
              <a:rPr lang="en-US" sz="2400" dirty="0"/>
              <a:t> </a:t>
            </a:r>
            <a:r>
              <a:rPr lang="en-US" sz="2400" dirty="0" err="1"/>
              <a:t>perusahaan</a:t>
            </a:r>
            <a:r>
              <a:rPr lang="en-US" sz="2400" dirty="0"/>
              <a:t>. </a:t>
            </a:r>
            <a:r>
              <a:rPr lang="en-US" sz="2400" dirty="0" err="1"/>
              <a:t>Kinerja</a:t>
            </a:r>
            <a:r>
              <a:rPr lang="en-US" sz="2400" dirty="0"/>
              <a:t> </a:t>
            </a:r>
            <a:r>
              <a:rPr lang="en-US" sz="2400" dirty="0" err="1"/>
              <a:t>perusahaan</a:t>
            </a:r>
            <a:r>
              <a:rPr lang="en-US" sz="2400" dirty="0"/>
              <a:t> yang </a:t>
            </a:r>
            <a:r>
              <a:rPr lang="en-US" sz="2400" dirty="0" err="1"/>
              <a:t>baik</a:t>
            </a:r>
            <a:r>
              <a:rPr lang="en-US" sz="2400" dirty="0"/>
              <a:t> </a:t>
            </a:r>
            <a:r>
              <a:rPr lang="en-US" sz="2400" dirty="0" err="1"/>
              <a:t>lebih</a:t>
            </a:r>
            <a:r>
              <a:rPr lang="en-US" sz="2400" dirty="0"/>
              <a:t> </a:t>
            </a:r>
            <a:r>
              <a:rPr lang="en-US" sz="2400" dirty="0" err="1"/>
              <a:t>mampu</a:t>
            </a:r>
            <a:r>
              <a:rPr lang="en-US" sz="2400" dirty="0"/>
              <a:t> </a:t>
            </a:r>
            <a:r>
              <a:rPr lang="en-US" sz="2400" dirty="0" err="1"/>
              <a:t>meningkatkan</a:t>
            </a:r>
            <a:r>
              <a:rPr lang="en-US" sz="2400" dirty="0"/>
              <a:t> </a:t>
            </a:r>
            <a:r>
              <a:rPr lang="en-US" sz="2400" dirty="0" err="1"/>
              <a:t>kesejahteraan</a:t>
            </a:r>
            <a:r>
              <a:rPr lang="en-US" sz="2400" dirty="0"/>
              <a:t> </a:t>
            </a:r>
            <a:r>
              <a:rPr lang="en-US" sz="2400" dirty="0" err="1"/>
              <a:t>karyawan</a:t>
            </a:r>
            <a:r>
              <a:rPr lang="en-US" sz="2400" dirty="0"/>
              <a:t>.</a:t>
            </a:r>
            <a:endParaRPr kumimoji="0" lang="en-US" altLang="en-US" sz="2400" b="0" i="0" u="none" strike="noStrike" cap="none" normalizeH="0" baseline="0" dirty="0" smtClean="0">
              <a:ln>
                <a:noFill/>
              </a:ln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144765137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>
            <a:extLst>
              <a:ext uri="{FF2B5EF4-FFF2-40B4-BE49-F238E27FC236}">
                <a16:creationId xmlns:a16="http://schemas.microsoft.com/office/drawing/2014/main" xmlns="" id="{409E0344-8FA9-417E-8A89-3B01C2A56BC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53346" y="0"/>
            <a:ext cx="8229600" cy="722257"/>
          </a:xfrm>
        </p:spPr>
        <p:txBody>
          <a:bodyPr/>
          <a:lstStyle/>
          <a:p>
            <a:pPr eaLnBrk="1" hangingPunct="1"/>
            <a:r>
              <a:rPr lang="en-US" altLang="en-US" sz="3200" dirty="0" err="1" smtClean="0"/>
              <a:t>Perselisihan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Perburuhan</a:t>
            </a:r>
            <a:endParaRPr lang="id-ID" altLang="en-US" sz="3200" dirty="0"/>
          </a:p>
        </p:txBody>
      </p:sp>
      <p:sp>
        <p:nvSpPr>
          <p:cNvPr id="14340" name="Date Placeholder 2">
            <a:extLst>
              <a:ext uri="{FF2B5EF4-FFF2-40B4-BE49-F238E27FC236}">
                <a16:creationId xmlns:a16="http://schemas.microsoft.com/office/drawing/2014/main" xmlns="" id="{A9EE4946-3588-4BB1-A404-BFF77724808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d-ID" altLang="en-US"/>
              <a:t>30-03-2020</a:t>
            </a:r>
            <a:endParaRPr lang="en-US" altLang="en-US"/>
          </a:p>
        </p:txBody>
      </p:sp>
      <p:sp>
        <p:nvSpPr>
          <p:cNvPr id="14341" name="Footer Placeholder 1">
            <a:extLst>
              <a:ext uri="{FF2B5EF4-FFF2-40B4-BE49-F238E27FC236}">
                <a16:creationId xmlns:a16="http://schemas.microsoft.com/office/drawing/2014/main" xmlns="" id="{F9566118-14B0-4151-A480-14AC0C422B68}"/>
              </a:ext>
            </a:extLst>
          </p:cNvPr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Manajemen Sumber Daya Manusia Lanjutan</a:t>
            </a:r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MAN19425</a:t>
            </a:r>
          </a:p>
          <a:p>
            <a:pPr algn="ctr" eaLnBrk="1" hangingPunct="1"/>
            <a:endParaRPr lang="en-US" altLang="en-US" sz="120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4277688" y="-184666"/>
            <a:ext cx="588623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000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000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353346" y="722257"/>
            <a:ext cx="8331426" cy="5509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lvl="0" indent="0" algn="just">
              <a:spcBef>
                <a:spcPct val="0"/>
              </a:spcBef>
              <a:buNone/>
            </a:pPr>
            <a:r>
              <a:rPr lang="en-US" sz="1800" dirty="0" err="1" smtClean="0"/>
              <a:t>Konflik</a:t>
            </a:r>
            <a:r>
              <a:rPr lang="en-US" sz="1800" dirty="0" smtClean="0"/>
              <a:t>/</a:t>
            </a:r>
            <a:r>
              <a:rPr lang="en-US" sz="1800" dirty="0" err="1" smtClean="0"/>
              <a:t>Perselisihan</a:t>
            </a:r>
            <a:r>
              <a:rPr lang="en-US" sz="1800" dirty="0" smtClean="0"/>
              <a:t> </a:t>
            </a:r>
            <a:r>
              <a:rPr lang="en-US" sz="1800" dirty="0" err="1"/>
              <a:t>dalam</a:t>
            </a:r>
            <a:r>
              <a:rPr lang="en-US" sz="1800" dirty="0"/>
              <a:t> </a:t>
            </a:r>
            <a:r>
              <a:rPr lang="en-US" sz="1800" dirty="0" err="1"/>
              <a:t>organisasi</a:t>
            </a:r>
            <a:r>
              <a:rPr lang="en-US" sz="1800" dirty="0"/>
              <a:t> </a:t>
            </a:r>
            <a:r>
              <a:rPr lang="en-US" sz="1800" dirty="0" err="1"/>
              <a:t>bisa</a:t>
            </a:r>
            <a:r>
              <a:rPr lang="en-US" sz="1800" dirty="0"/>
              <a:t> </a:t>
            </a:r>
            <a:r>
              <a:rPr lang="en-US" sz="1800" dirty="0" err="1"/>
              <a:t>terjadi</a:t>
            </a:r>
            <a:r>
              <a:rPr lang="en-US" sz="1800" dirty="0"/>
              <a:t> </a:t>
            </a:r>
            <a:r>
              <a:rPr lang="en-US" sz="1800" dirty="0" err="1"/>
              <a:t>pada</a:t>
            </a:r>
            <a:r>
              <a:rPr lang="en-US" sz="1800" dirty="0"/>
              <a:t> </a:t>
            </a:r>
            <a:r>
              <a:rPr lang="en-US" sz="1800" dirty="0" err="1"/>
              <a:t>tingkat</a:t>
            </a:r>
            <a:r>
              <a:rPr lang="en-US" sz="1800" dirty="0"/>
              <a:t> </a:t>
            </a:r>
            <a:r>
              <a:rPr lang="en-US" sz="1800" dirty="0" err="1"/>
              <a:t>kolektif</a:t>
            </a:r>
            <a:r>
              <a:rPr lang="en-US" sz="1800" dirty="0"/>
              <a:t> (</a:t>
            </a:r>
            <a:r>
              <a:rPr lang="en-US" sz="1800" dirty="0" err="1"/>
              <a:t>organisasi</a:t>
            </a:r>
            <a:r>
              <a:rPr lang="en-US" sz="1800" dirty="0"/>
              <a:t>) </a:t>
            </a:r>
            <a:r>
              <a:rPr lang="en-US" sz="1800" dirty="0" err="1"/>
              <a:t>maupun</a:t>
            </a:r>
            <a:r>
              <a:rPr lang="en-US" sz="1800" dirty="0"/>
              <a:t> </a:t>
            </a:r>
            <a:r>
              <a:rPr lang="en-US" sz="1800" dirty="0" err="1"/>
              <a:t>tingkat</a:t>
            </a:r>
            <a:r>
              <a:rPr lang="en-US" sz="1800" dirty="0"/>
              <a:t> individual (</a:t>
            </a:r>
            <a:r>
              <a:rPr lang="en-US" sz="1800" dirty="0" err="1"/>
              <a:t>tidak</a:t>
            </a:r>
            <a:r>
              <a:rPr lang="en-US" sz="1800" dirty="0"/>
              <a:t> </a:t>
            </a:r>
            <a:r>
              <a:rPr lang="en-US" sz="1800" dirty="0" err="1"/>
              <a:t>terorganisasi</a:t>
            </a:r>
            <a:r>
              <a:rPr lang="en-US" sz="1800" dirty="0"/>
              <a:t>). </a:t>
            </a:r>
            <a:endParaRPr lang="en-US" sz="1800" dirty="0" smtClean="0"/>
          </a:p>
          <a:p>
            <a:pPr marL="0" lvl="0" indent="0" algn="just">
              <a:spcBef>
                <a:spcPct val="0"/>
              </a:spcBef>
              <a:buNone/>
            </a:pPr>
            <a:r>
              <a:rPr lang="en-US" sz="1800" b="1" i="1" dirty="0" err="1" smtClean="0"/>
              <a:t>Konflik</a:t>
            </a:r>
            <a:r>
              <a:rPr lang="en-US" sz="1800" b="1" i="1" dirty="0" smtClean="0"/>
              <a:t> </a:t>
            </a:r>
            <a:r>
              <a:rPr lang="en-US" sz="1800" b="1" i="1" dirty="0" err="1"/>
              <a:t>kolektif</a:t>
            </a:r>
            <a:r>
              <a:rPr lang="en-US" sz="1800" dirty="0"/>
              <a:t> </a:t>
            </a:r>
            <a:r>
              <a:rPr lang="en-US" sz="1800" dirty="0" err="1"/>
              <a:t>bisa</a:t>
            </a:r>
            <a:r>
              <a:rPr lang="en-US" sz="1800" dirty="0"/>
              <a:t> </a:t>
            </a:r>
            <a:r>
              <a:rPr lang="en-US" sz="1800" dirty="0" err="1"/>
              <a:t>memicu</a:t>
            </a:r>
            <a:r>
              <a:rPr lang="en-US" sz="1800" dirty="0"/>
              <a:t> </a:t>
            </a:r>
            <a:r>
              <a:rPr lang="en-US" sz="1800" dirty="0" err="1"/>
              <a:t>tindakan</a:t>
            </a:r>
            <a:r>
              <a:rPr lang="en-US" sz="1800" dirty="0"/>
              <a:t> industrial </a:t>
            </a:r>
            <a:r>
              <a:rPr lang="en-US" sz="1800" dirty="0" err="1"/>
              <a:t>seperti</a:t>
            </a:r>
            <a:r>
              <a:rPr lang="en-US" sz="1800" dirty="0"/>
              <a:t> </a:t>
            </a:r>
            <a:r>
              <a:rPr lang="en-US" sz="1800" dirty="0" err="1"/>
              <a:t>mogok</a:t>
            </a:r>
            <a:r>
              <a:rPr lang="en-US" sz="1800" dirty="0"/>
              <a:t> </a:t>
            </a:r>
            <a:r>
              <a:rPr lang="en-US" sz="1800" dirty="0" err="1"/>
              <a:t>kerja</a:t>
            </a:r>
            <a:r>
              <a:rPr lang="en-US" sz="1800" dirty="0"/>
              <a:t>, </a:t>
            </a:r>
            <a:r>
              <a:rPr lang="en-US" sz="1800" dirty="0" err="1"/>
              <a:t>pelambatan</a:t>
            </a:r>
            <a:r>
              <a:rPr lang="en-US" sz="1800" dirty="0"/>
              <a:t> </a:t>
            </a:r>
            <a:r>
              <a:rPr lang="en-US" sz="1800" dirty="0" err="1"/>
              <a:t>kerja</a:t>
            </a:r>
            <a:r>
              <a:rPr lang="en-US" sz="1800" dirty="0"/>
              <a:t>,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pelarangan</a:t>
            </a:r>
            <a:r>
              <a:rPr lang="en-US" sz="1800" dirty="0"/>
              <a:t> </a:t>
            </a:r>
            <a:r>
              <a:rPr lang="en-US" sz="1800" dirty="0" err="1"/>
              <a:t>lembur</a:t>
            </a:r>
            <a:r>
              <a:rPr lang="en-US" sz="1800" dirty="0"/>
              <a:t>. </a:t>
            </a:r>
            <a:r>
              <a:rPr lang="en-US" sz="1800" dirty="0" err="1"/>
              <a:t>Sedangkan</a:t>
            </a:r>
            <a:r>
              <a:rPr lang="en-US" sz="1800" dirty="0"/>
              <a:t> </a:t>
            </a:r>
            <a:r>
              <a:rPr lang="en-US" sz="1800" b="1" i="1" dirty="0" err="1"/>
              <a:t>konflik</a:t>
            </a:r>
            <a:r>
              <a:rPr lang="en-US" sz="1800" b="1" i="1" dirty="0"/>
              <a:t> individual</a:t>
            </a:r>
            <a:r>
              <a:rPr lang="en-US" sz="1800" dirty="0"/>
              <a:t> </a:t>
            </a:r>
            <a:r>
              <a:rPr lang="en-US" sz="1800" dirty="0" err="1"/>
              <a:t>mungkin</a:t>
            </a:r>
            <a:r>
              <a:rPr lang="en-US" sz="1800" dirty="0"/>
              <a:t> </a:t>
            </a:r>
            <a:r>
              <a:rPr lang="en-US" sz="1800" dirty="0" err="1"/>
              <a:t>terwujud</a:t>
            </a:r>
            <a:r>
              <a:rPr lang="en-US" sz="1800" dirty="0"/>
              <a:t> </a:t>
            </a:r>
            <a:r>
              <a:rPr lang="en-US" sz="1800" dirty="0" err="1"/>
              <a:t>dalam</a:t>
            </a:r>
            <a:r>
              <a:rPr lang="en-US" sz="1800" dirty="0"/>
              <a:t> </a:t>
            </a:r>
            <a:r>
              <a:rPr lang="en-US" sz="1800" dirty="0" err="1"/>
              <a:t>tindakan</a:t>
            </a:r>
            <a:r>
              <a:rPr lang="en-US" sz="1800" dirty="0"/>
              <a:t> bolos </a:t>
            </a:r>
            <a:r>
              <a:rPr lang="en-US" sz="1800" dirty="0" err="1"/>
              <a:t>kerja</a:t>
            </a:r>
            <a:r>
              <a:rPr lang="en-US" sz="1800" dirty="0"/>
              <a:t> </a:t>
            </a:r>
            <a:r>
              <a:rPr lang="en-US" sz="1800" dirty="0" err="1"/>
              <a:t>ataupun</a:t>
            </a:r>
            <a:r>
              <a:rPr lang="en-US" sz="1800" dirty="0"/>
              <a:t> </a:t>
            </a:r>
            <a:r>
              <a:rPr lang="en-US" sz="1800" dirty="0" err="1"/>
              <a:t>tingkat</a:t>
            </a:r>
            <a:r>
              <a:rPr lang="en-US" sz="1800" dirty="0"/>
              <a:t> </a:t>
            </a:r>
            <a:r>
              <a:rPr lang="en-US" sz="1800" dirty="0" err="1"/>
              <a:t>pengambilalihan</a:t>
            </a:r>
            <a:r>
              <a:rPr lang="en-US" sz="1800" dirty="0"/>
              <a:t> (</a:t>
            </a:r>
            <a:r>
              <a:rPr lang="en-US" sz="1800" dirty="0" err="1"/>
              <a:t>sabotase</a:t>
            </a:r>
            <a:r>
              <a:rPr lang="en-US" sz="1800" dirty="0"/>
              <a:t>) yang </a:t>
            </a:r>
            <a:r>
              <a:rPr lang="en-US" sz="1800" dirty="0" err="1"/>
              <a:t>tinggi</a:t>
            </a:r>
            <a:r>
              <a:rPr lang="en-US" sz="1800" dirty="0" smtClean="0"/>
              <a:t>.</a:t>
            </a:r>
          </a:p>
          <a:p>
            <a:pPr lvl="0" algn="just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1800" b="1" dirty="0" smtClean="0">
                <a:cs typeface="Arial" panose="020B0604020202020204" pitchFamily="34" charset="0"/>
              </a:rPr>
              <a:t>9 </a:t>
            </a:r>
            <a:r>
              <a:rPr lang="en-US" altLang="en-US" sz="1800" b="1" dirty="0" err="1">
                <a:cs typeface="Arial" panose="020B0604020202020204" pitchFamily="34" charset="0"/>
              </a:rPr>
              <a:t>masalah</a:t>
            </a:r>
            <a:r>
              <a:rPr lang="en-US" altLang="en-US" sz="1800" b="1" dirty="0">
                <a:cs typeface="Arial" panose="020B0604020202020204" pitchFamily="34" charset="0"/>
              </a:rPr>
              <a:t> yang </a:t>
            </a:r>
            <a:r>
              <a:rPr lang="en-US" altLang="en-US" sz="1800" b="1" dirty="0" err="1">
                <a:cs typeface="Arial" panose="020B0604020202020204" pitchFamily="34" charset="0"/>
              </a:rPr>
              <a:t>diidentifikasi</a:t>
            </a:r>
            <a:r>
              <a:rPr lang="en-US" altLang="en-US" sz="1800" b="1" dirty="0">
                <a:cs typeface="Arial" panose="020B0604020202020204" pitchFamily="34" charset="0"/>
              </a:rPr>
              <a:t> </a:t>
            </a:r>
            <a:r>
              <a:rPr lang="en-US" altLang="en-US" sz="1800" b="1" dirty="0" err="1">
                <a:cs typeface="Arial" panose="020B0604020202020204" pitchFamily="34" charset="0"/>
              </a:rPr>
              <a:t>sering</a:t>
            </a:r>
            <a:r>
              <a:rPr lang="en-US" altLang="en-US" sz="1800" b="1" dirty="0">
                <a:cs typeface="Arial" panose="020B0604020202020204" pitchFamily="34" charset="0"/>
              </a:rPr>
              <a:t> </a:t>
            </a:r>
            <a:r>
              <a:rPr lang="en-US" altLang="en-US" sz="1800" b="1" dirty="0" err="1">
                <a:cs typeface="Arial" panose="020B0604020202020204" pitchFamily="34" charset="0"/>
              </a:rPr>
              <a:t>terjadi</a:t>
            </a:r>
            <a:r>
              <a:rPr lang="en-US" altLang="en-US" sz="1800" b="1" dirty="0">
                <a:cs typeface="Arial" panose="020B0604020202020204" pitchFamily="34" charset="0"/>
              </a:rPr>
              <a:t> :</a:t>
            </a:r>
            <a:endParaRPr lang="en-US" altLang="en-US" sz="1800" b="1" dirty="0"/>
          </a:p>
          <a:p>
            <a:pPr marL="719138" lvl="0" indent="-360363" algn="just">
              <a:spcBef>
                <a:spcPct val="0"/>
              </a:spcBef>
              <a:buFont typeface="+mj-lt"/>
              <a:buAutoNum type="arabicParenR"/>
            </a:pPr>
            <a:r>
              <a:rPr lang="en-US" altLang="en-US" sz="1400" dirty="0" err="1" smtClean="0">
                <a:cs typeface="Arial" panose="020B0604020202020204" pitchFamily="34" charset="0"/>
              </a:rPr>
              <a:t>Solidaritas</a:t>
            </a:r>
            <a:r>
              <a:rPr lang="en-US" altLang="en-US" sz="1400" dirty="0" smtClean="0"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cs typeface="Arial" panose="020B0604020202020204" pitchFamily="34" charset="0"/>
              </a:rPr>
              <a:t>terhadap</a:t>
            </a:r>
            <a:r>
              <a:rPr lang="en-US" altLang="en-US" sz="1400" dirty="0"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cs typeface="Arial" panose="020B0604020202020204" pitchFamily="34" charset="0"/>
              </a:rPr>
              <a:t>sesama</a:t>
            </a:r>
            <a:r>
              <a:rPr lang="en-US" altLang="en-US" sz="1400" dirty="0"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cs typeface="Arial" panose="020B0604020202020204" pitchFamily="34" charset="0"/>
              </a:rPr>
              <a:t>pekerja</a:t>
            </a:r>
            <a:r>
              <a:rPr lang="en-US" altLang="en-US" sz="1400" dirty="0">
                <a:cs typeface="Arial" panose="020B0604020202020204" pitchFamily="34" charset="0"/>
              </a:rPr>
              <a:t> yang </a:t>
            </a:r>
            <a:r>
              <a:rPr lang="en-US" altLang="en-US" sz="1400" dirty="0" err="1">
                <a:cs typeface="Arial" panose="020B0604020202020204" pitchFamily="34" charset="0"/>
              </a:rPr>
              <a:t>dinilai</a:t>
            </a:r>
            <a:r>
              <a:rPr lang="en-US" altLang="en-US" sz="1400" dirty="0"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cs typeface="Arial" panose="020B0604020202020204" pitchFamily="34" charset="0"/>
              </a:rPr>
              <a:t>telah</a:t>
            </a:r>
            <a:r>
              <a:rPr lang="en-US" altLang="en-US" sz="1400" dirty="0"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cs typeface="Arial" panose="020B0604020202020204" pitchFamily="34" charset="0"/>
              </a:rPr>
              <a:t>diperlakukan</a:t>
            </a:r>
            <a:r>
              <a:rPr lang="en-US" altLang="en-US" sz="1400" dirty="0"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cs typeface="Arial" panose="020B0604020202020204" pitchFamily="34" charset="0"/>
              </a:rPr>
              <a:t>secara</a:t>
            </a:r>
            <a:r>
              <a:rPr lang="en-US" altLang="en-US" sz="1400" dirty="0"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cs typeface="Arial" panose="020B0604020202020204" pitchFamily="34" charset="0"/>
              </a:rPr>
              <a:t>kurang</a:t>
            </a:r>
            <a:r>
              <a:rPr lang="en-US" altLang="en-US" sz="1400" dirty="0"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cs typeface="Arial" panose="020B0604020202020204" pitchFamily="34" charset="0"/>
              </a:rPr>
              <a:t>adil</a:t>
            </a:r>
            <a:r>
              <a:rPr lang="en-US" altLang="en-US" sz="1400" dirty="0"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cs typeface="Arial" panose="020B0604020202020204" pitchFamily="34" charset="0"/>
              </a:rPr>
              <a:t>oleh</a:t>
            </a:r>
            <a:r>
              <a:rPr lang="en-US" altLang="en-US" sz="1400" dirty="0">
                <a:cs typeface="Arial" panose="020B0604020202020204" pitchFamily="34" charset="0"/>
              </a:rPr>
              <a:t> </a:t>
            </a:r>
            <a:r>
              <a:rPr lang="en-US" altLang="en-US" sz="1400" dirty="0" err="1" smtClean="0">
                <a:cs typeface="Arial" panose="020B0604020202020204" pitchFamily="34" charset="0"/>
              </a:rPr>
              <a:t>perusahaan</a:t>
            </a:r>
            <a:r>
              <a:rPr lang="en-US" altLang="en-US" sz="1400" dirty="0" smtClean="0"/>
              <a:t>.</a:t>
            </a:r>
          </a:p>
          <a:p>
            <a:pPr marL="719138" lvl="0" indent="-360363" algn="just">
              <a:spcBef>
                <a:spcPct val="0"/>
              </a:spcBef>
              <a:buFont typeface="+mj-lt"/>
              <a:buAutoNum type="arabicParenR"/>
            </a:pPr>
            <a:r>
              <a:rPr lang="en-US" altLang="en-US" sz="1400" dirty="0" err="1" smtClean="0">
                <a:cs typeface="Arial" panose="020B0604020202020204" pitchFamily="34" charset="0"/>
              </a:rPr>
              <a:t>Perbedaan</a:t>
            </a:r>
            <a:r>
              <a:rPr lang="en-US" altLang="en-US" sz="1400" dirty="0" smtClean="0"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cs typeface="Arial" panose="020B0604020202020204" pitchFamily="34" charset="0"/>
              </a:rPr>
              <a:t>persepsi</a:t>
            </a:r>
            <a:r>
              <a:rPr lang="en-US" altLang="en-US" sz="1400" dirty="0"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cs typeface="Arial" panose="020B0604020202020204" pitchFamily="34" charset="0"/>
              </a:rPr>
              <a:t>tentang</a:t>
            </a:r>
            <a:r>
              <a:rPr lang="en-US" altLang="en-US" sz="1400" dirty="0"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cs typeface="Arial" panose="020B0604020202020204" pitchFamily="34" charset="0"/>
              </a:rPr>
              <a:t>perundangan</a:t>
            </a:r>
            <a:r>
              <a:rPr lang="en-US" altLang="en-US" sz="1400" dirty="0"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cs typeface="Arial" panose="020B0604020202020204" pitchFamily="34" charset="0"/>
              </a:rPr>
              <a:t>dan</a:t>
            </a:r>
            <a:r>
              <a:rPr lang="en-US" altLang="en-US" sz="1400" dirty="0">
                <a:cs typeface="Arial" panose="020B0604020202020204" pitchFamily="34" charset="0"/>
              </a:rPr>
              <a:t>  </a:t>
            </a:r>
            <a:r>
              <a:rPr lang="en-US" altLang="en-US" sz="1400" dirty="0" err="1">
                <a:cs typeface="Arial" panose="020B0604020202020204" pitchFamily="34" charset="0"/>
              </a:rPr>
              <a:t>peraturan</a:t>
            </a:r>
            <a:r>
              <a:rPr lang="en-US" altLang="en-US" sz="1400" dirty="0">
                <a:cs typeface="Arial" panose="020B0604020202020204" pitchFamily="34" charset="0"/>
              </a:rPr>
              <a:t> </a:t>
            </a:r>
            <a:r>
              <a:rPr lang="en-US" altLang="en-US" sz="1400" dirty="0" err="1" smtClean="0">
                <a:cs typeface="Arial" panose="020B0604020202020204" pitchFamily="34" charset="0"/>
              </a:rPr>
              <a:t>pemerintah</a:t>
            </a:r>
            <a:r>
              <a:rPr lang="en-US" altLang="en-US" sz="1400" dirty="0" smtClean="0">
                <a:cs typeface="Arial" panose="020B0604020202020204" pitchFamily="34" charset="0"/>
              </a:rPr>
              <a:t>.</a:t>
            </a:r>
          </a:p>
          <a:p>
            <a:pPr marL="719138" lvl="0" indent="-360363" algn="just">
              <a:spcBef>
                <a:spcPct val="0"/>
              </a:spcBef>
              <a:buFont typeface="+mj-lt"/>
              <a:buAutoNum type="arabicParenR"/>
            </a:pPr>
            <a:r>
              <a:rPr lang="en-US" altLang="en-US" sz="1400" dirty="0" err="1" smtClean="0">
                <a:cs typeface="Arial" panose="020B0604020202020204" pitchFamily="34" charset="0"/>
              </a:rPr>
              <a:t>Menuntut</a:t>
            </a:r>
            <a:r>
              <a:rPr lang="en-US" altLang="en-US" sz="1400" dirty="0" smtClean="0"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cs typeface="Arial" panose="020B0604020202020204" pitchFamily="34" charset="0"/>
              </a:rPr>
              <a:t>kepala</a:t>
            </a:r>
            <a:r>
              <a:rPr lang="en-US" altLang="en-US" sz="1400" dirty="0"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cs typeface="Arial" panose="020B0604020202020204" pitchFamily="34" charset="0"/>
              </a:rPr>
              <a:t>personalia</a:t>
            </a:r>
            <a:r>
              <a:rPr lang="en-US" altLang="en-US" sz="1400" dirty="0">
                <a:cs typeface="Arial" panose="020B0604020202020204" pitchFamily="34" charset="0"/>
              </a:rPr>
              <a:t> yang </a:t>
            </a:r>
            <a:r>
              <a:rPr lang="en-US" altLang="en-US" sz="1400" dirty="0" err="1">
                <a:cs typeface="Arial" panose="020B0604020202020204" pitchFamily="34" charset="0"/>
              </a:rPr>
              <a:t>dinilai</a:t>
            </a:r>
            <a:r>
              <a:rPr lang="en-US" altLang="en-US" sz="1400" dirty="0"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cs typeface="Arial" panose="020B0604020202020204" pitchFamily="34" charset="0"/>
              </a:rPr>
              <a:t>bersikap</a:t>
            </a:r>
            <a:r>
              <a:rPr lang="en-US" altLang="en-US" sz="1400" dirty="0"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cs typeface="Arial" panose="020B0604020202020204" pitchFamily="34" charset="0"/>
              </a:rPr>
              <a:t>keras</a:t>
            </a:r>
            <a:r>
              <a:rPr lang="en-US" altLang="en-US" sz="1400" dirty="0"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cs typeface="Arial" panose="020B0604020202020204" pitchFamily="34" charset="0"/>
              </a:rPr>
              <a:t>terhadap</a:t>
            </a:r>
            <a:r>
              <a:rPr lang="en-US" altLang="en-US" sz="1400" dirty="0"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cs typeface="Arial" panose="020B0604020202020204" pitchFamily="34" charset="0"/>
              </a:rPr>
              <a:t>pekerja</a:t>
            </a:r>
            <a:r>
              <a:rPr lang="en-US" altLang="en-US" sz="1400" dirty="0">
                <a:cs typeface="Arial" panose="020B0604020202020204" pitchFamily="34" charset="0"/>
              </a:rPr>
              <a:t>/</a:t>
            </a:r>
            <a:r>
              <a:rPr lang="en-US" altLang="en-US" sz="1400" dirty="0" err="1">
                <a:cs typeface="Arial" panose="020B0604020202020204" pitchFamily="34" charset="0"/>
              </a:rPr>
              <a:t>buruh</a:t>
            </a:r>
            <a:r>
              <a:rPr lang="en-US" altLang="en-US" sz="1400" dirty="0"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cs typeface="Arial" panose="020B0604020202020204" pitchFamily="34" charset="0"/>
              </a:rPr>
              <a:t>dan</a:t>
            </a:r>
            <a:r>
              <a:rPr lang="en-US" altLang="en-US" sz="1400" dirty="0"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cs typeface="Arial" panose="020B0604020202020204" pitchFamily="34" charset="0"/>
              </a:rPr>
              <a:t>berpihak</a:t>
            </a:r>
            <a:r>
              <a:rPr lang="en-US" altLang="en-US" sz="1400" dirty="0"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cs typeface="Arial" panose="020B0604020202020204" pitchFamily="34" charset="0"/>
              </a:rPr>
              <a:t>pada</a:t>
            </a:r>
            <a:r>
              <a:rPr lang="en-US" altLang="en-US" sz="1400" dirty="0"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cs typeface="Arial" panose="020B0604020202020204" pitchFamily="34" charset="0"/>
              </a:rPr>
              <a:t>perusahaan</a:t>
            </a:r>
            <a:r>
              <a:rPr lang="en-US" altLang="en-US" sz="1400" dirty="0"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cs typeface="Arial" panose="020B0604020202020204" pitchFamily="34" charset="0"/>
              </a:rPr>
              <a:t>dan</a:t>
            </a:r>
            <a:r>
              <a:rPr lang="en-US" altLang="en-US" sz="1400" dirty="0"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cs typeface="Arial" panose="020B0604020202020204" pitchFamily="34" charset="0"/>
              </a:rPr>
              <a:t>diminta</a:t>
            </a:r>
            <a:r>
              <a:rPr lang="en-US" altLang="en-US" sz="1400" dirty="0">
                <a:cs typeface="Arial" panose="020B0604020202020204" pitchFamily="34" charset="0"/>
              </a:rPr>
              <a:t> agar </a:t>
            </a:r>
            <a:r>
              <a:rPr lang="en-US" altLang="en-US" sz="1400" dirty="0" err="1" smtClean="0">
                <a:cs typeface="Arial" panose="020B0604020202020204" pitchFamily="34" charset="0"/>
              </a:rPr>
              <a:t>mundur</a:t>
            </a:r>
            <a:r>
              <a:rPr lang="en-US" altLang="en-US" sz="1400" dirty="0" smtClean="0"/>
              <a:t>.</a:t>
            </a:r>
          </a:p>
          <a:p>
            <a:pPr marL="719138" lvl="0" indent="-360363" algn="just">
              <a:spcBef>
                <a:spcPct val="0"/>
              </a:spcBef>
              <a:buFont typeface="+mj-lt"/>
              <a:buAutoNum type="arabicParenR"/>
            </a:pPr>
            <a:r>
              <a:rPr lang="en-US" altLang="en-US" sz="1400" dirty="0" err="1" smtClean="0">
                <a:cs typeface="Arial" panose="020B0604020202020204" pitchFamily="34" charset="0"/>
              </a:rPr>
              <a:t>Perubahan</a:t>
            </a:r>
            <a:r>
              <a:rPr lang="en-US" altLang="en-US" sz="1400" dirty="0" smtClean="0"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cs typeface="Arial" panose="020B0604020202020204" pitchFamily="34" charset="0"/>
              </a:rPr>
              <a:t>manajemen</a:t>
            </a:r>
            <a:r>
              <a:rPr lang="en-US" altLang="en-US" sz="1400" dirty="0"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cs typeface="Arial" panose="020B0604020202020204" pitchFamily="34" charset="0"/>
              </a:rPr>
              <a:t>perusahaan</a:t>
            </a:r>
            <a:r>
              <a:rPr lang="en-US" altLang="en-US" sz="1400" dirty="0">
                <a:cs typeface="Arial" panose="020B0604020202020204" pitchFamily="34" charset="0"/>
              </a:rPr>
              <a:t> yang </a:t>
            </a:r>
            <a:r>
              <a:rPr lang="en-US" altLang="en-US" sz="1400" dirty="0" err="1">
                <a:cs typeface="Arial" panose="020B0604020202020204" pitchFamily="34" charset="0"/>
              </a:rPr>
              <a:t>dinilai</a:t>
            </a:r>
            <a:r>
              <a:rPr lang="en-US" altLang="en-US" sz="1400" dirty="0"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cs typeface="Arial" panose="020B0604020202020204" pitchFamily="34" charset="0"/>
              </a:rPr>
              <a:t>tidak</a:t>
            </a:r>
            <a:r>
              <a:rPr lang="en-US" altLang="en-US" sz="1400" dirty="0"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cs typeface="Arial" panose="020B0604020202020204" pitchFamily="34" charset="0"/>
              </a:rPr>
              <a:t>memperhatikan</a:t>
            </a:r>
            <a:r>
              <a:rPr lang="en-US" altLang="en-US" sz="1400" dirty="0"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cs typeface="Arial" panose="020B0604020202020204" pitchFamily="34" charset="0"/>
              </a:rPr>
              <a:t>kepentingan</a:t>
            </a:r>
            <a:r>
              <a:rPr lang="en-US" altLang="en-US" sz="1400" dirty="0"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cs typeface="Arial" panose="020B0604020202020204" pitchFamily="34" charset="0"/>
              </a:rPr>
              <a:t>dan</a:t>
            </a:r>
            <a:r>
              <a:rPr lang="en-US" altLang="en-US" sz="1400" dirty="0"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cs typeface="Arial" panose="020B0604020202020204" pitchFamily="34" charset="0"/>
              </a:rPr>
              <a:t>kesejahteraan</a:t>
            </a:r>
            <a:r>
              <a:rPr lang="en-US" altLang="en-US" sz="1400" dirty="0">
                <a:cs typeface="Arial" panose="020B0604020202020204" pitchFamily="34" charset="0"/>
              </a:rPr>
              <a:t> </a:t>
            </a:r>
            <a:r>
              <a:rPr lang="en-US" altLang="en-US" sz="1400" dirty="0" err="1" smtClean="0">
                <a:cs typeface="Arial" panose="020B0604020202020204" pitchFamily="34" charset="0"/>
              </a:rPr>
              <a:t>pekerja</a:t>
            </a:r>
            <a:r>
              <a:rPr lang="en-US" altLang="en-US" sz="1400" dirty="0" smtClean="0"/>
              <a:t>.</a:t>
            </a:r>
          </a:p>
          <a:p>
            <a:pPr marL="719138" lvl="0" indent="-360363" algn="just">
              <a:spcBef>
                <a:spcPct val="0"/>
              </a:spcBef>
              <a:buFont typeface="+mj-lt"/>
              <a:buAutoNum type="arabicParenR"/>
            </a:pPr>
            <a:r>
              <a:rPr lang="en-US" altLang="en-US" sz="1400" dirty="0" err="1" smtClean="0">
                <a:cs typeface="Arial" panose="020B0604020202020204" pitchFamily="34" charset="0"/>
              </a:rPr>
              <a:t>Menuntut</a:t>
            </a:r>
            <a:r>
              <a:rPr lang="en-US" altLang="en-US" sz="1400" dirty="0" smtClean="0"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cs typeface="Arial" panose="020B0604020202020204" pitchFamily="34" charset="0"/>
              </a:rPr>
              <a:t>adanya</a:t>
            </a:r>
            <a:r>
              <a:rPr lang="en-US" altLang="en-US" sz="1400" dirty="0"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cs typeface="Arial" panose="020B0604020202020204" pitchFamily="34" charset="0"/>
              </a:rPr>
              <a:t>transparansi</a:t>
            </a:r>
            <a:r>
              <a:rPr lang="en-US" altLang="en-US" sz="1400" dirty="0"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cs typeface="Arial" panose="020B0604020202020204" pitchFamily="34" charset="0"/>
              </a:rPr>
              <a:t>perusahaan</a:t>
            </a:r>
            <a:r>
              <a:rPr lang="en-US" altLang="en-US" sz="1400" dirty="0">
                <a:cs typeface="Arial" panose="020B0604020202020204" pitchFamily="34" charset="0"/>
              </a:rPr>
              <a:t> (</a:t>
            </a:r>
            <a:r>
              <a:rPr lang="en-US" altLang="en-US" sz="1400" dirty="0" err="1">
                <a:cs typeface="Arial" panose="020B0604020202020204" pitchFamily="34" charset="0"/>
              </a:rPr>
              <a:t>terutama</a:t>
            </a:r>
            <a:r>
              <a:rPr lang="en-US" altLang="en-US" sz="1400" dirty="0"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cs typeface="Arial" panose="020B0604020202020204" pitchFamily="34" charset="0"/>
              </a:rPr>
              <a:t>berkaitan</a:t>
            </a:r>
            <a:r>
              <a:rPr lang="en-US" altLang="en-US" sz="1400" dirty="0"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cs typeface="Arial" panose="020B0604020202020204" pitchFamily="34" charset="0"/>
              </a:rPr>
              <a:t>dengan</a:t>
            </a:r>
            <a:r>
              <a:rPr lang="en-US" altLang="en-US" sz="1400" dirty="0"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cs typeface="Arial" panose="020B0604020202020204" pitchFamily="34" charset="0"/>
              </a:rPr>
              <a:t>keuntungan</a:t>
            </a:r>
            <a:r>
              <a:rPr lang="en-US" altLang="en-US" sz="1400" dirty="0"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cs typeface="Arial" panose="020B0604020202020204" pitchFamily="34" charset="0"/>
              </a:rPr>
              <a:t>perusahaan</a:t>
            </a:r>
            <a:r>
              <a:rPr lang="en-US" altLang="en-US" sz="1400" dirty="0">
                <a:cs typeface="Arial" panose="020B0604020202020204" pitchFamily="34" charset="0"/>
              </a:rPr>
              <a:t> yang </a:t>
            </a:r>
            <a:r>
              <a:rPr lang="en-US" altLang="en-US" sz="1400" dirty="0" err="1">
                <a:cs typeface="Arial" panose="020B0604020202020204" pitchFamily="34" charset="0"/>
              </a:rPr>
              <a:t>mungkin</a:t>
            </a:r>
            <a:r>
              <a:rPr lang="en-US" altLang="en-US" sz="1400" dirty="0"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cs typeface="Arial" panose="020B0604020202020204" pitchFamily="34" charset="0"/>
              </a:rPr>
              <a:t>dapat</a:t>
            </a:r>
            <a:r>
              <a:rPr lang="en-US" altLang="en-US" sz="1400" dirty="0"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cs typeface="Arial" panose="020B0604020202020204" pitchFamily="34" charset="0"/>
              </a:rPr>
              <a:t>menjadi</a:t>
            </a:r>
            <a:r>
              <a:rPr lang="en-US" altLang="en-US" sz="1400" dirty="0"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cs typeface="Arial" panose="020B0604020202020204" pitchFamily="34" charset="0"/>
              </a:rPr>
              <a:t>bagian</a:t>
            </a:r>
            <a:r>
              <a:rPr lang="en-US" altLang="en-US" sz="1400" dirty="0"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cs typeface="Arial" panose="020B0604020202020204" pitchFamily="34" charset="0"/>
              </a:rPr>
              <a:t>pekerja</a:t>
            </a:r>
            <a:r>
              <a:rPr lang="en-US" altLang="en-US" sz="1400" dirty="0">
                <a:cs typeface="Arial" panose="020B0604020202020204" pitchFamily="34" charset="0"/>
              </a:rPr>
              <a:t>/</a:t>
            </a:r>
            <a:r>
              <a:rPr lang="en-US" altLang="en-US" sz="1400" dirty="0" err="1">
                <a:cs typeface="Arial" panose="020B0604020202020204" pitchFamily="34" charset="0"/>
              </a:rPr>
              <a:t>buruh</a:t>
            </a:r>
            <a:r>
              <a:rPr lang="en-US" altLang="en-US" sz="1400" dirty="0"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cs typeface="Arial" panose="020B0604020202020204" pitchFamily="34" charset="0"/>
              </a:rPr>
              <a:t>dalam</a:t>
            </a:r>
            <a:r>
              <a:rPr lang="en-US" altLang="en-US" sz="1400" dirty="0"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cs typeface="Arial" panose="020B0604020202020204" pitchFamily="34" charset="0"/>
              </a:rPr>
              <a:t>bentuk</a:t>
            </a:r>
            <a:r>
              <a:rPr lang="en-US" altLang="en-US" sz="1400" dirty="0"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cs typeface="Arial" panose="020B0604020202020204" pitchFamily="34" charset="0"/>
              </a:rPr>
              <a:t>upah</a:t>
            </a:r>
            <a:r>
              <a:rPr lang="en-US" altLang="en-US" sz="1400" dirty="0">
                <a:cs typeface="Arial" panose="020B0604020202020204" pitchFamily="34" charset="0"/>
              </a:rPr>
              <a:t> yang </a:t>
            </a:r>
            <a:r>
              <a:rPr lang="en-US" altLang="en-US" sz="1400" dirty="0" err="1">
                <a:cs typeface="Arial" panose="020B0604020202020204" pitchFamily="34" charset="0"/>
              </a:rPr>
              <a:t>lebih</a:t>
            </a:r>
            <a:r>
              <a:rPr lang="en-US" altLang="en-US" sz="1400" dirty="0"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cs typeface="Arial" panose="020B0604020202020204" pitchFamily="34" charset="0"/>
              </a:rPr>
              <a:t>tinggi</a:t>
            </a:r>
            <a:r>
              <a:rPr lang="en-US" altLang="en-US" sz="1400" dirty="0"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cs typeface="Arial" panose="020B0604020202020204" pitchFamily="34" charset="0"/>
              </a:rPr>
              <a:t>atau</a:t>
            </a:r>
            <a:r>
              <a:rPr lang="en-US" altLang="en-US" sz="1400" dirty="0"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cs typeface="Arial" panose="020B0604020202020204" pitchFamily="34" charset="0"/>
              </a:rPr>
              <a:t>peningkatan</a:t>
            </a:r>
            <a:r>
              <a:rPr lang="en-US" altLang="en-US" sz="1400" dirty="0">
                <a:cs typeface="Arial" panose="020B0604020202020204" pitchFamily="34" charset="0"/>
              </a:rPr>
              <a:t> </a:t>
            </a:r>
            <a:r>
              <a:rPr lang="en-US" altLang="en-US" sz="1400" dirty="0" err="1" smtClean="0">
                <a:cs typeface="Arial" panose="020B0604020202020204" pitchFamily="34" charset="0"/>
              </a:rPr>
              <a:t>kesejahteraan</a:t>
            </a:r>
            <a:r>
              <a:rPr lang="en-US" altLang="en-US" sz="1400" dirty="0" smtClean="0">
                <a:cs typeface="Arial" panose="020B0604020202020204" pitchFamily="34" charset="0"/>
              </a:rPr>
              <a:t>)</a:t>
            </a:r>
            <a:r>
              <a:rPr lang="en-US" altLang="en-US" sz="1400" dirty="0" smtClean="0"/>
              <a:t>.</a:t>
            </a:r>
          </a:p>
          <a:p>
            <a:pPr marL="719138" lvl="0" indent="-360363" algn="just">
              <a:spcBef>
                <a:spcPct val="0"/>
              </a:spcBef>
              <a:buFont typeface="+mj-lt"/>
              <a:buAutoNum type="arabicParenR"/>
            </a:pPr>
            <a:r>
              <a:rPr lang="en-US" altLang="en-US" sz="1400" dirty="0" err="1" smtClean="0">
                <a:cs typeface="Arial" panose="020B0604020202020204" pitchFamily="34" charset="0"/>
              </a:rPr>
              <a:t>Pelaksanaan</a:t>
            </a:r>
            <a:r>
              <a:rPr lang="en-US" altLang="en-US" sz="1400" dirty="0" smtClean="0"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cs typeface="Arial" panose="020B0604020202020204" pitchFamily="34" charset="0"/>
              </a:rPr>
              <a:t>peraturan</a:t>
            </a:r>
            <a:r>
              <a:rPr lang="en-US" altLang="en-US" sz="1400" dirty="0"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cs typeface="Arial" panose="020B0604020202020204" pitchFamily="34" charset="0"/>
              </a:rPr>
              <a:t>uang</a:t>
            </a:r>
            <a:r>
              <a:rPr lang="en-US" altLang="en-US" sz="1400" dirty="0"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cs typeface="Arial" panose="020B0604020202020204" pitchFamily="34" charset="0"/>
              </a:rPr>
              <a:t>pesangon</a:t>
            </a:r>
            <a:r>
              <a:rPr lang="en-US" altLang="en-US" sz="1400" dirty="0">
                <a:cs typeface="Arial" panose="020B0604020202020204" pitchFamily="34" charset="0"/>
              </a:rPr>
              <a:t>; </a:t>
            </a:r>
            <a:r>
              <a:rPr lang="en-US" altLang="en-US" sz="1400" dirty="0" err="1">
                <a:cs typeface="Arial" panose="020B0604020202020204" pitchFamily="34" charset="0"/>
              </a:rPr>
              <a:t>perusahaan</a:t>
            </a:r>
            <a:r>
              <a:rPr lang="en-US" altLang="en-US" sz="1400" dirty="0"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cs typeface="Arial" panose="020B0604020202020204" pitchFamily="34" charset="0"/>
              </a:rPr>
              <a:t>dianggap</a:t>
            </a:r>
            <a:r>
              <a:rPr lang="en-US" altLang="en-US" sz="1400" dirty="0"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cs typeface="Arial" panose="020B0604020202020204" pitchFamily="34" charset="0"/>
              </a:rPr>
              <a:t>tidak</a:t>
            </a:r>
            <a:r>
              <a:rPr lang="en-US" altLang="en-US" sz="1400" dirty="0"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cs typeface="Arial" panose="020B0604020202020204" pitchFamily="34" charset="0"/>
              </a:rPr>
              <a:t>terbuka</a:t>
            </a:r>
            <a:r>
              <a:rPr lang="en-US" altLang="en-US" sz="1400" dirty="0"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cs typeface="Arial" panose="020B0604020202020204" pitchFamily="34" charset="0"/>
              </a:rPr>
              <a:t>tentang</a:t>
            </a:r>
            <a:r>
              <a:rPr lang="en-US" altLang="en-US" sz="1400" dirty="0"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cs typeface="Arial" panose="020B0604020202020204" pitchFamily="34" charset="0"/>
              </a:rPr>
              <a:t>keuntungan</a:t>
            </a:r>
            <a:r>
              <a:rPr lang="en-US" altLang="en-US" sz="1400" dirty="0">
                <a:cs typeface="Arial" panose="020B0604020202020204" pitchFamily="34" charset="0"/>
              </a:rPr>
              <a:t> </a:t>
            </a:r>
            <a:r>
              <a:rPr lang="en-US" altLang="en-US" sz="1400" dirty="0" err="1" smtClean="0">
                <a:cs typeface="Arial" panose="020B0604020202020204" pitchFamily="34" charset="0"/>
              </a:rPr>
              <a:t>perusahaan</a:t>
            </a:r>
            <a:r>
              <a:rPr lang="en-US" altLang="en-US" sz="1400" dirty="0" smtClean="0"/>
              <a:t>.</a:t>
            </a:r>
          </a:p>
          <a:p>
            <a:pPr marL="719138" lvl="0" indent="-360363" algn="just">
              <a:spcBef>
                <a:spcPct val="0"/>
              </a:spcBef>
              <a:buFont typeface="+mj-lt"/>
              <a:buAutoNum type="arabicParenR"/>
            </a:pPr>
            <a:r>
              <a:rPr lang="en-US" altLang="en-US" sz="1400" dirty="0" err="1" smtClean="0">
                <a:cs typeface="Arial" panose="020B0604020202020204" pitchFamily="34" charset="0"/>
              </a:rPr>
              <a:t>Kecurigaan</a:t>
            </a:r>
            <a:r>
              <a:rPr lang="en-US" altLang="en-US" sz="1400" dirty="0" smtClean="0"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cs typeface="Arial" panose="020B0604020202020204" pitchFamily="34" charset="0"/>
              </a:rPr>
              <a:t>mengenai</a:t>
            </a:r>
            <a:r>
              <a:rPr lang="en-US" altLang="en-US" sz="1400" dirty="0"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cs typeface="Arial" panose="020B0604020202020204" pitchFamily="34" charset="0"/>
              </a:rPr>
              <a:t>adanya</a:t>
            </a:r>
            <a:r>
              <a:rPr lang="en-US" altLang="en-US" sz="1400" dirty="0"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cs typeface="Arial" panose="020B0604020202020204" pitchFamily="34" charset="0"/>
              </a:rPr>
              <a:t>penyalahgunaan</a:t>
            </a:r>
            <a:r>
              <a:rPr lang="en-US" altLang="en-US" sz="1400" dirty="0">
                <a:cs typeface="Arial" panose="020B0604020202020204" pitchFamily="34" charset="0"/>
              </a:rPr>
              <a:t> dana </a:t>
            </a:r>
            <a:r>
              <a:rPr lang="en-US" altLang="en-US" sz="1400" dirty="0" err="1" smtClean="0">
                <a:cs typeface="Arial" panose="020B0604020202020204" pitchFamily="34" charset="0"/>
              </a:rPr>
              <a:t>Jamsostek</a:t>
            </a:r>
            <a:r>
              <a:rPr lang="en-US" altLang="en-US" sz="1400" dirty="0" smtClean="0"/>
              <a:t>.</a:t>
            </a:r>
          </a:p>
          <a:p>
            <a:pPr marL="719138" lvl="0" indent="-360363" algn="just">
              <a:spcBef>
                <a:spcPct val="0"/>
              </a:spcBef>
              <a:buFont typeface="+mj-lt"/>
              <a:buAutoNum type="arabicParenR"/>
            </a:pPr>
            <a:r>
              <a:rPr lang="en-US" altLang="en-US" sz="1400" dirty="0" err="1" smtClean="0">
                <a:cs typeface="Arial" panose="020B0604020202020204" pitchFamily="34" charset="0"/>
              </a:rPr>
              <a:t>Ketidaksabaran</a:t>
            </a:r>
            <a:r>
              <a:rPr lang="en-US" altLang="en-US" sz="1400" dirty="0" smtClean="0"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cs typeface="Arial" panose="020B0604020202020204" pitchFamily="34" charset="0"/>
              </a:rPr>
              <a:t>pekerja</a:t>
            </a:r>
            <a:r>
              <a:rPr lang="en-US" altLang="en-US" sz="1400" dirty="0"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cs typeface="Arial" panose="020B0604020202020204" pitchFamily="34" charset="0"/>
              </a:rPr>
              <a:t>dalam</a:t>
            </a:r>
            <a:r>
              <a:rPr lang="en-US" altLang="en-US" sz="1400" dirty="0"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cs typeface="Arial" panose="020B0604020202020204" pitchFamily="34" charset="0"/>
              </a:rPr>
              <a:t>menunggu</a:t>
            </a:r>
            <a:r>
              <a:rPr lang="en-US" altLang="en-US" sz="1400" dirty="0">
                <a:cs typeface="Arial" panose="020B0604020202020204" pitchFamily="34" charset="0"/>
              </a:rPr>
              <a:t> </a:t>
            </a:r>
            <a:r>
              <a:rPr lang="en-US" altLang="en-US" sz="1400" dirty="0" err="1" smtClean="0">
                <a:cs typeface="Arial" panose="020B0604020202020204" pitchFamily="34" charset="0"/>
              </a:rPr>
              <a:t>hasil</a:t>
            </a:r>
            <a:r>
              <a:rPr lang="en-US" altLang="en-US" sz="1400" dirty="0" smtClean="0">
                <a:cs typeface="Arial" panose="020B0604020202020204" pitchFamily="34" charset="0"/>
              </a:rPr>
              <a:t> </a:t>
            </a:r>
            <a:r>
              <a:rPr lang="en-US" altLang="en-US" sz="1400" dirty="0" err="1" smtClean="0">
                <a:cs typeface="Arial" panose="020B0604020202020204" pitchFamily="34" charset="0"/>
              </a:rPr>
              <a:t>perundingan</a:t>
            </a:r>
            <a:r>
              <a:rPr lang="en-US" altLang="en-US" sz="1400" dirty="0" smtClean="0">
                <a:cs typeface="Arial" panose="020B0604020202020204" pitchFamily="34" charset="0"/>
              </a:rPr>
              <a:t>.</a:t>
            </a:r>
          </a:p>
          <a:p>
            <a:pPr marL="719138" lvl="0" indent="-360363" algn="just">
              <a:spcBef>
                <a:spcPct val="0"/>
              </a:spcBef>
              <a:buFont typeface="+mj-lt"/>
              <a:buAutoNum type="arabicParenR"/>
            </a:pPr>
            <a:r>
              <a:rPr lang="en-US" altLang="en-US" sz="1400" dirty="0" err="1" smtClean="0">
                <a:cs typeface="Arial" panose="020B0604020202020204" pitchFamily="34" charset="0"/>
              </a:rPr>
              <a:t>Tuntutan-tuntutan</a:t>
            </a:r>
            <a:r>
              <a:rPr lang="en-US" altLang="en-US" sz="1400" dirty="0" smtClean="0"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cs typeface="Arial" panose="020B0604020202020204" pitchFamily="34" charset="0"/>
              </a:rPr>
              <a:t>baru</a:t>
            </a:r>
            <a:r>
              <a:rPr lang="en-US" altLang="en-US" sz="1400" dirty="0"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cs typeface="Arial" panose="020B0604020202020204" pitchFamily="34" charset="0"/>
              </a:rPr>
              <a:t>lainnya</a:t>
            </a:r>
            <a:r>
              <a:rPr lang="en-US" altLang="en-US" sz="1400" dirty="0">
                <a:cs typeface="Arial" panose="020B0604020202020204" pitchFamily="34" charset="0"/>
              </a:rPr>
              <a:t> yang </a:t>
            </a:r>
            <a:r>
              <a:rPr lang="en-US" altLang="en-US" sz="1400" dirty="0" err="1">
                <a:cs typeface="Arial" panose="020B0604020202020204" pitchFamily="34" charset="0"/>
              </a:rPr>
              <a:t>muncul</a:t>
            </a:r>
            <a:r>
              <a:rPr lang="en-US" altLang="en-US" sz="1400" dirty="0"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cs typeface="Arial" panose="020B0604020202020204" pitchFamily="34" charset="0"/>
              </a:rPr>
              <a:t>seiring</a:t>
            </a:r>
            <a:r>
              <a:rPr lang="en-US" altLang="en-US" sz="1400" dirty="0"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cs typeface="Arial" panose="020B0604020202020204" pitchFamily="34" charset="0"/>
              </a:rPr>
              <a:t>dengan</a:t>
            </a:r>
            <a:r>
              <a:rPr lang="en-US" altLang="en-US" sz="1400" dirty="0"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cs typeface="Arial" panose="020B0604020202020204" pitchFamily="34" charset="0"/>
              </a:rPr>
              <a:t>meningkatnya</a:t>
            </a:r>
            <a:r>
              <a:rPr lang="en-US" altLang="en-US" sz="1400" dirty="0"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cs typeface="Arial" panose="020B0604020202020204" pitchFamily="34" charset="0"/>
              </a:rPr>
              <a:t>pengetahuan</a:t>
            </a:r>
            <a:r>
              <a:rPr lang="en-US" altLang="en-US" sz="1400" dirty="0"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cs typeface="Arial" panose="020B0604020202020204" pitchFamily="34" charset="0"/>
              </a:rPr>
              <a:t>pekerja</a:t>
            </a:r>
            <a:r>
              <a:rPr lang="en-US" altLang="en-US" sz="1400" dirty="0"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cs typeface="Arial" panose="020B0604020202020204" pitchFamily="34" charset="0"/>
              </a:rPr>
              <a:t>tentang</a:t>
            </a:r>
            <a:r>
              <a:rPr lang="en-US" altLang="en-US" sz="1400" dirty="0"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cs typeface="Arial" panose="020B0604020202020204" pitchFamily="34" charset="0"/>
              </a:rPr>
              <a:t>hak-hak</a:t>
            </a:r>
            <a:r>
              <a:rPr lang="en-US" altLang="en-US" sz="1400" dirty="0"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cs typeface="Arial" panose="020B0604020202020204" pitchFamily="34" charset="0"/>
              </a:rPr>
              <a:t>mereka</a:t>
            </a:r>
            <a:r>
              <a:rPr lang="en-US" altLang="en-US" sz="1400" dirty="0"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cs typeface="Arial" panose="020B0604020202020204" pitchFamily="34" charset="0"/>
              </a:rPr>
              <a:t>setelah</a:t>
            </a:r>
            <a:r>
              <a:rPr lang="en-US" altLang="en-US" sz="1400" dirty="0">
                <a:cs typeface="Arial" panose="020B0604020202020204" pitchFamily="34" charset="0"/>
              </a:rPr>
              <a:t> SP-TP </a:t>
            </a:r>
            <a:r>
              <a:rPr lang="en-US" altLang="en-US" sz="1400" dirty="0" err="1">
                <a:cs typeface="Arial" panose="020B0604020202020204" pitchFamily="34" charset="0"/>
              </a:rPr>
              <a:t>terbentuk</a:t>
            </a:r>
            <a:r>
              <a:rPr lang="en-US" altLang="en-US" sz="1400" dirty="0">
                <a:cs typeface="Arial" panose="020B0604020202020204" pitchFamily="34" charset="0"/>
              </a:rPr>
              <a:t> di </a:t>
            </a:r>
            <a:r>
              <a:rPr lang="en-US" altLang="en-US" sz="1400" dirty="0" err="1">
                <a:cs typeface="Arial" panose="020B0604020202020204" pitchFamily="34" charset="0"/>
              </a:rPr>
              <a:t>tempat</a:t>
            </a:r>
            <a:r>
              <a:rPr lang="en-US" altLang="en-US" sz="1400" dirty="0"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cs typeface="Arial" panose="020B0604020202020204" pitchFamily="34" charset="0"/>
              </a:rPr>
              <a:t>kerja</a:t>
            </a:r>
            <a:r>
              <a:rPr lang="en-US" altLang="en-US" sz="1400" dirty="0"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cs typeface="Arial" panose="020B0604020202020204" pitchFamily="34" charset="0"/>
              </a:rPr>
              <a:t>mereka</a:t>
            </a:r>
            <a:r>
              <a:rPr lang="en-US" altLang="en-US" sz="1400" dirty="0" smtClean="0">
                <a:cs typeface="Arial" panose="020B0604020202020204" pitchFamily="34" charset="0"/>
              </a:rPr>
              <a:t>.</a:t>
            </a:r>
            <a:endParaRPr lang="en-US" altLang="en-US" sz="1400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367980" y="-138499"/>
            <a:ext cx="408039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6979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0953107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>
            <a:extLst>
              <a:ext uri="{FF2B5EF4-FFF2-40B4-BE49-F238E27FC236}">
                <a16:creationId xmlns:a16="http://schemas.microsoft.com/office/drawing/2014/main" xmlns="" id="{409E0344-8FA9-417E-8A89-3B01C2A56BC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53346" y="0"/>
            <a:ext cx="8229600" cy="722257"/>
          </a:xfrm>
        </p:spPr>
        <p:txBody>
          <a:bodyPr/>
          <a:lstStyle/>
          <a:p>
            <a:pPr eaLnBrk="1" hangingPunct="1"/>
            <a:r>
              <a:rPr lang="en-US" altLang="en-US" sz="3200" dirty="0" err="1" smtClean="0"/>
              <a:t>Perselisihan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Perburuhan</a:t>
            </a:r>
            <a:r>
              <a:rPr lang="en-US" altLang="en-US" sz="3200" dirty="0" smtClean="0"/>
              <a:t> &lt;cont..&gt;</a:t>
            </a:r>
            <a:endParaRPr lang="id-ID" altLang="en-US" sz="3200" dirty="0"/>
          </a:p>
        </p:txBody>
      </p:sp>
      <p:sp>
        <p:nvSpPr>
          <p:cNvPr id="14340" name="Date Placeholder 2">
            <a:extLst>
              <a:ext uri="{FF2B5EF4-FFF2-40B4-BE49-F238E27FC236}">
                <a16:creationId xmlns:a16="http://schemas.microsoft.com/office/drawing/2014/main" xmlns="" id="{A9EE4946-3588-4BB1-A404-BFF77724808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d-ID" altLang="en-US"/>
              <a:t>30-03-2020</a:t>
            </a:r>
            <a:endParaRPr lang="en-US" altLang="en-US"/>
          </a:p>
        </p:txBody>
      </p:sp>
      <p:sp>
        <p:nvSpPr>
          <p:cNvPr id="14341" name="Footer Placeholder 1">
            <a:extLst>
              <a:ext uri="{FF2B5EF4-FFF2-40B4-BE49-F238E27FC236}">
                <a16:creationId xmlns:a16="http://schemas.microsoft.com/office/drawing/2014/main" xmlns="" id="{F9566118-14B0-4151-A480-14AC0C422B68}"/>
              </a:ext>
            </a:extLst>
          </p:cNvPr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Manajemen Sumber Daya Manusia Lanjutan</a:t>
            </a:r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MAN19425</a:t>
            </a:r>
          </a:p>
          <a:p>
            <a:pPr algn="ctr" eaLnBrk="1" hangingPunct="1"/>
            <a:endParaRPr lang="en-US" altLang="en-US" sz="120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4277688" y="-184666"/>
            <a:ext cx="588623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000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000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367980" y="-138499"/>
            <a:ext cx="408039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6979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270587" y="1169152"/>
            <a:ext cx="8395118" cy="45909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69790" tIns="152352" rIns="91440" bIns="126960" numCol="1" anchor="ctr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Mengatasi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konflik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secara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individual 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dapat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dilakukan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dengan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cara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: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000" b="1" i="0" u="none" strike="noStrike" cap="none" normalizeH="0" baseline="0" dirty="0" smtClean="0">
              <a:ln>
                <a:noFill/>
              </a:ln>
              <a:effectLst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Peringatan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lisan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.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Mencatat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perilaku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karyawan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dan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memberi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teguran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secara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langsung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.</a:t>
            </a:r>
            <a:endParaRPr lang="en-US" altLang="en-US" sz="2000" dirty="0"/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Peringatan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tertulis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.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Ini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dilakukan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jika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terjadi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pengulangan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dari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perlakuan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tidak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benar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setelah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diberi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peringatan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lisan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,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atau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bila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perlakuan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menyimpang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itu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tambah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parah</a:t>
            </a:r>
            <a:r>
              <a:rPr lang="en-US" altLang="en-US" sz="2000" dirty="0" smtClean="0"/>
              <a:t>.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Peringatan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tertulis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terakhir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/ proses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pendisiplinan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.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Tindakan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ini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dilakukan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jika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peringatan-peringatan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sebelumnya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dirasa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tidak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efektif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.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Alternatif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lain yang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dapat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dilakukan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seperti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5hari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kerja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tanpa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mendapat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gaji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.</a:t>
            </a:r>
            <a:endParaRPr lang="en-US" altLang="en-US" sz="2000" dirty="0"/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Pemberhentian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.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Jika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karyawan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tidak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bisa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mematuhi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permintaan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tertulis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terakhir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,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dan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setelah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dilakukannya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penyelidikan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terhadap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karyawan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tersebut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,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ia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dapat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diberhentikan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secara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langsung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.</a:t>
            </a:r>
            <a:endParaRPr kumimoji="0" lang="en-US" altLang="en-US" sz="2000" b="0" i="0" u="none" strike="noStrike" cap="none" normalizeH="0" baseline="0" dirty="0" smtClean="0">
              <a:ln>
                <a:noFill/>
              </a:ln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5299507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>
            <a:extLst>
              <a:ext uri="{FF2B5EF4-FFF2-40B4-BE49-F238E27FC236}">
                <a16:creationId xmlns:a16="http://schemas.microsoft.com/office/drawing/2014/main" xmlns="" id="{409E0344-8FA9-417E-8A89-3B01C2A56BC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53346" y="0"/>
            <a:ext cx="8229600" cy="722257"/>
          </a:xfrm>
        </p:spPr>
        <p:txBody>
          <a:bodyPr/>
          <a:lstStyle/>
          <a:p>
            <a:pPr eaLnBrk="1" hangingPunct="1"/>
            <a:r>
              <a:rPr lang="en-US" altLang="en-US" sz="3200" dirty="0" err="1" smtClean="0"/>
              <a:t>Penyelesaian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Perselisihan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Perburuhan</a:t>
            </a:r>
            <a:endParaRPr lang="id-ID" altLang="en-US" sz="3200" dirty="0"/>
          </a:p>
        </p:txBody>
      </p:sp>
      <p:sp>
        <p:nvSpPr>
          <p:cNvPr id="14340" name="Date Placeholder 2">
            <a:extLst>
              <a:ext uri="{FF2B5EF4-FFF2-40B4-BE49-F238E27FC236}">
                <a16:creationId xmlns:a16="http://schemas.microsoft.com/office/drawing/2014/main" xmlns="" id="{A9EE4946-3588-4BB1-A404-BFF77724808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d-ID" altLang="en-US"/>
              <a:t>30-03-2020</a:t>
            </a:r>
            <a:endParaRPr lang="en-US" altLang="en-US"/>
          </a:p>
        </p:txBody>
      </p:sp>
      <p:sp>
        <p:nvSpPr>
          <p:cNvPr id="14341" name="Footer Placeholder 1">
            <a:extLst>
              <a:ext uri="{FF2B5EF4-FFF2-40B4-BE49-F238E27FC236}">
                <a16:creationId xmlns:a16="http://schemas.microsoft.com/office/drawing/2014/main" xmlns="" id="{F9566118-14B0-4151-A480-14AC0C422B68}"/>
              </a:ext>
            </a:extLst>
          </p:cNvPr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Manajemen Sumber Daya Manusia Lanjutan</a:t>
            </a:r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MAN19425</a:t>
            </a:r>
          </a:p>
          <a:p>
            <a:pPr algn="ctr" eaLnBrk="1" hangingPunct="1"/>
            <a:endParaRPr lang="en-US" altLang="en-US" sz="120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4277688" y="-184666"/>
            <a:ext cx="588623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000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000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367980" y="-138499"/>
            <a:ext cx="408039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6979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7200" y="864556"/>
            <a:ext cx="8101166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b="1" dirty="0"/>
              <a:t>Penyelesaian konflik dapat dilakukan dengan </a:t>
            </a:r>
            <a:r>
              <a:rPr lang="sv-SE" b="1" dirty="0" smtClean="0"/>
              <a:t>cara-cara :</a:t>
            </a:r>
          </a:p>
          <a:p>
            <a:pPr marL="342900" lvl="0" indent="-342900" algn="just" eaLnBrk="0" hangingPunct="0">
              <a:buFont typeface="+mj-lt"/>
              <a:buAutoNum type="arabicPeriod"/>
            </a:pPr>
            <a:r>
              <a:rPr lang="en-US" altLang="en-US" b="1" i="1" dirty="0" err="1"/>
              <a:t>Perundingan</a:t>
            </a:r>
            <a:r>
              <a:rPr lang="en-US" altLang="en-US" b="1" i="1" dirty="0"/>
              <a:t> </a:t>
            </a:r>
            <a:r>
              <a:rPr lang="en-US" altLang="en-US" b="1" i="1" dirty="0" err="1"/>
              <a:t>Bipartit</a:t>
            </a:r>
            <a:r>
              <a:rPr lang="en-US" altLang="en-US" dirty="0"/>
              <a:t> </a:t>
            </a:r>
            <a:r>
              <a:rPr lang="en-US" altLang="en-US" sz="1600" dirty="0" err="1"/>
              <a:t>adalah</a:t>
            </a:r>
            <a:r>
              <a:rPr lang="en-US" altLang="en-US" sz="1600" dirty="0"/>
              <a:t> forum </a:t>
            </a:r>
            <a:r>
              <a:rPr lang="en-US" altLang="en-US" sz="1600" dirty="0" err="1"/>
              <a:t>perundingan</a:t>
            </a:r>
            <a:r>
              <a:rPr lang="en-US" altLang="en-US" sz="1600" dirty="0"/>
              <a:t> </a:t>
            </a:r>
            <a:r>
              <a:rPr lang="en-US" altLang="en-US" sz="1600" dirty="0" err="1"/>
              <a:t>antar</a:t>
            </a:r>
            <a:r>
              <a:rPr lang="en-US" altLang="en-US" sz="1600" dirty="0"/>
              <a:t> </a:t>
            </a:r>
            <a:r>
              <a:rPr lang="en-US" altLang="en-US" sz="1600" dirty="0" err="1"/>
              <a:t>pengusaha</a:t>
            </a:r>
            <a:r>
              <a:rPr lang="en-US" altLang="en-US" sz="1600" dirty="0"/>
              <a:t> </a:t>
            </a:r>
            <a:r>
              <a:rPr lang="en-US" altLang="en-US" sz="1600" dirty="0" err="1"/>
              <a:t>dan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karyawan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atau</a:t>
            </a:r>
            <a:r>
              <a:rPr lang="en-US" altLang="en-US" sz="1600" dirty="0"/>
              <a:t> </a:t>
            </a:r>
            <a:r>
              <a:rPr lang="en-US" altLang="en-US" sz="1600" dirty="0" err="1"/>
              <a:t>serikatpekerja</a:t>
            </a:r>
            <a:r>
              <a:rPr lang="en-US" altLang="en-US" sz="1600" dirty="0"/>
              <a:t>. </a:t>
            </a:r>
            <a:r>
              <a:rPr lang="en-US" altLang="en-US" sz="1600" dirty="0" err="1"/>
              <a:t>Kedua</a:t>
            </a:r>
            <a:r>
              <a:rPr lang="en-US" altLang="en-US" sz="1600" dirty="0"/>
              <a:t> </a:t>
            </a:r>
            <a:r>
              <a:rPr lang="en-US" altLang="en-US" sz="1600" dirty="0" err="1"/>
              <a:t>belah</a:t>
            </a:r>
            <a:r>
              <a:rPr lang="en-US" altLang="en-US" sz="1600" dirty="0"/>
              <a:t> </a:t>
            </a:r>
            <a:r>
              <a:rPr lang="en-US" altLang="en-US" sz="1600" dirty="0" err="1"/>
              <a:t>pihak</a:t>
            </a:r>
            <a:r>
              <a:rPr lang="en-US" altLang="en-US" sz="1600" dirty="0"/>
              <a:t> </a:t>
            </a:r>
            <a:r>
              <a:rPr lang="en-US" altLang="en-US" sz="1600" dirty="0" err="1"/>
              <a:t>diharapkan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dapat</a:t>
            </a:r>
            <a:r>
              <a:rPr lang="en-US" altLang="en-US" sz="1600" dirty="0"/>
              <a:t> </a:t>
            </a:r>
            <a:r>
              <a:rPr lang="en-US" altLang="en-US" sz="1600" dirty="0" err="1"/>
              <a:t>mencapai</a:t>
            </a:r>
            <a:r>
              <a:rPr lang="en-US" altLang="en-US" sz="1600" dirty="0"/>
              <a:t> </a:t>
            </a:r>
            <a:r>
              <a:rPr lang="en-US" altLang="en-US" sz="1600" dirty="0" err="1"/>
              <a:t>kesepakatan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dalam</a:t>
            </a:r>
            <a:r>
              <a:rPr lang="en-US" altLang="en-US" sz="1600" dirty="0"/>
              <a:t> </a:t>
            </a:r>
            <a:r>
              <a:rPr lang="en-US" altLang="en-US" sz="1600" dirty="0" err="1"/>
              <a:t>penyelesaian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masalah</a:t>
            </a:r>
            <a:r>
              <a:rPr lang="en-US" altLang="en-US" sz="1600" dirty="0"/>
              <a:t> </a:t>
            </a:r>
            <a:r>
              <a:rPr lang="en-US" altLang="en-US" sz="1600" dirty="0" err="1"/>
              <a:t>mereka</a:t>
            </a:r>
            <a:r>
              <a:rPr lang="en-US" altLang="en-US" sz="1600" dirty="0"/>
              <a:t>, </a:t>
            </a:r>
            <a:r>
              <a:rPr lang="en-US" altLang="en-US" sz="1600" dirty="0" err="1"/>
              <a:t>sebagai</a:t>
            </a:r>
            <a:r>
              <a:rPr lang="en-US" altLang="en-US" sz="1600" dirty="0"/>
              <a:t> </a:t>
            </a:r>
            <a:r>
              <a:rPr lang="en-US" altLang="en-US" sz="1600" dirty="0" err="1"/>
              <a:t>langkah</a:t>
            </a:r>
            <a:r>
              <a:rPr lang="en-US" altLang="en-US" sz="1600" dirty="0"/>
              <a:t> </a:t>
            </a:r>
            <a:r>
              <a:rPr lang="en-US" altLang="en-US" sz="1600" dirty="0" err="1"/>
              <a:t>awal</a:t>
            </a:r>
            <a:r>
              <a:rPr lang="en-US" altLang="en-US" sz="1600" dirty="0"/>
              <a:t> </a:t>
            </a:r>
            <a:r>
              <a:rPr lang="en-US" altLang="en-US" sz="1600" dirty="0" err="1"/>
              <a:t>dalam</a:t>
            </a:r>
            <a:r>
              <a:rPr lang="en-US" altLang="en-US" sz="1600" dirty="0"/>
              <a:t> </a:t>
            </a:r>
            <a:r>
              <a:rPr lang="en-US" altLang="en-US" sz="1600" dirty="0" err="1"/>
              <a:t>penyelesaian</a:t>
            </a:r>
            <a:r>
              <a:rPr lang="en-US" altLang="en-US" sz="1600" dirty="0"/>
              <a:t> </a:t>
            </a:r>
            <a:r>
              <a:rPr lang="en-US" altLang="en-US" sz="1600" dirty="0" err="1" smtClean="0"/>
              <a:t>perselisihan</a:t>
            </a:r>
            <a:r>
              <a:rPr lang="en-US" altLang="en-US" sz="1600" dirty="0" smtClean="0"/>
              <a:t>.</a:t>
            </a:r>
            <a:endParaRPr lang="en-US" altLang="en-US" sz="1600" dirty="0"/>
          </a:p>
          <a:p>
            <a:pPr marL="358775" lvl="0" algn="just" eaLnBrk="0" hangingPunct="0"/>
            <a:r>
              <a:rPr lang="en-US" altLang="en-US" sz="1600" dirty="0" err="1" smtClean="0"/>
              <a:t>Dalam</a:t>
            </a:r>
            <a:r>
              <a:rPr lang="en-US" altLang="en-US" sz="1600" dirty="0" smtClean="0"/>
              <a:t> </a:t>
            </a:r>
            <a:r>
              <a:rPr lang="en-US" altLang="en-US" sz="1600" dirty="0" err="1" smtClean="0"/>
              <a:t>perundingan</a:t>
            </a:r>
            <a:r>
              <a:rPr lang="en-US" altLang="en-US" sz="1600" dirty="0" smtClean="0"/>
              <a:t> </a:t>
            </a:r>
            <a:r>
              <a:rPr lang="en-US" altLang="en-US" sz="1600" dirty="0" err="1" smtClean="0"/>
              <a:t>ini</a:t>
            </a:r>
            <a:r>
              <a:rPr lang="en-US" altLang="en-US" sz="1600" dirty="0" smtClean="0"/>
              <a:t>, </a:t>
            </a:r>
            <a:r>
              <a:rPr lang="en-US" altLang="en-US" sz="1600" dirty="0" err="1" smtClean="0"/>
              <a:t>harus</a:t>
            </a:r>
            <a:r>
              <a:rPr lang="en-US" altLang="en-US" sz="1600" dirty="0" smtClean="0"/>
              <a:t> </a:t>
            </a:r>
            <a:r>
              <a:rPr lang="en-US" altLang="en-US" sz="1600" dirty="0" err="1" smtClean="0"/>
              <a:t>dibuatkan</a:t>
            </a:r>
            <a:r>
              <a:rPr lang="en-US" altLang="en-US" sz="1600" dirty="0" smtClean="0"/>
              <a:t> </a:t>
            </a:r>
            <a:r>
              <a:rPr lang="en-US" altLang="en-US" sz="1600" dirty="0" err="1" smtClean="0"/>
              <a:t>risalah</a:t>
            </a:r>
            <a:r>
              <a:rPr lang="en-US" altLang="en-US" sz="1600" dirty="0" smtClean="0"/>
              <a:t> yang di </a:t>
            </a:r>
            <a:r>
              <a:rPr lang="en-US" altLang="en-US" sz="1600" dirty="0" err="1" smtClean="0"/>
              <a:t>tandatangani</a:t>
            </a:r>
            <a:r>
              <a:rPr lang="en-US" altLang="en-US" sz="1600" dirty="0" smtClean="0"/>
              <a:t> para </a:t>
            </a:r>
            <a:r>
              <a:rPr lang="en-US" altLang="en-US" sz="1600" dirty="0" err="1" smtClean="0"/>
              <a:t>pihak</a:t>
            </a:r>
            <a:r>
              <a:rPr lang="en-US" altLang="en-US" sz="1600" dirty="0" smtClean="0"/>
              <a:t> yang </a:t>
            </a:r>
            <a:r>
              <a:rPr lang="en-US" altLang="en-US" sz="1600" dirty="0" err="1" smtClean="0"/>
              <a:t>berkonflik</a:t>
            </a:r>
            <a:r>
              <a:rPr lang="en-US" altLang="en-US" sz="1600" dirty="0" smtClean="0"/>
              <a:t>.</a:t>
            </a:r>
          </a:p>
          <a:p>
            <a:pPr marL="358775" lvl="0" indent="-358775" algn="just" eaLnBrk="0" hangingPunct="0">
              <a:buFont typeface="+mj-lt"/>
              <a:buAutoNum type="arabicPeriod" startAt="2"/>
            </a:pPr>
            <a:r>
              <a:rPr lang="en-US" b="1" i="1" dirty="0" err="1" smtClean="0"/>
              <a:t>Perundingan</a:t>
            </a:r>
            <a:r>
              <a:rPr lang="en-US" b="1" i="1" dirty="0" smtClean="0"/>
              <a:t> </a:t>
            </a:r>
            <a:r>
              <a:rPr lang="en-US" b="1" i="1" dirty="0" err="1" smtClean="0"/>
              <a:t>Tripartit</a:t>
            </a:r>
            <a:endParaRPr lang="en-US" b="1" i="1" dirty="0" smtClean="0"/>
          </a:p>
          <a:p>
            <a:pPr marL="620713" lvl="0" indent="-261938" algn="just" eaLnBrk="0" hangingPunct="0">
              <a:buFont typeface="Wingdings" panose="05000000000000000000" pitchFamily="2" charset="2"/>
              <a:buChar char="§"/>
            </a:pPr>
            <a:r>
              <a:rPr lang="en-US" sz="1600" b="1" dirty="0" err="1" smtClean="0"/>
              <a:t>Mediasi</a:t>
            </a:r>
            <a:r>
              <a:rPr lang="en-US" sz="1600" dirty="0" smtClean="0"/>
              <a:t> </a:t>
            </a:r>
            <a:r>
              <a:rPr lang="en-US" sz="1600" dirty="0" err="1" smtClean="0"/>
              <a:t>Dinas</a:t>
            </a:r>
            <a:r>
              <a:rPr lang="en-US" sz="1600" dirty="0" smtClean="0"/>
              <a:t> </a:t>
            </a:r>
            <a:r>
              <a:rPr lang="en-US" sz="1600" dirty="0" err="1"/>
              <a:t>tenagakerja</a:t>
            </a:r>
            <a:r>
              <a:rPr lang="en-US" sz="1600" dirty="0"/>
              <a:t> </a:t>
            </a:r>
            <a:r>
              <a:rPr lang="en-US" sz="1600" dirty="0" err="1"/>
              <a:t>kemudian</a:t>
            </a:r>
            <a:r>
              <a:rPr lang="en-US" sz="1600" dirty="0"/>
              <a:t> </a:t>
            </a:r>
            <a:r>
              <a:rPr lang="en-US" sz="1600" dirty="0" err="1"/>
              <a:t>menunjuk</a:t>
            </a:r>
            <a:r>
              <a:rPr lang="en-US" sz="1600" dirty="0"/>
              <a:t> mediator yang </a:t>
            </a:r>
            <a:r>
              <a:rPr lang="en-US" sz="1600" dirty="0" err="1"/>
              <a:t>akan</a:t>
            </a:r>
            <a:r>
              <a:rPr lang="en-US" sz="1600" dirty="0"/>
              <a:t> </a:t>
            </a:r>
            <a:r>
              <a:rPr lang="en-US" sz="1600" dirty="0" err="1"/>
              <a:t>berusaha</a:t>
            </a:r>
            <a:r>
              <a:rPr lang="en-US" sz="1600" dirty="0"/>
              <a:t> </a:t>
            </a:r>
            <a:r>
              <a:rPr lang="en-US" sz="1600" dirty="0" err="1"/>
              <a:t>mendamaikan</a:t>
            </a:r>
            <a:r>
              <a:rPr lang="en-US" sz="1600" dirty="0"/>
              <a:t> para </a:t>
            </a:r>
            <a:r>
              <a:rPr lang="en-US" sz="1600" dirty="0" err="1"/>
              <a:t>pihak</a:t>
            </a:r>
            <a:r>
              <a:rPr lang="en-US" sz="1600" dirty="0"/>
              <a:t>, agar </a:t>
            </a:r>
            <a:r>
              <a:rPr lang="en-US" sz="1600" dirty="0" err="1"/>
              <a:t>tercipta</a:t>
            </a:r>
            <a:r>
              <a:rPr lang="en-US" sz="1600" dirty="0"/>
              <a:t> </a:t>
            </a:r>
            <a:r>
              <a:rPr lang="en-US" sz="1600" dirty="0" err="1"/>
              <a:t>kesepakatan</a:t>
            </a:r>
            <a:r>
              <a:rPr lang="en-US" sz="1600" dirty="0"/>
              <a:t> </a:t>
            </a:r>
            <a:r>
              <a:rPr lang="en-US" sz="1600" dirty="0" err="1"/>
              <a:t>antar</a:t>
            </a:r>
            <a:r>
              <a:rPr lang="en-US" sz="1600" dirty="0"/>
              <a:t> </a:t>
            </a:r>
            <a:r>
              <a:rPr lang="en-US" sz="1600" dirty="0" err="1"/>
              <a:t>keduanya</a:t>
            </a:r>
            <a:r>
              <a:rPr lang="en-US" sz="1600" dirty="0" smtClean="0"/>
              <a:t>.</a:t>
            </a:r>
          </a:p>
          <a:p>
            <a:pPr marL="620713" lvl="0" indent="-261938" algn="just" eaLnBrk="0" hangingPunct="0">
              <a:buFont typeface="Wingdings" panose="05000000000000000000" pitchFamily="2" charset="2"/>
              <a:buChar char="§"/>
            </a:pPr>
            <a:r>
              <a:rPr lang="en-US" sz="1600" b="1" dirty="0" err="1" smtClean="0"/>
              <a:t>Konsiliasi</a:t>
            </a:r>
            <a:r>
              <a:rPr lang="en-US" sz="1600" b="1" dirty="0" smtClean="0"/>
              <a:t> </a:t>
            </a:r>
            <a:r>
              <a:rPr lang="en-US" sz="1600" dirty="0" smtClean="0"/>
              <a:t>Forum </a:t>
            </a:r>
            <a:r>
              <a:rPr lang="en-US" sz="1600" dirty="0" err="1"/>
              <a:t>Konsiliasi</a:t>
            </a:r>
            <a:r>
              <a:rPr lang="en-US" sz="1600" dirty="0"/>
              <a:t> </a:t>
            </a:r>
            <a:r>
              <a:rPr lang="en-US" sz="1600" dirty="0" err="1"/>
              <a:t>dipimpin</a:t>
            </a:r>
            <a:r>
              <a:rPr lang="en-US" sz="1600" dirty="0"/>
              <a:t> </a:t>
            </a:r>
            <a:r>
              <a:rPr lang="en-US" sz="1600" dirty="0" err="1"/>
              <a:t>oleh</a:t>
            </a:r>
            <a:r>
              <a:rPr lang="en-US" sz="1600" dirty="0"/>
              <a:t> </a:t>
            </a:r>
            <a:r>
              <a:rPr lang="en-US" sz="1600" dirty="0" err="1"/>
              <a:t>konsiliator</a:t>
            </a:r>
            <a:r>
              <a:rPr lang="en-US" sz="1600" dirty="0"/>
              <a:t> yang </a:t>
            </a:r>
            <a:r>
              <a:rPr lang="en-US" sz="1600" dirty="0" err="1"/>
              <a:t>ditunjuk</a:t>
            </a:r>
            <a:r>
              <a:rPr lang="en-US" sz="1600" dirty="0"/>
              <a:t> </a:t>
            </a:r>
            <a:r>
              <a:rPr lang="en-US" sz="1600" dirty="0" err="1"/>
              <a:t>oleh</a:t>
            </a:r>
            <a:r>
              <a:rPr lang="en-US" sz="1600" dirty="0"/>
              <a:t> para </a:t>
            </a:r>
            <a:r>
              <a:rPr lang="en-US" sz="1600" dirty="0" err="1"/>
              <a:t>pihak</a:t>
            </a:r>
            <a:r>
              <a:rPr lang="en-US" sz="1600" dirty="0" smtClean="0"/>
              <a:t>.</a:t>
            </a:r>
          </a:p>
          <a:p>
            <a:pPr marL="620713" lvl="0" indent="-261938" algn="just" eaLnBrk="0" hangingPunct="0">
              <a:buFont typeface="Wingdings" panose="05000000000000000000" pitchFamily="2" charset="2"/>
              <a:buChar char="§"/>
            </a:pPr>
            <a:r>
              <a:rPr lang="en-US" sz="1600" b="1" dirty="0" err="1" smtClean="0"/>
              <a:t>Arbitrase</a:t>
            </a:r>
            <a:r>
              <a:rPr lang="en-US" sz="1600" b="1" dirty="0" smtClean="0"/>
              <a:t> </a:t>
            </a:r>
            <a:r>
              <a:rPr lang="en-US" sz="1600" dirty="0" smtClean="0"/>
              <a:t>Lain </a:t>
            </a:r>
            <a:r>
              <a:rPr lang="en-US" sz="1600" dirty="0" err="1"/>
              <a:t>dengan</a:t>
            </a:r>
            <a:r>
              <a:rPr lang="en-US" sz="1600" dirty="0"/>
              <a:t> </a:t>
            </a:r>
            <a:r>
              <a:rPr lang="en-US" sz="1600" dirty="0" err="1"/>
              <a:t>produk</a:t>
            </a:r>
            <a:r>
              <a:rPr lang="en-US" sz="1600" dirty="0"/>
              <a:t> </a:t>
            </a:r>
            <a:r>
              <a:rPr lang="en-US" sz="1600" dirty="0" err="1"/>
              <a:t>Mediasi</a:t>
            </a:r>
            <a:r>
              <a:rPr lang="en-US" sz="1600" dirty="0"/>
              <a:t>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Konsiliasi</a:t>
            </a:r>
            <a:r>
              <a:rPr lang="en-US" sz="1600" dirty="0"/>
              <a:t> yang </a:t>
            </a:r>
            <a:r>
              <a:rPr lang="en-US" sz="1600" dirty="0" err="1"/>
              <a:t>berupa</a:t>
            </a:r>
            <a:r>
              <a:rPr lang="en-US" sz="1600" dirty="0"/>
              <a:t> </a:t>
            </a:r>
            <a:r>
              <a:rPr lang="en-US" sz="1600" dirty="0" err="1"/>
              <a:t>anjuran</a:t>
            </a:r>
            <a:r>
              <a:rPr lang="en-US" sz="1600" dirty="0"/>
              <a:t>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tidak</a:t>
            </a:r>
            <a:r>
              <a:rPr lang="en-US" sz="1600" dirty="0"/>
              <a:t> </a:t>
            </a:r>
            <a:r>
              <a:rPr lang="en-US" sz="1600" dirty="0" err="1"/>
              <a:t>mengikat</a:t>
            </a:r>
            <a:r>
              <a:rPr lang="en-US" sz="1600" dirty="0"/>
              <a:t>, </a:t>
            </a:r>
            <a:r>
              <a:rPr lang="en-US" sz="1600" dirty="0" err="1"/>
              <a:t>putusan</a:t>
            </a:r>
            <a:r>
              <a:rPr lang="en-US" sz="1600" dirty="0"/>
              <a:t> </a:t>
            </a:r>
            <a:r>
              <a:rPr lang="en-US" sz="1600" dirty="0" err="1"/>
              <a:t>arbitrase</a:t>
            </a:r>
            <a:r>
              <a:rPr lang="en-US" sz="1600" dirty="0"/>
              <a:t> </a:t>
            </a:r>
            <a:r>
              <a:rPr lang="en-US" sz="1600" dirty="0" err="1"/>
              <a:t>mengikat</a:t>
            </a:r>
            <a:r>
              <a:rPr lang="en-US" sz="1600" dirty="0"/>
              <a:t> para </a:t>
            </a:r>
            <a:r>
              <a:rPr lang="en-US" sz="1600" dirty="0" err="1" smtClean="0"/>
              <a:t>pihak</a:t>
            </a:r>
            <a:r>
              <a:rPr lang="en-US" sz="1600" dirty="0" smtClean="0"/>
              <a:t>.</a:t>
            </a:r>
          </a:p>
          <a:p>
            <a:pPr marL="342900" lvl="0" indent="-342900" algn="just" eaLnBrk="0" hangingPunct="0">
              <a:buFont typeface="+mj-lt"/>
              <a:buAutoNum type="arabicPeriod" startAt="3"/>
            </a:pPr>
            <a:r>
              <a:rPr lang="en-US" b="1" i="1" dirty="0" err="1" smtClean="0"/>
              <a:t>Pengadilan</a:t>
            </a:r>
            <a:r>
              <a:rPr lang="en-US" b="1" i="1" dirty="0" smtClean="0"/>
              <a:t> </a:t>
            </a:r>
            <a:r>
              <a:rPr lang="en-US" b="1" i="1" dirty="0" err="1" smtClean="0"/>
              <a:t>Hubungan</a:t>
            </a:r>
            <a:r>
              <a:rPr lang="en-US" b="1" i="1" dirty="0" smtClean="0"/>
              <a:t> Industrial (PHI)</a:t>
            </a:r>
          </a:p>
          <a:p>
            <a:pPr marL="358775" lvl="0" algn="just" eaLnBrk="0" hangingPunct="0"/>
            <a:r>
              <a:rPr lang="en-US" sz="1600" dirty="0" err="1" smtClean="0"/>
              <a:t>Pihak</a:t>
            </a:r>
            <a:r>
              <a:rPr lang="en-US" sz="1600" dirty="0" smtClean="0"/>
              <a:t> </a:t>
            </a:r>
            <a:r>
              <a:rPr lang="en-US" sz="1600" dirty="0"/>
              <a:t>yang </a:t>
            </a:r>
            <a:r>
              <a:rPr lang="en-US" sz="1600" dirty="0" err="1"/>
              <a:t>menolak</a:t>
            </a:r>
            <a:r>
              <a:rPr lang="en-US" sz="1600" dirty="0"/>
              <a:t> </a:t>
            </a:r>
            <a:r>
              <a:rPr lang="en-US" sz="1600" dirty="0" err="1"/>
              <a:t>anjuran</a:t>
            </a:r>
            <a:r>
              <a:rPr lang="en-US" sz="1600" dirty="0"/>
              <a:t> mediator/</a:t>
            </a:r>
            <a:r>
              <a:rPr lang="en-US" sz="1600" dirty="0" err="1"/>
              <a:t>konsiliator</a:t>
            </a:r>
            <a:r>
              <a:rPr lang="en-US" sz="1600" dirty="0"/>
              <a:t>, </a:t>
            </a:r>
            <a:r>
              <a:rPr lang="en-US" sz="1600" dirty="0" err="1"/>
              <a:t>dapat</a:t>
            </a:r>
            <a:r>
              <a:rPr lang="en-US" sz="1600" dirty="0"/>
              <a:t> </a:t>
            </a:r>
            <a:r>
              <a:rPr lang="en-US" sz="1600" dirty="0" err="1"/>
              <a:t>mengajukan</a:t>
            </a:r>
            <a:r>
              <a:rPr lang="en-US" sz="1600" dirty="0"/>
              <a:t> </a:t>
            </a:r>
            <a:r>
              <a:rPr lang="en-US" sz="1600" dirty="0" err="1"/>
              <a:t>gugatan</a:t>
            </a:r>
            <a:r>
              <a:rPr lang="en-US" sz="1600" dirty="0"/>
              <a:t> </a:t>
            </a:r>
            <a:r>
              <a:rPr lang="en-US" sz="1600" dirty="0" err="1"/>
              <a:t>ke</a:t>
            </a:r>
            <a:r>
              <a:rPr lang="en-US" sz="1600" dirty="0"/>
              <a:t> </a:t>
            </a:r>
            <a:r>
              <a:rPr lang="en-US" sz="1600" dirty="0" err="1"/>
              <a:t>Pengadilan</a:t>
            </a:r>
            <a:r>
              <a:rPr lang="en-US" sz="1600" dirty="0"/>
              <a:t> </a:t>
            </a:r>
            <a:r>
              <a:rPr lang="en-US" sz="1600" dirty="0" err="1"/>
              <a:t>Hubungan</a:t>
            </a:r>
            <a:r>
              <a:rPr lang="en-US" sz="1600" dirty="0"/>
              <a:t> Industrial (PHI). </a:t>
            </a:r>
            <a:r>
              <a:rPr lang="en-US" sz="1600" dirty="0" err="1"/>
              <a:t>Tugas</a:t>
            </a:r>
            <a:r>
              <a:rPr lang="en-US" sz="1600" dirty="0"/>
              <a:t> </a:t>
            </a:r>
            <a:r>
              <a:rPr lang="en-US" sz="1600" dirty="0" err="1"/>
              <a:t>pengadilan</a:t>
            </a:r>
            <a:r>
              <a:rPr lang="en-US" sz="1600" dirty="0"/>
              <a:t> </a:t>
            </a:r>
            <a:r>
              <a:rPr lang="en-US" sz="1600" dirty="0" err="1"/>
              <a:t>ini</a:t>
            </a:r>
            <a:r>
              <a:rPr lang="en-US" sz="1600" dirty="0"/>
              <a:t> </a:t>
            </a:r>
            <a:r>
              <a:rPr lang="en-US" sz="1600" dirty="0" err="1"/>
              <a:t>antara</a:t>
            </a:r>
            <a:r>
              <a:rPr lang="en-US" sz="1600" dirty="0"/>
              <a:t> lain </a:t>
            </a:r>
            <a:r>
              <a:rPr lang="en-US" sz="1600" dirty="0" err="1"/>
              <a:t>mengadili</a:t>
            </a:r>
            <a:r>
              <a:rPr lang="en-US" sz="1600" dirty="0"/>
              <a:t> </a:t>
            </a:r>
            <a:r>
              <a:rPr lang="en-US" sz="1600" dirty="0" err="1"/>
              <a:t>perkara</a:t>
            </a:r>
            <a:r>
              <a:rPr lang="en-US" sz="1600" dirty="0"/>
              <a:t> </a:t>
            </a:r>
            <a:r>
              <a:rPr lang="en-US" sz="1600" dirty="0" err="1"/>
              <a:t>perselisihan</a:t>
            </a:r>
            <a:r>
              <a:rPr lang="en-US" sz="1600" dirty="0"/>
              <a:t> </a:t>
            </a:r>
            <a:r>
              <a:rPr lang="en-US" sz="1600" dirty="0" err="1"/>
              <a:t>hubungan</a:t>
            </a:r>
            <a:r>
              <a:rPr lang="en-US" sz="1600" dirty="0"/>
              <a:t> industrial, </a:t>
            </a:r>
            <a:r>
              <a:rPr lang="en-US" sz="1600" dirty="0" err="1"/>
              <a:t>termasuk</a:t>
            </a:r>
            <a:r>
              <a:rPr lang="en-US" sz="1600" dirty="0"/>
              <a:t> </a:t>
            </a:r>
            <a:r>
              <a:rPr lang="en-US" sz="1600" dirty="0" err="1"/>
              <a:t>mengadili</a:t>
            </a:r>
            <a:r>
              <a:rPr lang="en-US" sz="1600" dirty="0"/>
              <a:t> </a:t>
            </a:r>
            <a:r>
              <a:rPr lang="en-US" sz="1600" dirty="0" err="1"/>
              <a:t>Perselisihan</a:t>
            </a:r>
            <a:r>
              <a:rPr lang="en-US" sz="1600" dirty="0"/>
              <a:t> PHK, </a:t>
            </a:r>
            <a:r>
              <a:rPr lang="en-US" sz="1600" dirty="0" err="1"/>
              <a:t>Perselisihan</a:t>
            </a:r>
            <a:r>
              <a:rPr lang="en-US" sz="1600" dirty="0"/>
              <a:t> yang </a:t>
            </a:r>
            <a:r>
              <a:rPr lang="en-US" sz="1600" dirty="0" err="1"/>
              <a:t>timbul</a:t>
            </a:r>
            <a:r>
              <a:rPr lang="en-US" sz="1600" dirty="0"/>
              <a:t> </a:t>
            </a:r>
            <a:r>
              <a:rPr lang="en-US" sz="1600" dirty="0" err="1"/>
              <a:t>akibat</a:t>
            </a:r>
            <a:r>
              <a:rPr lang="en-US" sz="1600" dirty="0"/>
              <a:t> </a:t>
            </a:r>
            <a:r>
              <a:rPr lang="en-US" sz="1600" dirty="0" err="1"/>
              <a:t>adanya</a:t>
            </a:r>
            <a:r>
              <a:rPr lang="en-US" sz="1600" dirty="0"/>
              <a:t> </a:t>
            </a:r>
            <a:r>
              <a:rPr lang="en-US" sz="1600" dirty="0" err="1"/>
              <a:t>perselisihan</a:t>
            </a:r>
            <a:r>
              <a:rPr lang="en-US" sz="1600" dirty="0"/>
              <a:t> </a:t>
            </a:r>
            <a:r>
              <a:rPr lang="en-US" sz="1600" dirty="0" err="1"/>
              <a:t>hak</a:t>
            </a:r>
            <a:r>
              <a:rPr lang="en-US" sz="1600" dirty="0"/>
              <a:t>, </a:t>
            </a:r>
            <a:r>
              <a:rPr lang="en-US" sz="1600" dirty="0" err="1"/>
              <a:t>perselisihan</a:t>
            </a:r>
            <a:r>
              <a:rPr lang="en-US" sz="1600" dirty="0"/>
              <a:t> </a:t>
            </a:r>
            <a:r>
              <a:rPr lang="en-US" sz="1600" dirty="0" err="1"/>
              <a:t>kepentingan</a:t>
            </a:r>
            <a:r>
              <a:rPr lang="en-US" sz="1600" dirty="0"/>
              <a:t>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perselisihan</a:t>
            </a:r>
            <a:r>
              <a:rPr lang="en-US" sz="1600" dirty="0"/>
              <a:t> </a:t>
            </a:r>
            <a:r>
              <a:rPr lang="en-US" sz="1600" dirty="0" err="1"/>
              <a:t>antar</a:t>
            </a:r>
            <a:r>
              <a:rPr lang="en-US" sz="1600" dirty="0"/>
              <a:t> </a:t>
            </a:r>
            <a:r>
              <a:rPr lang="en-US" sz="1600" dirty="0" err="1"/>
              <a:t>serikat</a:t>
            </a:r>
            <a:r>
              <a:rPr lang="en-US" sz="1600" dirty="0"/>
              <a:t> </a:t>
            </a:r>
            <a:r>
              <a:rPr lang="en-US" sz="1600" dirty="0" err="1"/>
              <a:t>karyawan</a:t>
            </a:r>
            <a:r>
              <a:rPr lang="en-US" sz="1600" dirty="0"/>
              <a:t>, </a:t>
            </a:r>
            <a:r>
              <a:rPr lang="en-US" sz="1600" dirty="0" err="1"/>
              <a:t>serta</a:t>
            </a:r>
            <a:r>
              <a:rPr lang="en-US" sz="1600" dirty="0"/>
              <a:t> </a:t>
            </a:r>
            <a:r>
              <a:rPr lang="en-US" sz="1600" dirty="0" err="1"/>
              <a:t>menerima</a:t>
            </a:r>
            <a:r>
              <a:rPr lang="en-US" sz="1600" dirty="0"/>
              <a:t> </a:t>
            </a:r>
            <a:r>
              <a:rPr lang="en-US" sz="1600" dirty="0" err="1"/>
              <a:t>permohonan</a:t>
            </a:r>
            <a:r>
              <a:rPr lang="en-US" sz="1600" dirty="0"/>
              <a:t>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melakukan</a:t>
            </a:r>
            <a:r>
              <a:rPr lang="en-US" sz="1600" dirty="0"/>
              <a:t> </a:t>
            </a:r>
            <a:r>
              <a:rPr lang="en-US" sz="1600" dirty="0" err="1"/>
              <a:t>eksekusi</a:t>
            </a:r>
            <a:r>
              <a:rPr lang="en-US" sz="1600" dirty="0"/>
              <a:t> </a:t>
            </a:r>
            <a:r>
              <a:rPr lang="en-US" sz="1600" dirty="0" err="1"/>
              <a:t>terhadap</a:t>
            </a:r>
            <a:r>
              <a:rPr lang="en-US" sz="1600" dirty="0"/>
              <a:t> </a:t>
            </a:r>
            <a:r>
              <a:rPr lang="en-US" sz="1600" dirty="0" err="1"/>
              <a:t>Perjanjian</a:t>
            </a:r>
            <a:r>
              <a:rPr lang="en-US" sz="1600" dirty="0"/>
              <a:t> </a:t>
            </a:r>
            <a:r>
              <a:rPr lang="en-US" sz="1600" dirty="0" err="1"/>
              <a:t>Bersama</a:t>
            </a:r>
            <a:r>
              <a:rPr lang="en-US" sz="1600" dirty="0"/>
              <a:t> yang </a:t>
            </a:r>
            <a:r>
              <a:rPr lang="en-US" sz="1600" dirty="0" err="1"/>
              <a:t>dilanggar</a:t>
            </a:r>
            <a:r>
              <a:rPr lang="en-US" sz="1600" dirty="0" smtClean="0"/>
              <a:t>.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434459" y="-184666"/>
            <a:ext cx="275082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80918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09031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22179</TotalTime>
  <Words>497</Words>
  <Application>Microsoft Office PowerPoint</Application>
  <PresentationFormat>On-screen Show (4:3)</PresentationFormat>
  <Paragraphs>116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OUTLINE</vt:lpstr>
      <vt:lpstr>Pengertian Hubungan Industrial</vt:lpstr>
      <vt:lpstr>Pengertian Serikat Pekerja</vt:lpstr>
      <vt:lpstr>Tujuan dan Manfaat Hubungan Industrial</vt:lpstr>
      <vt:lpstr>Pengaruh Hubungan Industrial</vt:lpstr>
      <vt:lpstr>Perselisihan Perburuhan</vt:lpstr>
      <vt:lpstr>Perselisihan Perburuhan &lt;cont..&gt;</vt:lpstr>
      <vt:lpstr>Penyelesaian Perselisihan Perburuhan</vt:lpstr>
      <vt:lpstr>PowerPoint Presentation</vt:lpstr>
    </vt:vector>
  </TitlesOfParts>
  <Company>IBI Darmajaya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Joko Triloka</cp:lastModifiedBy>
  <cp:revision>607</cp:revision>
  <cp:lastPrinted>2015-09-17T08:41:14Z</cp:lastPrinted>
  <dcterms:created xsi:type="dcterms:W3CDTF">2010-04-18T12:06:30Z</dcterms:created>
  <dcterms:modified xsi:type="dcterms:W3CDTF">2020-07-06T03:29:34Z</dcterms:modified>
</cp:coreProperties>
</file>