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7"/>
  </p:handoutMasterIdLst>
  <p:sldIdLst>
    <p:sldId id="256" r:id="rId3"/>
    <p:sldId id="279" r:id="rId5"/>
    <p:sldId id="284" r:id="rId6"/>
    <p:sldId id="317" r:id="rId7"/>
    <p:sldId id="318" r:id="rId8"/>
    <p:sldId id="326" r:id="rId9"/>
    <p:sldId id="327" r:id="rId10"/>
    <p:sldId id="328" r:id="rId11"/>
    <p:sldId id="331" r:id="rId12"/>
    <p:sldId id="329" r:id="rId13"/>
    <p:sldId id="332" r:id="rId14"/>
    <p:sldId id="309" r:id="rId15"/>
    <p:sldId id="275" r:id="rId16"/>
  </p:sldIdLst>
  <p:sldSz cx="9144000" cy="6858000" type="screen4x3"/>
  <p:notesSz cx="9144000" cy="6858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41"/>
  </p:normalViewPr>
  <p:slideViewPr>
    <p:cSldViewPr showGuides="1">
      <p:cViewPr varScale="1">
        <p:scale>
          <a:sx n="72" d="100"/>
          <a:sy n="72" d="100"/>
        </p:scale>
        <p:origin x="1326" y="54"/>
      </p:cViewPr>
      <p:guideLst>
        <p:guide orient="horz" pos="2160"/>
        <p:guide pos="28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AC9CFF3-854F-4396-8DA3-74A0D8E286C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A85AF5A-07A2-48DD-8D68-73C7F89B54B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5122" name="Notes Placeholder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5362" name="Notes Placeholder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9217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7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34290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 indent="-285750"/>
            <a:r>
              <a:rPr lang="en-US" altLang="en-US" dirty="0"/>
              <a:t>Second level</a:t>
            </a:r>
            <a:endParaRPr lang="en-US" altLang="en-US" dirty="0"/>
          </a:p>
          <a:p>
            <a:pPr lvl="2" indent="-228600"/>
            <a:r>
              <a:rPr lang="en-US" altLang="en-US" dirty="0"/>
              <a:t>Third level</a:t>
            </a:r>
            <a:endParaRPr lang="en-US" altLang="en-US" dirty="0"/>
          </a:p>
          <a:p>
            <a:pPr lvl="3" indent="-228600"/>
            <a:r>
              <a:rPr lang="en-US" altLang="en-US" dirty="0"/>
              <a:t>Fourth level</a:t>
            </a:r>
            <a:endParaRPr lang="en-US" altLang="en-US" dirty="0"/>
          </a:p>
          <a:p>
            <a:pPr lvl="4" indent="-228600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4098" name="Picture 2" descr="D:\Picture\logo ibi smal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4750" y="0"/>
            <a:ext cx="1577975" cy="1577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1187450" y="2827338"/>
            <a:ext cx="7489825" cy="644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PEMROGR</a:t>
            </a:r>
            <a:r>
              <a:rPr kumimoji="0" lang="en-US" alt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A</a:t>
            </a:r>
            <a:r>
              <a:rPr kumimoji="0" 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MAN TERSTRUKTUR</a:t>
            </a:r>
            <a:endParaRPr kumimoji="0" lang="en-US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704020202020204" pitchFamily="34" charset="0"/>
              <a:ea typeface="+mn-ea"/>
              <a:cs typeface="Arial" panose="020B0704020202020204" pitchFamily="34" charset="0"/>
              <a:sym typeface="+mn-ea"/>
            </a:endParaRPr>
          </a:p>
        </p:txBody>
      </p:sp>
      <p:sp>
        <p:nvSpPr>
          <p:cNvPr id="9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124200" y="6499225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Struktur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02" name="Rectangle 7"/>
          <p:cNvSpPr txBox="1"/>
          <p:nvPr/>
        </p:nvSpPr>
        <p:spPr>
          <a:xfrm>
            <a:off x="1187450" y="1127125"/>
            <a:ext cx="5899150" cy="1146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zh-CN" sz="2000" u="sng" dirty="0">
                <a:solidFill>
                  <a:srgbClr val="0070C0"/>
                </a:solidFill>
                <a:latin typeface="Calibri" pitchFamily="34" charset="0"/>
              </a:rPr>
              <a:t>Materi Pembelajaran</a:t>
            </a:r>
            <a:r>
              <a:rPr lang="en-US" altLang="zh-CN" sz="3200" dirty="0">
                <a:solidFill>
                  <a:srgbClr val="0070C0"/>
                </a:solidFill>
                <a:latin typeface="Calibri" pitchFamily="34" charset="0"/>
              </a:rPr>
              <a:t> </a:t>
            </a:r>
            <a:endParaRPr lang="en-US" altLang="zh-CN" sz="3200" dirty="0">
              <a:solidFill>
                <a:srgbClr val="0070C0"/>
              </a:solidFill>
              <a:latin typeface="Calibri" pitchFamily="34" charset="0"/>
            </a:endParaRPr>
          </a:p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sz="3200" dirty="0">
                <a:solidFill>
                  <a:srgbClr val="0070C0"/>
                </a:solidFill>
                <a:latin typeface="Calibri" pitchFamily="34" charset="0"/>
              </a:rPr>
              <a:t>Matakuliah :</a:t>
            </a:r>
            <a:endParaRPr lang="en-US" sz="32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4103" name="Rectangle 7"/>
          <p:cNvSpPr txBox="1"/>
          <p:nvPr/>
        </p:nvSpPr>
        <p:spPr>
          <a:xfrm>
            <a:off x="1222375" y="3387725"/>
            <a:ext cx="5365750" cy="4889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sz="2000" dirty="0">
                <a:solidFill>
                  <a:srgbClr val="404040"/>
                </a:solidFill>
                <a:latin typeface="Calibri" pitchFamily="34" charset="0"/>
              </a:rPr>
              <a:t>Kode Matakuliah : SKO 21411</a:t>
            </a:r>
            <a:endParaRPr lang="en-US" sz="2000" dirty="0">
              <a:solidFill>
                <a:srgbClr val="404040"/>
              </a:solidFill>
              <a:latin typeface="Calibri" pitchFamily="34" charset="0"/>
            </a:endParaRPr>
          </a:p>
        </p:txBody>
      </p:sp>
      <p:sp>
        <p:nvSpPr>
          <p:cNvPr id="4104" name="Rectangle 7"/>
          <p:cNvSpPr txBox="1"/>
          <p:nvPr/>
        </p:nvSpPr>
        <p:spPr>
          <a:xfrm>
            <a:off x="1187450" y="4829175"/>
            <a:ext cx="6302375" cy="9445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ID" altLang="x-none" sz="1800" dirty="0">
                <a:solidFill>
                  <a:srgbClr val="0D0D0D"/>
                </a:solidFill>
                <a:latin typeface="Calibri" pitchFamily="34" charset="0"/>
              </a:rPr>
              <a:t>Dosen Pengampu </a:t>
            </a:r>
            <a:r>
              <a:rPr lang="en-US" altLang="en-ID" sz="1800" dirty="0">
                <a:solidFill>
                  <a:srgbClr val="0D0D0D"/>
                </a:solidFill>
                <a:latin typeface="Calibri" pitchFamily="34" charset="0"/>
              </a:rPr>
              <a:t>Matakuliah</a:t>
            </a:r>
            <a:r>
              <a:rPr lang="en-ID" altLang="x-none" sz="1800" dirty="0">
                <a:solidFill>
                  <a:srgbClr val="0D0D0D"/>
                </a:solidFill>
                <a:latin typeface="Calibri" pitchFamily="34" charset="0"/>
              </a:rPr>
              <a:t>:</a:t>
            </a: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 </a:t>
            </a:r>
            <a:endParaRPr lang="en-ID" altLang="x-none" sz="2400" dirty="0">
              <a:solidFill>
                <a:srgbClr val="0D0D0D"/>
              </a:solidFill>
              <a:latin typeface="Calibri" pitchFamily="34" charset="0"/>
            </a:endParaRPr>
          </a:p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Bayu Nugroho, </a:t>
            </a:r>
            <a:r>
              <a:rPr lang="en-US" altLang="en-ID" sz="2400" dirty="0">
                <a:solidFill>
                  <a:srgbClr val="0D0D0D"/>
                </a:solidFill>
                <a:latin typeface="Calibri" pitchFamily="34" charset="0"/>
              </a:rPr>
              <a:t>S.Kom., </a:t>
            </a: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M.Eng</a:t>
            </a:r>
            <a:endParaRPr lang="en-ID" altLang="x-none" sz="2400" dirty="0">
              <a:solidFill>
                <a:srgbClr val="0D0D0D"/>
              </a:solidFill>
              <a:latin typeface="Calibri" pitchFamily="34" charset="0"/>
            </a:endParaRPr>
          </a:p>
        </p:txBody>
      </p:sp>
      <p:sp>
        <p:nvSpPr>
          <p:cNvPr id="4105" name="Rectangle 7"/>
          <p:cNvSpPr txBox="1"/>
          <p:nvPr/>
        </p:nvSpPr>
        <p:spPr>
          <a:xfrm>
            <a:off x="1187450" y="298450"/>
            <a:ext cx="3062288" cy="384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en-ID" sz="1800" b="1" dirty="0">
                <a:solidFill>
                  <a:srgbClr val="595959"/>
                </a:solidFill>
                <a:latin typeface="Arial Narrow Bold" panose="020B0706020202030204" charset="0"/>
              </a:rPr>
              <a:t>Bahan Ajar</a:t>
            </a:r>
            <a:endParaRPr lang="en-US" altLang="en-ID" sz="1800" b="1" u="sng" dirty="0">
              <a:solidFill>
                <a:srgbClr val="595959"/>
              </a:solidFill>
              <a:latin typeface="Arial Narrow Bold" panose="020B0706020202030204" charset="0"/>
            </a:endParaRPr>
          </a:p>
        </p:txBody>
      </p:sp>
      <p:sp>
        <p:nvSpPr>
          <p:cNvPr id="3" name="Rectangle 7"/>
          <p:cNvSpPr txBox="1"/>
          <p:nvPr/>
        </p:nvSpPr>
        <p:spPr>
          <a:xfrm>
            <a:off x="1222375" y="3981450"/>
            <a:ext cx="5365750" cy="4889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None/>
            </a:pPr>
            <a:r>
              <a:rPr kumimoji="0" lang="en-US" sz="2400" b="0" i="0" u="none" strike="noStrike" kern="1200" cap="none" spc="0" normalizeH="0" baseline="0" noProof="1" dirty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Arial" panose="020B0704020202020204" pitchFamily="34" charset="0"/>
                <a:sym typeface="+mn-ea"/>
              </a:rPr>
              <a:t>Prodi : SISTEM KOMPUTER</a:t>
            </a:r>
            <a:endParaRPr kumimoji="0" lang="en-US" sz="2400" b="0" i="0" u="none" strike="noStrike" kern="1200" cap="none" spc="0" normalizeH="0" baseline="0" noProof="1" dirty="0">
              <a:solidFill>
                <a:schemeClr val="accent6">
                  <a:lumMod val="75000"/>
                </a:schemeClr>
              </a:solidFill>
              <a:latin typeface="+mn-lt"/>
              <a:ea typeface="Arial" panose="020B0704020202020204" pitchFamily="34" charset="0"/>
              <a:cs typeface="Arial" panose="020B0704020202020204" pitchFamily="34" charset="0"/>
              <a:sym typeface="+mn-ea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9530" y="298450"/>
            <a:ext cx="2395220" cy="98615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7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68605" y="1616710"/>
            <a:ext cx="8428355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 if (counter &gt; MAXVATCOUNT)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counter = 0;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continue;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}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AddChemicals(counter);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if (counter &lt; MAXVATCOUNT) {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counter++;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} else {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counter = 0; // Just in case this is the last vat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}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}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268605" y="863600"/>
            <a:ext cx="70993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800" b="1">
                <a:latin typeface="Arial Bold" panose="020B0704020202020204" charset="0"/>
                <a:cs typeface="Arial Bold" panose="020B0704020202020204" charset="0"/>
              </a:rPr>
              <a:t>The continue Statement</a:t>
            </a:r>
            <a:endParaRPr lang="en-US" sz="2800" b="1">
              <a:latin typeface="Arial Bold" panose="020B0704020202020204" charset="0"/>
              <a:cs typeface="Arial Bold" panose="020B0704020202020204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7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68605" y="4359910"/>
            <a:ext cx="842835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for (k = 0; k &lt; 1000; k++) {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or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for (k = 0; k &lt; 1000; k++) 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{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268605" y="863600"/>
            <a:ext cx="8428355" cy="31076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800" b="1">
                <a:latin typeface="Arial Bold" panose="020B0704020202020204" charset="0"/>
                <a:cs typeface="Arial Bold" panose="020B0704020202020204" charset="0"/>
              </a:rPr>
              <a:t>Loops and Coding Style</a:t>
            </a:r>
            <a:endParaRPr lang="en-US" sz="2800" b="1">
              <a:latin typeface="Arial Bold" panose="020B0704020202020204" charset="0"/>
              <a:cs typeface="Arial Bold" panose="020B0704020202020204" charset="0"/>
            </a:endParaRPr>
          </a:p>
          <a:p>
            <a:endParaRPr lang="en-US" sz="2800" b="1">
              <a:latin typeface="Arial Bold" panose="020B0704020202020204" charset="0"/>
              <a:cs typeface="Arial Bold" panose="020B0704020202020204" charset="0"/>
            </a:endParaRPr>
          </a:p>
          <a:p>
            <a:r>
              <a:rPr lang="en-US" sz="2800">
                <a:cs typeface="Arial" panose="020B0704020202020204" pitchFamily="34" charset="0"/>
              </a:rPr>
              <a:t>The second question is: Should I place the opening brace of the loop statement body on the same line </a:t>
            </a:r>
            <a:endParaRPr lang="en-US" sz="2800">
              <a:cs typeface="Arial" panose="020B0704020202020204" pitchFamily="34" charset="0"/>
            </a:endParaRPr>
          </a:p>
          <a:p>
            <a:r>
              <a:rPr lang="en-US" sz="2800">
                <a:cs typeface="Arial" panose="020B0704020202020204" pitchFamily="34" charset="0"/>
              </a:rPr>
              <a:t>as the loop keyword (e.g., for, while), or should I drop it down to the next line. That is, should you use:</a:t>
            </a:r>
            <a:endParaRPr lang="en-US" sz="2800"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7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988695"/>
            <a:ext cx="8500110" cy="223393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/>
              <a:t>Tugas Mandiri (teori):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Jelaskan bebrapa fungsi (Looping) dalam pemrograman C Arduino?. berikan contohnya.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ym typeface="+mn-ea"/>
              </a:rPr>
              <a:t>	</a:t>
            </a:r>
            <a:endParaRPr lang="en-US" sz="2800" dirty="0">
              <a:sym typeface="+mn-ea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Shape 81"/>
          <p:cNvSpPr>
            <a:spLocks noGrp="1"/>
          </p:cNvSpPr>
          <p:nvPr/>
        </p:nvSpPr>
        <p:spPr>
          <a:xfrm>
            <a:off x="321945" y="3312160"/>
            <a:ext cx="8500110" cy="223393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25" tIns="45700" rIns="91425" bIns="4570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/>
              <a:t>Tugas Mandiri (prakt):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Lakukan perakitan skema rangkaian LED </a:t>
            </a:r>
            <a:r>
              <a:rPr lang="en-US" sz="2800" dirty="0">
                <a:sym typeface="+mn-ea"/>
              </a:rPr>
              <a:t>di proteus </a:t>
            </a:r>
            <a:r>
              <a:rPr lang="en-US" sz="2800" dirty="0"/>
              <a:t>untuk sketch Looping dalam bahasa C Arduino.</a:t>
            </a:r>
            <a:r>
              <a:rPr lang="en-US" sz="2800" dirty="0">
                <a:sym typeface="+mn-ea"/>
              </a:rPr>
              <a:t>	</a:t>
            </a:r>
            <a:endParaRPr lang="en-US" sz="2800" dirty="0">
              <a:sym typeface="+mn-ea"/>
            </a:endParaRP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 bwMode="auto">
          <a:xfrm>
            <a:off x="3500430" y="2629326"/>
            <a:ext cx="2428892" cy="1362075"/>
          </a:xfrm>
          <a:ln>
            <a:miter lim="800000"/>
          </a:ln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end</a:t>
            </a:r>
            <a:endParaRPr kumimoji="0" lang="en-US" sz="72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14339" name="Date Placeholder 3"/>
          <p:cNvSpPr>
            <a:spLocks noGrp="1"/>
          </p:cNvSpPr>
          <p:nvPr>
            <p:ph type="dt" sz="half" idx="10"/>
          </p:nvPr>
        </p:nvSpPr>
        <p:spPr>
          <a:noFill/>
          <a:ln>
            <a:noFill/>
          </a:ln>
        </p:spPr>
        <p:txBody>
          <a:bodyPr wrap="square" lIns="91440" tIns="45720" rIns="91440" bIns="4572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5pPr>
          </a:lstStyle>
          <a:p>
            <a:pPr lvl="0" indent="0" eaLnBrk="1" hangingPunct="1"/>
            <a:r>
              <a:rPr lang="en-US" altLang="en-US" sz="1200" dirty="0">
                <a:solidFill>
                  <a:srgbClr val="898989"/>
                </a:solidFill>
                <a:latin typeface="Calibri" pitchFamily="34" charset="0"/>
              </a:rPr>
              <a:t>*</a:t>
            </a:r>
            <a:endParaRPr lang="en-US" altLang="en-US" sz="1200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Shape 80"/>
          <p:cNvSpPr>
            <a:spLocks noGrp="1"/>
          </p:cNvSpPr>
          <p:nvPr>
            <p:ph type="title"/>
          </p:nvPr>
        </p:nvSpPr>
        <p:spPr>
          <a:xfrm>
            <a:off x="395288" y="1098550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3200" b="1" u="sng" dirty="0">
                <a:latin typeface="Arial" panose="020B0704020202020204" pitchFamily="34" charset="0"/>
                <a:sym typeface="Arial" panose="020B0704020202020204" pitchFamily="34" charset="0"/>
              </a:rPr>
              <a:t>Tables of Content</a:t>
            </a:r>
            <a:endParaRPr lang="en-US" altLang="en-US" sz="32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8194" name="Shape 81"/>
          <p:cNvSpPr>
            <a:spLocks noGrp="1"/>
          </p:cNvSpPr>
          <p:nvPr>
            <p:ph idx="1"/>
          </p:nvPr>
        </p:nvSpPr>
        <p:spPr>
          <a:xfrm>
            <a:off x="395605" y="1857375"/>
            <a:ext cx="8608695" cy="426402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/>
              <a:t>Program Loops in C Arduino	</a:t>
            </a:r>
            <a:endParaRPr lang="en-US" sz="30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/>
              <a:t>-</a:t>
            </a:r>
            <a:r>
              <a:rPr lang="en-US" sz="3000" dirty="0">
                <a:cs typeface="+mn-lt"/>
              </a:rPr>
              <a:t> </a:t>
            </a:r>
            <a:r>
              <a:rPr lang="en-US" sz="3000" dirty="0">
                <a:sym typeface="+mn-ea"/>
              </a:rPr>
              <a:t>Using a for Loop</a:t>
            </a:r>
            <a:r>
              <a:rPr lang="en-US" sz="3000">
                <a:cs typeface="+mn-lt"/>
                <a:sym typeface="+mn-ea"/>
              </a:rPr>
              <a:t>	</a:t>
            </a:r>
            <a:endParaRPr lang="en-US" sz="3000">
              <a:cs typeface="+mn-lt"/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>
                <a:cs typeface="+mn-lt"/>
                <a:sym typeface="+mn-ea"/>
              </a:rPr>
              <a:t>- </a:t>
            </a:r>
            <a:r>
              <a:rPr lang="en-US" sz="3000" dirty="0">
                <a:sym typeface="+mn-ea"/>
              </a:rPr>
              <a:t>The while Loop</a:t>
            </a:r>
            <a:endParaRPr lang="en-US" sz="3000" dirty="0"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>
                <a:cs typeface="+mn-lt"/>
                <a:sym typeface="+mn-ea"/>
              </a:rPr>
              <a:t>- </a:t>
            </a:r>
            <a:r>
              <a:rPr lang="en-US" sz="3000" dirty="0">
                <a:sym typeface="+mn-ea"/>
              </a:rPr>
              <a:t>The do-while Loop</a:t>
            </a:r>
            <a:endParaRPr lang="en-US" sz="3000" dirty="0"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>
                <a:cs typeface="+mn-lt"/>
                <a:sym typeface="+mn-ea"/>
              </a:rPr>
              <a:t>The break and continue Keywords</a:t>
            </a:r>
            <a:endParaRPr lang="en-US" sz="3000">
              <a:cs typeface="+mn-lt"/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>
                <a:solidFill>
                  <a:srgbClr val="000000"/>
                </a:solidFill>
                <a:latin typeface="Arial" panose="020B0704020202020204" pitchFamily="34" charset="0"/>
                <a:cs typeface="+mn-lt"/>
                <a:sym typeface="+mn-ea"/>
              </a:rPr>
              <a:t>- </a:t>
            </a:r>
            <a:r>
              <a:rPr lang="en-US" sz="3000">
                <a:latin typeface="Arial" panose="020B0704020202020204" pitchFamily="34" charset="0"/>
                <a:cs typeface="Arial" panose="020B0704020202020204" pitchFamily="34" charset="0"/>
                <a:sym typeface="+mn-ea"/>
              </a:rPr>
              <a:t>The break Statement</a:t>
            </a:r>
            <a:endParaRPr lang="en-US" sz="3000">
              <a:latin typeface="Arial" panose="020B0704020202020204" pitchFamily="34" charset="0"/>
              <a:cs typeface="Arial" panose="020B0704020202020204" pitchFamily="34" charset="0"/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>
                <a:solidFill>
                  <a:srgbClr val="000000"/>
                </a:solidFill>
                <a:latin typeface="Arial" panose="020B0704020202020204" pitchFamily="34" charset="0"/>
                <a:cs typeface="Arial" panose="020B0704020202020204" pitchFamily="34" charset="0"/>
                <a:sym typeface="+mn-ea"/>
              </a:rPr>
              <a:t>- </a:t>
            </a:r>
            <a:r>
              <a:rPr lang="en-US" sz="3000">
                <a:latin typeface="Arial" panose="020B0704020202020204" pitchFamily="34" charset="0"/>
                <a:cs typeface="Arial" panose="020B0704020202020204" pitchFamily="34" charset="0"/>
                <a:sym typeface="+mn-ea"/>
              </a:rPr>
              <a:t>The continue Statement</a:t>
            </a:r>
            <a:endParaRPr lang="en-US" sz="3000">
              <a:latin typeface="Arial" panose="020B0704020202020204" pitchFamily="34" charset="0"/>
              <a:cs typeface="Arial" panose="020B0704020202020204" pitchFamily="34" charset="0"/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>
                <a:latin typeface="Arial" panose="020B0704020202020204" pitchFamily="34" charset="0"/>
                <a:cs typeface="Arial" panose="020B0704020202020204" pitchFamily="34" charset="0"/>
                <a:sym typeface="+mn-ea"/>
              </a:rPr>
              <a:t>Loops and Coding Style</a:t>
            </a:r>
            <a:endParaRPr lang="en-US" sz="3000" dirty="0">
              <a:solidFill>
                <a:srgbClr val="000000"/>
              </a:solidFill>
              <a:latin typeface="Arial" panose="020B0704020202020204" pitchFamily="34" charset="0"/>
              <a:cs typeface="Arial" panose="020B0704020202020204" pitchFamily="34" charset="0"/>
              <a:sym typeface="+mn-ea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41" name="Shape 80"/>
          <p:cNvSpPr>
            <a:spLocks noGrp="1"/>
          </p:cNvSpPr>
          <p:nvPr/>
        </p:nvSpPr>
        <p:spPr>
          <a:xfrm>
            <a:off x="395288" y="326390"/>
            <a:ext cx="8229600" cy="650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25" tIns="45700" rIns="91425" bIns="45700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7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7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132778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Using a for Loop</a:t>
            </a:r>
            <a:r>
              <a:rPr lang="en-US" sz="2800" b="1" dirty="0"/>
              <a:t> 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The general syntax structure of a for loop is as follows: 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68605" y="2774315"/>
            <a:ext cx="8387715" cy="18148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for (expression1; expression2; expression3) {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// for loop statement body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// the first statement following the for loop structure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7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80391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tx1"/>
                </a:solidFill>
                <a:sym typeface="+mn-ea"/>
              </a:rPr>
              <a:t>For example, you may see something like:</a:t>
            </a:r>
            <a:endParaRPr lang="en-US" sz="2800" dirty="0">
              <a:solidFill>
                <a:schemeClr val="tx1"/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b="1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86385" y="1539240"/>
            <a:ext cx="8514080" cy="47694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for (k = 0, j = 1; k &lt; 1000; k++) {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tx1"/>
                </a:solidFill>
                <a:sym typeface="+mn-ea"/>
              </a:rPr>
              <a:t>where j is initialized to 1 as part of expression1. You can also move the definition and initialization into expression1, as in:</a:t>
            </a:r>
            <a:endParaRPr lang="en-US" sz="2800" dirty="0">
              <a:solidFill>
                <a:schemeClr val="tx1"/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0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for (int k = 0; k &lt; 1000; k++) {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tx1"/>
                </a:solidFill>
                <a:sym typeface="+mn-ea"/>
              </a:rPr>
              <a:t>You can have a comma-delimited list of subexpressions, as in:</a:t>
            </a:r>
            <a:endParaRPr lang="en-US" sz="2800" dirty="0">
              <a:solidFill>
                <a:schemeClr val="tx1"/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>
              <a:solidFill>
                <a:schemeClr val="tx1"/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for (k = 0; k &lt; 1000; k++, j--) {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7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100520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The while Loop</a:t>
            </a:r>
            <a:r>
              <a:rPr lang="en-US" sz="2800" b="1" dirty="0"/>
              <a:t> </a:t>
            </a:r>
            <a:endParaRPr lang="en-US" sz="2800" b="1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68605" y="1696085"/>
            <a:ext cx="8428355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tx1"/>
                </a:solidFill>
                <a:sym typeface="+mn-ea"/>
              </a:rPr>
              <a:t>The second type of loop structure you will examine is the while loop. The syntax of the while loop is: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while (expression2) { // Statements in the loop body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 // End of while statement block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7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100520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The do-while Loop</a:t>
            </a:r>
            <a:r>
              <a:rPr lang="en-US" sz="2800" b="1" dirty="0"/>
              <a:t> </a:t>
            </a:r>
            <a:endParaRPr lang="en-US" sz="2800" b="1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68605" y="1454150"/>
            <a:ext cx="8428355" cy="48310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tx1"/>
                </a:solidFill>
                <a:sym typeface="+mn-ea"/>
              </a:rPr>
              <a:t>The third type of loop structure is the do-while loop. The syntax is:</a:t>
            </a:r>
            <a:endParaRPr lang="en-US" sz="2800" dirty="0">
              <a:solidFill>
                <a:schemeClr val="tx1"/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>
              <a:solidFill>
                <a:schemeClr val="tx1"/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do {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	// Loop body statements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 while (expression2);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rgbClr val="00B0F0"/>
                </a:solidFill>
                <a:sym typeface="+mn-ea"/>
              </a:rPr>
              <a:t>				int k = 1001;</a:t>
            </a:r>
            <a:endParaRPr lang="en-US" sz="2800" dirty="0">
              <a:solidFill>
                <a:srgbClr val="00B0F0"/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rgbClr val="00B0F0"/>
                </a:solidFill>
                <a:sym typeface="+mn-ea"/>
              </a:rPr>
              <a:t>	 			do {DoSomethingCool(k);</a:t>
            </a:r>
            <a:endParaRPr lang="en-US" sz="2800" dirty="0">
              <a:solidFill>
                <a:srgbClr val="00B0F0"/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rgbClr val="00B0F0"/>
                </a:solidFill>
                <a:sym typeface="+mn-ea"/>
              </a:rPr>
              <a:t> 				k++;</a:t>
            </a:r>
            <a:endParaRPr lang="en-US" sz="2800" dirty="0">
              <a:solidFill>
                <a:srgbClr val="00B0F0"/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rgbClr val="00B0F0"/>
                </a:solidFill>
                <a:sym typeface="+mn-ea"/>
              </a:rPr>
              <a:t>				} while (k &lt; 1000);</a:t>
            </a:r>
            <a:endParaRPr lang="en-US" sz="2800" dirty="0">
              <a:solidFill>
                <a:srgbClr val="00B0F0"/>
              </a:solidFill>
              <a:sym typeface="+mn-ea"/>
            </a:endParaRP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7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328930" y="1638300"/>
            <a:ext cx="8428355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#define MAXVATCOUNT 200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#define GOALTEMPERATURE 160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// Some statements...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int vatTemperature;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int counter = 0;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loop() {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	while (counter &lt; MAXVATCOUNT) {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	vatTemperature = ReadVatTemp(counter);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	if (vatTemperature == GOALTEMPERATURE) {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	break;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	}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328930" y="863600"/>
            <a:ext cx="516191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800" b="1">
                <a:latin typeface="Arial Bold" panose="020B0704020202020204" charset="0"/>
                <a:cs typeface="Arial Bold" panose="020B0704020202020204" charset="0"/>
              </a:rPr>
              <a:t>The break Statement</a:t>
            </a:r>
            <a:endParaRPr lang="en-US" sz="2800" b="1">
              <a:latin typeface="Arial Bold" panose="020B0704020202020204" charset="0"/>
              <a:cs typeface="Arial Bold" panose="020B0704020202020204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7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68605" y="863600"/>
            <a:ext cx="8428355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counter++;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if (counter == MAXVATCOUNT)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	counter = 0;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}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AddChemicals(counter);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if (counter &lt; MAXVATCOUNT) {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counter++;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} else {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	counter = 0; // Just in case this is the last vat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}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7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358140" y="1522095"/>
            <a:ext cx="8428355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#define MAXVATCOUNT 200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#define GOALTEMPERATURE 160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// Some statements...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int vatTemperature;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int counter = 0;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loop() {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while (counter &lt;= MAXVATCOUNT) {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vatTemperature = ReadVatTemp(counter);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if (vatTemperature != GOALTEMPERATURE) { // Big difference here...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counter++;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268605" y="863600"/>
            <a:ext cx="70993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800" b="1">
                <a:latin typeface="Arial Bold" panose="020B0704020202020204" charset="0"/>
                <a:cs typeface="Arial Bold" panose="020B0704020202020204" charset="0"/>
              </a:rPr>
              <a:t>The continue Statement</a:t>
            </a:r>
            <a:endParaRPr lang="en-US" sz="2800" b="1">
              <a:latin typeface="Arial Bold" panose="020B0704020202020204" charset="0"/>
              <a:cs typeface="Arial Bold" panose="020B0704020202020204" charset="0"/>
            </a:endParaRPr>
          </a:p>
        </p:txBody>
      </p:sp>
    </p:spTree>
  </p:cSld>
  <p:clrMapOvr>
    <a:masterClrMapping/>
  </p:clrMapOvr>
  <p:transition spd="slow">
    <p:cut/>
  </p:transition>
</p:sld>
</file>

<file path=ppt/tags/tag1.xml><?xml version="1.0" encoding="utf-8"?>
<p:tagLst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3129</Words>
  <Application>WPS Writer</Application>
  <PresentationFormat>On-screen Show (4:3)</PresentationFormat>
  <Paragraphs>195</Paragraphs>
  <Slides>13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8" baseType="lpstr">
      <vt:lpstr>Arial</vt:lpstr>
      <vt:lpstr>SimSun</vt:lpstr>
      <vt:lpstr>Wingdings</vt:lpstr>
      <vt:lpstr>Calibri</vt:lpstr>
      <vt:lpstr>Helvetica Neue</vt:lpstr>
      <vt:lpstr>Book Antiqua</vt:lpstr>
      <vt:lpstr>苹方-简</vt:lpstr>
      <vt:lpstr>Times New Roman</vt:lpstr>
      <vt:lpstr>Arial Narrow Bold</vt:lpstr>
      <vt:lpstr>Arial Bold</vt:lpstr>
      <vt:lpstr>Arial Black</vt:lpstr>
      <vt:lpstr>微软雅黑</vt:lpstr>
      <vt:lpstr>汉仪旗黑</vt:lpstr>
      <vt:lpstr>Arial Unicode MS</vt:lpstr>
      <vt:lpstr>Office Theme</vt:lpstr>
      <vt:lpstr>PowerPoint 演示文稿</vt:lpstr>
      <vt:lpstr>Tables of Content</vt:lpstr>
      <vt:lpstr>Chapter 7</vt:lpstr>
      <vt:lpstr>Chapter 7</vt:lpstr>
      <vt:lpstr>Chapter 7</vt:lpstr>
      <vt:lpstr>Chapter 7</vt:lpstr>
      <vt:lpstr>Chapter 7</vt:lpstr>
      <vt:lpstr>Chapter 7</vt:lpstr>
      <vt:lpstr>Chapter 7</vt:lpstr>
      <vt:lpstr>Chapter 7</vt:lpstr>
      <vt:lpstr>Chapter 7</vt:lpstr>
      <vt:lpstr>Chapter 7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bayunugroho</cp:lastModifiedBy>
  <cp:revision>355</cp:revision>
  <dcterms:created xsi:type="dcterms:W3CDTF">2023-09-06T03:50:42Z</dcterms:created>
  <dcterms:modified xsi:type="dcterms:W3CDTF">2023-09-06T03:50:42Z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1033-3.2.0.6370</vt:lpwstr>
  </property>
</Properties>
</file>