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17"/>
  </p:notesMasterIdLst>
  <p:sldIdLst>
    <p:sldId id="310" r:id="rId3"/>
    <p:sldId id="323" r:id="rId4"/>
    <p:sldId id="332" r:id="rId5"/>
    <p:sldId id="331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0546D-B750-4683-ACB4-06A94BA686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0123722-6BB1-4505-8FC9-7D73582E013F}">
      <dgm:prSet phldrT="[Text]"/>
      <dgm:spPr/>
      <dgm:t>
        <a:bodyPr/>
        <a:lstStyle/>
        <a:p>
          <a:r>
            <a:rPr lang="en-US" dirty="0"/>
            <a:t>WAKTU</a:t>
          </a:r>
          <a:endParaRPr lang="en-ID" dirty="0"/>
        </a:p>
      </dgm:t>
    </dgm:pt>
    <dgm:pt modelId="{7D50A167-3EED-4C61-B73D-593A46536328}" type="parTrans" cxnId="{84856767-32D0-41A9-A4DE-D3CA7C138E4E}">
      <dgm:prSet/>
      <dgm:spPr/>
      <dgm:t>
        <a:bodyPr/>
        <a:lstStyle/>
        <a:p>
          <a:endParaRPr lang="en-ID"/>
        </a:p>
      </dgm:t>
    </dgm:pt>
    <dgm:pt modelId="{871F0944-16BD-4B69-B661-375B5165AD6E}" type="sibTrans" cxnId="{84856767-32D0-41A9-A4DE-D3CA7C138E4E}">
      <dgm:prSet/>
      <dgm:spPr/>
      <dgm:t>
        <a:bodyPr/>
        <a:lstStyle/>
        <a:p>
          <a:endParaRPr lang="en-ID"/>
        </a:p>
      </dgm:t>
    </dgm:pt>
    <dgm:pt modelId="{EDDFC58E-38BC-4C14-8EAE-D3BBFF5F2CF2}">
      <dgm:prSet phldrT="[Text]"/>
      <dgm:spPr/>
      <dgm:t>
        <a:bodyPr/>
        <a:lstStyle/>
        <a:p>
          <a:r>
            <a:rPr lang="en-US" dirty="0"/>
            <a:t>EVENT</a:t>
          </a:r>
          <a:endParaRPr lang="en-ID" dirty="0"/>
        </a:p>
      </dgm:t>
    </dgm:pt>
    <dgm:pt modelId="{92692301-F12D-4DDE-B657-E5A94D8F58CE}" type="parTrans" cxnId="{4A9624A5-4540-4E97-9199-7E452FDFA647}">
      <dgm:prSet/>
      <dgm:spPr/>
      <dgm:t>
        <a:bodyPr/>
        <a:lstStyle/>
        <a:p>
          <a:endParaRPr lang="en-ID"/>
        </a:p>
      </dgm:t>
    </dgm:pt>
    <dgm:pt modelId="{E8C93722-2983-44EF-9C0C-A315ED897C8D}" type="sibTrans" cxnId="{4A9624A5-4540-4E97-9199-7E452FDFA647}">
      <dgm:prSet/>
      <dgm:spPr/>
      <dgm:t>
        <a:bodyPr/>
        <a:lstStyle/>
        <a:p>
          <a:endParaRPr lang="en-ID"/>
        </a:p>
      </dgm:t>
    </dgm:pt>
    <dgm:pt modelId="{CABA7245-30AC-464D-B843-00C98DEAAB05}">
      <dgm:prSet phldrT="[Text]"/>
      <dgm:spPr/>
      <dgm:t>
        <a:bodyPr/>
        <a:lstStyle/>
        <a:p>
          <a:r>
            <a:rPr lang="en-US" dirty="0"/>
            <a:t>SENSOR</a:t>
          </a:r>
          <a:endParaRPr lang="en-ID" dirty="0"/>
        </a:p>
      </dgm:t>
    </dgm:pt>
    <dgm:pt modelId="{69200621-B606-4C2E-A983-43DD79FC91DE}" type="parTrans" cxnId="{DE5FFC69-8B37-4CE8-BCAC-D426F64A64DD}">
      <dgm:prSet/>
      <dgm:spPr/>
      <dgm:t>
        <a:bodyPr/>
        <a:lstStyle/>
        <a:p>
          <a:endParaRPr lang="en-ID"/>
        </a:p>
      </dgm:t>
    </dgm:pt>
    <dgm:pt modelId="{DE8E2D8E-0BBB-4B65-9FAF-63232F300B19}" type="sibTrans" cxnId="{DE5FFC69-8B37-4CE8-BCAC-D426F64A64DD}">
      <dgm:prSet/>
      <dgm:spPr/>
      <dgm:t>
        <a:bodyPr/>
        <a:lstStyle/>
        <a:p>
          <a:endParaRPr lang="en-ID"/>
        </a:p>
      </dgm:t>
    </dgm:pt>
    <dgm:pt modelId="{C4B72B19-3D8F-43F0-A562-70397A5E59D0}" type="pres">
      <dgm:prSet presAssocID="{92F0546D-B750-4683-ACB4-06A94BA686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BAF4F9D-A2FB-4CC5-BFB8-7F43B2603A28}" type="pres">
      <dgm:prSet presAssocID="{90123722-6BB1-4505-8FC9-7D73582E01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91AE2D-45E0-4666-8499-6C83D1819042}" type="pres">
      <dgm:prSet presAssocID="{871F0944-16BD-4B69-B661-375B5165AD6E}" presName="sibTrans" presStyleCnt="0"/>
      <dgm:spPr/>
    </dgm:pt>
    <dgm:pt modelId="{EBED5C19-A040-4C48-9521-4A51D9ECBA20}" type="pres">
      <dgm:prSet presAssocID="{EDDFC58E-38BC-4C14-8EAE-D3BBFF5F2C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49D84B-E710-441C-B784-ACBC4DCE9D25}" type="pres">
      <dgm:prSet presAssocID="{E8C93722-2983-44EF-9C0C-A315ED897C8D}" presName="sibTrans" presStyleCnt="0"/>
      <dgm:spPr/>
    </dgm:pt>
    <dgm:pt modelId="{1B532ECA-E30A-499B-8E64-5D6E7F40222C}" type="pres">
      <dgm:prSet presAssocID="{CABA7245-30AC-464D-B843-00C98DEAAB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1824A58-3787-4C5D-B103-E212BE61AF4D}" type="presOf" srcId="{CABA7245-30AC-464D-B843-00C98DEAAB05}" destId="{1B532ECA-E30A-499B-8E64-5D6E7F40222C}" srcOrd="0" destOrd="0" presId="urn:microsoft.com/office/officeart/2005/8/layout/default"/>
    <dgm:cxn modelId="{DE5FFC69-8B37-4CE8-BCAC-D426F64A64DD}" srcId="{92F0546D-B750-4683-ACB4-06A94BA6865F}" destId="{CABA7245-30AC-464D-B843-00C98DEAAB05}" srcOrd="2" destOrd="0" parTransId="{69200621-B606-4C2E-A983-43DD79FC91DE}" sibTransId="{DE8E2D8E-0BBB-4B65-9FAF-63232F300B19}"/>
    <dgm:cxn modelId="{FD9CD9A6-A8CA-4822-BDDE-A0A9B1910515}" type="presOf" srcId="{92F0546D-B750-4683-ACB4-06A94BA6865F}" destId="{C4B72B19-3D8F-43F0-A562-70397A5E59D0}" srcOrd="0" destOrd="0" presId="urn:microsoft.com/office/officeart/2005/8/layout/default"/>
    <dgm:cxn modelId="{7FC15282-D4A5-45E3-BF2B-3C5B2C9FC4A2}" type="presOf" srcId="{EDDFC58E-38BC-4C14-8EAE-D3BBFF5F2CF2}" destId="{EBED5C19-A040-4C48-9521-4A51D9ECBA20}" srcOrd="0" destOrd="0" presId="urn:microsoft.com/office/officeart/2005/8/layout/default"/>
    <dgm:cxn modelId="{84856767-32D0-41A9-A4DE-D3CA7C138E4E}" srcId="{92F0546D-B750-4683-ACB4-06A94BA6865F}" destId="{90123722-6BB1-4505-8FC9-7D73582E013F}" srcOrd="0" destOrd="0" parTransId="{7D50A167-3EED-4C61-B73D-593A46536328}" sibTransId="{871F0944-16BD-4B69-B661-375B5165AD6E}"/>
    <dgm:cxn modelId="{68F9D989-65AF-4BFF-A253-C6DA2F8F5B8C}" type="presOf" srcId="{90123722-6BB1-4505-8FC9-7D73582E013F}" destId="{9BAF4F9D-A2FB-4CC5-BFB8-7F43B2603A28}" srcOrd="0" destOrd="0" presId="urn:microsoft.com/office/officeart/2005/8/layout/default"/>
    <dgm:cxn modelId="{4A9624A5-4540-4E97-9199-7E452FDFA647}" srcId="{92F0546D-B750-4683-ACB4-06A94BA6865F}" destId="{EDDFC58E-38BC-4C14-8EAE-D3BBFF5F2CF2}" srcOrd="1" destOrd="0" parTransId="{92692301-F12D-4DDE-B657-E5A94D8F58CE}" sibTransId="{E8C93722-2983-44EF-9C0C-A315ED897C8D}"/>
    <dgm:cxn modelId="{85000C17-3ACD-4C8A-A42E-1D70C98336C5}" type="presParOf" srcId="{C4B72B19-3D8F-43F0-A562-70397A5E59D0}" destId="{9BAF4F9D-A2FB-4CC5-BFB8-7F43B2603A28}" srcOrd="0" destOrd="0" presId="urn:microsoft.com/office/officeart/2005/8/layout/default"/>
    <dgm:cxn modelId="{62C5148A-9CBC-4C05-B29F-5CF5726C11D1}" type="presParOf" srcId="{C4B72B19-3D8F-43F0-A562-70397A5E59D0}" destId="{8C91AE2D-45E0-4666-8499-6C83D1819042}" srcOrd="1" destOrd="0" presId="urn:microsoft.com/office/officeart/2005/8/layout/default"/>
    <dgm:cxn modelId="{8BA890E0-0C35-4694-B274-B3FBCD9120A8}" type="presParOf" srcId="{C4B72B19-3D8F-43F0-A562-70397A5E59D0}" destId="{EBED5C19-A040-4C48-9521-4A51D9ECBA20}" srcOrd="2" destOrd="0" presId="urn:microsoft.com/office/officeart/2005/8/layout/default"/>
    <dgm:cxn modelId="{5804C801-8E2D-45FE-9E1B-5EDD6009E8F0}" type="presParOf" srcId="{C4B72B19-3D8F-43F0-A562-70397A5E59D0}" destId="{9A49D84B-E710-441C-B784-ACBC4DCE9D25}" srcOrd="3" destOrd="0" presId="urn:microsoft.com/office/officeart/2005/8/layout/default"/>
    <dgm:cxn modelId="{066D8F43-D570-4D11-B88A-88166B8EAFB0}" type="presParOf" srcId="{C4B72B19-3D8F-43F0-A562-70397A5E59D0}" destId="{1B532ECA-E30A-499B-8E64-5D6E7F4022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F4F9D-A2FB-4CC5-BFB8-7F43B2603A28}">
      <dsp:nvSpPr>
        <dsp:cNvPr id="0" name=""/>
        <dsp:cNvSpPr/>
      </dsp:nvSpPr>
      <dsp:spPr>
        <a:xfrm>
          <a:off x="52783" y="1942"/>
          <a:ext cx="3653071" cy="2191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WAKTU</a:t>
          </a:r>
          <a:endParaRPr lang="en-ID" sz="6500" kern="1200" dirty="0"/>
        </a:p>
      </dsp:txBody>
      <dsp:txXfrm>
        <a:off x="52783" y="1942"/>
        <a:ext cx="3653071" cy="2191843"/>
      </dsp:txXfrm>
    </dsp:sp>
    <dsp:sp modelId="{EBED5C19-A040-4C48-9521-4A51D9ECBA20}">
      <dsp:nvSpPr>
        <dsp:cNvPr id="0" name=""/>
        <dsp:cNvSpPr/>
      </dsp:nvSpPr>
      <dsp:spPr>
        <a:xfrm>
          <a:off x="4071162" y="1942"/>
          <a:ext cx="3653071" cy="2191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EVENT</a:t>
          </a:r>
          <a:endParaRPr lang="en-ID" sz="6500" kern="1200" dirty="0"/>
        </a:p>
      </dsp:txBody>
      <dsp:txXfrm>
        <a:off x="4071162" y="1942"/>
        <a:ext cx="3653071" cy="2191843"/>
      </dsp:txXfrm>
    </dsp:sp>
    <dsp:sp modelId="{1B532ECA-E30A-499B-8E64-5D6E7F40222C}">
      <dsp:nvSpPr>
        <dsp:cNvPr id="0" name=""/>
        <dsp:cNvSpPr/>
      </dsp:nvSpPr>
      <dsp:spPr>
        <a:xfrm>
          <a:off x="2061973" y="2559092"/>
          <a:ext cx="3653071" cy="2191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SENSOR</a:t>
          </a:r>
          <a:endParaRPr lang="en-ID" sz="6500" kern="1200" dirty="0"/>
        </a:p>
      </dsp:txBody>
      <dsp:txXfrm>
        <a:off x="2061973" y="2559092"/>
        <a:ext cx="3653071" cy="2191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arizaeka@darmajaya.ac.id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34" y="2343657"/>
            <a:ext cx="11474531" cy="18026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Survival Analysis</a:t>
            </a:r>
            <a:b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Analisis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Ketahanan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  <a:endParaRPr lang="en-US" sz="4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id-ID" b="1" dirty="0" smtClean="0"/>
              <a:t>TRUFI MURDIANI</a:t>
            </a:r>
            <a:endParaRPr lang="en-ID" b="1" dirty="0"/>
          </a:p>
          <a:p>
            <a:pPr algn="ctr"/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5832" y="3798800"/>
            <a:ext cx="10823912" cy="538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Bisnis</a:t>
            </a:r>
            <a:r>
              <a:rPr lang="en-US" dirty="0"/>
              <a:t> Digital</a:t>
            </a:r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  <a:p>
            <a:pPr algn="ctr"/>
            <a:r>
              <a:rPr lang="id-ID" dirty="0" smtClean="0">
                <a:hlinkClick r:id="rId3"/>
              </a:rPr>
              <a:t>trufimurdiani</a:t>
            </a:r>
            <a:r>
              <a:rPr lang="en-US" dirty="0" smtClean="0">
                <a:hlinkClick r:id="rId3"/>
              </a:rPr>
              <a:t>@darmajaya.ac.id</a:t>
            </a:r>
            <a:endParaRPr lang="en-US" dirty="0"/>
          </a:p>
          <a:p>
            <a:pPr algn="ctr"/>
            <a:r>
              <a:rPr lang="en-US" dirty="0"/>
              <a:t>IG: </a:t>
            </a:r>
            <a:r>
              <a:rPr lang="en-US" dirty="0" smtClean="0"/>
              <a:t>@</a:t>
            </a:r>
            <a:r>
              <a:rPr lang="id-ID" dirty="0" smtClean="0"/>
              <a:t>murdiani06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6355E9-ECD5-40FD-80B2-9F4C5F096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7165" cy="2576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C0D52C-7BC6-46AD-87F1-4408D01C3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" y="4601666"/>
            <a:ext cx="2567370" cy="1368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716B9F-0399-4BD8-978C-F6EC9E90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3" y="-22132"/>
            <a:ext cx="3297382" cy="2576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80D4FF-DCB8-427C-8FD3-F43C051EF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r="16172"/>
          <a:stretch/>
        </p:blipFill>
        <p:spPr>
          <a:xfrm>
            <a:off x="2937165" y="-9281"/>
            <a:ext cx="2826328" cy="2586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57DF439-26BF-4526-8C97-A0D3289F4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5" y="0"/>
            <a:ext cx="3131125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4439065" y="11158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Survival Diagram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014DCC-6D65-4833-909C-214205891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02870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216100" y="111584"/>
            <a:ext cx="586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DATA DENGAN KATEGORISASI</a:t>
            </a:r>
            <a:endParaRPr lang="en-ID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4189FA-C93D-4205-AD94-F2EA1B34F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478" b="17980"/>
          <a:stretch/>
        </p:blipFill>
        <p:spPr>
          <a:xfrm>
            <a:off x="103031" y="921931"/>
            <a:ext cx="5550035" cy="531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DB0AA7-0EE9-4C89-8288-C9B2B94B3C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79" t="24108" r="33106" b="25656"/>
          <a:stretch/>
        </p:blipFill>
        <p:spPr>
          <a:xfrm>
            <a:off x="6538936" y="921932"/>
            <a:ext cx="4147127" cy="2828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DB8175-DC51-425F-B021-C1E143E078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27" t="23839" r="33258" b="30076"/>
          <a:stretch/>
        </p:blipFill>
        <p:spPr>
          <a:xfrm>
            <a:off x="6986443" y="3913981"/>
            <a:ext cx="3044246" cy="23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5028812" y="111584"/>
            <a:ext cx="223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Tabel</a:t>
            </a:r>
            <a:r>
              <a:rPr lang="en-US" sz="3600" b="1" dirty="0"/>
              <a:t> Hasil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1894A5-19A3-4B73-8A80-DC8B304A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90" y="875165"/>
            <a:ext cx="9790545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156154" y="111584"/>
            <a:ext cx="598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Survival </a:t>
            </a:r>
            <a:r>
              <a:rPr lang="en-US" sz="3600" b="1" dirty="0" err="1"/>
              <a:t>Diargram</a:t>
            </a:r>
            <a:r>
              <a:rPr lang="en-US" sz="3600" b="1" dirty="0"/>
              <a:t> dan Median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21E82-6374-4BC8-A031-5A8CFA2D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074" y="1744034"/>
            <a:ext cx="3130223" cy="166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32C427-68BF-4AB8-A364-9F0598ACA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1" y="1333500"/>
            <a:ext cx="8134350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58930-2430-4D35-A4B9-48BF8E820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074" y="3817093"/>
            <a:ext cx="3130223" cy="17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9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B0084E-948F-41F7-8369-DB175DF46230}"/>
              </a:ext>
            </a:extLst>
          </p:cNvPr>
          <p:cNvSpPr txBox="1"/>
          <p:nvPr/>
        </p:nvSpPr>
        <p:spPr>
          <a:xfrm>
            <a:off x="4407385" y="111584"/>
            <a:ext cx="3479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Survival Analysis </a:t>
            </a:r>
            <a:endParaRPr lang="en-ID" sz="36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2287921-C4BB-4920-A7BA-6B47FA809B58}"/>
              </a:ext>
            </a:extLst>
          </p:cNvPr>
          <p:cNvSpPr/>
          <p:nvPr/>
        </p:nvSpPr>
        <p:spPr>
          <a:xfrm>
            <a:off x="845128" y="905211"/>
            <a:ext cx="9929090" cy="265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Analisis</a:t>
            </a:r>
            <a:r>
              <a:rPr lang="en-US" sz="3200" dirty="0"/>
              <a:t> survival (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Ketahanan</a:t>
            </a:r>
            <a:r>
              <a:rPr lang="en-US" sz="3200" dirty="0"/>
              <a:t>)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prosedur</a:t>
            </a:r>
            <a:r>
              <a:rPr lang="en-US" sz="3200" dirty="0"/>
              <a:t> </a:t>
            </a:r>
            <a:r>
              <a:rPr lang="en-US" sz="3200" dirty="0" err="1"/>
              <a:t>statistika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menganalisis</a:t>
            </a:r>
            <a:r>
              <a:rPr lang="en-US" sz="3200" dirty="0"/>
              <a:t> data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terjadinya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peristiwa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(</a:t>
            </a:r>
            <a:r>
              <a:rPr lang="en-US" sz="3200" i="1" dirty="0"/>
              <a:t>time until an event occurs</a:t>
            </a:r>
            <a:r>
              <a:rPr lang="en-US" sz="3200" dirty="0"/>
              <a:t>)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variabel</a:t>
            </a:r>
            <a:r>
              <a:rPr lang="en-US" sz="3200" dirty="0"/>
              <a:t> </a:t>
            </a:r>
            <a:r>
              <a:rPr lang="en-US" sz="3200" dirty="0" err="1"/>
              <a:t>respons</a:t>
            </a:r>
            <a:r>
              <a:rPr lang="en-US" sz="3200" dirty="0"/>
              <a:t>.</a:t>
            </a:r>
            <a:endParaRPr lang="en-ID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1AFAE3-9D3B-4AE6-835F-9C8F1FF7C039}"/>
              </a:ext>
            </a:extLst>
          </p:cNvPr>
          <p:cNvSpPr txBox="1"/>
          <p:nvPr/>
        </p:nvSpPr>
        <p:spPr>
          <a:xfrm>
            <a:off x="1002145" y="3648357"/>
            <a:ext cx="10187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Hal yang 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, </a:t>
            </a:r>
            <a:r>
              <a:rPr lang="en-US" sz="2400" dirty="0" err="1"/>
              <a:t>bulan</a:t>
            </a:r>
            <a:r>
              <a:rPr lang="en-US" sz="2400" dirty="0"/>
              <a:t>, </a:t>
            </a:r>
            <a:r>
              <a:rPr lang="en-US" sz="2400" dirty="0" err="1"/>
              <a:t>menit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detik</a:t>
            </a:r>
            <a:r>
              <a:rPr lang="en-US" sz="2400" dirty="0"/>
              <a:t>.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, </a:t>
            </a:r>
            <a:r>
              <a:rPr lang="en-US" sz="2400" dirty="0" err="1"/>
              <a:t>ie</a:t>
            </a:r>
            <a:r>
              <a:rPr lang="en-US" sz="2400" dirty="0"/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Efektifitas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kepuasan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program promo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sebulan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Efektifitas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ditayangkan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6997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758813" y="111584"/>
            <a:ext cx="477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Tujuan</a:t>
            </a:r>
            <a:r>
              <a:rPr lang="en-US" sz="3600" b="1" dirty="0"/>
              <a:t> Survival Analysis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57B321-45F2-49DD-9D4D-6BC54C5618B0}"/>
              </a:ext>
            </a:extLst>
          </p:cNvPr>
          <p:cNvSpPr txBox="1"/>
          <p:nvPr/>
        </p:nvSpPr>
        <p:spPr>
          <a:xfrm>
            <a:off x="7509163" y="1555488"/>
            <a:ext cx="44888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Praktek</a:t>
            </a:r>
            <a:r>
              <a:rPr lang="en-US" sz="2000" dirty="0"/>
              <a:t> survival test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Kedokteran</a:t>
            </a:r>
            <a:r>
              <a:rPr lang="en-US" sz="2000" dirty="0"/>
              <a:t> (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efektifitas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, </a:t>
            </a:r>
            <a:r>
              <a:rPr lang="en-US" sz="2000" dirty="0" err="1"/>
              <a:t>ketahanan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dan </a:t>
            </a:r>
            <a:r>
              <a:rPr lang="en-US" sz="2000" dirty="0" err="1"/>
              <a:t>lainnya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Asuransi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pembayaran</a:t>
            </a:r>
            <a:r>
              <a:rPr lang="en-US" sz="2000" dirty="0"/>
              <a:t> </a:t>
            </a:r>
            <a:r>
              <a:rPr lang="en-US" sz="2000" dirty="0" err="1"/>
              <a:t>premi</a:t>
            </a:r>
            <a:r>
              <a:rPr lang="en-US" sz="2000" dirty="0"/>
              <a:t>, </a:t>
            </a: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premi</a:t>
            </a:r>
            <a:r>
              <a:rPr lang="en-US" sz="2000" dirty="0"/>
              <a:t> dan </a:t>
            </a:r>
            <a:r>
              <a:rPr lang="en-US" sz="2000" dirty="0" err="1"/>
              <a:t>lainnya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bebagai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yang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, missal: </a:t>
            </a: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program member card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endParaRPr lang="en-ID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28BCA0-B419-483D-963A-B8BA404F512D}"/>
              </a:ext>
            </a:extLst>
          </p:cNvPr>
          <p:cNvSpPr/>
          <p:nvPr/>
        </p:nvSpPr>
        <p:spPr>
          <a:xfrm>
            <a:off x="766618" y="1147058"/>
            <a:ext cx="5560291" cy="5032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C04A23-FBD9-46AB-A876-F6C3353BEA7B}"/>
              </a:ext>
            </a:extLst>
          </p:cNvPr>
          <p:cNvSpPr txBox="1"/>
          <p:nvPr/>
        </p:nvSpPr>
        <p:spPr>
          <a:xfrm>
            <a:off x="1061162" y="1482451"/>
            <a:ext cx="5034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Beberapa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Tujuan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Survival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Memperkirakan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probabilitas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ketahanan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sebuah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kejadian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menurut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waktu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Membandingkan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ketahanan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kelompok</a:t>
            </a:r>
            <a:endParaRPr lang="en-ID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BF9EF0-588F-46A0-B65E-0593257F0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1" y="3803026"/>
            <a:ext cx="4626259" cy="23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6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149066" y="111584"/>
            <a:ext cx="599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Prinsip</a:t>
            </a:r>
            <a:r>
              <a:rPr lang="en-US" sz="3600" b="1" dirty="0"/>
              <a:t> Dasar Survival Analysis</a:t>
            </a:r>
            <a:endParaRPr lang="en-ID" sz="36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8DAE848-3E15-43B4-991B-1D8B0DD66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123713"/>
              </p:ext>
            </p:extLst>
          </p:nvPr>
        </p:nvGraphicFramePr>
        <p:xfrm>
          <a:off x="2032000" y="1385455"/>
          <a:ext cx="7777018" cy="475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378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748041" y="111584"/>
            <a:ext cx="4798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HASIL ANALIS SURVIVAL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D98A6F-2FA1-466B-8F73-6B066CC35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02870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4872675" y="111584"/>
            <a:ext cx="254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Studi</a:t>
            </a:r>
            <a:r>
              <a:rPr lang="en-US" sz="3600" b="1" dirty="0"/>
              <a:t> KASUS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61FC5-DD32-4504-B9A2-F982F6C1B3E5}"/>
              </a:ext>
            </a:extLst>
          </p:cNvPr>
          <p:cNvSpPr txBox="1"/>
          <p:nvPr/>
        </p:nvSpPr>
        <p:spPr>
          <a:xfrm>
            <a:off x="175491" y="1382286"/>
            <a:ext cx="115177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mempertahankan</a:t>
            </a:r>
            <a:r>
              <a:rPr lang="en-US" sz="2000" dirty="0"/>
              <a:t> </a:t>
            </a:r>
            <a:r>
              <a:rPr lang="en-US" sz="2000" dirty="0" err="1"/>
              <a:t>loyalitas</a:t>
            </a:r>
            <a:r>
              <a:rPr lang="en-US" sz="2000" dirty="0"/>
              <a:t> </a:t>
            </a:r>
            <a:r>
              <a:rPr lang="en-US" sz="2000" dirty="0" err="1"/>
              <a:t>pelanggannya</a:t>
            </a:r>
            <a:r>
              <a:rPr lang="en-US" sz="2000" dirty="0"/>
              <a:t>,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pelanggannya</a:t>
            </a:r>
            <a:r>
              <a:rPr lang="en-US" sz="2000" dirty="0"/>
              <a:t> 3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(member card), </a:t>
            </a:r>
            <a:r>
              <a:rPr lang="en-US" sz="2000" dirty="0" err="1"/>
              <a:t>yakni</a:t>
            </a:r>
            <a:r>
              <a:rPr lang="en-US" sz="2000" dirty="0"/>
              <a:t>: STANDAR, PLUS, dan PREMIUM.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yang </a:t>
            </a:r>
            <a:r>
              <a:rPr lang="en-US" sz="2000" dirty="0" err="1"/>
              <a:t>didasarkan</a:t>
            </a:r>
            <a:r>
              <a:rPr lang="en-US" sz="2000" dirty="0"/>
              <a:t> pada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dan </a:t>
            </a:r>
            <a:r>
              <a:rPr lang="en-US" sz="2000" dirty="0" err="1"/>
              <a:t>jumlah</a:t>
            </a:r>
            <a:r>
              <a:rPr lang="en-US" sz="2000" dirty="0"/>
              <a:t> uang yang </a:t>
            </a:r>
            <a:r>
              <a:rPr lang="en-US" sz="2000" dirty="0" err="1"/>
              <a:t>dibelanjakannya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,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fasiltias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yang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minimal </a:t>
            </a:r>
            <a:r>
              <a:rPr lang="en-US" sz="2000" dirty="0" err="1"/>
              <a:t>tertentu</a:t>
            </a:r>
            <a:r>
              <a:rPr lang="en-US" sz="2000" dirty="0"/>
              <a:t> pula.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dan </a:t>
            </a:r>
            <a:r>
              <a:rPr lang="en-US" sz="2000" dirty="0" err="1"/>
              <a:t>persyaratan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yang </a:t>
            </a:r>
            <a:r>
              <a:rPr lang="en-US" sz="2000" dirty="0" err="1"/>
              <a:t>tergolong</a:t>
            </a:r>
            <a:r>
              <a:rPr lang="en-US" sz="2000" dirty="0"/>
              <a:t> plus </a:t>
            </a:r>
            <a:r>
              <a:rPr lang="en-US" sz="2000" dirty="0" err="1"/>
              <a:t>atau</a:t>
            </a:r>
            <a:r>
              <a:rPr lang="en-US" sz="2000" dirty="0"/>
              <a:t> premium. </a:t>
            </a:r>
          </a:p>
          <a:p>
            <a:endParaRPr lang="en-US" sz="2000" dirty="0"/>
          </a:p>
          <a:p>
            <a:r>
              <a:rPr lang="en-US" sz="2000" dirty="0" err="1"/>
              <a:t>Mengingat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 yang </a:t>
            </a:r>
            <a:r>
              <a:rPr lang="en-US" sz="2000" dirty="0" err="1"/>
              <a:t>ketat</a:t>
            </a:r>
            <a:r>
              <a:rPr lang="en-US" sz="2000" dirty="0"/>
              <a:t> dan </a:t>
            </a:r>
            <a:r>
              <a:rPr lang="en-US" sz="2000" dirty="0" err="1"/>
              <a:t>dinamika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memperkirakan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yang </a:t>
            </a:r>
            <a:r>
              <a:rPr lang="en-US" sz="2000" dirty="0" err="1"/>
              <a:t>berpindah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(</a:t>
            </a:r>
            <a:r>
              <a:rPr lang="en-US" sz="2000" dirty="0" err="1"/>
              <a:t>walaupun</a:t>
            </a:r>
            <a:r>
              <a:rPr lang="en-US" sz="2000" dirty="0"/>
              <a:t>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berpindah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). Jika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berpindah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/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bank lain,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mencatat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memutuskan</a:t>
            </a:r>
            <a:r>
              <a:rPr lang="en-US" sz="2000" dirty="0"/>
              <a:t> </a:t>
            </a:r>
            <a:r>
              <a:rPr lang="en-US" sz="2000" dirty="0" err="1"/>
              <a:t>pindah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ID" sz="2000" dirty="0"/>
              <a:t>.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 </a:t>
            </a:r>
            <a:r>
              <a:rPr lang="en-ID" sz="2000" dirty="0" err="1"/>
              <a:t>memantau</a:t>
            </a:r>
            <a:r>
              <a:rPr lang="en-ID" sz="2000" dirty="0"/>
              <a:t> dan </a:t>
            </a:r>
            <a:r>
              <a:rPr lang="en-ID" sz="2000" dirty="0" err="1"/>
              <a:t>mengumpulkan</a:t>
            </a:r>
            <a:r>
              <a:rPr lang="en-ID" sz="2000" dirty="0"/>
              <a:t> data 300 </a:t>
            </a:r>
            <a:r>
              <a:rPr lang="en-ID" sz="2000" dirty="0" err="1"/>
              <a:t>kartu</a:t>
            </a:r>
            <a:r>
              <a:rPr lang="en-ID" sz="2000" dirty="0"/>
              <a:t> </a:t>
            </a:r>
            <a:r>
              <a:rPr lang="en-ID" sz="2000" dirty="0" err="1"/>
              <a:t>pelanggan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00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578826" y="111584"/>
            <a:ext cx="513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DATA KARTU PELANGGAN</a:t>
            </a:r>
            <a:endParaRPr lang="en-ID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3ADC9D-F4C2-4EB7-BCD9-77C1BE0B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8" r="63561" b="43300"/>
          <a:stretch/>
        </p:blipFill>
        <p:spPr>
          <a:xfrm>
            <a:off x="1699952" y="1147058"/>
            <a:ext cx="8293794" cy="45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2631520" y="111584"/>
            <a:ext cx="703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Fungsi</a:t>
            </a:r>
            <a:r>
              <a:rPr lang="en-US" sz="3600" b="1" dirty="0"/>
              <a:t> dan </a:t>
            </a:r>
            <a:r>
              <a:rPr lang="en-US" sz="3600" b="1" dirty="0" err="1"/>
              <a:t>Perintah</a:t>
            </a:r>
            <a:r>
              <a:rPr lang="en-US" sz="3600" b="1" dirty="0"/>
              <a:t> Survival </a:t>
            </a:r>
            <a:r>
              <a:rPr lang="en-US" sz="3600" b="1" dirty="0" err="1"/>
              <a:t>Analyis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FBE206-37AC-4B8E-9806-EA42EC9CA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478" b="17980"/>
          <a:stretch/>
        </p:blipFill>
        <p:spPr>
          <a:xfrm>
            <a:off x="103031" y="943322"/>
            <a:ext cx="5550035" cy="531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EDE02F-7C89-4889-91C0-E212907078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51" t="21279" r="27955" b="28350"/>
          <a:stretch/>
        </p:blipFill>
        <p:spPr>
          <a:xfrm>
            <a:off x="6465499" y="1403928"/>
            <a:ext cx="5412876" cy="248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A4383F-2703-4402-AA52-B3EC98AAD1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38" t="25116" r="32923" b="29632"/>
          <a:stretch/>
        </p:blipFill>
        <p:spPr>
          <a:xfrm>
            <a:off x="6705600" y="4063360"/>
            <a:ext cx="4137890" cy="21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4872386" y="111584"/>
            <a:ext cx="25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TABEL HASIL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4AABA7-6823-44EC-8E91-062D5B230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483" y="1157147"/>
            <a:ext cx="8904997" cy="48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9222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5862</TotalTime>
  <Words>442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HDOfficeLightV0</vt:lpstr>
      <vt:lpstr>Retrospect</vt:lpstr>
      <vt:lpstr>Survival Analysis (Analisis Ketahanan)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user</cp:lastModifiedBy>
  <cp:revision>276</cp:revision>
  <dcterms:created xsi:type="dcterms:W3CDTF">2015-04-19T11:45:31Z</dcterms:created>
  <dcterms:modified xsi:type="dcterms:W3CDTF">2023-03-21T02:19:17Z</dcterms:modified>
</cp:coreProperties>
</file>