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21" r:id="rId4"/>
    <p:sldId id="323" r:id="rId5"/>
    <p:sldId id="301" r:id="rId6"/>
    <p:sldId id="318" r:id="rId7"/>
    <p:sldId id="322" r:id="rId8"/>
    <p:sldId id="324" r:id="rId9"/>
    <p:sldId id="319" r:id="rId10"/>
    <p:sldId id="316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716" autoAdjust="0"/>
  </p:normalViewPr>
  <p:slideViewPr>
    <p:cSldViewPr>
      <p:cViewPr varScale="1">
        <p:scale>
          <a:sx n="103" d="100"/>
          <a:sy n="103" d="100"/>
        </p:scale>
        <p:origin x="19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Penyelesaian Sengketa Tindak Pidana  </a:t>
            </a:r>
            <a:r>
              <a:rPr lang="id-ID" sz="4000" b="1" dirty="0">
                <a:solidFill>
                  <a:srgbClr val="292728"/>
                </a:solidFill>
                <a:latin typeface="Arial Narrow" panose="020B0604020202020204" pitchFamily="34" charset="0"/>
              </a:rPr>
              <a:t>Bisnis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NOVIYANTI,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6BF076-0EE8-2C4E-B476-5122252047CD}"/>
              </a:ext>
            </a:extLst>
          </p:cNvPr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870817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algn="ctr"/>
            <a:endParaRPr lang="id-ID" sz="3600" b="1" dirty="0">
              <a:solidFill>
                <a:srgbClr val="C00000"/>
              </a:solidFill>
              <a:effectLst/>
              <a:latin typeface="Arial Narrow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 SENGKETA BISNIS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600200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0" i="0" u="none" strike="noStrike" dirty="0">
                <a:solidFill>
                  <a:schemeClr val="tx1"/>
                </a:solidFill>
                <a:effectLst/>
                <a:latin typeface="-webkit-standard"/>
              </a:rPr>
              <a:t>Penyelesaian sengketa bisnis adalah proses yang dilakukan untuk menyelesaikan perbedaan atau perselisihan antara pihak-pihak yang terlibat dalam hubungan bisnis. </a:t>
            </a:r>
          </a:p>
          <a:p>
            <a:pPr algn="just"/>
            <a:r>
              <a:rPr lang="id-ID" sz="2400" b="1" dirty="0">
                <a:solidFill>
                  <a:schemeClr val="tx1"/>
                </a:solidFill>
              </a:rPr>
              <a:t>Definisi Sengketa Bisnis</a:t>
            </a:r>
            <a:r>
              <a:rPr lang="id-ID" sz="2400" dirty="0">
                <a:solidFill>
                  <a:schemeClr val="tx1"/>
                </a:solidFill>
              </a:rPr>
              <a:t>: Sengketa yang muncul dalam konteks hubungan bisnis, baik antara perusahaan, pengusaha, atau antara perusahaan dan konsumen.</a:t>
            </a:r>
          </a:p>
          <a:p>
            <a:pPr algn="just"/>
            <a:endParaRPr lang="id-ID" sz="2400" b="1" dirty="0">
              <a:solidFill>
                <a:schemeClr val="tx1"/>
              </a:solidFill>
            </a:endParaRPr>
          </a:p>
          <a:p>
            <a:pPr algn="just"/>
            <a:r>
              <a:rPr lang="id-ID" sz="2400" b="1" dirty="0">
                <a:solidFill>
                  <a:schemeClr val="tx1"/>
                </a:solidFill>
              </a:rPr>
              <a:t>Pentingnya Penyelesaian Sengketa</a:t>
            </a:r>
            <a:r>
              <a:rPr lang="id-ID" sz="2400" dirty="0">
                <a:solidFill>
                  <a:schemeClr val="tx1"/>
                </a:solidFill>
              </a:rPr>
              <a:t>: Menjaga kelancaran operasional bisnis, menghindari kerugian, serta mempertahankan reputasi.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C878546-6F83-9727-FA4E-42A002C9E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280920" cy="5616624"/>
          </a:xfrm>
        </p:spPr>
        <p:txBody>
          <a:bodyPr>
            <a:noAutofit/>
          </a:bodyPr>
          <a:lstStyle/>
          <a:p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Metode Penyelesaian Sengketa Bisnis</a:t>
            </a:r>
          </a:p>
          <a:p>
            <a:pPr algn="l"/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1. </a:t>
            </a:r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Negosiasi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Proses dialog antara pihak-pihak yang bersengketa untuk mencapai kesepakatan yang saling menguntungkan.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Cepat, murah, fleksibel, dan menjaga hubungan baik.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Tidak selalu efektif jika salah satu pihak tidak kooperatif.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Menyusun agenda diskusi.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Melibatkan pihak yang memiliki wewenang untuk membuat keputusan.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Mencari solusi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win-win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Merumuskan kesepakatan yang jelas.</a:t>
            </a:r>
          </a:p>
          <a:p>
            <a:pPr algn="l"/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93849456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DD512CC-69D1-98CC-5FE1-39ECD4A2F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748464" cy="4730080"/>
          </a:xfrm>
        </p:spPr>
        <p:txBody>
          <a:bodyPr>
            <a:normAutofit/>
          </a:bodyPr>
          <a:lstStyle/>
          <a:p>
            <a:pPr algn="l"/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 2. Mediasi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Penyelesaian sengketa dengan bantuan mediator netral yang membantu kedua belah pihak mencapai kesepakatan.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Menjaga kerahasiaan dan hubungan bisnis, proses lebih cepat daripada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litigasi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Tidak dapat memaksa pihak yang bersengketa untuk menerima kesepakatan.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Pemilihan mediator yang kompeten.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Penyampaian isu dan posisi masing-masing pihak.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Negosiasi dan pembuatan kesepakatan.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Penandatanganan kesepakatan yang disetujui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15090894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80728"/>
            <a:ext cx="8229600" cy="4853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3. </a:t>
            </a:r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Arbitrase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sengketa oleh seorang arbiter atau panel arbitrase yang membuat keputusan yang mengikat.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Cepat, lebih terstruktur, dan keputusan final serta mengikat.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Prosesnya bisa lebih formal dan biaya arbitrase lebih tinggi dibandingkan mediasi.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Pemilihan arbiter atau lembaga arbitrase.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Pendaftaran sengketa dan pengajuan bukti-bukti.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sidang arbitrase.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Keputusan arbitrase yang bersifat final dan mengikat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9B25123-E219-C8EF-C9F0-A09C324A1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928992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4. </a:t>
            </a:r>
            <a:r>
              <a:rPr lang="id-ID" b="1" i="0" u="none" strike="noStrike" dirty="0" err="1">
                <a:solidFill>
                  <a:srgbClr val="C00000"/>
                </a:solidFill>
                <a:effectLst/>
              </a:rPr>
              <a:t>Litigasi</a:t>
            </a:r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 (Pengadilan)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sengketa melalui jalur hukum formal di pengadilan.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Keputusan memiliki kekuatan hukum yang sah dan dapat dieksekusi.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Proses yang panjang, biaya tinggi, dan dapat merusak hubungan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Pengajuan gugatan di pengadilan yang kompeten.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pemeriksaan dan persidangan.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Putusan pengadilan.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Upaya eksekusi putusan jika salah satu pihak tidak memenuhi.</a:t>
            </a:r>
          </a:p>
        </p:txBody>
      </p:sp>
    </p:spTree>
    <p:extLst>
      <p:ext uri="{BB962C8B-B14F-4D97-AF65-F5344CB8AC3E}">
        <p14:creationId xmlns:p14="http://schemas.microsoft.com/office/powerpoint/2010/main" val="139578733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70914CA-891B-0DE7-4E9F-91FED939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96944" cy="4802088"/>
          </a:xfrm>
        </p:spPr>
        <p:txBody>
          <a:bodyPr>
            <a:normAutofit fontScale="92500" lnSpcReduction="20000"/>
          </a:bodyPr>
          <a:lstStyle/>
          <a:p>
            <a:r>
              <a:rPr lang="id-ID" sz="3900" dirty="0">
                <a:solidFill>
                  <a:srgbClr val="C00000"/>
                </a:solidFill>
              </a:rPr>
              <a:t>Penyebab Sengketa Bisnis</a:t>
            </a:r>
          </a:p>
          <a:p>
            <a:endParaRPr lang="id-ID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Pelanggaran Kontrak : </a:t>
            </a:r>
            <a:r>
              <a:rPr lang="id-ID" dirty="0">
                <a:solidFill>
                  <a:schemeClr val="tx1"/>
                </a:solidFill>
              </a:rPr>
              <a:t>Tidak dipenuhinya kewajiban yang disepakati.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Perselisihan Kepemilikan: </a:t>
            </a:r>
            <a:r>
              <a:rPr lang="id-ID" dirty="0">
                <a:solidFill>
                  <a:schemeClr val="tx1"/>
                </a:solidFill>
              </a:rPr>
              <a:t>Perselisihan mengenai hak atas saham, aset, atau produk.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Persaingan Tidak Sehat: </a:t>
            </a:r>
            <a:r>
              <a:rPr lang="id-ID" dirty="0">
                <a:solidFill>
                  <a:schemeClr val="tx1"/>
                </a:solidFill>
              </a:rPr>
              <a:t>Tindakan yang merugikan pesaing atau mengganggu pasar.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Masalah Kualitas atau Pengiriman Produk: </a:t>
            </a:r>
            <a:r>
              <a:rPr lang="id-ID" dirty="0">
                <a:solidFill>
                  <a:schemeClr val="tx1"/>
                </a:solidFill>
              </a:rPr>
              <a:t>Ketidaksesuaian barang atau layanan dengan perjanjian.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 err="1">
                <a:solidFill>
                  <a:schemeClr val="tx1"/>
                </a:solidFill>
              </a:rPr>
              <a:t>Ketidaksepakatan</a:t>
            </a:r>
            <a:r>
              <a:rPr lang="id-ID" b="1" dirty="0">
                <a:solidFill>
                  <a:schemeClr val="tx1"/>
                </a:solidFill>
              </a:rPr>
              <a:t> Dalam Manajemen: </a:t>
            </a:r>
            <a:r>
              <a:rPr lang="id-ID" dirty="0">
                <a:solidFill>
                  <a:schemeClr val="tx1"/>
                </a:solidFill>
              </a:rPr>
              <a:t>Perbedaan pendapat antara pihak manajemen atau pemegang saham.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138442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8AF6441-824D-99F0-6BF4-6A7768047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496944" cy="4802088"/>
          </a:xfrm>
        </p:spPr>
        <p:txBody>
          <a:bodyPr>
            <a:normAutofit fontScale="92500" lnSpcReduction="10000"/>
          </a:bodyPr>
          <a:lstStyle/>
          <a:p>
            <a:r>
              <a:rPr lang="id-ID" dirty="0">
                <a:solidFill>
                  <a:srgbClr val="C00000"/>
                </a:solidFill>
              </a:rPr>
              <a:t>Bentuk Tindakan Pencegahan Sengketa Bisnis: </a:t>
            </a:r>
          </a:p>
          <a:p>
            <a:endParaRPr lang="id-ID" dirty="0">
              <a:solidFill>
                <a:srgbClr val="C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Penyusunan Kontrak yang Jelas: </a:t>
            </a:r>
            <a:r>
              <a:rPr lang="id-ID" dirty="0">
                <a:solidFill>
                  <a:schemeClr val="tx1"/>
                </a:solidFill>
              </a:rPr>
              <a:t>Detailkan kewajiban, hak, dan prosedur penyelesaian sengketa.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Komunikasi Terbuka dan Transparan: </a:t>
            </a:r>
            <a:r>
              <a:rPr lang="id-ID" dirty="0">
                <a:solidFill>
                  <a:schemeClr val="tx1"/>
                </a:solidFill>
              </a:rPr>
              <a:t>Pastikan kedua belah pihak memahami posisi dan kebutuhan masing-masing.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Audit dan Kepatuhan: </a:t>
            </a:r>
            <a:r>
              <a:rPr lang="id-ID" dirty="0">
                <a:solidFill>
                  <a:schemeClr val="tx1"/>
                </a:solidFill>
              </a:rPr>
              <a:t>Pastikan perusahaan mematuhi semua peraturan yang berlaku untuk mencegah perselisihan hukum.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Pelatihan dan Pengembangan Tim: </a:t>
            </a:r>
            <a:r>
              <a:rPr lang="id-ID" dirty="0">
                <a:solidFill>
                  <a:schemeClr val="tx1"/>
                </a:solidFill>
              </a:rPr>
              <a:t>Latih staf untuk mengidentifikasi dan menangani potensi sengketa sejak dini.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840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59B939-A21D-CDD4-DDDF-568D6D3EC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836712"/>
            <a:ext cx="8424936" cy="4802088"/>
          </a:xfrm>
        </p:spPr>
        <p:txBody>
          <a:bodyPr>
            <a:normAutofit fontScale="85000" lnSpcReduction="20000"/>
          </a:bodyPr>
          <a:lstStyle/>
          <a:p>
            <a:r>
              <a:rPr lang="id-ID" sz="3300" b="1" dirty="0">
                <a:solidFill>
                  <a:srgbClr val="C00000"/>
                </a:solidFill>
              </a:rPr>
              <a:t>Keunggulan dan Kelemahan Setiap Metode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Negosiasi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Biaya rendah, cepat, dan fleksibel.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Bisa gagal jika pihak-pihak tidak kooperatif.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Mediasi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Memfasilitasi komunikasi dan bisa lebih cepat daripada </a:t>
            </a:r>
            <a:r>
              <a:rPr lang="id-ID" dirty="0" err="1">
                <a:solidFill>
                  <a:schemeClr val="tx1"/>
                </a:solidFill>
              </a:rPr>
              <a:t>litigasi</a:t>
            </a:r>
            <a:r>
              <a:rPr lang="id-ID" dirty="0">
                <a:solidFill>
                  <a:schemeClr val="tx1"/>
                </a:solidFill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Keputusan tidak mengikat jika tidak ada kesepakatan.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Arbitrase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Proses lebih cepat, keputusan mengikat.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Biaya bisa lebih tinggi daripada mediasi atau negosiasi.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 err="1">
                <a:solidFill>
                  <a:schemeClr val="tx1"/>
                </a:solidFill>
              </a:rPr>
              <a:t>Litigasi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Keputusan bersifat final dan mengikat.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Proses lama, biaya tinggi, dapat merusak hubungan bisnis</a:t>
            </a:r>
          </a:p>
        </p:txBody>
      </p:sp>
    </p:spTree>
    <p:extLst>
      <p:ext uri="{BB962C8B-B14F-4D97-AF65-F5344CB8AC3E}">
        <p14:creationId xmlns:p14="http://schemas.microsoft.com/office/powerpoint/2010/main" val="18379071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3334</TotalTime>
  <Words>588</Words>
  <Application>Microsoft Macintosh PowerPoint</Application>
  <PresentationFormat>Tampilan Layar (4:3)</PresentationFormat>
  <Paragraphs>76</Paragraphs>
  <Slides>10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8" baseType="lpstr">
      <vt:lpstr>-webkit-standard</vt:lpstr>
      <vt:lpstr>Arial</vt:lpstr>
      <vt:lpstr>Arial Narrow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499</cp:revision>
  <cp:lastPrinted>2017-08-29T02:54:51Z</cp:lastPrinted>
  <dcterms:created xsi:type="dcterms:W3CDTF">2010-04-18T12:06:30Z</dcterms:created>
  <dcterms:modified xsi:type="dcterms:W3CDTF">2025-01-08T02:35:51Z</dcterms:modified>
</cp:coreProperties>
</file>