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80" r:id="rId5"/>
    <p:sldId id="269" r:id="rId6"/>
    <p:sldId id="268" r:id="rId7"/>
    <p:sldId id="270" r:id="rId8"/>
    <p:sldId id="271" r:id="rId9"/>
    <p:sldId id="272" r:id="rId10"/>
    <p:sldId id="273" r:id="rId11"/>
    <p:sldId id="274" r:id="rId12"/>
    <p:sldId id="275" r:id="rId13"/>
    <p:sldId id="276" r:id="rId14"/>
    <p:sldId id="277" r:id="rId15"/>
    <p:sldId id="278" r:id="rId16"/>
    <p:sldId id="279" r:id="rId17"/>
    <p:sldId id="281" r:id="rId18"/>
    <p:sldId id="283" r:id="rId19"/>
    <p:sldId id="282" r:id="rId20"/>
    <p:sldId id="284" r:id="rId21"/>
    <p:sldId id="285" r:id="rId22"/>
    <p:sldId id="28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3C8C"/>
    <a:srgbClr val="EFC88F"/>
    <a:srgbClr val="DCC3A2"/>
    <a:srgbClr val="9B7988"/>
    <a:srgbClr val="889020"/>
    <a:srgbClr val="CD7037"/>
    <a:srgbClr val="DDE488"/>
    <a:srgbClr val="DCE4CE"/>
    <a:srgbClr val="735D6E"/>
    <a:srgbClr val="F686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621" autoAdjust="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6E9EDB-43B8-4822-81AC-4680A04F9906}" type="datetimeFigureOut">
              <a:rPr lang="en-US" smtClean="0"/>
              <a:t>3/28/2021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9DD580-54BB-4306-8E56-AFBE026EA8A6}" type="slidenum">
              <a:rPr lang="en-US" smtClean="0"/>
              <a:t>‹#›</a:t>
            </a:fld>
            <a:endParaRPr lang="en-US"/>
          </a:p>
        </p:txBody>
      </p:sp>
    </p:spTree>
    <p:extLst>
      <p:ext uri="{BB962C8B-B14F-4D97-AF65-F5344CB8AC3E}">
        <p14:creationId xmlns:p14="http://schemas.microsoft.com/office/powerpoint/2010/main" val="3508662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sz="1400" b="1" dirty="0" smtClean="0"/>
              <a:t>Animated</a:t>
            </a:r>
            <a:r>
              <a:rPr lang="en-US" sz="1400" b="1" baseline="0" dirty="0" smtClean="0"/>
              <a:t> picture </a:t>
            </a:r>
            <a:r>
              <a:rPr lang="en-US" sz="1400" b="1" dirty="0" smtClean="0"/>
              <a:t>buttons grow and turn on path</a:t>
            </a:r>
          </a:p>
          <a:p>
            <a:r>
              <a:rPr lang="en-US" sz="1400" dirty="0" smtClean="0"/>
              <a:t>(Advanced)</a:t>
            </a:r>
          </a:p>
          <a:p>
            <a:endParaRPr lang="en-US" sz="1200" dirty="0" smtClean="0">
              <a:latin typeface="+mn-lt"/>
            </a:endParaRPr>
          </a:p>
          <a:p>
            <a:endParaRPr lang="en-US" sz="1200"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mn-lt"/>
              </a:rPr>
              <a:t>T</a:t>
            </a:r>
            <a:r>
              <a:rPr lang="en-US" sz="1200" baseline="0" dirty="0" smtClean="0">
                <a:latin typeface="+mn-lt"/>
              </a:rPr>
              <a:t>o reproduce the curved shape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aseline="0" dirty="0" smtClean="0">
                <a:latin typeface="+mn-lt"/>
              </a:rPr>
              <a:t> tab, in the </a:t>
            </a:r>
            <a:r>
              <a:rPr lang="en-US" sz="1200" b="1" baseline="0" dirty="0" smtClean="0">
                <a:latin typeface="+mn-lt"/>
              </a:rPr>
              <a:t>Slides</a:t>
            </a:r>
            <a:r>
              <a:rPr lang="en-US" sz="1200" baseline="0" dirty="0" smtClean="0">
                <a:latin typeface="+mn-lt"/>
              </a:rPr>
              <a:t> group, click </a:t>
            </a:r>
            <a:r>
              <a:rPr lang="en-US" sz="1200" b="1" baseline="0" dirty="0" smtClean="0">
                <a:latin typeface="+mn-lt"/>
              </a:rPr>
              <a:t>Layout</a:t>
            </a:r>
            <a:r>
              <a:rPr lang="en-US" sz="1200" baseline="0" dirty="0" smtClean="0">
                <a:latin typeface="+mn-lt"/>
              </a:rPr>
              <a:t>, and then click </a:t>
            </a:r>
            <a:r>
              <a:rPr lang="en-US" sz="1200" b="1" baseline="0" dirty="0" smtClean="0">
                <a:latin typeface="+mn-lt"/>
              </a:rPr>
              <a:t>Blank</a:t>
            </a:r>
            <a:r>
              <a:rPr lang="en-US" sz="120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Drawing</a:t>
            </a:r>
            <a:r>
              <a:rPr lang="en-US" sz="1200" b="0" baseline="0" dirty="0" smtClean="0">
                <a:latin typeface="+mn-lt"/>
              </a:rPr>
              <a:t> group, click </a:t>
            </a:r>
            <a:r>
              <a:rPr lang="en-US" sz="1200" b="1" baseline="0" dirty="0" smtClean="0">
                <a:latin typeface="+mn-lt"/>
              </a:rPr>
              <a:t>Shapes</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Right Triangle </a:t>
            </a:r>
            <a:r>
              <a:rPr lang="en-US" sz="1200" b="0" baseline="0" dirty="0" smtClean="0">
                <a:latin typeface="+mn-lt"/>
              </a:rPr>
              <a:t>(first row, fourth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draw a triangle. </a:t>
            </a:r>
            <a:r>
              <a:rPr lang="en-US" sz="1200" baseline="0" dirty="0" smtClean="0">
                <a:latin typeface="+mn-lt"/>
              </a:rPr>
              <a:t>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Size</a:t>
            </a:r>
            <a:r>
              <a:rPr lang="en-US" sz="1200" baseline="0" dirty="0" smtClean="0">
                <a:latin typeface="+mn-lt"/>
              </a:rPr>
              <a:t> group, enter </a:t>
            </a:r>
            <a:r>
              <a:rPr lang="en-US" sz="1200" b="1" baseline="0" dirty="0" smtClean="0">
                <a:latin typeface="+mn-lt"/>
              </a:rPr>
              <a:t>7.5”</a:t>
            </a:r>
            <a:r>
              <a:rPr lang="en-US" sz="1200" baseline="0" dirty="0" smtClean="0">
                <a:latin typeface="+mn-lt"/>
              </a:rPr>
              <a:t> into the </a:t>
            </a:r>
            <a:r>
              <a:rPr lang="en-US" sz="1200" b="1" baseline="0" dirty="0" smtClean="0">
                <a:latin typeface="+mn-lt"/>
              </a:rPr>
              <a:t>Height</a:t>
            </a:r>
            <a:r>
              <a:rPr lang="en-US" sz="1200" baseline="0" dirty="0" smtClean="0">
                <a:latin typeface="+mn-lt"/>
              </a:rPr>
              <a:t> box and enter </a:t>
            </a:r>
            <a:r>
              <a:rPr lang="en-US" sz="1200" b="1" baseline="0" dirty="0" smtClean="0">
                <a:latin typeface="+mn-lt"/>
              </a:rPr>
              <a:t>4.75”</a:t>
            </a:r>
            <a:r>
              <a:rPr lang="en-US" sz="1200" baseline="0" dirty="0" smtClean="0">
                <a:latin typeface="+mn-lt"/>
              </a:rPr>
              <a:t> into the </a:t>
            </a:r>
            <a:r>
              <a:rPr lang="en-US" sz="1200" b="1" baseline="0" dirty="0" smtClean="0">
                <a:latin typeface="+mn-lt"/>
              </a:rPr>
              <a:t>Width</a:t>
            </a:r>
            <a:r>
              <a:rPr lang="en-US" sz="1200" baseline="0" dirty="0" smtClean="0">
                <a:latin typeface="+mn-lt"/>
              </a:rPr>
              <a:t> box.</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Home</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Drawing</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Arrange</a:t>
            </a:r>
            <a:r>
              <a:rPr lang="en-US" sz="1200" kern="1200" dirty="0" smtClean="0">
                <a:solidFill>
                  <a:schemeClr val="tx1"/>
                </a:solidFill>
                <a:effectLst/>
                <a:latin typeface="+mn-lt"/>
                <a:ea typeface="+mn-ea"/>
                <a:cs typeface="+mn-cs"/>
              </a:rPr>
              <a:t>, point to </a:t>
            </a:r>
            <a:r>
              <a:rPr lang="en-US" sz="1200" b="1" kern="1200" dirty="0" smtClean="0">
                <a:solidFill>
                  <a:schemeClr val="tx1"/>
                </a:solidFill>
                <a:effectLst/>
                <a:latin typeface="+mn-lt"/>
                <a:ea typeface="+mn-ea"/>
                <a:cs typeface="+mn-cs"/>
              </a:rPr>
              <a:t>Align</a:t>
            </a:r>
            <a:r>
              <a:rPr lang="en-US" sz="1200" kern="1200" dirty="0" smtClean="0">
                <a:solidFill>
                  <a:schemeClr val="tx1"/>
                </a:solidFill>
                <a:effectLst/>
                <a:latin typeface="+mn-lt"/>
                <a:ea typeface="+mn-ea"/>
                <a:cs typeface="+mn-cs"/>
              </a:rPr>
              <a:t>, and then do the following:</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Middle</a:t>
            </a:r>
            <a:r>
              <a:rPr lang="en-US" sz="1200" kern="1200" dirty="0" smtClean="0">
                <a:solidFill>
                  <a:schemeClr val="tx1"/>
                </a:solidFill>
                <a:effectLst/>
                <a:latin typeface="+mn-lt"/>
                <a:ea typeface="+mn-ea"/>
                <a:cs typeface="+mn-cs"/>
              </a:rPr>
              <a:t>. </a:t>
            </a:r>
          </a:p>
          <a:p>
            <a:pPr marL="685800" lvl="1" indent="-228600">
              <a:buFont typeface="Arial" pitchFamily="34" charset="0"/>
              <a:buChar char="•"/>
            </a:pP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Align Left</a:t>
            </a:r>
            <a:r>
              <a:rPr lang="en-US" sz="1200" kern="1200" dirty="0" smtClean="0">
                <a:solidFill>
                  <a:schemeClr val="tx1"/>
                </a:solidFill>
                <a:effectLst/>
                <a:latin typeface="+mn-lt"/>
                <a:ea typeface="+mn-ea"/>
                <a:cs typeface="+mn-cs"/>
              </a:rPr>
              <a:t>.</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select the triangle. Under </a:t>
            </a:r>
            <a:r>
              <a:rPr lang="en-US" sz="1200" b="1" baseline="0" dirty="0" smtClean="0">
                <a:latin typeface="+mn-lt"/>
              </a:rPr>
              <a:t>Drawing Tools</a:t>
            </a:r>
            <a:r>
              <a:rPr lang="en-US" sz="1200" baseline="0" dirty="0" smtClean="0">
                <a:latin typeface="+mn-lt"/>
              </a:rPr>
              <a:t>,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Insert Shapes </a:t>
            </a:r>
            <a:r>
              <a:rPr lang="en-US" sz="1200" baseline="0" dirty="0" smtClean="0">
                <a:latin typeface="+mn-lt"/>
              </a:rPr>
              <a:t>group, click </a:t>
            </a:r>
            <a:r>
              <a:rPr lang="en-US" sz="1200" b="1" baseline="0" dirty="0" smtClean="0">
                <a:latin typeface="+mn-lt"/>
              </a:rPr>
              <a:t>Edit Shape</a:t>
            </a:r>
            <a:r>
              <a:rPr lang="en-US" sz="1200" baseline="0" dirty="0" smtClean="0">
                <a:latin typeface="+mn-lt"/>
              </a:rPr>
              <a:t>, and then click </a:t>
            </a:r>
            <a:r>
              <a:rPr lang="en-US" sz="1200" b="1" baseline="0" dirty="0" smtClean="0">
                <a:latin typeface="+mn-lt"/>
              </a:rPr>
              <a:t>Edit Points</a:t>
            </a:r>
            <a:r>
              <a:rPr lang="en-US" sz="1200" baseline="0" dirty="0" smtClean="0">
                <a:latin typeface="+mn-lt"/>
              </a:rPr>
              <a:t>. Right-click the diagonal side of the triangle, and then click </a:t>
            </a:r>
            <a:r>
              <a:rPr lang="en-US" sz="1200" b="1" baseline="0" dirty="0" smtClean="0">
                <a:latin typeface="+mn-lt"/>
              </a:rPr>
              <a:t>Curved Segment</a:t>
            </a:r>
            <a:r>
              <a:rPr lang="en-US" sz="1200" baseline="0" dirty="0" smtClean="0">
                <a:latin typeface="+mn-lt"/>
              </a:rPr>
              <a:t>. Click the bottom right corner of the triangle and then move the curve adjustment handle to create a consistent curve.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Fill</a:t>
            </a:r>
            <a:r>
              <a:rPr lang="en-US" sz="1200" b="0" baseline="0" dirty="0" smtClean="0">
                <a:latin typeface="+mn-lt"/>
              </a:rPr>
              <a:t>, and then under </a:t>
            </a:r>
            <a:r>
              <a:rPr lang="en-US" sz="1200" b="1" baseline="0" dirty="0" smtClean="0">
                <a:latin typeface="+mn-lt"/>
              </a:rPr>
              <a:t>Theme Colors </a:t>
            </a:r>
            <a:r>
              <a:rPr lang="en-US" sz="1200" b="0" baseline="0" dirty="0" smtClean="0">
                <a:latin typeface="+mn-lt"/>
              </a:rPr>
              <a:t>click </a:t>
            </a:r>
            <a:r>
              <a:rPr lang="en-US" sz="1200" b="1" baseline="0" dirty="0" smtClean="0">
                <a:latin typeface="+mn-lt"/>
              </a:rPr>
              <a:t>White, Background 1 </a:t>
            </a:r>
            <a:r>
              <a:rPr lang="en-US" sz="1200" b="0" baseline="0" dirty="0" smtClean="0">
                <a:latin typeface="+mn-lt"/>
              </a:rPr>
              <a:t>(first row,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on the </a:t>
            </a:r>
            <a:r>
              <a:rPr lang="en-US" sz="1200" b="1" baseline="0" dirty="0" smtClean="0">
                <a:latin typeface="+mn-lt"/>
              </a:rPr>
              <a:t>Format</a:t>
            </a:r>
            <a:r>
              <a:rPr lang="en-US" sz="1200" baseline="0" dirty="0" smtClean="0">
                <a:latin typeface="+mn-lt"/>
              </a:rPr>
              <a:t> tab, in the </a:t>
            </a:r>
            <a:r>
              <a:rPr lang="en-US" sz="1200" b="1" baseline="0" dirty="0" smtClean="0">
                <a:latin typeface="+mn-lt"/>
              </a:rPr>
              <a:t>Shape Styles </a:t>
            </a:r>
            <a:r>
              <a:rPr lang="en-US" sz="1200" baseline="0" dirty="0" smtClean="0">
                <a:latin typeface="+mn-lt"/>
              </a:rPr>
              <a:t>group,  click </a:t>
            </a:r>
            <a:r>
              <a:rPr lang="en-US" sz="1200" b="1" baseline="0" dirty="0" smtClean="0">
                <a:latin typeface="+mn-lt"/>
              </a:rPr>
              <a:t>Shape Outline</a:t>
            </a:r>
            <a:r>
              <a:rPr lang="en-US" sz="1200" b="0" baseline="0" dirty="0" smtClean="0">
                <a:latin typeface="+mn-lt"/>
              </a:rPr>
              <a:t>, and then click </a:t>
            </a:r>
            <a:r>
              <a:rPr lang="en-US" sz="1200" b="1" baseline="0" dirty="0" smtClean="0">
                <a:latin typeface="+mn-lt"/>
              </a:rPr>
              <a:t>No Outline</a:t>
            </a:r>
            <a:r>
              <a:rPr lang="en-US" sz="1200" b="0" baseline="0" dirty="0" smtClean="0">
                <a:latin typeface="+mn-lt"/>
              </a:rPr>
              <a:t>.</a:t>
            </a:r>
            <a:endParaRPr lang="en-US" sz="1200" dirty="0" smtClean="0">
              <a:latin typeface="+mn-lt"/>
            </a:endParaRPr>
          </a:p>
          <a:p>
            <a:endParaRPr lang="en-US" sz="1200" dirty="0" smtClean="0">
              <a:latin typeface="+mn-lt"/>
            </a:endParaRPr>
          </a:p>
          <a:p>
            <a:endParaRPr lang="en-US" sz="1200" dirty="0" smtClean="0">
              <a:latin typeface="+mn-lt"/>
            </a:endParaRPr>
          </a:p>
          <a:p>
            <a:r>
              <a:rPr lang="en-US" sz="1200" b="0" baseline="0" dirty="0" smtClean="0">
                <a:latin typeface="+mn-lt"/>
              </a:rPr>
              <a:t>To reproduce the background effects on this slide, do the following:</a:t>
            </a:r>
          </a:p>
          <a:p>
            <a:pPr marL="228600" lvl="0" indent="-228600">
              <a:buFont typeface="+mj-lt"/>
              <a:buAutoNum type="arabicPeriod"/>
            </a:pPr>
            <a:r>
              <a:rPr lang="en-US" sz="1200" kern="1200" dirty="0" smtClean="0">
                <a:solidFill>
                  <a:schemeClr val="tx1"/>
                </a:solidFill>
                <a:latin typeface="+mn-lt"/>
                <a:ea typeface="+mn-ea"/>
                <a:cs typeface="+mn-cs"/>
              </a:rPr>
              <a:t>On the </a:t>
            </a:r>
            <a:r>
              <a:rPr lang="en-US" sz="1200" b="1" kern="1200" dirty="0" smtClean="0">
                <a:solidFill>
                  <a:schemeClr val="tx1"/>
                </a:solidFill>
                <a:latin typeface="+mn-lt"/>
                <a:ea typeface="+mn-ea"/>
                <a:cs typeface="+mn-cs"/>
              </a:rPr>
              <a:t>Design</a:t>
            </a:r>
            <a:r>
              <a:rPr lang="en-US" sz="1200" kern="1200" baseline="0" dirty="0" smtClean="0">
                <a:solidFill>
                  <a:schemeClr val="tx1"/>
                </a:solidFill>
                <a:latin typeface="+mn-lt"/>
                <a:ea typeface="+mn-ea"/>
                <a:cs typeface="+mn-cs"/>
              </a:rPr>
              <a:t> tab, in the </a:t>
            </a:r>
            <a:r>
              <a:rPr lang="en-US" sz="1200" b="1" kern="1200" baseline="0" dirty="0" smtClean="0">
                <a:solidFill>
                  <a:schemeClr val="tx1"/>
                </a:solidFill>
                <a:latin typeface="+mn-lt"/>
                <a:ea typeface="+mn-ea"/>
                <a:cs typeface="+mn-cs"/>
              </a:rPr>
              <a:t>Background</a:t>
            </a:r>
            <a:r>
              <a:rPr lang="en-US" sz="1200" kern="1200" baseline="0" dirty="0" smtClean="0">
                <a:solidFill>
                  <a:schemeClr val="tx1"/>
                </a:solidFill>
                <a:latin typeface="+mn-lt"/>
                <a:ea typeface="+mn-ea"/>
                <a:cs typeface="+mn-cs"/>
              </a:rPr>
              <a:t> group, click </a:t>
            </a:r>
            <a:r>
              <a:rPr lang="en-US" sz="1200" b="1" kern="1200" baseline="0" dirty="0" smtClean="0">
                <a:solidFill>
                  <a:schemeClr val="tx1"/>
                </a:solidFill>
                <a:latin typeface="+mn-lt"/>
                <a:ea typeface="+mn-ea"/>
                <a:cs typeface="+mn-cs"/>
              </a:rPr>
              <a:t>Background Styles</a:t>
            </a:r>
            <a:r>
              <a:rPr lang="en-US" sz="1200" kern="1200" dirty="0" smtClean="0">
                <a:solidFill>
                  <a:schemeClr val="tx1"/>
                </a:solidFill>
                <a:latin typeface="+mn-lt"/>
                <a:ea typeface="+mn-ea"/>
                <a:cs typeface="+mn-cs"/>
              </a:rPr>
              <a:t>, and then click </a:t>
            </a:r>
            <a:r>
              <a:rPr lang="en-US" sz="1200" b="1" kern="1200" dirty="0" smtClean="0">
                <a:solidFill>
                  <a:schemeClr val="tx1"/>
                </a:solidFill>
                <a:latin typeface="+mn-lt"/>
                <a:ea typeface="+mn-ea"/>
                <a:cs typeface="+mn-cs"/>
              </a:rPr>
              <a:t>Format Background</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Format Background </a:t>
            </a:r>
            <a:r>
              <a:rPr lang="en-US" sz="1200" kern="1200" dirty="0" smtClean="0">
                <a:solidFill>
                  <a:schemeClr val="tx1"/>
                </a:solidFill>
                <a:latin typeface="+mn-lt"/>
                <a:ea typeface="+mn-ea"/>
                <a:cs typeface="+mn-cs"/>
              </a:rPr>
              <a:t>dialog box, click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in the left pane, select </a:t>
            </a:r>
            <a:r>
              <a:rPr lang="en-US" sz="1200" b="1" kern="1200" dirty="0" smtClean="0">
                <a:solidFill>
                  <a:schemeClr val="tx1"/>
                </a:solidFill>
                <a:latin typeface="+mn-lt"/>
                <a:ea typeface="+mn-ea"/>
                <a:cs typeface="+mn-cs"/>
              </a:rPr>
              <a:t>Gradient fill</a:t>
            </a:r>
            <a:r>
              <a:rPr lang="en-US" sz="1200" kern="1200" dirty="0" smtClean="0">
                <a:solidFill>
                  <a:schemeClr val="tx1"/>
                </a:solidFill>
                <a:latin typeface="+mn-lt"/>
                <a:ea typeface="+mn-ea"/>
                <a:cs typeface="+mn-cs"/>
              </a:rPr>
              <a:t> in the </a:t>
            </a:r>
            <a:r>
              <a:rPr lang="en-US" sz="1200" b="1" kern="1200" dirty="0" smtClean="0">
                <a:solidFill>
                  <a:schemeClr val="tx1"/>
                </a:solidFill>
                <a:latin typeface="+mn-lt"/>
                <a:ea typeface="+mn-ea"/>
                <a:cs typeface="+mn-cs"/>
              </a:rPr>
              <a:t>Fill</a:t>
            </a:r>
            <a:r>
              <a:rPr lang="en-US" sz="1200" kern="1200" dirty="0" smtClean="0">
                <a:solidFill>
                  <a:schemeClr val="tx1"/>
                </a:solidFill>
                <a:latin typeface="+mn-lt"/>
                <a:ea typeface="+mn-ea"/>
                <a:cs typeface="+mn-cs"/>
              </a:rPr>
              <a:t> pane, and then do the following:</a:t>
            </a: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Type</a:t>
            </a:r>
            <a:r>
              <a:rPr lang="en-US" sz="1200" kern="1200" dirty="0" smtClean="0">
                <a:solidFill>
                  <a:schemeClr val="tx1"/>
                </a:solidFill>
                <a:latin typeface="+mn-lt"/>
                <a:ea typeface="+mn-ea"/>
                <a:cs typeface="+mn-cs"/>
              </a:rPr>
              <a:t> list, select </a:t>
            </a:r>
            <a:r>
              <a:rPr lang="en-US" sz="1200" b="1" kern="1200" dirty="0" smtClean="0">
                <a:solidFill>
                  <a:schemeClr val="tx1"/>
                </a:solidFill>
                <a:latin typeface="+mn-lt"/>
                <a:ea typeface="+mn-ea"/>
                <a:cs typeface="+mn-cs"/>
              </a:rPr>
              <a:t>Linear</a:t>
            </a:r>
            <a:r>
              <a:rPr lang="en-US" sz="1200" kern="1200" dirty="0" smtClean="0">
                <a:solidFill>
                  <a:schemeClr val="tx1"/>
                </a:solidFill>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Angle</a:t>
            </a:r>
            <a:r>
              <a:rPr lang="en-US" sz="1200" kern="1200" dirty="0" smtClean="0">
                <a:solidFill>
                  <a:schemeClr val="tx1"/>
                </a:solidFill>
                <a:effectLst/>
                <a:latin typeface="+mn-lt"/>
                <a:ea typeface="+mn-ea"/>
                <a:cs typeface="+mn-cs"/>
              </a:rPr>
              <a:t> box, enter </a:t>
            </a:r>
            <a:r>
              <a:rPr lang="en-US" sz="1200" b="1" kern="1200" dirty="0" smtClean="0">
                <a:solidFill>
                  <a:schemeClr val="tx1"/>
                </a:solidFill>
                <a:effectLst/>
                <a:latin typeface="+mn-lt"/>
                <a:ea typeface="+mn-ea"/>
                <a:cs typeface="+mn-cs"/>
              </a:rPr>
              <a:t>225</a:t>
            </a:r>
            <a:r>
              <a:rPr lang="en-US" sz="1200" kern="1200" dirty="0" smtClean="0">
                <a:solidFill>
                  <a:schemeClr val="tx1"/>
                </a:solidFill>
                <a:effectLst/>
                <a:latin typeface="+mn-lt"/>
                <a:ea typeface="+mn-ea"/>
                <a:cs typeface="+mn-cs"/>
              </a:rPr>
              <a:t>.</a:t>
            </a:r>
          </a:p>
          <a:p>
            <a:pPr marL="685800" lvl="1" indent="-228600">
              <a:buFont typeface="Arial" pitchFamily="34" charset="0"/>
              <a:buChar cha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Add gradient stops</a:t>
            </a:r>
            <a:r>
              <a:rPr lang="en-US" sz="1200" kern="1200" dirty="0" smtClean="0">
                <a:solidFill>
                  <a:schemeClr val="tx1"/>
                </a:solidFill>
                <a:effectLst/>
                <a:latin typeface="+mn-lt"/>
                <a:ea typeface="+mn-ea"/>
                <a:cs typeface="+mn-cs"/>
              </a:rPr>
              <a:t> or </a:t>
            </a:r>
            <a:r>
              <a:rPr lang="en-US" sz="1200" b="1" kern="1200" dirty="0" smtClean="0">
                <a:solidFill>
                  <a:schemeClr val="tx1"/>
                </a:solidFill>
                <a:effectLst/>
                <a:latin typeface="+mn-lt"/>
                <a:ea typeface="+mn-ea"/>
                <a:cs typeface="+mn-cs"/>
              </a:rPr>
              <a:t>Remove gradient stops</a:t>
            </a:r>
            <a:r>
              <a:rPr lang="en-US" sz="1200" kern="1200" dirty="0" smtClean="0">
                <a:solidFill>
                  <a:schemeClr val="tx1"/>
                </a:solidFill>
                <a:effectLst/>
                <a:latin typeface="+mn-lt"/>
                <a:ea typeface="+mn-ea"/>
                <a:cs typeface="+mn-cs"/>
              </a:rPr>
              <a:t> until two stops appear in the slider.</a:t>
            </a:r>
          </a:p>
          <a:p>
            <a:pPr marL="228600" indent="-228600">
              <a:buFont typeface="+mj-lt"/>
              <a:buAutoNum type="arabicPeriod"/>
            </a:pPr>
            <a:r>
              <a:rPr lang="en-US" sz="1200" kern="1200" dirty="0" smtClean="0">
                <a:solidFill>
                  <a:schemeClr val="tx1"/>
                </a:solidFill>
                <a:effectLst/>
                <a:latin typeface="+mn-lt"/>
                <a:ea typeface="+mn-ea"/>
                <a:cs typeface="+mn-cs"/>
              </a:rPr>
              <a:t>Also under </a:t>
            </a:r>
            <a:r>
              <a:rPr lang="en-US" sz="1200" b="1" kern="1200" dirty="0" smtClean="0">
                <a:solidFill>
                  <a:schemeClr val="tx1"/>
                </a:solidFill>
                <a:effectLst/>
                <a:latin typeface="+mn-lt"/>
                <a:ea typeface="+mn-ea"/>
                <a:cs typeface="+mn-cs"/>
              </a:rPr>
              <a:t>Gradient stops</a:t>
            </a:r>
            <a:r>
              <a:rPr lang="en-US" sz="1200" kern="1200" dirty="0" smtClean="0">
                <a:solidFill>
                  <a:schemeClr val="tx1"/>
                </a:solidFill>
                <a:effectLst/>
                <a:latin typeface="+mn-lt"/>
                <a:ea typeface="+mn-ea"/>
                <a:cs typeface="+mn-cs"/>
              </a:rPr>
              <a:t>, customize the gradient stops as follows:</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Theme Colors</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White, Background 1 </a:t>
            </a:r>
            <a:r>
              <a:rPr lang="en-US" sz="1200" kern="1200" dirty="0" smtClean="0">
                <a:solidFill>
                  <a:schemeClr val="tx1"/>
                </a:solidFill>
                <a:effectLst/>
                <a:latin typeface="+mn-lt"/>
                <a:ea typeface="+mn-ea"/>
                <a:cs typeface="+mn-cs"/>
              </a:rPr>
              <a:t>(first row, first option from the left).</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Transparency</a:t>
            </a:r>
            <a:r>
              <a:rPr lang="en-US" sz="1200" kern="1200" dirty="0" smtClean="0">
                <a:solidFill>
                  <a:schemeClr val="tx1"/>
                </a:solidFill>
                <a:effectLst/>
                <a:latin typeface="+mn-lt"/>
                <a:ea typeface="+mn-ea"/>
                <a:cs typeface="+mn-cs"/>
              </a:rPr>
              <a:t> box, enter 0%. </a:t>
            </a:r>
          </a:p>
          <a:p>
            <a:pPr marL="685800" lvl="1" indent="-228600">
              <a:buFont typeface="Arial" pitchFamily="34" charset="0"/>
              <a:buChar char="•"/>
            </a:pPr>
            <a:r>
              <a:rPr lang="en-US" sz="1200" kern="1200" dirty="0" smtClean="0">
                <a:solidFill>
                  <a:schemeClr val="tx1"/>
                </a:solidFill>
                <a:effectLst/>
                <a:latin typeface="+mn-lt"/>
                <a:ea typeface="+mn-ea"/>
                <a:cs typeface="+mn-cs"/>
              </a:rPr>
              <a:t>Select the first stop in the slider, and then do the following: </a:t>
            </a:r>
          </a:p>
          <a:p>
            <a:pPr marL="1143000" lvl="2" indent="-228600">
              <a:buFont typeface="Arial" pitchFamily="34" charset="0"/>
              <a:buChar char="•"/>
            </a:pP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Position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100%</a:t>
            </a:r>
            <a:r>
              <a:rPr lang="en-US" sz="1200" kern="1200" dirty="0" smtClean="0">
                <a:solidFill>
                  <a:schemeClr val="tx1"/>
                </a:solidFill>
                <a:effectLst/>
                <a:latin typeface="+mn-lt"/>
                <a:ea typeface="+mn-ea"/>
                <a:cs typeface="+mn-cs"/>
              </a:rPr>
              <a:t>.</a:t>
            </a:r>
          </a:p>
          <a:p>
            <a:pPr marL="1143000" lvl="2" indent="-228600">
              <a:buFont typeface="Arial" pitchFamily="34" charset="0"/>
              <a:buChar char="•"/>
            </a:pPr>
            <a:r>
              <a:rPr lang="en-US" sz="1200" kern="1200" dirty="0" smtClean="0">
                <a:solidFill>
                  <a:schemeClr val="tx1"/>
                </a:solidFill>
                <a:effectLst/>
                <a:latin typeface="+mn-lt"/>
                <a:ea typeface="+mn-ea"/>
                <a:cs typeface="+mn-cs"/>
              </a:rPr>
              <a:t>Click the button next to </a:t>
            </a:r>
            <a:r>
              <a:rPr lang="en-US" sz="1200" b="1" kern="1200" dirty="0" smtClean="0">
                <a:solidFill>
                  <a:schemeClr val="tx1"/>
                </a:solidFill>
                <a:effectLst/>
                <a:latin typeface="+mn-lt"/>
                <a:ea typeface="+mn-ea"/>
                <a:cs typeface="+mn-cs"/>
              </a:rPr>
              <a:t>Color</a:t>
            </a:r>
            <a:r>
              <a:rPr lang="en-US" sz="1200" kern="1200" dirty="0" smtClean="0">
                <a:solidFill>
                  <a:schemeClr val="tx1"/>
                </a:solidFill>
                <a:effectLst/>
                <a:latin typeface="+mn-lt"/>
                <a:ea typeface="+mn-ea"/>
                <a:cs typeface="+mn-cs"/>
              </a:rPr>
              <a:t>, </a:t>
            </a:r>
            <a:r>
              <a:rPr lang="en-US" sz="1200" dirty="0" smtClean="0">
                <a:latin typeface="+mn-lt"/>
              </a:rPr>
              <a:t>click </a:t>
            </a:r>
            <a:r>
              <a:rPr lang="en-US" sz="1200" b="1" dirty="0" smtClean="0">
                <a:latin typeface="+mn-lt"/>
              </a:rPr>
              <a:t>More Colors</a:t>
            </a:r>
            <a:r>
              <a:rPr lang="en-US" sz="1200" dirty="0" smtClean="0">
                <a:latin typeface="+mn-lt"/>
              </a:rPr>
              <a:t>, and then in the </a:t>
            </a:r>
            <a:r>
              <a:rPr lang="en-US" sz="1200" b="1" dirty="0" smtClean="0">
                <a:latin typeface="+mn-lt"/>
              </a:rPr>
              <a:t>Colors</a:t>
            </a:r>
            <a:r>
              <a:rPr lang="en-US" sz="1200" dirty="0" smtClean="0">
                <a:latin typeface="+mn-lt"/>
              </a:rPr>
              <a:t> dialog box, on the </a:t>
            </a:r>
            <a:r>
              <a:rPr lang="en-US" sz="1200" b="1" dirty="0" smtClean="0">
                <a:latin typeface="+mn-lt"/>
              </a:rPr>
              <a:t>Custom</a:t>
            </a:r>
            <a:r>
              <a:rPr lang="en-US" sz="1200" dirty="0" smtClean="0">
                <a:latin typeface="+mn-lt"/>
              </a:rPr>
              <a:t> tab, enter values for </a:t>
            </a:r>
            <a:r>
              <a:rPr lang="en-US" sz="1200" b="0" dirty="0" smtClean="0">
                <a:latin typeface="+mn-lt"/>
              </a:rPr>
              <a:t>Red:</a:t>
            </a:r>
            <a:r>
              <a:rPr lang="en-US" sz="1200" b="1" dirty="0" smtClean="0">
                <a:latin typeface="+mn-lt"/>
              </a:rPr>
              <a:t> 230</a:t>
            </a:r>
            <a:r>
              <a:rPr lang="en-US" sz="1200" b="0" dirty="0" smtClean="0">
                <a:latin typeface="+mn-lt"/>
              </a:rPr>
              <a:t>, Green: </a:t>
            </a:r>
            <a:r>
              <a:rPr lang="en-US" sz="1200" b="1" dirty="0" smtClean="0">
                <a:latin typeface="+mn-lt"/>
              </a:rPr>
              <a:t>230</a:t>
            </a:r>
            <a:r>
              <a:rPr lang="en-US" sz="1200" b="0" dirty="0" smtClean="0">
                <a:latin typeface="+mn-lt"/>
              </a:rPr>
              <a:t>, Blue: </a:t>
            </a:r>
            <a:r>
              <a:rPr lang="en-US" sz="1200" b="1" dirty="0" smtClean="0">
                <a:latin typeface="+mn-lt"/>
              </a:rPr>
              <a:t>230</a:t>
            </a:r>
            <a:r>
              <a:rPr lang="en-US" sz="1200" dirty="0" smtClean="0">
                <a:latin typeface="+mn-lt"/>
              </a:rPr>
              <a:t>.</a:t>
            </a:r>
            <a:endParaRPr lang="en-US" sz="1200" kern="1200" dirty="0" smtClean="0">
              <a:solidFill>
                <a:schemeClr val="tx1"/>
              </a:solidFill>
              <a:latin typeface="+mn-lt"/>
              <a:ea typeface="+mn-ea"/>
              <a:cs typeface="+mn-cs"/>
            </a:endParaRPr>
          </a:p>
          <a:p>
            <a:endParaRPr lang="en-US" sz="1200" dirty="0" smtClean="0">
              <a:latin typeface="+mn-lt"/>
            </a:endParaRPr>
          </a:p>
          <a:p>
            <a:endParaRPr lang="en-US" sz="1200" dirty="0" smtClean="0">
              <a:latin typeface="+mn-lt"/>
            </a:endParaRPr>
          </a:p>
          <a:p>
            <a:r>
              <a:rPr lang="en-US" sz="1200" dirty="0" smtClean="0">
                <a:latin typeface="+mn-lt"/>
              </a:rPr>
              <a:t>To</a:t>
            </a:r>
            <a:r>
              <a:rPr lang="en-US" sz="1200" baseline="0" dirty="0" smtClean="0">
                <a:latin typeface="+mn-lt"/>
              </a:rPr>
              <a:t> reproduce the picture and text effects on this slide, do the following:</a:t>
            </a:r>
            <a:endParaRPr lang="en-US" sz="120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Images </a:t>
            </a:r>
            <a:r>
              <a:rPr lang="en-US" sz="1200" i="0" baseline="0" dirty="0" smtClean="0">
                <a:latin typeface="+mn-lt"/>
              </a:rPr>
              <a:t>group, click </a:t>
            </a:r>
            <a:r>
              <a:rPr lang="en-US" sz="1200" b="1" i="0" baseline="0" dirty="0" smtClean="0">
                <a:latin typeface="+mn-lt"/>
              </a:rPr>
              <a:t>Picture</a:t>
            </a:r>
            <a:r>
              <a:rPr lang="en-US" sz="1200" i="0" baseline="0" dirty="0" smtClean="0">
                <a:latin typeface="+mn-lt"/>
              </a:rPr>
              <a:t>. In the </a:t>
            </a:r>
            <a:r>
              <a:rPr lang="en-US" sz="1200" b="1" i="0" baseline="0" dirty="0" smtClean="0">
                <a:latin typeface="+mn-lt"/>
              </a:rPr>
              <a:t>Insert Picture </a:t>
            </a:r>
            <a:r>
              <a:rPr lang="en-US" sz="1200" i="0" baseline="0" dirty="0" smtClean="0">
                <a:latin typeface="+mn-lt"/>
              </a:rPr>
              <a:t>dialog box, select a picture, and then click </a:t>
            </a:r>
            <a:r>
              <a:rPr lang="en-US" sz="1200" b="1" i="0" baseline="0" dirty="0" smtClean="0">
                <a:latin typeface="+mn-lt"/>
              </a:rPr>
              <a:t>Insert</a:t>
            </a:r>
            <a:r>
              <a:rPr lang="en-US" sz="1200" i="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select the picture. </a:t>
            </a:r>
            <a:r>
              <a:rPr lang="en-US" sz="1200" baseline="0" dirty="0" smtClean="0">
                <a:latin typeface="+mn-lt"/>
              </a:rPr>
              <a:t>Under </a:t>
            </a:r>
            <a:r>
              <a:rPr lang="en-US" sz="1200" b="1" baseline="0" dirty="0" smtClean="0">
                <a:latin typeface="+mn-lt"/>
              </a:rPr>
              <a:t>Picture Tools</a:t>
            </a:r>
            <a:r>
              <a:rPr lang="en-US" sz="1200" b="0" baseline="0" dirty="0" smtClean="0">
                <a:latin typeface="+mn-lt"/>
              </a:rPr>
              <a:t>, on the </a:t>
            </a:r>
            <a:r>
              <a:rPr lang="en-US" sz="1200" b="1" baseline="0" dirty="0" smtClean="0">
                <a:latin typeface="+mn-lt"/>
              </a:rPr>
              <a:t>Format</a:t>
            </a:r>
            <a:r>
              <a:rPr lang="en-US" sz="1200" b="0" baseline="0" dirty="0" smtClean="0">
                <a:latin typeface="+mn-lt"/>
              </a:rPr>
              <a:t> tab, in the </a:t>
            </a:r>
            <a:r>
              <a:rPr lang="en-US" sz="1200" b="1" baseline="0" dirty="0" smtClean="0">
                <a:latin typeface="+mn-lt"/>
              </a:rPr>
              <a:t>Size </a:t>
            </a:r>
            <a:r>
              <a:rPr lang="en-US" sz="1200" b="0" baseline="0" dirty="0" smtClean="0">
                <a:latin typeface="+mn-lt"/>
              </a:rPr>
              <a:t>group, click the arrow under Crop, click </a:t>
            </a:r>
            <a:r>
              <a:rPr lang="en-US" sz="1200" b="1" baseline="0" dirty="0" smtClean="0">
                <a:latin typeface="+mn-lt"/>
              </a:rPr>
              <a:t>Crop to Shape</a:t>
            </a:r>
            <a:r>
              <a:rPr lang="en-US" sz="1200" b="0" baseline="0" dirty="0" smtClean="0">
                <a:latin typeface="+mn-lt"/>
              </a:rPr>
              <a:t>, and then under </a:t>
            </a:r>
            <a:r>
              <a:rPr lang="en-US" sz="1200" b="1" baseline="0" dirty="0" smtClean="0">
                <a:latin typeface="+mn-lt"/>
              </a:rPr>
              <a:t>Basic Shapes </a:t>
            </a:r>
            <a:r>
              <a:rPr lang="en-US" sz="1200" b="0" baseline="0" dirty="0" smtClean="0">
                <a:latin typeface="+mn-lt"/>
              </a:rPr>
              <a:t>click </a:t>
            </a:r>
            <a:r>
              <a:rPr lang="en-US" sz="1200" b="1" baseline="0" dirty="0" smtClean="0">
                <a:latin typeface="+mn-lt"/>
              </a:rPr>
              <a:t>Oval</a:t>
            </a:r>
            <a:r>
              <a:rPr lang="en-US" sz="1200" b="0" baseline="0" dirty="0" smtClean="0">
                <a:latin typeface="+mn-lt"/>
              </a:rPr>
              <a:t> (first option from the left).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With the picture still selected, </a:t>
            </a:r>
            <a:r>
              <a:rPr lang="en-US" sz="1200" kern="1200" baseline="0" dirty="0" smtClean="0">
                <a:solidFill>
                  <a:schemeClr val="tx1"/>
                </a:solidFill>
                <a:effectLst/>
                <a:latin typeface="+mn-lt"/>
                <a:ea typeface="+mn-ea"/>
                <a:cs typeface="+mn-cs"/>
              </a:rPr>
              <a:t>u</a:t>
            </a:r>
            <a:r>
              <a:rPr lang="en-US" sz="1200" kern="1200" dirty="0" smtClean="0">
                <a:solidFill>
                  <a:schemeClr val="tx1"/>
                </a:solidFill>
                <a:effectLst/>
                <a:latin typeface="+mn-lt"/>
                <a:ea typeface="+mn-ea"/>
                <a:cs typeface="+mn-cs"/>
              </a:rPr>
              <a:t>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Also in the </a:t>
            </a:r>
            <a:r>
              <a:rPr lang="en-US" sz="1200" b="1" baseline="0" dirty="0" smtClean="0">
                <a:latin typeface="+mn-lt"/>
              </a:rPr>
              <a:t>Format Picture </a:t>
            </a:r>
            <a:r>
              <a:rPr lang="en-US" sz="1200" baseline="0" dirty="0" smtClean="0">
                <a:latin typeface="+mn-lt"/>
              </a:rPr>
              <a:t>dialog box, click </a:t>
            </a:r>
            <a:r>
              <a:rPr lang="en-US" sz="1200" b="1" baseline="0" dirty="0" smtClean="0">
                <a:latin typeface="+mn-lt"/>
              </a:rPr>
              <a:t>3-D Format </a:t>
            </a:r>
            <a:r>
              <a:rPr lang="en-US" sz="1200" baseline="0" dirty="0" smtClean="0">
                <a:latin typeface="+mn-lt"/>
              </a:rPr>
              <a:t>in the left pane, and then, in the </a:t>
            </a:r>
            <a:r>
              <a:rPr lang="en-US" sz="1200" b="1" baseline="0" dirty="0" smtClean="0">
                <a:latin typeface="+mn-lt"/>
              </a:rPr>
              <a:t>3-D Format </a:t>
            </a:r>
            <a:r>
              <a:rPr lang="en-US" sz="1200" baseline="0" dirty="0" smtClean="0">
                <a:latin typeface="+mn-lt"/>
              </a:rPr>
              <a:t>pane, do the following:</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Bevel</a:t>
            </a:r>
            <a:r>
              <a:rPr lang="en-US" sz="1200" baseline="0" dirty="0" smtClean="0">
                <a:latin typeface="+mn-lt"/>
              </a:rPr>
              <a:t>, click the button next to </a:t>
            </a:r>
            <a:r>
              <a:rPr lang="en-US" sz="1200" b="1" baseline="0" dirty="0" smtClean="0">
                <a:latin typeface="+mn-lt"/>
              </a:rPr>
              <a:t>Top</a:t>
            </a:r>
            <a:r>
              <a:rPr lang="en-US" sz="1200" baseline="0" dirty="0" smtClean="0">
                <a:latin typeface="+mn-lt"/>
              </a:rPr>
              <a:t> and click </a:t>
            </a:r>
            <a:r>
              <a:rPr lang="en-US" sz="1200" b="1" baseline="0" dirty="0" smtClean="0">
                <a:latin typeface="+mn-lt"/>
              </a:rPr>
              <a:t>Circle</a:t>
            </a:r>
            <a:r>
              <a:rPr lang="en-US" sz="1200" baseline="0" dirty="0" smtClean="0">
                <a:latin typeface="+mn-lt"/>
              </a:rPr>
              <a:t> (</a:t>
            </a:r>
            <a:r>
              <a:rPr lang="en-US" sz="1200" b="0" baseline="0" dirty="0" smtClean="0">
                <a:latin typeface="+mn-lt"/>
              </a:rPr>
              <a:t>first row, first option from the left).</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Under </a:t>
            </a:r>
            <a:r>
              <a:rPr lang="en-US" sz="1200" b="1" baseline="0" dirty="0" smtClean="0">
                <a:latin typeface="+mn-lt"/>
              </a:rPr>
              <a:t>Surface</a:t>
            </a:r>
            <a:r>
              <a:rPr lang="en-US" sz="1200" baseline="0" dirty="0" smtClean="0">
                <a:latin typeface="+mn-lt"/>
              </a:rPr>
              <a:t>, c</a:t>
            </a:r>
            <a:r>
              <a:rPr lang="en-US" sz="1200" b="0" baseline="0" dirty="0" smtClean="0">
                <a:latin typeface="+mn-lt"/>
              </a:rPr>
              <a:t>lick the button next to </a:t>
            </a:r>
            <a:r>
              <a:rPr lang="en-US" sz="1200" b="1" baseline="0" dirty="0" smtClean="0">
                <a:latin typeface="+mn-lt"/>
              </a:rPr>
              <a:t>Material</a:t>
            </a:r>
            <a:r>
              <a:rPr lang="en-US" sz="1200" b="0" baseline="0" dirty="0" smtClean="0">
                <a:latin typeface="+mn-lt"/>
              </a:rPr>
              <a:t>, and then under </a:t>
            </a:r>
            <a:r>
              <a:rPr lang="en-US" sz="1200" b="1" baseline="0" dirty="0" smtClean="0">
                <a:latin typeface="+mn-lt"/>
              </a:rPr>
              <a:t>Standard</a:t>
            </a:r>
            <a:r>
              <a:rPr lang="en-US" sz="1200" b="0" baseline="0" dirty="0" smtClean="0">
                <a:latin typeface="+mn-lt"/>
              </a:rPr>
              <a:t> click </a:t>
            </a:r>
            <a:r>
              <a:rPr lang="en-US" sz="1200" b="1" baseline="0" dirty="0" smtClean="0">
                <a:latin typeface="+mn-lt"/>
              </a:rPr>
              <a:t>Metal</a:t>
            </a:r>
            <a:r>
              <a:rPr lang="en-US" sz="1200" b="0" baseline="0" dirty="0" smtClean="0">
                <a:latin typeface="+mn-lt"/>
              </a:rPr>
              <a:t> (fourth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the button next to </a:t>
            </a:r>
            <a:r>
              <a:rPr lang="en-US" sz="1200" b="1" baseline="0" dirty="0" smtClean="0">
                <a:latin typeface="+mn-lt"/>
              </a:rPr>
              <a:t>Lighting</a:t>
            </a:r>
            <a:r>
              <a:rPr lang="en-US" sz="1200" b="0" baseline="0" dirty="0" smtClean="0">
                <a:latin typeface="+mn-lt"/>
              </a:rPr>
              <a:t>, and then under </a:t>
            </a:r>
            <a:r>
              <a:rPr lang="en-US" sz="1200" b="1" baseline="0" dirty="0" smtClean="0">
                <a:latin typeface="+mn-lt"/>
              </a:rPr>
              <a:t>Neutral</a:t>
            </a:r>
            <a:r>
              <a:rPr lang="en-US" sz="1200" b="0" baseline="0" dirty="0" smtClean="0">
                <a:latin typeface="+mn-lt"/>
              </a:rPr>
              <a:t> click </a:t>
            </a:r>
            <a:r>
              <a:rPr lang="en-US" sz="1200" b="1" baseline="0" dirty="0" smtClean="0">
                <a:latin typeface="+mn-lt"/>
              </a:rPr>
              <a:t>Contrasting</a:t>
            </a:r>
            <a:r>
              <a:rPr lang="en-US" sz="1200" b="0" baseline="0" dirty="0" smtClean="0">
                <a:latin typeface="+mn-lt"/>
              </a:rPr>
              <a:t> (second row, second option from the left). </a:t>
            </a: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Angle</a:t>
            </a:r>
            <a:r>
              <a:rPr lang="en-US" sz="1200" b="0" baseline="0" dirty="0" smtClean="0">
                <a:latin typeface="+mn-lt"/>
              </a:rPr>
              <a:t> box, enter </a:t>
            </a:r>
            <a:r>
              <a:rPr lang="en-US" sz="1200" b="1" baseline="0" dirty="0" smtClean="0">
                <a:latin typeface="+mn-lt"/>
              </a:rPr>
              <a:t>25</a:t>
            </a:r>
            <a:r>
              <a:rPr lang="en-US" sz="1200" b="1" baseline="0" dirty="0" smtClean="0">
                <a:latin typeface="+mn-lt"/>
                <a:ea typeface="Verdana"/>
                <a:cs typeface="Verdana"/>
              </a:rPr>
              <a:t>°</a:t>
            </a:r>
            <a:r>
              <a:rPr lang="en-US" sz="1200" b="0" baseline="0" dirty="0" smtClean="0">
                <a:latin typeface="+mn-lt"/>
                <a:ea typeface="Verdana"/>
                <a:cs typeface="Verdana"/>
              </a:rPr>
              <a:t>.</a:t>
            </a:r>
            <a:endParaRPr lang="en-US" sz="1200" b="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Also</a:t>
            </a:r>
            <a:r>
              <a:rPr lang="en-US" sz="1200" i="0" baseline="0" dirty="0" smtClean="0">
                <a:latin typeface="+mn-lt"/>
              </a:rPr>
              <a:t> in the </a:t>
            </a:r>
            <a:r>
              <a:rPr lang="en-US" sz="1200" b="1" i="0" baseline="0" dirty="0" smtClean="0">
                <a:latin typeface="+mn-lt"/>
              </a:rPr>
              <a:t>Format Picture </a:t>
            </a:r>
            <a:r>
              <a:rPr lang="en-US" sz="1200" i="0" baseline="0" dirty="0" smtClean="0">
                <a:latin typeface="+mn-lt"/>
              </a:rPr>
              <a:t>dialog box, click </a:t>
            </a:r>
            <a:r>
              <a:rPr lang="en-US" sz="1200" b="1" i="0" baseline="0" dirty="0" smtClean="0">
                <a:latin typeface="+mn-lt"/>
              </a:rPr>
              <a:t>Shadow </a:t>
            </a:r>
            <a:r>
              <a:rPr lang="en-US" sz="1200" i="0" baseline="0" dirty="0" smtClean="0">
                <a:latin typeface="+mn-lt"/>
              </a:rPr>
              <a:t>in the left pane. I</a:t>
            </a:r>
            <a:r>
              <a:rPr lang="en-US" sz="1200" i="0" dirty="0" smtClean="0">
                <a:latin typeface="+mn-lt"/>
              </a:rPr>
              <a:t>n the </a:t>
            </a:r>
            <a:r>
              <a:rPr lang="en-US" sz="1200" b="1" i="0" dirty="0" smtClean="0">
                <a:latin typeface="+mn-lt"/>
              </a:rPr>
              <a:t>Shadow</a:t>
            </a:r>
            <a:r>
              <a:rPr lang="en-US" sz="1200" b="0" i="0" dirty="0" smtClean="0">
                <a:latin typeface="+mn-lt"/>
              </a:rPr>
              <a:t> pane, click the button next to </a:t>
            </a:r>
            <a:r>
              <a:rPr lang="en-US" sz="1200" b="1" i="0" baseline="0" dirty="0" smtClean="0">
                <a:latin typeface="+mn-lt"/>
              </a:rPr>
              <a:t>Presets</a:t>
            </a:r>
            <a:r>
              <a:rPr lang="en-US" sz="1200" b="0" i="0" baseline="0" dirty="0" smtClean="0">
                <a:latin typeface="+mn-lt"/>
              </a:rPr>
              <a:t>, under </a:t>
            </a:r>
            <a:r>
              <a:rPr lang="en-US" sz="1200" b="1" i="0" baseline="0" dirty="0" smtClean="0">
                <a:latin typeface="+mn-lt"/>
              </a:rPr>
              <a:t>Outer</a:t>
            </a:r>
            <a:r>
              <a:rPr lang="en-US" sz="1200" b="0" i="0" baseline="0" dirty="0" smtClean="0">
                <a:latin typeface="+mn-lt"/>
              </a:rPr>
              <a:t> click </a:t>
            </a:r>
            <a:r>
              <a:rPr lang="en-US" sz="1200" b="1" i="0" baseline="0" dirty="0" smtClean="0">
                <a:latin typeface="+mn-lt"/>
              </a:rPr>
              <a:t>Offset Diagonal Bottom Left </a:t>
            </a:r>
            <a:r>
              <a:rPr lang="en-US" sz="1200" b="0" i="0" baseline="0" dirty="0" smtClean="0">
                <a:latin typeface="+mn-lt"/>
              </a:rPr>
              <a:t>(first row, third option from the left), and then do the following:</a:t>
            </a:r>
            <a:endParaRPr lang="en-US" sz="1200" i="0" dirty="0" smtClean="0">
              <a:latin typeface="+mn-lt"/>
            </a:endParaRPr>
          </a:p>
          <a:p>
            <a:pPr marL="685800" lvl="1" indent="-228600">
              <a:buFont typeface="Arial" pitchFamily="34" charset="0"/>
              <a:buChar cha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Transparency</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77%</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Size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100%</a:t>
            </a:r>
            <a:r>
              <a:rPr lang="en-US" sz="1200" b="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Blur</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 pt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Angle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141</a:t>
            </a:r>
            <a:r>
              <a:rPr lang="en-US" sz="1200" b="1" kern="1200" dirty="0" smtClean="0">
                <a:solidFill>
                  <a:schemeClr val="tx1"/>
                </a:solidFill>
                <a:latin typeface="+mn-lt"/>
                <a:ea typeface="Verdana"/>
                <a:cs typeface="Verdana"/>
              </a:rPr>
              <a:t>°</a:t>
            </a:r>
            <a:r>
              <a:rPr lang="en-US" sz="1200" b="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In the </a:t>
            </a:r>
            <a:r>
              <a:rPr lang="en-US" sz="1200" b="1" kern="1200" dirty="0" smtClean="0">
                <a:solidFill>
                  <a:schemeClr val="tx1"/>
                </a:solidFill>
                <a:latin typeface="+mn-lt"/>
                <a:ea typeface="+mn-ea"/>
                <a:cs typeface="+mn-cs"/>
              </a:rPr>
              <a:t>Distance</a:t>
            </a:r>
            <a:r>
              <a:rPr lang="en-US" sz="1200" b="0" kern="1200" dirty="0" smtClean="0">
                <a:solidFill>
                  <a:schemeClr val="tx1"/>
                </a:solidFill>
                <a:latin typeface="+mn-lt"/>
                <a:ea typeface="+mn-ea"/>
                <a:cs typeface="+mn-cs"/>
              </a:rPr>
              <a:t> box, enter </a:t>
            </a:r>
            <a:r>
              <a:rPr lang="en-US" sz="1200" b="1" kern="1200" dirty="0" smtClean="0">
                <a:solidFill>
                  <a:schemeClr val="tx1"/>
                </a:solidFill>
                <a:latin typeface="+mn-lt"/>
                <a:ea typeface="+mn-ea"/>
                <a:cs typeface="+mn-cs"/>
              </a:rPr>
              <a:t>10</a:t>
            </a:r>
            <a:r>
              <a:rPr lang="en-US" sz="1200" b="1" kern="1200" baseline="0" dirty="0" smtClean="0">
                <a:solidFill>
                  <a:schemeClr val="tx1"/>
                </a:solidFill>
                <a:latin typeface="+mn-lt"/>
                <a:ea typeface="+mn-ea"/>
                <a:cs typeface="+mn-cs"/>
              </a:rPr>
              <a:t> pt</a:t>
            </a:r>
            <a:r>
              <a:rPr lang="en-US" sz="1200" b="0" kern="1200" baseline="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slide, drag the picture onto the curve, near the top. </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dirty="0" smtClean="0">
                <a:latin typeface="+mn-lt"/>
              </a:rPr>
              <a:t>On</a:t>
            </a:r>
            <a:r>
              <a:rPr lang="en-US" sz="1200" i="0" baseline="0" dirty="0" smtClean="0">
                <a:latin typeface="+mn-lt"/>
              </a:rPr>
              <a:t> the </a:t>
            </a:r>
            <a:r>
              <a:rPr lang="en-US" sz="1200" b="1" i="0" baseline="0" dirty="0" smtClean="0">
                <a:latin typeface="+mn-lt"/>
              </a:rPr>
              <a:t>Insert</a:t>
            </a:r>
            <a:r>
              <a:rPr lang="en-US" sz="1200" i="0" baseline="0" dirty="0" smtClean="0">
                <a:latin typeface="+mn-lt"/>
              </a:rPr>
              <a:t> tab, in the </a:t>
            </a:r>
            <a:r>
              <a:rPr lang="en-US" sz="1200" b="1" i="0" baseline="0" dirty="0" smtClean="0">
                <a:latin typeface="+mn-lt"/>
              </a:rPr>
              <a:t>Text</a:t>
            </a:r>
            <a:r>
              <a:rPr lang="en-US" sz="1200" i="0" baseline="0" dirty="0" smtClean="0">
                <a:latin typeface="+mn-lt"/>
              </a:rPr>
              <a:t> group, click </a:t>
            </a:r>
            <a:r>
              <a:rPr lang="en-US" sz="1200" b="1" i="0" baseline="0" dirty="0" smtClean="0">
                <a:latin typeface="+mn-lt"/>
              </a:rPr>
              <a:t>Text Box</a:t>
            </a:r>
            <a:r>
              <a:rPr lang="en-US" sz="1200" b="0" i="0" baseline="0" dirty="0" smtClean="0">
                <a:latin typeface="+mn-lt"/>
              </a:rPr>
              <a:t>.</a:t>
            </a:r>
            <a:r>
              <a:rPr lang="en-US" sz="1200" i="0" baseline="0" dirty="0" smtClean="0">
                <a:latin typeface="+mn-lt"/>
              </a:rPr>
              <a:t> On the slide, drag to draw the text box.</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Enter text in the text box and select it. O</a:t>
            </a:r>
            <a:r>
              <a:rPr lang="en-US" sz="1200" i="0" dirty="0" smtClean="0">
                <a:latin typeface="+mn-lt"/>
              </a:rPr>
              <a:t>n the </a:t>
            </a:r>
            <a:r>
              <a:rPr lang="en-US" sz="1200" b="1" i="0" dirty="0" smtClean="0">
                <a:latin typeface="+mn-lt"/>
              </a:rPr>
              <a:t>Home</a:t>
            </a:r>
            <a:r>
              <a:rPr lang="en-US" sz="1200" i="0" baseline="0" dirty="0" smtClean="0">
                <a:latin typeface="+mn-lt"/>
              </a:rPr>
              <a:t> tab, in the </a:t>
            </a:r>
            <a:r>
              <a:rPr lang="en-US" sz="1200" b="1" i="0" baseline="0" dirty="0" smtClean="0">
                <a:latin typeface="+mn-lt"/>
              </a:rPr>
              <a:t>Font</a:t>
            </a:r>
            <a:r>
              <a:rPr lang="en-US" sz="1200" i="0" baseline="0" dirty="0" smtClean="0">
                <a:latin typeface="+mn-lt"/>
              </a:rPr>
              <a:t> group, do the following:</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a:t>
            </a:r>
            <a:r>
              <a:rPr lang="en-US" sz="1200" i="0" baseline="0" dirty="0" smtClean="0">
                <a:latin typeface="+mn-lt"/>
              </a:rPr>
              <a:t> list, select </a:t>
            </a:r>
            <a:r>
              <a:rPr lang="en-US" sz="1200" b="1" baseline="0" dirty="0" smtClean="0">
                <a:latin typeface="+mn-lt"/>
              </a:rPr>
              <a:t>Corbel</a:t>
            </a:r>
            <a:r>
              <a:rPr lang="en-US" sz="1200" b="0" baseline="0" dirty="0" smtClean="0">
                <a:latin typeface="+mn-lt"/>
              </a:rPr>
              <a:t>.</a:t>
            </a:r>
            <a:endParaRPr lang="en-US" sz="1200" i="0" baseline="0" dirty="0" smtClean="0">
              <a:latin typeface="+mn-lt"/>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In the </a:t>
            </a:r>
            <a:r>
              <a:rPr lang="en-US" sz="1200" b="1" i="0" baseline="0" dirty="0" smtClean="0">
                <a:latin typeface="+mn-lt"/>
              </a:rPr>
              <a:t>Font Size </a:t>
            </a:r>
            <a:r>
              <a:rPr lang="en-US" sz="1200" i="0" baseline="0" dirty="0" smtClean="0">
                <a:latin typeface="+mn-lt"/>
              </a:rPr>
              <a:t>box, enter </a:t>
            </a:r>
            <a:r>
              <a:rPr lang="en-US" sz="1200" b="1" i="0" baseline="0" dirty="0" smtClean="0">
                <a:latin typeface="+mn-lt"/>
              </a:rPr>
              <a:t>22</a:t>
            </a:r>
            <a:r>
              <a:rPr lang="en-US" sz="1200" b="0" i="0" baseline="0" dirty="0" smtClean="0">
                <a:latin typeface="+mn-lt"/>
              </a:rPr>
              <a:t>.</a:t>
            </a:r>
            <a:r>
              <a:rPr lang="en-US" sz="1200" i="0" baseline="0" dirty="0" smtClean="0">
                <a:latin typeface="+mn-lt"/>
              </a:rPr>
              <a:t> </a:t>
            </a: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i="0" baseline="0" dirty="0" smtClean="0">
                <a:latin typeface="+mn-lt"/>
              </a:rPr>
              <a:t>Click the arrow next to </a:t>
            </a:r>
            <a:r>
              <a:rPr lang="en-US" sz="1200" b="1" i="0" baseline="0" dirty="0" smtClean="0">
                <a:latin typeface="+mn-lt"/>
              </a:rPr>
              <a:t>Font Color</a:t>
            </a:r>
            <a:r>
              <a:rPr lang="en-US" sz="1200" b="0" i="0" baseline="0" dirty="0" smtClean="0">
                <a:latin typeface="+mn-lt"/>
              </a:rPr>
              <a:t>,</a:t>
            </a:r>
            <a:r>
              <a:rPr lang="en-US" sz="1200" b="1" i="0" baseline="0" dirty="0" smtClean="0">
                <a:latin typeface="+mn-lt"/>
              </a:rPr>
              <a:t> </a:t>
            </a:r>
            <a:r>
              <a:rPr lang="en-US" sz="1200" i="0" baseline="0" dirty="0" smtClean="0">
                <a:latin typeface="+mn-lt"/>
              </a:rPr>
              <a:t>and then under </a:t>
            </a:r>
            <a:r>
              <a:rPr lang="en-US" sz="1200" b="1" i="0" baseline="0" dirty="0" smtClean="0">
                <a:latin typeface="+mn-lt"/>
              </a:rPr>
              <a:t>Theme Colors </a:t>
            </a:r>
            <a:r>
              <a:rPr lang="en-US" sz="1200" i="0" baseline="0" dirty="0" smtClean="0">
                <a:latin typeface="+mn-lt"/>
              </a:rPr>
              <a:t>click </a:t>
            </a:r>
            <a:r>
              <a:rPr lang="en-US" sz="1200" b="1" i="0" baseline="0" dirty="0" smtClean="0">
                <a:latin typeface="+mn-lt"/>
              </a:rPr>
              <a:t>White, Background 1, Darker 50% </a:t>
            </a:r>
            <a:r>
              <a:rPr lang="en-US" sz="1200" b="0" i="0" baseline="0" dirty="0" smtClean="0">
                <a:latin typeface="+mn-lt"/>
              </a:rPr>
              <a:t>(sixth row, first option from the left).</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a:t>
            </a:r>
            <a:r>
              <a:rPr lang="en-US" sz="1200" b="1" i="0" baseline="0" dirty="0" smtClean="0">
                <a:latin typeface="+mn-lt"/>
              </a:rPr>
              <a:t>Home</a:t>
            </a:r>
            <a:r>
              <a:rPr lang="en-US" sz="1200" i="0" baseline="0" dirty="0" smtClean="0">
                <a:latin typeface="+mn-lt"/>
              </a:rPr>
              <a:t> tab, in the </a:t>
            </a:r>
            <a:r>
              <a:rPr lang="en-US" sz="1200" b="1" i="0" baseline="0" dirty="0" smtClean="0">
                <a:latin typeface="+mn-lt"/>
              </a:rPr>
              <a:t>Paragraph</a:t>
            </a:r>
            <a:r>
              <a:rPr lang="en-US" sz="1200" i="0" baseline="0" dirty="0" smtClean="0">
                <a:latin typeface="+mn-lt"/>
              </a:rPr>
              <a:t> group, click </a:t>
            </a:r>
            <a:r>
              <a:rPr lang="en-US" sz="1200" b="1" i="0" baseline="0" dirty="0" smtClean="0">
                <a:latin typeface="+mn-lt"/>
              </a:rPr>
              <a:t>Align Text Left</a:t>
            </a:r>
            <a:r>
              <a:rPr lang="en-US" sz="1200" b="0" i="0" baseline="0" dirty="0" smtClean="0">
                <a:latin typeface="+mn-lt"/>
              </a:rPr>
              <a:t> to align the text left in the text box.</a:t>
            </a:r>
            <a:endParaRPr lang="en-US" sz="1200" i="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i="0" baseline="0" dirty="0" smtClean="0">
                <a:latin typeface="+mn-lt"/>
              </a:rPr>
              <a:t>On the slide, drag the text box to the right of the picture. </a:t>
            </a:r>
          </a:p>
          <a:p>
            <a:pPr marL="228600" indent="-228600">
              <a:buFont typeface="+mj-lt"/>
              <a:buAutoNum type="arabicPeriod"/>
            </a:pPr>
            <a:endParaRPr lang="en-US" sz="1200" b="0" baseline="0" dirty="0" smtClean="0">
              <a:latin typeface="+mn-lt"/>
            </a:endParaRPr>
          </a:p>
          <a:p>
            <a:endParaRPr lang="en-US" sz="1200" baseline="0" dirty="0" smtClean="0">
              <a:latin typeface="+mn-lt"/>
            </a:endParaRPr>
          </a:p>
          <a:p>
            <a:r>
              <a:rPr lang="en-US" sz="1200" baseline="0" dirty="0" smtClean="0">
                <a:latin typeface="+mn-lt"/>
              </a:rPr>
              <a:t>To reproduce the animation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It will help to zoom out in order to view the area off the slide. On the </a:t>
            </a:r>
            <a:r>
              <a:rPr lang="en-US" sz="1200" b="1" baseline="0" dirty="0" smtClean="0">
                <a:latin typeface="+mn-lt"/>
              </a:rPr>
              <a:t>View</a:t>
            </a:r>
            <a:r>
              <a:rPr lang="en-US" sz="1200" b="0" baseline="0" dirty="0" smtClean="0">
                <a:latin typeface="+mn-lt"/>
              </a:rPr>
              <a:t> tab, in the </a:t>
            </a:r>
            <a:r>
              <a:rPr lang="en-US" sz="1200" b="1" baseline="0" dirty="0" smtClean="0">
                <a:latin typeface="+mn-lt"/>
              </a:rPr>
              <a:t>Zoom</a:t>
            </a:r>
            <a:r>
              <a:rPr lang="en-US" sz="1200" b="0" baseline="0" dirty="0" smtClean="0">
                <a:latin typeface="+mn-lt"/>
              </a:rPr>
              <a:t> group, click </a:t>
            </a:r>
            <a:r>
              <a:rPr lang="en-US" sz="1200" b="1" baseline="0" dirty="0" smtClean="0">
                <a:latin typeface="+mn-lt"/>
              </a:rPr>
              <a:t>Zoom</a:t>
            </a:r>
            <a:r>
              <a:rPr lang="en-US" sz="1200" b="0" baseline="0" dirty="0" smtClean="0">
                <a:latin typeface="+mn-lt"/>
              </a:rPr>
              <a:t>. In the </a:t>
            </a:r>
            <a:r>
              <a:rPr lang="en-US" sz="1200" b="1" baseline="0" dirty="0" smtClean="0">
                <a:latin typeface="+mn-lt"/>
              </a:rPr>
              <a:t>Zoom </a:t>
            </a:r>
            <a:r>
              <a:rPr lang="en-US" sz="1200" b="0" baseline="0" dirty="0" smtClean="0">
                <a:latin typeface="+mn-lt"/>
              </a:rPr>
              <a:t>dialog box, select </a:t>
            </a:r>
            <a:r>
              <a:rPr lang="en-US" sz="1200" b="1" baseline="0" dirty="0" smtClean="0">
                <a:latin typeface="+mn-lt"/>
              </a:rPr>
              <a:t>65%</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More Entrance Effects. </a:t>
            </a:r>
            <a:r>
              <a:rPr lang="en-US" sz="1200" kern="1200" dirty="0" smtClean="0">
                <a:solidFill>
                  <a:schemeClr val="tx1"/>
                </a:solidFill>
                <a:effectLst/>
                <a:latin typeface="+mn-lt"/>
                <a:ea typeface="+mn-ea"/>
                <a:cs typeface="+mn-cs"/>
              </a:rPr>
              <a:t>In the </a:t>
            </a:r>
            <a:r>
              <a:rPr lang="en-US" sz="1200" b="1" kern="1200" dirty="0" smtClean="0">
                <a:solidFill>
                  <a:schemeClr val="tx1"/>
                </a:solidFill>
                <a:effectLst/>
                <a:latin typeface="+mn-lt"/>
                <a:ea typeface="+mn-ea"/>
                <a:cs typeface="+mn-cs"/>
              </a:rPr>
              <a:t>Add Entrance Effect</a:t>
            </a:r>
            <a:r>
              <a:rPr lang="en-US" sz="1200" kern="1200" dirty="0" smtClean="0">
                <a:solidFill>
                  <a:schemeClr val="tx1"/>
                </a:solidFill>
                <a:effectLst/>
                <a:latin typeface="+mn-lt"/>
                <a:ea typeface="+mn-ea"/>
                <a:cs typeface="+mn-cs"/>
              </a:rPr>
              <a:t> dialog box, under </a:t>
            </a:r>
            <a:r>
              <a:rPr lang="en-US" sz="1200" b="1" kern="1200" dirty="0" smtClean="0">
                <a:solidFill>
                  <a:schemeClr val="tx1"/>
                </a:solidFill>
                <a:effectLst/>
                <a:latin typeface="+mn-lt"/>
                <a:ea typeface="+mn-ea"/>
                <a:cs typeface="+mn-cs"/>
              </a:rPr>
              <a:t>Moderate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Grow &amp; Turn</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OK.</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indent="-228600">
              <a:buFont typeface="+mj-lt"/>
              <a:buAutoNum type="arabicPeriod"/>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Motion Paths </a:t>
            </a:r>
            <a:r>
              <a:rPr lang="en-US" sz="1200" kern="1200" dirty="0" smtClean="0">
                <a:solidFill>
                  <a:schemeClr val="tx1"/>
                </a:solidFill>
                <a:effectLst/>
                <a:latin typeface="+mn-lt"/>
                <a:ea typeface="+mn-ea"/>
                <a:cs typeface="+mn-cs"/>
              </a:rPr>
              <a:t>click </a:t>
            </a:r>
            <a:r>
              <a:rPr lang="en-US" sz="1200" b="1" kern="1200" dirty="0" smtClean="0">
                <a:solidFill>
                  <a:schemeClr val="tx1"/>
                </a:solidFill>
                <a:effectLst/>
                <a:latin typeface="+mn-lt"/>
                <a:ea typeface="+mn-ea"/>
                <a:cs typeface="+mn-cs"/>
              </a:rPr>
              <a:t>Arcs.</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With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Right</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Effect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Options</a:t>
            </a:r>
            <a:r>
              <a:rPr lang="en-US" sz="1200" kern="1200" dirty="0" smtClean="0">
                <a:solidFill>
                  <a:schemeClr val="tx1"/>
                </a:solidFill>
                <a:effectLst/>
                <a:latin typeface="+mn-lt"/>
                <a:ea typeface="+mn-ea"/>
                <a:cs typeface="+mn-cs"/>
              </a:rPr>
              <a:t>, and then click </a:t>
            </a:r>
            <a:r>
              <a:rPr lang="en-US" sz="1200" b="1" kern="1200" dirty="0" smtClean="0">
                <a:solidFill>
                  <a:schemeClr val="tx1"/>
                </a:solidFill>
                <a:effectLst/>
                <a:latin typeface="+mn-lt"/>
                <a:ea typeface="+mn-ea"/>
                <a:cs typeface="+mn-cs"/>
              </a:rPr>
              <a:t>Reverse Path Direction</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slide, select the arc effect path, and then drag the bottom sizing handle below the bottom of the slide. Drag</a:t>
            </a:r>
            <a:r>
              <a:rPr lang="en-US" sz="1200" kern="1200" baseline="0" dirty="0" smtClean="0">
                <a:solidFill>
                  <a:schemeClr val="tx1"/>
                </a:solidFill>
                <a:effectLst/>
                <a:latin typeface="+mn-lt"/>
                <a:ea typeface="+mn-ea"/>
                <a:cs typeface="+mn-cs"/>
              </a:rPr>
              <a:t> the right side sizing handle to the left until the path curve approximately matches the curve of the modified triangle. Drag the green rotation handle to the left to rotate the arc path to match the curve of the modified triangle. Drag the arc path so that the red arrow is in the center of the picture. You may need to make further adjustments to the length, width, and angle of the arc path to match the curve of the modified triangle.</a:t>
            </a:r>
          </a:p>
          <a:p>
            <a:pPr marL="228600" indent="-228600">
              <a:buFont typeface="+mj-lt"/>
              <a:buAutoNum type="arabicPeriod"/>
            </a:pPr>
            <a:r>
              <a:rPr lang="en-US" sz="1200" dirty="0" smtClean="0">
                <a:latin typeface="+mn-lt"/>
              </a:rPr>
              <a:t>On the slide, select the text box. </a:t>
            </a: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Advanced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group, click </a:t>
            </a:r>
            <a:r>
              <a:rPr lang="en-US" sz="1200" b="1" kern="1200" dirty="0" smtClean="0">
                <a:solidFill>
                  <a:schemeClr val="tx1"/>
                </a:solidFill>
                <a:effectLst/>
                <a:latin typeface="+mn-lt"/>
                <a:ea typeface="+mn-ea"/>
                <a:cs typeface="+mn-cs"/>
              </a:rPr>
              <a:t>Add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Animation</a:t>
            </a:r>
            <a:r>
              <a:rPr lang="en-US" sz="1200" kern="1200" dirty="0" smtClean="0">
                <a:solidFill>
                  <a:schemeClr val="tx1"/>
                </a:solidFill>
                <a:effectLst/>
                <a:latin typeface="+mn-lt"/>
                <a:ea typeface="+mn-ea"/>
                <a:cs typeface="+mn-cs"/>
              </a:rPr>
              <a:t>, and then under </a:t>
            </a:r>
            <a:r>
              <a:rPr lang="en-US" sz="1200" b="1" kern="1200" dirty="0" smtClean="0">
                <a:solidFill>
                  <a:schemeClr val="tx1"/>
                </a:solidFill>
                <a:effectLst/>
                <a:latin typeface="+mn-lt"/>
                <a:ea typeface="+mn-ea"/>
                <a:cs typeface="+mn-cs"/>
              </a:rPr>
              <a:t>Entrance</a:t>
            </a:r>
            <a:r>
              <a:rPr lang="en-US" sz="1200" kern="1200" dirty="0" smtClean="0">
                <a:solidFill>
                  <a:schemeClr val="tx1"/>
                </a:solidFill>
                <a:effectLst/>
                <a:latin typeface="+mn-lt"/>
                <a:ea typeface="+mn-ea"/>
                <a:cs typeface="+mn-cs"/>
              </a:rPr>
              <a:t> click </a:t>
            </a:r>
            <a:r>
              <a:rPr lang="en-US" sz="1200" b="1" kern="1200" dirty="0" smtClean="0">
                <a:solidFill>
                  <a:schemeClr val="tx1"/>
                </a:solidFill>
                <a:effectLst/>
                <a:latin typeface="+mn-lt"/>
                <a:ea typeface="+mn-ea"/>
                <a:cs typeface="+mn-cs"/>
              </a:rPr>
              <a:t>Fade.</a:t>
            </a:r>
            <a:endParaRPr lang="en-US" sz="1200" kern="1200" dirty="0" smtClean="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Start</a:t>
            </a:r>
            <a:r>
              <a:rPr lang="en-US" sz="1200" kern="1200" dirty="0" smtClean="0">
                <a:solidFill>
                  <a:schemeClr val="tx1"/>
                </a:solidFill>
                <a:effectLst/>
                <a:latin typeface="+mn-lt"/>
                <a:ea typeface="+mn-ea"/>
                <a:cs typeface="+mn-cs"/>
              </a:rPr>
              <a:t> list, select </a:t>
            </a:r>
            <a:r>
              <a:rPr lang="en-US" sz="1200" b="1" kern="1200" dirty="0" smtClean="0">
                <a:solidFill>
                  <a:schemeClr val="tx1"/>
                </a:solidFill>
                <a:effectLst/>
                <a:latin typeface="+mn-lt"/>
                <a:ea typeface="+mn-ea"/>
                <a:cs typeface="+mn-cs"/>
              </a:rPr>
              <a:t>After Previous</a:t>
            </a:r>
            <a:r>
              <a:rPr lang="en-US" sz="1200" kern="1200" dirty="0" smtClean="0">
                <a:solidFill>
                  <a:schemeClr val="tx1"/>
                </a:solidFill>
                <a:effectLst/>
                <a:latin typeface="+mn-lt"/>
                <a:ea typeface="+mn-ea"/>
                <a:cs typeface="+mn-cs"/>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On the </a:t>
            </a:r>
            <a:r>
              <a:rPr lang="en-US" sz="1200" b="1" kern="1200" dirty="0" smtClean="0">
                <a:solidFill>
                  <a:schemeClr val="tx1"/>
                </a:solidFill>
                <a:effectLst/>
                <a:latin typeface="+mn-lt"/>
                <a:ea typeface="+mn-ea"/>
                <a:cs typeface="+mn-cs"/>
              </a:rPr>
              <a:t>Animations</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Timing</a:t>
            </a:r>
            <a:r>
              <a:rPr lang="en-US" sz="1200" kern="1200" dirty="0" smtClean="0">
                <a:solidFill>
                  <a:schemeClr val="tx1"/>
                </a:solidFill>
                <a:effectLst/>
                <a:latin typeface="+mn-lt"/>
                <a:ea typeface="+mn-ea"/>
                <a:cs typeface="+mn-cs"/>
              </a:rPr>
              <a:t> group, in the </a:t>
            </a:r>
            <a:r>
              <a:rPr lang="en-US" sz="1200" b="1" kern="1200" dirty="0" smtClean="0">
                <a:solidFill>
                  <a:schemeClr val="tx1"/>
                </a:solidFill>
                <a:effectLst/>
                <a:latin typeface="+mn-lt"/>
                <a:ea typeface="+mn-ea"/>
                <a:cs typeface="+mn-cs"/>
              </a:rPr>
              <a:t>Duration </a:t>
            </a:r>
            <a:r>
              <a:rPr lang="en-US" sz="1200" kern="1200" dirty="0" smtClean="0">
                <a:solidFill>
                  <a:schemeClr val="tx1"/>
                </a:solidFill>
                <a:effectLst/>
                <a:latin typeface="+mn-lt"/>
                <a:ea typeface="+mn-ea"/>
                <a:cs typeface="+mn-cs"/>
              </a:rPr>
              <a:t>box, enter </a:t>
            </a:r>
            <a:r>
              <a:rPr lang="en-US" sz="1200" b="1" kern="1200" dirty="0" smtClean="0">
                <a:solidFill>
                  <a:schemeClr val="tx1"/>
                </a:solidFill>
                <a:effectLst/>
                <a:latin typeface="+mn-lt"/>
                <a:ea typeface="+mn-ea"/>
                <a:cs typeface="+mn-cs"/>
              </a:rPr>
              <a:t>1</a:t>
            </a:r>
            <a:r>
              <a:rPr lang="en-US" sz="1200" kern="1200" dirty="0" smtClean="0">
                <a:solidFill>
                  <a:schemeClr val="tx1"/>
                </a:solidFill>
                <a:effectLst/>
                <a:latin typeface="+mn-lt"/>
                <a:ea typeface="+mn-ea"/>
                <a:cs typeface="+mn-cs"/>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dirty="0" smtClean="0">
              <a:latin typeface="+mn-lt"/>
            </a:endParaRPr>
          </a:p>
          <a:p>
            <a:endParaRPr lang="en-US" sz="1200" baseline="0" dirty="0" smtClean="0">
              <a:latin typeface="+mn-lt"/>
            </a:endParaRPr>
          </a:p>
          <a:p>
            <a:r>
              <a:rPr lang="en-US" sz="1200" baseline="0" dirty="0" smtClean="0">
                <a:latin typeface="+mn-lt"/>
              </a:rPr>
              <a:t>To  reproduce the other animated pictures and text boxes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On the </a:t>
            </a:r>
            <a:r>
              <a:rPr lang="en-US" sz="1200" b="1" baseline="0" dirty="0" smtClean="0">
                <a:latin typeface="+mn-lt"/>
              </a:rPr>
              <a:t>Animations</a:t>
            </a:r>
            <a:r>
              <a:rPr lang="en-US" sz="1200" b="0" baseline="0" dirty="0" smtClean="0">
                <a:latin typeface="+mn-lt"/>
              </a:rPr>
              <a:t> tab, in the </a:t>
            </a:r>
            <a:r>
              <a:rPr lang="en-US" sz="1200" b="1" baseline="0" dirty="0" smtClean="0">
                <a:latin typeface="+mn-lt"/>
              </a:rPr>
              <a:t>Advanced Animation </a:t>
            </a:r>
            <a:r>
              <a:rPr lang="en-US" sz="1200" b="0" baseline="0" dirty="0" smtClean="0">
                <a:latin typeface="+mn-lt"/>
              </a:rPr>
              <a:t>group, click </a:t>
            </a:r>
            <a:r>
              <a:rPr lang="en-US" sz="1200" b="1" baseline="0" dirty="0" smtClean="0">
                <a:latin typeface="+mn-lt"/>
              </a:rPr>
              <a:t>Animation Pane</a:t>
            </a:r>
            <a:r>
              <a:rPr lang="en-US" sz="1200" b="0" baseline="0" dirty="0" smtClean="0">
                <a:latin typeface="+mn-lt"/>
              </a:rPr>
              <a:t>. </a:t>
            </a:r>
          </a:p>
          <a:p>
            <a:pPr marL="228600" indent="-228600">
              <a:buFont typeface="+mj-lt"/>
              <a:buAutoNum type="arabicPeriod"/>
            </a:pPr>
            <a:r>
              <a:rPr lang="en-US" sz="1200" baseline="0" dirty="0" smtClean="0">
                <a:latin typeface="+mn-lt"/>
              </a:rPr>
              <a:t>On the slide, press and hold CTRL and then select the picture and the text box. On the </a:t>
            </a:r>
            <a:r>
              <a:rPr lang="en-US" sz="1200" b="1" baseline="0" dirty="0" smtClean="0">
                <a:latin typeface="+mn-lt"/>
              </a:rPr>
              <a:t>Home</a:t>
            </a:r>
            <a:r>
              <a:rPr lang="en-US" sz="1200" b="0" baseline="0" dirty="0" smtClean="0">
                <a:latin typeface="+mn-lt"/>
              </a:rPr>
              <a:t> tab, in the </a:t>
            </a:r>
            <a:r>
              <a:rPr lang="en-US" sz="1200" b="1" baseline="0" dirty="0" smtClean="0">
                <a:latin typeface="+mn-lt"/>
              </a:rPr>
              <a:t>Clipboard</a:t>
            </a:r>
            <a:r>
              <a:rPr lang="en-US" sz="1200" b="0" baseline="0" dirty="0" smtClean="0">
                <a:latin typeface="+mn-lt"/>
              </a:rPr>
              <a:t> group, click the arrow next to </a:t>
            </a:r>
            <a:r>
              <a:rPr lang="en-US" sz="1200" b="1" baseline="0" dirty="0" smtClean="0">
                <a:latin typeface="+mn-lt"/>
              </a:rPr>
              <a:t>Copy</a:t>
            </a:r>
            <a:r>
              <a:rPr lang="en-US" sz="1200" b="0" baseline="0" dirty="0" smtClean="0">
                <a:latin typeface="+mn-lt"/>
              </a:rPr>
              <a:t>, and then click </a:t>
            </a:r>
            <a:r>
              <a:rPr lang="en-US" sz="1200" b="1" baseline="0" dirty="0" smtClean="0">
                <a:latin typeface="+mn-lt"/>
              </a:rPr>
              <a:t>Duplicate</a:t>
            </a:r>
            <a:r>
              <a:rPr lang="en-US" sz="1200" b="0" baseline="0" dirty="0" smtClean="0">
                <a:latin typeface="+mn-lt"/>
              </a:rPr>
              <a: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smtClean="0">
                <a:latin typeface="+mn-lt"/>
              </a:rPr>
              <a:t>On the slide, drag the duplicate picture and text onto the curve below the first group.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dirty="0" smtClean="0">
                <a:latin typeface="+mn-lt"/>
              </a:rPr>
              <a:t>On the slide, select the duplicate picture. Under </a:t>
            </a:r>
            <a:r>
              <a:rPr lang="en-US" sz="1200" b="1" dirty="0" smtClean="0">
                <a:latin typeface="+mn-lt"/>
              </a:rPr>
              <a:t>Picture Tools</a:t>
            </a:r>
            <a:r>
              <a:rPr lang="en-US" sz="1200" dirty="0" smtClean="0">
                <a:latin typeface="+mn-lt"/>
              </a:rPr>
              <a:t>, on the </a:t>
            </a:r>
            <a:r>
              <a:rPr lang="en-US" sz="1200" b="1" dirty="0" smtClean="0">
                <a:latin typeface="+mn-lt"/>
              </a:rPr>
              <a:t>Format</a:t>
            </a:r>
            <a:r>
              <a:rPr lang="en-US" sz="1200" dirty="0" smtClean="0">
                <a:latin typeface="+mn-lt"/>
              </a:rPr>
              <a:t> tab, in the </a:t>
            </a:r>
            <a:r>
              <a:rPr lang="en-US" sz="1200" b="1" dirty="0" smtClean="0">
                <a:latin typeface="+mn-lt"/>
              </a:rPr>
              <a:t>Adjust</a:t>
            </a:r>
            <a:r>
              <a:rPr lang="en-US" sz="1200" dirty="0" smtClean="0">
                <a:latin typeface="+mn-lt"/>
              </a:rPr>
              <a:t> group, </a:t>
            </a:r>
            <a:r>
              <a:rPr lang="en-US" sz="1200" baseline="0" dirty="0" smtClean="0">
                <a:latin typeface="+mn-lt"/>
              </a:rPr>
              <a:t>click </a:t>
            </a:r>
            <a:r>
              <a:rPr lang="en-US" sz="1200" b="1" baseline="0" dirty="0" smtClean="0">
                <a:latin typeface="+mn-lt"/>
              </a:rPr>
              <a:t>Change</a:t>
            </a:r>
            <a:r>
              <a:rPr lang="en-US" sz="1200" b="0" baseline="0" dirty="0" smtClean="0">
                <a:latin typeface="+mn-lt"/>
              </a:rPr>
              <a:t> </a:t>
            </a:r>
            <a:r>
              <a:rPr lang="en-US" sz="1200" b="1" baseline="0" dirty="0" smtClean="0">
                <a:latin typeface="+mn-lt"/>
              </a:rPr>
              <a:t>Picture</a:t>
            </a:r>
            <a:r>
              <a:rPr lang="en-US" sz="1200" b="0" baseline="0" dirty="0" smtClean="0">
                <a:latin typeface="+mn-lt"/>
              </a:rPr>
              <a:t>. In the </a:t>
            </a:r>
            <a:r>
              <a:rPr lang="en-US" sz="1200" b="1" baseline="0" dirty="0" smtClean="0">
                <a:latin typeface="+mn-lt"/>
              </a:rPr>
              <a:t>Insert Picture</a:t>
            </a:r>
            <a:r>
              <a:rPr lang="en-US" sz="1200" b="0" baseline="0" dirty="0" smtClean="0">
                <a:latin typeface="+mn-lt"/>
              </a:rPr>
              <a:t> dialog box, select a picture, and then click </a:t>
            </a:r>
            <a:r>
              <a:rPr lang="en-US" sz="1200" b="1" baseline="0" dirty="0" smtClean="0">
                <a:latin typeface="+mn-lt"/>
              </a:rPr>
              <a:t>Insert</a:t>
            </a:r>
            <a:r>
              <a:rPr lang="en-US" sz="1200" b="0" baseline="0" dirty="0" smtClean="0">
                <a:latin typeface="+mn-lt"/>
              </a:rPr>
              <a: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kern="1200" dirty="0" smtClean="0">
                <a:solidFill>
                  <a:schemeClr val="tx1"/>
                </a:solidFill>
                <a:effectLst/>
                <a:latin typeface="+mn-lt"/>
                <a:ea typeface="+mn-ea"/>
                <a:cs typeface="+mn-cs"/>
              </a:rPr>
              <a:t>Under </a:t>
            </a:r>
            <a:r>
              <a:rPr lang="en-US" sz="1200" b="1" kern="1200" dirty="0" smtClean="0">
                <a:solidFill>
                  <a:schemeClr val="tx1"/>
                </a:solidFill>
                <a:effectLst/>
                <a:latin typeface="+mn-lt"/>
                <a:ea typeface="+mn-ea"/>
                <a:cs typeface="+mn-cs"/>
              </a:rPr>
              <a:t>Picture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Tools</a:t>
            </a:r>
            <a:r>
              <a:rPr lang="en-US" sz="1200" kern="1200" dirty="0" smtClean="0">
                <a:solidFill>
                  <a:schemeClr val="tx1"/>
                </a:solidFill>
                <a:effectLst/>
                <a:latin typeface="+mn-lt"/>
                <a:ea typeface="+mn-ea"/>
                <a:cs typeface="+mn-cs"/>
              </a:rPr>
              <a:t>, on the </a:t>
            </a:r>
            <a:r>
              <a:rPr lang="en-US" sz="1200" b="1" kern="1200" dirty="0" smtClean="0">
                <a:solidFill>
                  <a:schemeClr val="tx1"/>
                </a:solidFill>
                <a:effectLst/>
                <a:latin typeface="+mn-lt"/>
                <a:ea typeface="+mn-ea"/>
                <a:cs typeface="+mn-cs"/>
              </a:rPr>
              <a:t>Format</a:t>
            </a:r>
            <a:r>
              <a:rPr lang="en-US" sz="1200" kern="1200" dirty="0" smtClean="0">
                <a:solidFill>
                  <a:schemeClr val="tx1"/>
                </a:solidFill>
                <a:effectLst/>
                <a:latin typeface="+mn-lt"/>
                <a:ea typeface="+mn-ea"/>
                <a:cs typeface="+mn-cs"/>
              </a:rPr>
              <a:t> tab, in the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group, click the </a:t>
            </a:r>
            <a:r>
              <a:rPr lang="en-US" sz="1200" b="1" kern="1200" dirty="0" smtClean="0">
                <a:solidFill>
                  <a:schemeClr val="tx1"/>
                </a:solidFill>
                <a:effectLst/>
                <a:latin typeface="+mn-lt"/>
                <a:ea typeface="+mn-ea"/>
                <a:cs typeface="+mn-cs"/>
              </a:rPr>
              <a:t>Size and Position</a:t>
            </a:r>
            <a:r>
              <a:rPr lang="en-US" sz="1200" kern="1200" dirty="0" smtClean="0">
                <a:solidFill>
                  <a:schemeClr val="tx1"/>
                </a:solidFill>
                <a:effectLst/>
                <a:latin typeface="+mn-lt"/>
                <a:ea typeface="+mn-ea"/>
                <a:cs typeface="+mn-cs"/>
              </a:rPr>
              <a:t> dialog box launcher. In the </a:t>
            </a:r>
            <a:r>
              <a:rPr lang="en-US" sz="1200" b="1" kern="1200" dirty="0" smtClean="0">
                <a:solidFill>
                  <a:schemeClr val="tx1"/>
                </a:solidFill>
                <a:effectLst/>
                <a:latin typeface="+mn-lt"/>
                <a:ea typeface="+mn-ea"/>
                <a:cs typeface="+mn-cs"/>
              </a:rPr>
              <a:t>Format Picture </a:t>
            </a:r>
            <a:r>
              <a:rPr lang="en-US" sz="1200" kern="1200" dirty="0" smtClean="0">
                <a:solidFill>
                  <a:schemeClr val="tx1"/>
                </a:solidFill>
                <a:effectLst/>
                <a:latin typeface="+mn-lt"/>
                <a:ea typeface="+mn-ea"/>
                <a:cs typeface="+mn-cs"/>
              </a:rPr>
              <a:t>dialog box, resize or crop the image so that the height 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and the width</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is set to </a:t>
            </a:r>
            <a:r>
              <a:rPr lang="en-US" sz="1200" b="1" kern="1200" dirty="0" smtClean="0">
                <a:solidFill>
                  <a:schemeClr val="tx1"/>
                </a:solidFill>
                <a:effectLst/>
                <a:latin typeface="+mn-lt"/>
                <a:ea typeface="+mn-ea"/>
                <a:cs typeface="+mn-cs"/>
              </a:rPr>
              <a:t>1.2”</a:t>
            </a:r>
            <a:r>
              <a:rPr lang="en-US" sz="1200" kern="1200" dirty="0" smtClean="0">
                <a:solidFill>
                  <a:schemeClr val="tx1"/>
                </a:solidFill>
                <a:effectLst/>
                <a:latin typeface="+mn-lt"/>
                <a:ea typeface="+mn-ea"/>
                <a:cs typeface="+mn-cs"/>
              </a:rPr>
              <a:t>. To crop the picture, click </a:t>
            </a:r>
            <a:r>
              <a:rPr lang="en-US" sz="1200" b="1" kern="1200" dirty="0" smtClean="0">
                <a:solidFill>
                  <a:schemeClr val="tx1"/>
                </a:solidFill>
                <a:effectLst/>
                <a:latin typeface="+mn-lt"/>
                <a:ea typeface="+mn-ea"/>
                <a:cs typeface="+mn-cs"/>
              </a:rPr>
              <a:t>Crop</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Crop position</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Left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Top</a:t>
            </a:r>
            <a:r>
              <a:rPr lang="en-US" sz="1200" kern="1200" dirty="0" smtClean="0">
                <a:solidFill>
                  <a:schemeClr val="tx1"/>
                </a:solidFill>
                <a:effectLst/>
                <a:latin typeface="+mn-lt"/>
                <a:ea typeface="+mn-ea"/>
                <a:cs typeface="+mn-cs"/>
              </a:rPr>
              <a:t> boxes. To resize the picture, click </a:t>
            </a:r>
            <a:r>
              <a:rPr lang="en-US" sz="1200" b="1" kern="1200" dirty="0" smtClean="0">
                <a:solidFill>
                  <a:schemeClr val="tx1"/>
                </a:solidFill>
                <a:effectLst/>
                <a:latin typeface="+mn-lt"/>
                <a:ea typeface="+mn-ea"/>
                <a:cs typeface="+mn-cs"/>
              </a:rPr>
              <a:t>Size</a:t>
            </a:r>
            <a:r>
              <a:rPr lang="en-US" sz="1200" kern="1200" dirty="0" smtClean="0">
                <a:solidFill>
                  <a:schemeClr val="tx1"/>
                </a:solidFill>
                <a:effectLst/>
                <a:latin typeface="+mn-lt"/>
                <a:ea typeface="+mn-ea"/>
                <a:cs typeface="+mn-cs"/>
              </a:rPr>
              <a:t> in the left pane, and in the right pane, under </a:t>
            </a:r>
            <a:r>
              <a:rPr lang="en-US" sz="1200" b="1" kern="1200" dirty="0" smtClean="0">
                <a:solidFill>
                  <a:schemeClr val="tx1"/>
                </a:solidFill>
                <a:effectLst/>
                <a:latin typeface="+mn-lt"/>
                <a:ea typeface="+mn-ea"/>
                <a:cs typeface="+mn-cs"/>
              </a:rPr>
              <a:t>Size and rotate</a:t>
            </a:r>
            <a:r>
              <a:rPr lang="en-US" sz="1200" kern="1200" dirty="0" smtClean="0">
                <a:solidFill>
                  <a:schemeClr val="tx1"/>
                </a:solidFill>
                <a:effectLst/>
                <a:latin typeface="+mn-lt"/>
                <a:ea typeface="+mn-ea"/>
                <a:cs typeface="+mn-cs"/>
              </a:rPr>
              <a:t>, enter values into the </a:t>
            </a:r>
            <a:r>
              <a:rPr lang="en-US" sz="1200" b="1" kern="1200" dirty="0" smtClean="0">
                <a:solidFill>
                  <a:schemeClr val="tx1"/>
                </a:solidFill>
                <a:effectLst/>
                <a:latin typeface="+mn-lt"/>
                <a:ea typeface="+mn-ea"/>
                <a:cs typeface="+mn-cs"/>
              </a:rPr>
              <a:t>Height</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Width</a:t>
            </a:r>
            <a:r>
              <a:rPr lang="en-US" sz="1200" kern="1200" dirty="0" smtClean="0">
                <a:solidFill>
                  <a:schemeClr val="tx1"/>
                </a:solidFill>
                <a:effectLst/>
                <a:latin typeface="+mn-lt"/>
                <a:ea typeface="+mn-ea"/>
                <a:cs typeface="+mn-cs"/>
              </a:rPr>
              <a:t> boxes.</a:t>
            </a:r>
            <a:endParaRPr lang="en-US" sz="1200" b="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In the </a:t>
            </a:r>
            <a:r>
              <a:rPr lang="en-US" sz="1200" b="1" baseline="0" dirty="0" smtClean="0">
                <a:latin typeface="+mn-lt"/>
              </a:rPr>
              <a:t>Animation</a:t>
            </a:r>
            <a:r>
              <a:rPr lang="en-US" sz="1200" b="0" baseline="0" dirty="0" smtClean="0">
                <a:latin typeface="+mn-lt"/>
              </a:rPr>
              <a:t> </a:t>
            </a:r>
            <a:r>
              <a:rPr lang="en-US" sz="1200" b="1" baseline="0" dirty="0" smtClean="0">
                <a:latin typeface="+mn-lt"/>
              </a:rPr>
              <a:t>Pane</a:t>
            </a:r>
            <a:r>
              <a:rPr lang="en-US" sz="1200" b="0" baseline="0" dirty="0" smtClean="0">
                <a:latin typeface="+mn-lt"/>
              </a:rPr>
              <a:t>, click the Arc animation effect for the new picture. Drag the green rotation handle to the right to rotate the arc path to match the curve of the modified triangle. Drag the arc path so that the red arrow is in the center of the picture.</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Click in the duplicate text box and edit the text.</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0" baseline="0" dirty="0" smtClean="0">
                <a:latin typeface="+mn-lt"/>
              </a:rPr>
              <a:t>Repeat steps 2-7 two more times to reproduce the third and fourth pictures and text boxes with animation effects.</a:t>
            </a:r>
            <a:endParaRPr lang="en-US" sz="1200" baseline="0" dirty="0" smtClean="0">
              <a:latin typeface="+mn-lt"/>
            </a:endParaRP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sz="1200" b="0" baseline="0" dirty="0" smtClean="0">
              <a:latin typeface="+mn-lt"/>
            </a:endParaRPr>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F05EF-6168-407F-8025-E41839E12504}" type="datetimeFigureOut">
              <a:rPr lang="en-US" smtClean="0"/>
              <a:pPr/>
              <a:t>3/28/2021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692C-4F2D-45F6-A9A8-8A3A8FE27806}" type="slidenum">
              <a:rPr lang="en-US" smtClean="0"/>
              <a:pPr/>
              <a:t>‹#›</a:t>
            </a:fld>
            <a:endParaRPr lang="en-US"/>
          </a:p>
        </p:txBody>
      </p:sp>
    </p:spTree>
    <p:extLst>
      <p:ext uri="{BB962C8B-B14F-4D97-AF65-F5344CB8AC3E}">
        <p14:creationId xmlns:p14="http://schemas.microsoft.com/office/powerpoint/2010/main" val="3851781554"/>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1">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6" name="Picture 15" descr="10738245_daisycopy.jpg"/>
          <p:cNvPicPr>
            <a:picLocks noChangeAspect="1"/>
          </p:cNvPicPr>
          <p:nvPr/>
        </p:nvPicPr>
        <p:blipFill>
          <a:blip r:embed="rId3" cstate="print"/>
          <a:srcRect/>
          <a:stretch>
            <a:fillRect/>
          </a:stretch>
        </p:blipFill>
        <p:spPr>
          <a:xfrm>
            <a:off x="531168" y="1628800"/>
            <a:ext cx="3888432" cy="3888432"/>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6" name="TextBox 5"/>
          <p:cNvSpPr txBox="1"/>
          <p:nvPr/>
        </p:nvSpPr>
        <p:spPr>
          <a:xfrm flipH="1">
            <a:off x="4788024" y="2204864"/>
            <a:ext cx="3456384" cy="1938992"/>
          </a:xfrm>
          <a:prstGeom prst="rect">
            <a:avLst/>
          </a:prstGeom>
          <a:noFill/>
        </p:spPr>
        <p:txBody>
          <a:bodyPr wrap="square" rtlCol="0">
            <a:spAutoFit/>
          </a:bodyPr>
          <a:lstStyle/>
          <a:p>
            <a:r>
              <a:rPr lang="en-US" sz="4000" b="1" dirty="0" smtClean="0">
                <a:latin typeface="Corbel" pitchFamily="34" charset="0"/>
              </a:rPr>
              <a:t>MEKANISME PENCATATAN TRANSAKSI</a:t>
            </a:r>
            <a:endParaRPr lang="en-US" sz="4000" b="1" dirty="0">
              <a:latin typeface="Corbel" pitchFamily="34" charset="0"/>
            </a:endParaRPr>
          </a:p>
        </p:txBody>
      </p:sp>
    </p:spTree>
    <p:extLst>
      <p:ext uri="{BB962C8B-B14F-4D97-AF65-F5344CB8AC3E}">
        <p14:creationId xmlns:p14="http://schemas.microsoft.com/office/powerpoint/2010/main" val="31475835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6"/>
                                        </p:tgtEl>
                                        <p:attrNameLst>
                                          <p:attrName>ppt_x</p:attrName>
                                          <p:attrName>ppt_y</p:attrName>
                                        </p:attrNameLst>
                                      </p:cBhvr>
                                      <p:rCtr x="15700" y="47300"/>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EFC88F"/>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rgbClr val="EFC8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10" name="Text Placeholder 2"/>
          <p:cNvSpPr txBox="1">
            <a:spLocks/>
          </p:cNvSpPr>
          <p:nvPr/>
        </p:nvSpPr>
        <p:spPr>
          <a:xfrm>
            <a:off x="457200" y="1779984"/>
            <a:ext cx="8305800" cy="488937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pPr>
            <a:r>
              <a:rPr lang="id-ID" sz="2800" b="1" smtClean="0"/>
              <a:t>KETENTUAN TENTANG POTONGAN HARGA</a:t>
            </a:r>
          </a:p>
          <a:p>
            <a:pPr algn="ctr">
              <a:buFont typeface="Wingdings 2" pitchFamily="18" charset="2"/>
              <a:buNone/>
            </a:pPr>
            <a:endParaRPr lang="id-ID" sz="2800" smtClean="0"/>
          </a:p>
          <a:p>
            <a:pPr marL="457200" lvl="1" indent="-457200">
              <a:buFont typeface="Century Gothic" pitchFamily="34" charset="0"/>
              <a:buAutoNum type="alphaUcPeriod"/>
            </a:pPr>
            <a:r>
              <a:rPr lang="id-ID" sz="2400" smtClean="0"/>
              <a:t>Lazim disebut dengan Diskon </a:t>
            </a:r>
          </a:p>
          <a:p>
            <a:pPr marL="457200" lvl="1" indent="-457200">
              <a:buFont typeface="Century Gothic" pitchFamily="34" charset="0"/>
              <a:buAutoNum type="alphaUcPeriod"/>
            </a:pPr>
            <a:r>
              <a:rPr lang="id-ID" sz="2400" smtClean="0"/>
              <a:t>2 (dua) macam Potongan:</a:t>
            </a:r>
          </a:p>
          <a:p>
            <a:pPr marL="739775" lvl="2" indent="-457200">
              <a:buFont typeface="Century Gothic" pitchFamily="34" charset="0"/>
              <a:buAutoNum type="arabicPeriod"/>
            </a:pPr>
            <a:r>
              <a:rPr lang="id-ID" sz="2200" smtClean="0"/>
              <a:t>Potongan tunai (cash discount); diberikan karena pembeli membayar tunai</a:t>
            </a:r>
          </a:p>
          <a:p>
            <a:pPr marL="739775" lvl="2" indent="-457200">
              <a:buFont typeface="Century Gothic" pitchFamily="34" charset="0"/>
              <a:buAutoNum type="arabicPeriod"/>
            </a:pPr>
            <a:r>
              <a:rPr lang="id-ID" sz="2200" smtClean="0"/>
              <a:t>Potongan dagang (trade discount); diberikan karena pembeli membeli dalam kuantitas yang banyak, atau karena pembeli adalah pelanggan utama. Potongan dagang ini langsung mengurangi harga beli. Harga perolehan adalah harga bersih setelah dikurangi potongan dagang; potongan harga tidak dicatat di akun tersendiri.</a:t>
            </a:r>
            <a:endParaRPr lang="id-ID" smtClean="0"/>
          </a:p>
          <a:p>
            <a:pPr>
              <a:buFont typeface="Wingdings 2" pitchFamily="18" charset="2"/>
              <a:buNone/>
            </a:pPr>
            <a:endParaRPr lang="id-ID" sz="2000" smtClean="0"/>
          </a:p>
          <a:p>
            <a:pPr>
              <a:buFont typeface="Wingdings 2" pitchFamily="18" charset="2"/>
              <a:buNone/>
            </a:pPr>
            <a:endParaRPr lang="id-ID" smtClean="0"/>
          </a:p>
        </p:txBody>
      </p:sp>
    </p:spTree>
    <p:extLst>
      <p:ext uri="{BB962C8B-B14F-4D97-AF65-F5344CB8AC3E}">
        <p14:creationId xmlns:p14="http://schemas.microsoft.com/office/powerpoint/2010/main" val="17485335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2">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8" name="Title 1"/>
          <p:cNvSpPr txBox="1">
            <a:spLocks/>
          </p:cNvSpPr>
          <p:nvPr/>
        </p:nvSpPr>
        <p:spPr>
          <a:xfrm>
            <a:off x="1452736" y="381000"/>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sz="32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AKUNTANSI DI PERUSAHAAN DAGANG</a:t>
            </a:r>
            <a:endParaRPr lang="id-ID" sz="32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sp>
        <p:nvSpPr>
          <p:cNvPr id="11" name="Text Placeholder 11"/>
          <p:cNvSpPr txBox="1">
            <a:spLocks/>
          </p:cNvSpPr>
          <p:nvPr/>
        </p:nvSpPr>
        <p:spPr>
          <a:xfrm>
            <a:off x="304800" y="1600200"/>
            <a:ext cx="83820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d-ID" dirty="0" smtClean="0"/>
              <a:t>Tahap-tahap akuntansi di perusahaan jasa juga berlaku di perusahaan dagang</a:t>
            </a:r>
          </a:p>
          <a:p>
            <a:endParaRPr lang="id-ID" dirty="0" smtClean="0"/>
          </a:p>
          <a:p>
            <a:r>
              <a:rPr lang="id-ID" dirty="0" smtClean="0"/>
              <a:t>2 (dua) topik tambahan:</a:t>
            </a:r>
          </a:p>
          <a:p>
            <a:pPr marL="1050925" lvl="1" indent="-514350">
              <a:buFont typeface="Century Gothic" pitchFamily="34" charset="0"/>
              <a:buAutoNum type="arabicPeriod"/>
            </a:pPr>
            <a:r>
              <a:rPr lang="id-ID" dirty="0" smtClean="0"/>
              <a:t>Pencatatan persediaan BD</a:t>
            </a:r>
          </a:p>
          <a:p>
            <a:pPr marL="1050925" lvl="1" indent="-514350">
              <a:buFont typeface="Century Gothic" pitchFamily="34" charset="0"/>
              <a:buAutoNum type="arabicPeriod"/>
            </a:pPr>
            <a:r>
              <a:rPr lang="id-ID" dirty="0" smtClean="0"/>
              <a:t>Penghitungan harga pokok penjualan (HPP) dan laba/rugi kotor (gross profit)</a:t>
            </a:r>
          </a:p>
        </p:txBody>
      </p:sp>
    </p:spTree>
    <p:extLst>
      <p:ext uri="{BB962C8B-B14F-4D97-AF65-F5344CB8AC3E}">
        <p14:creationId xmlns:p14="http://schemas.microsoft.com/office/powerpoint/2010/main" val="29985201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4">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381000"/>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sz="32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AKUNTANSI DI PERUSAHAAN DAGANG</a:t>
            </a:r>
            <a:endParaRPr lang="id-ID" sz="32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83568" y="277949"/>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2" name="Text Placeholder 2"/>
          <p:cNvSpPr txBox="1">
            <a:spLocks/>
          </p:cNvSpPr>
          <p:nvPr/>
        </p:nvSpPr>
        <p:spPr>
          <a:xfrm>
            <a:off x="533400" y="1375229"/>
            <a:ext cx="8215064" cy="4430035"/>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pPr>
            <a:r>
              <a:rPr lang="id-ID" sz="2800" b="1" dirty="0" smtClean="0"/>
              <a:t>PENCATATAN PERSEDIAAN BD</a:t>
            </a:r>
          </a:p>
          <a:p>
            <a:pPr algn="ctr">
              <a:buFont typeface="Wingdings 2" pitchFamily="18" charset="2"/>
              <a:buNone/>
            </a:pPr>
            <a:endParaRPr lang="id-ID" sz="2800" b="1" dirty="0" smtClean="0"/>
          </a:p>
          <a:p>
            <a:pPr marL="457200" lvl="1" indent="-457200">
              <a:buFont typeface="Wingdings" pitchFamily="2" charset="2"/>
              <a:buChar char="v"/>
            </a:pPr>
            <a:r>
              <a:rPr lang="id-ID" dirty="0" smtClean="0"/>
              <a:t>Terdapat 2 (dua) metode pencatatan:</a:t>
            </a:r>
          </a:p>
          <a:p>
            <a:pPr marL="457200" lvl="1" indent="-457200" algn="just">
              <a:buFont typeface="Verdana" pitchFamily="34" charset="0"/>
              <a:buNone/>
            </a:pPr>
            <a:r>
              <a:rPr lang="id-ID" dirty="0" smtClean="0"/>
              <a:t>A.</a:t>
            </a:r>
            <a:r>
              <a:rPr lang="en-US" dirty="0" smtClean="0"/>
              <a:t> </a:t>
            </a:r>
            <a:r>
              <a:rPr lang="id-ID" dirty="0" smtClean="0">
                <a:solidFill>
                  <a:srgbClr val="FF0000"/>
                </a:solidFill>
              </a:rPr>
              <a:t>Periodik(fisik); </a:t>
            </a:r>
            <a:r>
              <a:rPr lang="id-ID" dirty="0" smtClean="0"/>
              <a:t>pencatatan ke akun Persediaan BD dilakukan hanya pada akhir periode.</a:t>
            </a:r>
          </a:p>
          <a:p>
            <a:pPr marL="457200" lvl="1" indent="-457200" algn="just">
              <a:buFont typeface="Verdana" pitchFamily="34" charset="0"/>
              <a:buNone/>
            </a:pPr>
            <a:r>
              <a:rPr lang="id-ID" dirty="0" smtClean="0"/>
              <a:t>B.	</a:t>
            </a:r>
            <a:r>
              <a:rPr lang="id-ID" dirty="0" smtClean="0">
                <a:solidFill>
                  <a:srgbClr val="FF0000"/>
                </a:solidFill>
              </a:rPr>
              <a:t>Perpetual</a:t>
            </a:r>
            <a:r>
              <a:rPr lang="id-ID" dirty="0" smtClean="0">
                <a:solidFill>
                  <a:srgbClr val="FFFF00"/>
                </a:solidFill>
              </a:rPr>
              <a:t> </a:t>
            </a:r>
            <a:r>
              <a:rPr lang="id-ID" dirty="0" smtClean="0">
                <a:solidFill>
                  <a:srgbClr val="FF0000"/>
                </a:solidFill>
              </a:rPr>
              <a:t>(kontinyu); </a:t>
            </a:r>
            <a:r>
              <a:rPr lang="id-ID" dirty="0" smtClean="0"/>
              <a:t>pencatatan ke akun Persediaan BD dilakukan setiap terjadi perubahan persediaan BD (baik pengurangan maupun penambahan), dan HPP dicatat setiap terjadi transaksi penjualan.</a:t>
            </a:r>
          </a:p>
          <a:p>
            <a:pPr>
              <a:buFont typeface="Wingdings 2" pitchFamily="18" charset="2"/>
              <a:buNone/>
            </a:pPr>
            <a:endParaRPr lang="id-ID" sz="2000" dirty="0" smtClean="0"/>
          </a:p>
          <a:p>
            <a:pPr>
              <a:buFont typeface="Wingdings 2" pitchFamily="18" charset="2"/>
              <a:buNone/>
            </a:pPr>
            <a:endParaRPr lang="id-ID" dirty="0" smtClean="0"/>
          </a:p>
        </p:txBody>
      </p:sp>
    </p:spTree>
    <p:extLst>
      <p:ext uri="{BB962C8B-B14F-4D97-AF65-F5344CB8AC3E}">
        <p14:creationId xmlns:p14="http://schemas.microsoft.com/office/powerpoint/2010/main" val="14259467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4">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381000"/>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sz="32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AKUNTANSI DI PERUSAHAAN DAGANG</a:t>
            </a:r>
            <a:endParaRPr lang="id-ID" sz="32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83568" y="277949"/>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graphicFrame>
        <p:nvGraphicFramePr>
          <p:cNvPr id="11" name="Group 54"/>
          <p:cNvGraphicFramePr>
            <a:graphicFrameLocks noGrp="1"/>
          </p:cNvGraphicFramePr>
          <p:nvPr>
            <p:extLst>
              <p:ext uri="{D42A27DB-BD31-4B8C-83A1-F6EECF244321}">
                <p14:modId xmlns:p14="http://schemas.microsoft.com/office/powerpoint/2010/main" val="1561162630"/>
              </p:ext>
            </p:extLst>
          </p:nvPr>
        </p:nvGraphicFramePr>
        <p:xfrm>
          <a:off x="519113" y="1565870"/>
          <a:ext cx="8153400" cy="4743450"/>
        </p:xfrm>
        <a:graphic>
          <a:graphicData uri="http://schemas.openxmlformats.org/drawingml/2006/table">
            <a:tbl>
              <a:tblPr/>
              <a:tblGrid>
                <a:gridCol w="679603"/>
                <a:gridCol w="2139797"/>
                <a:gridCol w="2209800"/>
                <a:gridCol w="3124200"/>
              </a:tblGrid>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dirty="0" smtClean="0">
                          <a:ln>
                            <a:noFill/>
                          </a:ln>
                          <a:solidFill>
                            <a:schemeClr val="tx1"/>
                          </a:solidFill>
                          <a:effectLst/>
                          <a:latin typeface="Century Gothic" pitchFamily="34" charset="0"/>
                          <a:ea typeface="宋体" pitchFamily="2" charset="-122"/>
                          <a:cs typeface="幼圆"/>
                        </a:rPr>
                        <a:t>No.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dirty="0" smtClean="0">
                          <a:ln>
                            <a:noFill/>
                          </a:ln>
                          <a:solidFill>
                            <a:schemeClr val="tx1"/>
                          </a:solidFill>
                          <a:effectLst/>
                          <a:latin typeface="Century Gothic" pitchFamily="34" charset="0"/>
                          <a:ea typeface="宋体" pitchFamily="2" charset="-122"/>
                          <a:cs typeface="幼圆"/>
                        </a:rPr>
                        <a:t>Faktor Perbedaan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dirty="0" smtClean="0">
                          <a:ln>
                            <a:noFill/>
                          </a:ln>
                          <a:solidFill>
                            <a:schemeClr val="tx1"/>
                          </a:solidFill>
                          <a:effectLst/>
                          <a:latin typeface="Century Gothic" pitchFamily="34" charset="0"/>
                          <a:ea typeface="宋体" pitchFamily="2" charset="-122"/>
                          <a:cs typeface="幼圆"/>
                        </a:rPr>
                        <a:t>Metode Perpetual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d-ID" sz="1400" b="1" i="0" u="none" strike="noStrike" cap="none" normalizeH="0" baseline="0" dirty="0" smtClean="0">
                          <a:ln>
                            <a:noFill/>
                          </a:ln>
                          <a:solidFill>
                            <a:schemeClr val="tx1"/>
                          </a:solidFill>
                          <a:effectLst/>
                          <a:latin typeface="Century Gothic" pitchFamily="34" charset="0"/>
                          <a:ea typeface="宋体" pitchFamily="2" charset="-122"/>
                          <a:cs typeface="幼圆"/>
                        </a:rPr>
                        <a:t>Metode Periodik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641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400" b="0" i="0" u="none" strike="noStrike" cap="none" normalizeH="0" baseline="0" dirty="0" smtClean="0">
                          <a:ln>
                            <a:noFill/>
                          </a:ln>
                          <a:solidFill>
                            <a:srgbClr val="000000"/>
                          </a:solidFill>
                          <a:effectLst/>
                          <a:latin typeface="Century Gothic" pitchFamily="34" charset="0"/>
                          <a:ea typeface="宋体" pitchFamily="2" charset="-122"/>
                          <a:cs typeface="幼圆"/>
                        </a:rPr>
                        <a:t>Dasar pencatatan</a:t>
                      </a:r>
                      <a:endPar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Setiap jual beli </a:t>
                      </a: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BD </a:t>
                      </a: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di catat di akun PBD</a:t>
                      </a:r>
                      <a:endPar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Pencatatan </a:t>
                      </a: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 </a:t>
                      </a: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akun PBD hanya di akhir period</a:t>
                      </a: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409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Century Gothic" pitchFamily="34" charset="0"/>
                          <a:ea typeface="宋体" pitchFamily="2" charset="-122"/>
                          <a:cs typeface="幼圆"/>
                        </a:rPr>
                        <a:t>Transaksi p</a:t>
                      </a:r>
                      <a:r>
                        <a:rPr kumimoji="0" lang="nb-NO" sz="1400" b="0" i="0" u="none" strike="noStrike" cap="none" normalizeH="0" baseline="0" smtClean="0">
                          <a:ln>
                            <a:noFill/>
                          </a:ln>
                          <a:solidFill>
                            <a:srgbClr val="000000"/>
                          </a:solidFill>
                          <a:effectLst/>
                          <a:latin typeface="Century Gothic" pitchFamily="34" charset="0"/>
                          <a:ea typeface="宋体" pitchFamily="2" charset="-122"/>
                          <a:cs typeface="幼圆"/>
                        </a:rPr>
                        <a:t>embelian</a:t>
                      </a:r>
                      <a:endParaRPr kumimoji="0" lang="id-ID" sz="1400" b="0" i="0" u="none" strike="noStrike" cap="none" normalizeH="0" baseline="0" smtClean="0">
                        <a:ln>
                          <a:noFill/>
                        </a:ln>
                        <a:solidFill>
                          <a:srgbClr val="000000"/>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Akun PBD di debet</a:t>
                      </a:r>
                      <a:endPar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Akun Pembelian </a:t>
                      </a: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di debet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673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Transaksi pembayaran b</a:t>
                      </a: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iaya angkut </a:t>
                      </a: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 pemb.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Akun PBD di debet</a:t>
                      </a:r>
                      <a:endPar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Akun Biaya angkut pembelian di debet</a:t>
                      </a:r>
                      <a:endPar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635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Century Gothic" pitchFamily="34" charset="0"/>
                          <a:ea typeface="宋体" pitchFamily="2" charset="-122"/>
                          <a:cs typeface="幼圆"/>
                        </a:rPr>
                        <a:t>Transaksi r</a:t>
                      </a:r>
                      <a:r>
                        <a:rPr kumimoji="0" lang="nb-NO" sz="1400" b="0" i="0" u="none" strike="noStrike" cap="none" normalizeH="0" baseline="0" smtClean="0">
                          <a:ln>
                            <a:noFill/>
                          </a:ln>
                          <a:solidFill>
                            <a:srgbClr val="000000"/>
                          </a:solidFill>
                          <a:effectLst/>
                          <a:latin typeface="Century Gothic" pitchFamily="34" charset="0"/>
                          <a:ea typeface="宋体" pitchFamily="2" charset="-122"/>
                          <a:cs typeface="幼圆"/>
                        </a:rPr>
                        <a:t>etur &amp; pengurangan pemb</a:t>
                      </a:r>
                      <a:r>
                        <a:rPr kumimoji="0" lang="id-ID" sz="1400" b="0" i="0" u="none" strike="noStrike" cap="none" normalizeH="0" baseline="0" smtClean="0">
                          <a:ln>
                            <a:noFill/>
                          </a:ln>
                          <a:solidFill>
                            <a:srgbClr val="000000"/>
                          </a:solidFill>
                          <a:effectLst/>
                          <a:latin typeface="Century Gothic" pitchFamily="34" charset="0"/>
                          <a:ea typeface="宋体" pitchFamily="2" charset="-122"/>
                          <a:cs typeface="幼圆"/>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Akun PBD di kredit</a:t>
                      </a:r>
                      <a:endPar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Times New Roman" pitchFamily="18" charset="0"/>
                        </a:rPr>
                        <a:t>Akun Retur &amp; pengurangan</a:t>
                      </a:r>
                    </a:p>
                    <a:p>
                      <a:pPr marL="0" marR="0" lvl="0" indent="0" algn="l" defTabSz="914400" rtl="0" eaLnBrk="1" fontAlgn="base" latinLnBrk="0" hangingPunct="1">
                        <a:lnSpc>
                          <a:spcPct val="150000"/>
                        </a:lnSpc>
                        <a:spcBef>
                          <a:spcPct val="0"/>
                        </a:spcBef>
                        <a:spcAft>
                          <a:spcPct val="0"/>
                        </a:spcAft>
                        <a:buClrTx/>
                        <a:buSzTx/>
                        <a:buFontTx/>
                        <a:buNone/>
                        <a:tabLst/>
                      </a:pP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Times New Roman" pitchFamily="18" charset="0"/>
                        </a:rPr>
                        <a:t>pembelian di </a:t>
                      </a: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Times New Roman" pitchFamily="18" charset="0"/>
                        </a:rPr>
                        <a:t>kredit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641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smtClean="0">
                          <a:ln>
                            <a:noFill/>
                          </a:ln>
                          <a:solidFill>
                            <a:srgbClr val="000000"/>
                          </a:solidFill>
                          <a:effectLst/>
                          <a:latin typeface="Century Gothic" pitchFamily="34" charset="0"/>
                          <a:ea typeface="宋体" pitchFamily="2" charset="-122"/>
                          <a:cs typeface="幼圆"/>
                        </a:rPr>
                        <a:t>Transaksi penerimaan p</a:t>
                      </a:r>
                      <a:r>
                        <a:rPr kumimoji="0" lang="nb-NO" sz="1400" b="0" i="0" u="none" strike="noStrike" cap="none" normalizeH="0" baseline="0" smtClean="0">
                          <a:ln>
                            <a:noFill/>
                          </a:ln>
                          <a:solidFill>
                            <a:srgbClr val="000000"/>
                          </a:solidFill>
                          <a:effectLst/>
                          <a:latin typeface="Century Gothic" pitchFamily="34" charset="0"/>
                          <a:ea typeface="宋体" pitchFamily="2" charset="-122"/>
                          <a:cs typeface="幼圆"/>
                        </a:rPr>
                        <a:t>otongan pembelian</a:t>
                      </a:r>
                      <a:endParaRPr kumimoji="0" lang="id-ID" sz="1400" b="0" i="0" u="none" strike="noStrike" cap="none" normalizeH="0" baseline="0" smtClean="0">
                        <a:ln>
                          <a:noFill/>
                        </a:ln>
                        <a:solidFill>
                          <a:srgbClr val="000000"/>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Akun PBD di kredit</a:t>
                      </a:r>
                      <a:endPar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Akun Potongan pembelian di </a:t>
                      </a: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kredit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641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Transaksi p</a:t>
                      </a:r>
                      <a:r>
                        <a:rPr kumimoji="0" lang="nb-NO" sz="1400" b="0" i="0" u="none" strike="noStrike" cap="none" normalizeH="0" baseline="0" dirty="0" smtClean="0">
                          <a:ln>
                            <a:noFill/>
                          </a:ln>
                          <a:solidFill>
                            <a:srgbClr val="000000"/>
                          </a:solidFill>
                          <a:effectLst/>
                          <a:latin typeface="Century Gothic" pitchFamily="34" charset="0"/>
                          <a:ea typeface="宋体" pitchFamily="2" charset="-122"/>
                          <a:cs typeface="幼圆"/>
                        </a:rPr>
                        <a:t>enjualan </a:t>
                      </a:r>
                      <a:endPar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Akun </a:t>
                      </a: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Penjualan di kredit. </a:t>
                      </a: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PBD di kredit</a:t>
                      </a: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 &amp;</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1400" b="0" i="0" u="none" strike="noStrike" cap="none" normalizeH="0" baseline="0" dirty="0" smtClean="0">
                          <a:ln>
                            <a:noFill/>
                          </a:ln>
                          <a:solidFill>
                            <a:schemeClr val="tx1"/>
                          </a:solidFill>
                          <a:effectLst/>
                          <a:latin typeface="Century Gothic" pitchFamily="34" charset="0"/>
                          <a:ea typeface="宋体" pitchFamily="2" charset="-122"/>
                          <a:cs typeface="幼圆"/>
                        </a:rPr>
                        <a:t>Akun HPP di debet</a:t>
                      </a:r>
                      <a:endPar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Akun Penjualan di kredit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596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07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Jurnal penyesuaian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chemeClr val="tx1"/>
                          </a:solidFill>
                          <a:effectLst/>
                          <a:latin typeface="Century Gothic" pitchFamily="34" charset="0"/>
                          <a:ea typeface="宋体" pitchFamily="2" charset="-122"/>
                          <a:cs typeface="幼圆"/>
                        </a:rPr>
                        <a:t>Tidak ada jurnal penyesuaian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400" b="0" i="0" u="none" strike="noStrike" cap="none" normalizeH="0" baseline="0" dirty="0" smtClean="0">
                          <a:ln>
                            <a:noFill/>
                          </a:ln>
                          <a:solidFill>
                            <a:srgbClr val="000000"/>
                          </a:solidFill>
                          <a:effectLst/>
                          <a:latin typeface="Century Gothic" pitchFamily="34" charset="0"/>
                          <a:ea typeface="宋体" pitchFamily="2" charset="-122"/>
                          <a:cs typeface="幼圆"/>
                        </a:rPr>
                        <a:t>Terdapat jurnal penyesuaian akun PBD dan HPP(atau ILR)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bl>
          </a:graphicData>
        </a:graphic>
      </p:graphicFrame>
    </p:spTree>
    <p:extLst>
      <p:ext uri="{BB962C8B-B14F-4D97-AF65-F5344CB8AC3E}">
        <p14:creationId xmlns:p14="http://schemas.microsoft.com/office/powerpoint/2010/main" val="15438550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4">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381000"/>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sz="32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AKUNTANSI DI PERUSAHAAN DAGANG</a:t>
            </a:r>
            <a:endParaRPr lang="id-ID" sz="32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83568" y="277949"/>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6" name="Content Placeholder 2"/>
          <p:cNvSpPr txBox="1">
            <a:spLocks/>
          </p:cNvSpPr>
          <p:nvPr/>
        </p:nvSpPr>
        <p:spPr>
          <a:xfrm>
            <a:off x="441130" y="1988840"/>
            <a:ext cx="3466728" cy="4680520"/>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defRPr/>
            </a:pPr>
            <a:r>
              <a:rPr lang="en-US" sz="4500" dirty="0" smtClean="0">
                <a:solidFill>
                  <a:schemeClr val="tx1"/>
                </a:solidFill>
              </a:rPr>
              <a:t>P</a:t>
            </a:r>
            <a:r>
              <a:rPr lang="id-ID" sz="4500" dirty="0" smtClean="0">
                <a:solidFill>
                  <a:schemeClr val="tx1"/>
                </a:solidFill>
              </a:rPr>
              <a:t>encatatan (meliputi penjurnalan dan pemindah-bukuan)</a:t>
            </a:r>
            <a:r>
              <a:rPr lang="en-US" sz="4500" dirty="0" smtClean="0">
                <a:solidFill>
                  <a:schemeClr val="tx1"/>
                </a:solidFill>
              </a:rPr>
              <a:t> </a:t>
            </a:r>
            <a:r>
              <a:rPr lang="en-US" sz="4500" dirty="0" err="1" smtClean="0">
                <a:solidFill>
                  <a:schemeClr val="tx1"/>
                </a:solidFill>
              </a:rPr>
              <a:t>atas</a:t>
            </a:r>
            <a:r>
              <a:rPr lang="en-US" sz="4500" dirty="0" smtClean="0">
                <a:solidFill>
                  <a:schemeClr val="tx1"/>
                </a:solidFill>
              </a:rPr>
              <a:t> </a:t>
            </a:r>
            <a:r>
              <a:rPr lang="en-US" sz="4500" dirty="0" err="1" smtClean="0">
                <a:solidFill>
                  <a:schemeClr val="tx1"/>
                </a:solidFill>
              </a:rPr>
              <a:t>perubahan</a:t>
            </a:r>
            <a:r>
              <a:rPr lang="en-US" sz="4500" dirty="0" smtClean="0">
                <a:solidFill>
                  <a:schemeClr val="tx1"/>
                </a:solidFill>
              </a:rPr>
              <a:t> </a:t>
            </a:r>
            <a:r>
              <a:rPr lang="en-US" sz="4500" dirty="0" err="1" smtClean="0">
                <a:solidFill>
                  <a:schemeClr val="tx1"/>
                </a:solidFill>
              </a:rPr>
              <a:t>Barang</a:t>
            </a:r>
            <a:r>
              <a:rPr lang="en-US" sz="4500" dirty="0" smtClean="0">
                <a:solidFill>
                  <a:schemeClr val="tx1"/>
                </a:solidFill>
              </a:rPr>
              <a:t> </a:t>
            </a:r>
            <a:r>
              <a:rPr lang="en-US" sz="4500" dirty="0" err="1" smtClean="0">
                <a:solidFill>
                  <a:schemeClr val="tx1"/>
                </a:solidFill>
              </a:rPr>
              <a:t>Dagangan</a:t>
            </a:r>
            <a:r>
              <a:rPr lang="en-US" sz="4500" dirty="0" smtClean="0">
                <a:solidFill>
                  <a:schemeClr val="tx1"/>
                </a:solidFill>
              </a:rPr>
              <a:t> (</a:t>
            </a:r>
            <a:r>
              <a:rPr lang="en-US" sz="4500" b="1" dirty="0" smtClean="0">
                <a:solidFill>
                  <a:schemeClr val="tx1"/>
                </a:solidFill>
              </a:rPr>
              <a:t>BD</a:t>
            </a:r>
            <a:r>
              <a:rPr lang="en-US" sz="4500" dirty="0" smtClean="0">
                <a:solidFill>
                  <a:schemeClr val="tx1"/>
                </a:solidFill>
              </a:rPr>
              <a:t>) </a:t>
            </a:r>
            <a:r>
              <a:rPr lang="en-US" sz="4500" dirty="0" err="1" smtClean="0">
                <a:solidFill>
                  <a:schemeClr val="tx1"/>
                </a:solidFill>
              </a:rPr>
              <a:t>dilakukan</a:t>
            </a:r>
            <a:r>
              <a:rPr lang="en-US" sz="4500" dirty="0" smtClean="0">
                <a:solidFill>
                  <a:schemeClr val="tx1"/>
                </a:solidFill>
              </a:rPr>
              <a:t> s</a:t>
            </a:r>
            <a:r>
              <a:rPr lang="id-ID" sz="4500" dirty="0" smtClean="0">
                <a:solidFill>
                  <a:schemeClr val="tx1"/>
                </a:solidFill>
              </a:rPr>
              <a:t>ecara periodik. </a:t>
            </a:r>
            <a:endParaRPr lang="en-US" sz="4500" dirty="0" smtClean="0">
              <a:solidFill>
                <a:schemeClr val="tx1"/>
              </a:solidFill>
            </a:endParaRPr>
          </a:p>
          <a:p>
            <a:pPr marL="171450" indent="-171450" algn="l">
              <a:buFont typeface="Arial" pitchFamily="34" charset="0"/>
              <a:buChar char="•"/>
              <a:defRPr/>
            </a:pPr>
            <a:endParaRPr lang="en-US" sz="4500" dirty="0" smtClean="0">
              <a:solidFill>
                <a:schemeClr val="tx1"/>
              </a:solidFill>
            </a:endParaRPr>
          </a:p>
          <a:p>
            <a:pPr marL="457200" indent="-457200" algn="l">
              <a:buFont typeface="Arial" pitchFamily="34" charset="0"/>
              <a:buChar char="•"/>
              <a:defRPr/>
            </a:pPr>
            <a:r>
              <a:rPr lang="en-US" sz="4500" dirty="0" smtClean="0">
                <a:solidFill>
                  <a:schemeClr val="tx1"/>
                </a:solidFill>
              </a:rPr>
              <a:t>B</a:t>
            </a:r>
            <a:r>
              <a:rPr lang="id-ID" sz="4500" dirty="0" smtClean="0">
                <a:solidFill>
                  <a:schemeClr val="tx1"/>
                </a:solidFill>
              </a:rPr>
              <a:t>arang dagangan ditampung di akun Persediaan Barang Dagangan (</a:t>
            </a:r>
            <a:r>
              <a:rPr lang="id-ID" sz="4500" b="1" dirty="0" smtClean="0">
                <a:solidFill>
                  <a:schemeClr val="tx1"/>
                </a:solidFill>
              </a:rPr>
              <a:t>PBD</a:t>
            </a:r>
            <a:r>
              <a:rPr lang="id-ID" sz="4500" dirty="0" smtClean="0">
                <a:solidFill>
                  <a:schemeClr val="tx1"/>
                </a:solidFill>
              </a:rPr>
              <a:t>)</a:t>
            </a:r>
            <a:endParaRPr lang="en-US" sz="4500" dirty="0" smtClean="0">
              <a:solidFill>
                <a:schemeClr val="tx1"/>
              </a:solidFill>
            </a:endParaRPr>
          </a:p>
          <a:p>
            <a:pPr marL="171450" indent="-171450" algn="l">
              <a:buFont typeface="Arial" pitchFamily="34" charset="0"/>
              <a:buChar char="•"/>
              <a:defRPr/>
            </a:pPr>
            <a:endParaRPr lang="en-US" sz="4500" dirty="0" smtClean="0">
              <a:solidFill>
                <a:schemeClr val="tx1"/>
              </a:solidFill>
            </a:endParaRPr>
          </a:p>
          <a:p>
            <a:pPr marL="457200" indent="-457200" algn="l">
              <a:buFont typeface="Arial" pitchFamily="34" charset="0"/>
              <a:buChar char="•"/>
              <a:defRPr/>
            </a:pPr>
            <a:r>
              <a:rPr lang="en-US" sz="4500" dirty="0" smtClean="0">
                <a:solidFill>
                  <a:schemeClr val="tx1"/>
                </a:solidFill>
              </a:rPr>
              <a:t>P</a:t>
            </a:r>
            <a:r>
              <a:rPr lang="id-ID" sz="4500" dirty="0" smtClean="0">
                <a:solidFill>
                  <a:schemeClr val="tx1"/>
                </a:solidFill>
              </a:rPr>
              <a:t>encatatan di akun PBD dilakukan secara periodik pada akhir perioda ketika perusahaan menyusun laporan keuangan. </a:t>
            </a:r>
            <a:endParaRPr lang="en-US" sz="4500" dirty="0" smtClean="0">
              <a:solidFill>
                <a:schemeClr val="tx1"/>
              </a:solidFill>
            </a:endParaRPr>
          </a:p>
          <a:p>
            <a:pPr marL="171450" indent="-171450" algn="l">
              <a:buFont typeface="Arial" pitchFamily="34" charset="0"/>
              <a:buChar char="•"/>
              <a:defRPr/>
            </a:pPr>
            <a:endParaRPr lang="en-US" sz="4500" dirty="0" smtClean="0">
              <a:solidFill>
                <a:schemeClr val="tx1"/>
              </a:solidFill>
            </a:endParaRPr>
          </a:p>
          <a:p>
            <a:pPr marL="457200" indent="-457200" algn="l">
              <a:buFont typeface="Arial" pitchFamily="34" charset="0"/>
              <a:buChar char="•"/>
              <a:defRPr/>
            </a:pPr>
            <a:r>
              <a:rPr lang="id-ID" sz="4500" dirty="0" smtClean="0">
                <a:solidFill>
                  <a:schemeClr val="tx1"/>
                </a:solidFill>
              </a:rPr>
              <a:t>Pencatatan di akun PBD ini dibuat pada saat pencatatan penyesuai</a:t>
            </a:r>
            <a:r>
              <a:rPr lang="en-US" sz="4500" dirty="0" smtClean="0">
                <a:solidFill>
                  <a:schemeClr val="tx1"/>
                </a:solidFill>
              </a:rPr>
              <a:t>an</a:t>
            </a:r>
            <a:r>
              <a:rPr lang="id-ID" sz="4500" dirty="0" smtClean="0">
                <a:solidFill>
                  <a:schemeClr val="tx1"/>
                </a:solidFill>
              </a:rPr>
              <a:t>.</a:t>
            </a:r>
          </a:p>
          <a:p>
            <a:pPr>
              <a:defRPr/>
            </a:pPr>
            <a:endParaRPr lang="id-ID" dirty="0"/>
          </a:p>
        </p:txBody>
      </p:sp>
      <p:sp>
        <p:nvSpPr>
          <p:cNvPr id="9" name="Title 1"/>
          <p:cNvSpPr txBox="1">
            <a:spLocks/>
          </p:cNvSpPr>
          <p:nvPr/>
        </p:nvSpPr>
        <p:spPr>
          <a:xfrm>
            <a:off x="451835" y="1494908"/>
            <a:ext cx="4343400" cy="493932"/>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dirty="0" smtClean="0"/>
              <a:t/>
            </a:r>
            <a:br>
              <a:rPr lang="en-US" dirty="0" smtClean="0"/>
            </a:br>
            <a:r>
              <a:rPr lang="id-ID" sz="8000" dirty="0" smtClean="0"/>
              <a:t>KARAKTERISTIK METODA PERIODIK</a:t>
            </a:r>
            <a:br>
              <a:rPr lang="id-ID" sz="8000" dirty="0" smtClean="0"/>
            </a:br>
            <a:endParaRPr lang="id-ID" sz="8000" dirty="0"/>
          </a:p>
        </p:txBody>
      </p:sp>
      <p:sp>
        <p:nvSpPr>
          <p:cNvPr id="13" name="Content Placeholder 2"/>
          <p:cNvSpPr txBox="1">
            <a:spLocks/>
          </p:cNvSpPr>
          <p:nvPr/>
        </p:nvSpPr>
        <p:spPr>
          <a:xfrm>
            <a:off x="5220072" y="1741873"/>
            <a:ext cx="3466728" cy="475893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000" dirty="0" smtClean="0">
                <a:solidFill>
                  <a:schemeClr val="tx1"/>
                </a:solidFill>
              </a:rPr>
              <a:t>AKUN-AKUN</a:t>
            </a:r>
          </a:p>
          <a:p>
            <a:pPr algn="l"/>
            <a:endParaRPr lang="en-US" sz="2000" dirty="0">
              <a:solidFill>
                <a:schemeClr val="tx1"/>
              </a:solidFill>
            </a:endParaRPr>
          </a:p>
          <a:p>
            <a:pPr algn="l"/>
            <a:r>
              <a:rPr lang="id-ID" sz="2000" dirty="0" smtClean="0">
                <a:solidFill>
                  <a:schemeClr val="tx1"/>
                </a:solidFill>
              </a:rPr>
              <a:t>Persediaan barang dagangan (PBD)</a:t>
            </a:r>
            <a:endParaRPr lang="en-US" sz="2000" dirty="0" smtClean="0">
              <a:solidFill>
                <a:schemeClr val="tx1"/>
              </a:solidFill>
            </a:endParaRPr>
          </a:p>
          <a:p>
            <a:pPr algn="l"/>
            <a:r>
              <a:rPr lang="id-ID" sz="2000" dirty="0" smtClean="0">
                <a:solidFill>
                  <a:schemeClr val="tx1"/>
                </a:solidFill>
              </a:rPr>
              <a:t>Pembelian;</a:t>
            </a:r>
            <a:endParaRPr lang="en-US" sz="2000" dirty="0" smtClean="0">
              <a:solidFill>
                <a:schemeClr val="tx1"/>
              </a:solidFill>
            </a:endParaRPr>
          </a:p>
          <a:p>
            <a:pPr algn="l"/>
            <a:r>
              <a:rPr lang="id-ID" sz="2000" dirty="0" smtClean="0">
                <a:solidFill>
                  <a:schemeClr val="tx1"/>
                </a:solidFill>
              </a:rPr>
              <a:t>Potongan pembelian</a:t>
            </a:r>
            <a:endParaRPr lang="en-US" sz="2000" dirty="0" smtClean="0">
              <a:solidFill>
                <a:schemeClr val="tx1"/>
              </a:solidFill>
            </a:endParaRPr>
          </a:p>
          <a:p>
            <a:pPr algn="l"/>
            <a:r>
              <a:rPr lang="id-ID" sz="2000" dirty="0" smtClean="0">
                <a:solidFill>
                  <a:schemeClr val="tx1"/>
                </a:solidFill>
              </a:rPr>
              <a:t>Retur &amp; keringanan pembelian</a:t>
            </a:r>
            <a:endParaRPr lang="en-US" sz="2000" dirty="0" smtClean="0">
              <a:solidFill>
                <a:schemeClr val="tx1"/>
              </a:solidFill>
            </a:endParaRPr>
          </a:p>
          <a:p>
            <a:pPr algn="l"/>
            <a:r>
              <a:rPr lang="id-ID" sz="2000" dirty="0" smtClean="0">
                <a:solidFill>
                  <a:schemeClr val="tx1"/>
                </a:solidFill>
              </a:rPr>
              <a:t>Biaya angkut pembelian</a:t>
            </a:r>
            <a:endParaRPr lang="en-US" sz="2000" dirty="0" smtClean="0">
              <a:solidFill>
                <a:schemeClr val="tx1"/>
              </a:solidFill>
            </a:endParaRPr>
          </a:p>
          <a:p>
            <a:pPr algn="l"/>
            <a:r>
              <a:rPr lang="id-ID" sz="2000" dirty="0" smtClean="0">
                <a:solidFill>
                  <a:schemeClr val="tx1"/>
                </a:solidFill>
              </a:rPr>
              <a:t>Utang dagang</a:t>
            </a:r>
            <a:endParaRPr lang="en-US" sz="2000" dirty="0" smtClean="0">
              <a:solidFill>
                <a:schemeClr val="tx1"/>
              </a:solidFill>
            </a:endParaRPr>
          </a:p>
          <a:p>
            <a:pPr algn="l"/>
            <a:r>
              <a:rPr lang="id-ID" sz="2000" dirty="0" smtClean="0">
                <a:solidFill>
                  <a:schemeClr val="tx1"/>
                </a:solidFill>
              </a:rPr>
              <a:t>Penjualan</a:t>
            </a:r>
            <a:endParaRPr lang="en-US" sz="2000" dirty="0" smtClean="0">
              <a:solidFill>
                <a:schemeClr val="tx1"/>
              </a:solidFill>
            </a:endParaRPr>
          </a:p>
          <a:p>
            <a:pPr algn="l"/>
            <a:r>
              <a:rPr lang="id-ID" sz="2000" dirty="0" smtClean="0">
                <a:solidFill>
                  <a:schemeClr val="tx1"/>
                </a:solidFill>
              </a:rPr>
              <a:t>Potongan penjualan</a:t>
            </a:r>
            <a:endParaRPr lang="en-US" sz="2000" dirty="0" smtClean="0">
              <a:solidFill>
                <a:schemeClr val="tx1"/>
              </a:solidFill>
            </a:endParaRPr>
          </a:p>
          <a:p>
            <a:pPr algn="l"/>
            <a:r>
              <a:rPr lang="id-ID" sz="2000" dirty="0" smtClean="0">
                <a:solidFill>
                  <a:schemeClr val="tx1"/>
                </a:solidFill>
              </a:rPr>
              <a:t>Retur &amp; keringanan penjualan</a:t>
            </a:r>
            <a:endParaRPr lang="en-US" sz="2000" dirty="0" smtClean="0">
              <a:solidFill>
                <a:schemeClr val="tx1"/>
              </a:solidFill>
            </a:endParaRPr>
          </a:p>
          <a:p>
            <a:pPr algn="l"/>
            <a:r>
              <a:rPr lang="id-ID" sz="2000" dirty="0" smtClean="0">
                <a:solidFill>
                  <a:schemeClr val="tx1"/>
                </a:solidFill>
              </a:rPr>
              <a:t>Biaya pengiriman penjualan</a:t>
            </a:r>
            <a:endParaRPr lang="en-US" sz="2000" dirty="0" smtClean="0">
              <a:solidFill>
                <a:schemeClr val="tx1"/>
              </a:solidFill>
            </a:endParaRPr>
          </a:p>
          <a:p>
            <a:pPr algn="l"/>
            <a:r>
              <a:rPr lang="id-ID" sz="2000" dirty="0" smtClean="0">
                <a:solidFill>
                  <a:schemeClr val="tx1"/>
                </a:solidFill>
              </a:rPr>
              <a:t>Piutang dagang</a:t>
            </a:r>
            <a:endParaRPr lang="en-US" sz="2000" dirty="0" smtClean="0">
              <a:solidFill>
                <a:schemeClr val="tx1"/>
              </a:solidFill>
            </a:endParaRPr>
          </a:p>
          <a:p>
            <a:pPr algn="l"/>
            <a:r>
              <a:rPr lang="id-ID" sz="2000" dirty="0" smtClean="0">
                <a:solidFill>
                  <a:schemeClr val="tx1"/>
                </a:solidFill>
              </a:rPr>
              <a:t>Cadangan kerugian piutang tak tertagih</a:t>
            </a:r>
            <a:endParaRPr lang="en-US" sz="2000" dirty="0" smtClean="0">
              <a:solidFill>
                <a:schemeClr val="tx1"/>
              </a:solidFill>
            </a:endParaRPr>
          </a:p>
          <a:p>
            <a:pPr algn="l"/>
            <a:r>
              <a:rPr lang="id-ID" sz="2000" dirty="0" smtClean="0">
                <a:solidFill>
                  <a:schemeClr val="tx1"/>
                </a:solidFill>
              </a:rPr>
              <a:t>Biaya kerugian piutang tak tertagih</a:t>
            </a:r>
            <a:endParaRPr lang="en-US" sz="2000" dirty="0" smtClean="0">
              <a:solidFill>
                <a:schemeClr val="tx1"/>
              </a:solidFill>
            </a:endParaRPr>
          </a:p>
          <a:p>
            <a:pPr algn="l"/>
            <a:r>
              <a:rPr lang="id-ID" sz="2000" dirty="0" smtClean="0">
                <a:solidFill>
                  <a:schemeClr val="tx1"/>
                </a:solidFill>
              </a:rPr>
              <a:t>Harga pokok penjualan (HPP)</a:t>
            </a:r>
          </a:p>
        </p:txBody>
      </p:sp>
    </p:spTree>
    <p:extLst>
      <p:ext uri="{BB962C8B-B14F-4D97-AF65-F5344CB8AC3E}">
        <p14:creationId xmlns:p14="http://schemas.microsoft.com/office/powerpoint/2010/main" val="33594054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4">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381000"/>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sz="32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AKUNTANSI DI PERUSAHAAN DAGANG</a:t>
            </a:r>
            <a:endParaRPr lang="id-ID" sz="32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83568" y="277949"/>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6" name="Content Placeholder 2"/>
          <p:cNvSpPr txBox="1">
            <a:spLocks/>
          </p:cNvSpPr>
          <p:nvPr/>
        </p:nvSpPr>
        <p:spPr>
          <a:xfrm>
            <a:off x="441130" y="1988840"/>
            <a:ext cx="3466728" cy="4680520"/>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defRPr/>
            </a:pPr>
            <a:r>
              <a:rPr lang="en-US" sz="4500" dirty="0" smtClean="0">
                <a:solidFill>
                  <a:schemeClr val="tx1"/>
                </a:solidFill>
              </a:rPr>
              <a:t>P</a:t>
            </a:r>
            <a:r>
              <a:rPr lang="id-ID" sz="4500" dirty="0" smtClean="0">
                <a:solidFill>
                  <a:schemeClr val="tx1"/>
                </a:solidFill>
              </a:rPr>
              <a:t>encatatan (meliputi penjurnalan dan pemindah-bukuan)</a:t>
            </a:r>
            <a:r>
              <a:rPr lang="en-US" sz="4500" dirty="0" smtClean="0">
                <a:solidFill>
                  <a:schemeClr val="tx1"/>
                </a:solidFill>
              </a:rPr>
              <a:t> </a:t>
            </a:r>
            <a:r>
              <a:rPr lang="en-US" sz="4500" dirty="0" err="1" smtClean="0">
                <a:solidFill>
                  <a:schemeClr val="tx1"/>
                </a:solidFill>
              </a:rPr>
              <a:t>atas</a:t>
            </a:r>
            <a:r>
              <a:rPr lang="en-US" sz="4500" dirty="0" smtClean="0">
                <a:solidFill>
                  <a:schemeClr val="tx1"/>
                </a:solidFill>
              </a:rPr>
              <a:t> </a:t>
            </a:r>
            <a:r>
              <a:rPr lang="en-US" sz="4500" dirty="0" err="1" smtClean="0">
                <a:solidFill>
                  <a:schemeClr val="tx1"/>
                </a:solidFill>
              </a:rPr>
              <a:t>perubahan</a:t>
            </a:r>
            <a:r>
              <a:rPr lang="en-US" sz="4500" dirty="0" smtClean="0">
                <a:solidFill>
                  <a:schemeClr val="tx1"/>
                </a:solidFill>
              </a:rPr>
              <a:t> </a:t>
            </a:r>
            <a:r>
              <a:rPr lang="en-US" sz="4500" dirty="0" err="1" smtClean="0">
                <a:solidFill>
                  <a:schemeClr val="tx1"/>
                </a:solidFill>
              </a:rPr>
              <a:t>Barang</a:t>
            </a:r>
            <a:r>
              <a:rPr lang="en-US" sz="4500" dirty="0" smtClean="0">
                <a:solidFill>
                  <a:schemeClr val="tx1"/>
                </a:solidFill>
              </a:rPr>
              <a:t> </a:t>
            </a:r>
            <a:r>
              <a:rPr lang="en-US" sz="4500" dirty="0" err="1" smtClean="0">
                <a:solidFill>
                  <a:schemeClr val="tx1"/>
                </a:solidFill>
              </a:rPr>
              <a:t>Dagangan</a:t>
            </a:r>
            <a:r>
              <a:rPr lang="en-US" sz="4500" dirty="0" smtClean="0">
                <a:solidFill>
                  <a:schemeClr val="tx1"/>
                </a:solidFill>
              </a:rPr>
              <a:t> (</a:t>
            </a:r>
            <a:r>
              <a:rPr lang="en-US" sz="4500" b="1" dirty="0" smtClean="0">
                <a:solidFill>
                  <a:schemeClr val="tx1"/>
                </a:solidFill>
              </a:rPr>
              <a:t>BD</a:t>
            </a:r>
            <a:r>
              <a:rPr lang="en-US" sz="4500" dirty="0" smtClean="0">
                <a:solidFill>
                  <a:schemeClr val="tx1"/>
                </a:solidFill>
              </a:rPr>
              <a:t>) </a:t>
            </a:r>
            <a:r>
              <a:rPr lang="en-US" sz="4500" dirty="0" err="1" smtClean="0">
                <a:solidFill>
                  <a:schemeClr val="tx1"/>
                </a:solidFill>
              </a:rPr>
              <a:t>dilakukan</a:t>
            </a:r>
            <a:r>
              <a:rPr lang="en-US" sz="4500" dirty="0" smtClean="0">
                <a:solidFill>
                  <a:schemeClr val="tx1"/>
                </a:solidFill>
              </a:rPr>
              <a:t> s</a:t>
            </a:r>
            <a:r>
              <a:rPr lang="id-ID" sz="4500" dirty="0" smtClean="0">
                <a:solidFill>
                  <a:schemeClr val="tx1"/>
                </a:solidFill>
              </a:rPr>
              <a:t>ecara periodik. </a:t>
            </a:r>
            <a:endParaRPr lang="en-US" sz="4500" dirty="0" smtClean="0">
              <a:solidFill>
                <a:schemeClr val="tx1"/>
              </a:solidFill>
            </a:endParaRPr>
          </a:p>
          <a:p>
            <a:pPr marL="171450" indent="-171450" algn="l">
              <a:buFont typeface="Arial" pitchFamily="34" charset="0"/>
              <a:buChar char="•"/>
              <a:defRPr/>
            </a:pPr>
            <a:endParaRPr lang="en-US" sz="4500" dirty="0" smtClean="0">
              <a:solidFill>
                <a:schemeClr val="tx1"/>
              </a:solidFill>
            </a:endParaRPr>
          </a:p>
          <a:p>
            <a:pPr marL="457200" indent="-457200" algn="l">
              <a:buFont typeface="Arial" pitchFamily="34" charset="0"/>
              <a:buChar char="•"/>
              <a:defRPr/>
            </a:pPr>
            <a:r>
              <a:rPr lang="en-US" sz="4500" dirty="0" smtClean="0">
                <a:solidFill>
                  <a:schemeClr val="tx1"/>
                </a:solidFill>
              </a:rPr>
              <a:t>B</a:t>
            </a:r>
            <a:r>
              <a:rPr lang="id-ID" sz="4500" dirty="0" smtClean="0">
                <a:solidFill>
                  <a:schemeClr val="tx1"/>
                </a:solidFill>
              </a:rPr>
              <a:t>arang dagangan ditampung di akun Persediaan Barang Dagangan (</a:t>
            </a:r>
            <a:r>
              <a:rPr lang="id-ID" sz="4500" b="1" dirty="0" smtClean="0">
                <a:solidFill>
                  <a:schemeClr val="tx1"/>
                </a:solidFill>
              </a:rPr>
              <a:t>PBD</a:t>
            </a:r>
            <a:r>
              <a:rPr lang="id-ID" sz="4500" dirty="0" smtClean="0">
                <a:solidFill>
                  <a:schemeClr val="tx1"/>
                </a:solidFill>
              </a:rPr>
              <a:t>)</a:t>
            </a:r>
            <a:endParaRPr lang="en-US" sz="4500" dirty="0" smtClean="0">
              <a:solidFill>
                <a:schemeClr val="tx1"/>
              </a:solidFill>
            </a:endParaRPr>
          </a:p>
          <a:p>
            <a:pPr marL="171450" indent="-171450" algn="l">
              <a:buFont typeface="Arial" pitchFamily="34" charset="0"/>
              <a:buChar char="•"/>
              <a:defRPr/>
            </a:pPr>
            <a:endParaRPr lang="en-US" sz="4500" dirty="0" smtClean="0">
              <a:solidFill>
                <a:schemeClr val="tx1"/>
              </a:solidFill>
            </a:endParaRPr>
          </a:p>
          <a:p>
            <a:pPr marL="457200" indent="-457200" algn="l">
              <a:buFont typeface="Arial" pitchFamily="34" charset="0"/>
              <a:buChar char="•"/>
              <a:defRPr/>
            </a:pPr>
            <a:r>
              <a:rPr lang="en-US" sz="4500" dirty="0" smtClean="0">
                <a:solidFill>
                  <a:schemeClr val="tx1"/>
                </a:solidFill>
              </a:rPr>
              <a:t>P</a:t>
            </a:r>
            <a:r>
              <a:rPr lang="id-ID" sz="4500" dirty="0" smtClean="0">
                <a:solidFill>
                  <a:schemeClr val="tx1"/>
                </a:solidFill>
              </a:rPr>
              <a:t>encatatan di akun PBD dilakukan secara periodik pada akhir perioda ketika perusahaan menyusun laporan keuangan. </a:t>
            </a:r>
            <a:endParaRPr lang="en-US" sz="4500" dirty="0" smtClean="0">
              <a:solidFill>
                <a:schemeClr val="tx1"/>
              </a:solidFill>
            </a:endParaRPr>
          </a:p>
          <a:p>
            <a:pPr marL="171450" indent="-171450" algn="l">
              <a:buFont typeface="Arial" pitchFamily="34" charset="0"/>
              <a:buChar char="•"/>
              <a:defRPr/>
            </a:pPr>
            <a:endParaRPr lang="en-US" sz="4500" dirty="0" smtClean="0">
              <a:solidFill>
                <a:schemeClr val="tx1"/>
              </a:solidFill>
            </a:endParaRPr>
          </a:p>
          <a:p>
            <a:pPr marL="457200" indent="-457200" algn="l">
              <a:buFont typeface="Arial" pitchFamily="34" charset="0"/>
              <a:buChar char="•"/>
              <a:defRPr/>
            </a:pPr>
            <a:r>
              <a:rPr lang="id-ID" sz="4500" dirty="0" smtClean="0">
                <a:solidFill>
                  <a:schemeClr val="tx1"/>
                </a:solidFill>
              </a:rPr>
              <a:t>Pencatatan di akun PBD ini dibuat pada saat pencatatan penyesuai</a:t>
            </a:r>
            <a:r>
              <a:rPr lang="en-US" sz="4500" dirty="0" smtClean="0">
                <a:solidFill>
                  <a:schemeClr val="tx1"/>
                </a:solidFill>
              </a:rPr>
              <a:t>an</a:t>
            </a:r>
            <a:r>
              <a:rPr lang="id-ID" sz="4500" dirty="0" smtClean="0">
                <a:solidFill>
                  <a:schemeClr val="tx1"/>
                </a:solidFill>
              </a:rPr>
              <a:t>.</a:t>
            </a:r>
          </a:p>
          <a:p>
            <a:pPr>
              <a:defRPr/>
            </a:pPr>
            <a:endParaRPr lang="id-ID" dirty="0"/>
          </a:p>
        </p:txBody>
      </p:sp>
      <p:sp>
        <p:nvSpPr>
          <p:cNvPr id="9" name="Title 1"/>
          <p:cNvSpPr txBox="1">
            <a:spLocks/>
          </p:cNvSpPr>
          <p:nvPr/>
        </p:nvSpPr>
        <p:spPr>
          <a:xfrm>
            <a:off x="451835" y="1494908"/>
            <a:ext cx="4343400" cy="493932"/>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US" dirty="0" smtClean="0"/>
              <a:t/>
            </a:r>
            <a:br>
              <a:rPr lang="en-US" dirty="0" smtClean="0"/>
            </a:br>
            <a:r>
              <a:rPr lang="id-ID" sz="8000" dirty="0" smtClean="0"/>
              <a:t>KARAKTERISTIK METODA PERIODIK</a:t>
            </a:r>
            <a:br>
              <a:rPr lang="id-ID" sz="8000" dirty="0" smtClean="0"/>
            </a:br>
            <a:endParaRPr lang="id-ID" sz="8000" dirty="0"/>
          </a:p>
        </p:txBody>
      </p:sp>
      <p:sp>
        <p:nvSpPr>
          <p:cNvPr id="13" name="Content Placeholder 2"/>
          <p:cNvSpPr txBox="1">
            <a:spLocks/>
          </p:cNvSpPr>
          <p:nvPr/>
        </p:nvSpPr>
        <p:spPr>
          <a:xfrm>
            <a:off x="5220072" y="1741873"/>
            <a:ext cx="3466728" cy="475893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000" dirty="0" smtClean="0">
                <a:solidFill>
                  <a:schemeClr val="tx1"/>
                </a:solidFill>
              </a:rPr>
              <a:t>AKUN-AKUN</a:t>
            </a:r>
          </a:p>
          <a:p>
            <a:pPr algn="l"/>
            <a:endParaRPr lang="en-US" sz="2000" dirty="0">
              <a:solidFill>
                <a:schemeClr val="tx1"/>
              </a:solidFill>
            </a:endParaRPr>
          </a:p>
          <a:p>
            <a:pPr algn="l"/>
            <a:r>
              <a:rPr lang="id-ID" sz="2000" dirty="0" smtClean="0">
                <a:solidFill>
                  <a:schemeClr val="tx1"/>
                </a:solidFill>
              </a:rPr>
              <a:t>Persediaan barang dagangan (PBD)</a:t>
            </a:r>
            <a:endParaRPr lang="en-US" sz="2000" dirty="0" smtClean="0">
              <a:solidFill>
                <a:schemeClr val="tx1"/>
              </a:solidFill>
            </a:endParaRPr>
          </a:p>
          <a:p>
            <a:pPr algn="l"/>
            <a:r>
              <a:rPr lang="id-ID" sz="2000" dirty="0" smtClean="0">
                <a:solidFill>
                  <a:schemeClr val="tx1"/>
                </a:solidFill>
              </a:rPr>
              <a:t>Pembelian;</a:t>
            </a:r>
            <a:endParaRPr lang="en-US" sz="2000" dirty="0" smtClean="0">
              <a:solidFill>
                <a:schemeClr val="tx1"/>
              </a:solidFill>
            </a:endParaRPr>
          </a:p>
          <a:p>
            <a:pPr algn="l"/>
            <a:r>
              <a:rPr lang="id-ID" sz="2000" dirty="0" smtClean="0">
                <a:solidFill>
                  <a:schemeClr val="tx1"/>
                </a:solidFill>
              </a:rPr>
              <a:t>Potongan pembelian</a:t>
            </a:r>
            <a:endParaRPr lang="en-US" sz="2000" dirty="0" smtClean="0">
              <a:solidFill>
                <a:schemeClr val="tx1"/>
              </a:solidFill>
            </a:endParaRPr>
          </a:p>
          <a:p>
            <a:pPr algn="l"/>
            <a:r>
              <a:rPr lang="id-ID" sz="2000" dirty="0" smtClean="0">
                <a:solidFill>
                  <a:schemeClr val="tx1"/>
                </a:solidFill>
              </a:rPr>
              <a:t>Retur &amp; keringanan pembelian</a:t>
            </a:r>
            <a:endParaRPr lang="en-US" sz="2000" dirty="0" smtClean="0">
              <a:solidFill>
                <a:schemeClr val="tx1"/>
              </a:solidFill>
            </a:endParaRPr>
          </a:p>
          <a:p>
            <a:pPr algn="l"/>
            <a:r>
              <a:rPr lang="id-ID" sz="2000" dirty="0" smtClean="0">
                <a:solidFill>
                  <a:schemeClr val="tx1"/>
                </a:solidFill>
              </a:rPr>
              <a:t>Biaya angkut pembelian</a:t>
            </a:r>
            <a:endParaRPr lang="en-US" sz="2000" dirty="0" smtClean="0">
              <a:solidFill>
                <a:schemeClr val="tx1"/>
              </a:solidFill>
            </a:endParaRPr>
          </a:p>
          <a:p>
            <a:pPr algn="l"/>
            <a:r>
              <a:rPr lang="id-ID" sz="2000" dirty="0" smtClean="0">
                <a:solidFill>
                  <a:schemeClr val="tx1"/>
                </a:solidFill>
              </a:rPr>
              <a:t>Utang dagang</a:t>
            </a:r>
            <a:endParaRPr lang="en-US" sz="2000" dirty="0" smtClean="0">
              <a:solidFill>
                <a:schemeClr val="tx1"/>
              </a:solidFill>
            </a:endParaRPr>
          </a:p>
          <a:p>
            <a:pPr algn="l"/>
            <a:r>
              <a:rPr lang="id-ID" sz="2000" dirty="0" smtClean="0">
                <a:solidFill>
                  <a:schemeClr val="tx1"/>
                </a:solidFill>
              </a:rPr>
              <a:t>Penjualan</a:t>
            </a:r>
            <a:endParaRPr lang="en-US" sz="2000" dirty="0" smtClean="0">
              <a:solidFill>
                <a:schemeClr val="tx1"/>
              </a:solidFill>
            </a:endParaRPr>
          </a:p>
          <a:p>
            <a:pPr algn="l"/>
            <a:r>
              <a:rPr lang="id-ID" sz="2000" dirty="0" smtClean="0">
                <a:solidFill>
                  <a:schemeClr val="tx1"/>
                </a:solidFill>
              </a:rPr>
              <a:t>Potongan penjualan</a:t>
            </a:r>
            <a:endParaRPr lang="en-US" sz="2000" dirty="0" smtClean="0">
              <a:solidFill>
                <a:schemeClr val="tx1"/>
              </a:solidFill>
            </a:endParaRPr>
          </a:p>
          <a:p>
            <a:pPr algn="l"/>
            <a:r>
              <a:rPr lang="id-ID" sz="2000" dirty="0" smtClean="0">
                <a:solidFill>
                  <a:schemeClr val="tx1"/>
                </a:solidFill>
              </a:rPr>
              <a:t>Retur &amp; keringanan penjualan</a:t>
            </a:r>
            <a:endParaRPr lang="en-US" sz="2000" dirty="0" smtClean="0">
              <a:solidFill>
                <a:schemeClr val="tx1"/>
              </a:solidFill>
            </a:endParaRPr>
          </a:p>
          <a:p>
            <a:pPr algn="l"/>
            <a:r>
              <a:rPr lang="id-ID" sz="2000" dirty="0" smtClean="0">
                <a:solidFill>
                  <a:schemeClr val="tx1"/>
                </a:solidFill>
              </a:rPr>
              <a:t>Biaya pengiriman penjualan</a:t>
            </a:r>
            <a:endParaRPr lang="en-US" sz="2000" dirty="0" smtClean="0">
              <a:solidFill>
                <a:schemeClr val="tx1"/>
              </a:solidFill>
            </a:endParaRPr>
          </a:p>
          <a:p>
            <a:pPr algn="l"/>
            <a:r>
              <a:rPr lang="id-ID" sz="2000" dirty="0" smtClean="0">
                <a:solidFill>
                  <a:schemeClr val="tx1"/>
                </a:solidFill>
              </a:rPr>
              <a:t>Piutang dagang</a:t>
            </a:r>
            <a:endParaRPr lang="en-US" sz="2000" dirty="0" smtClean="0">
              <a:solidFill>
                <a:schemeClr val="tx1"/>
              </a:solidFill>
            </a:endParaRPr>
          </a:p>
          <a:p>
            <a:pPr algn="l"/>
            <a:r>
              <a:rPr lang="id-ID" sz="2000" dirty="0" smtClean="0">
                <a:solidFill>
                  <a:schemeClr val="tx1"/>
                </a:solidFill>
              </a:rPr>
              <a:t>Cadangan kerugian piutang tak tertagih</a:t>
            </a:r>
            <a:endParaRPr lang="en-US" sz="2000" dirty="0" smtClean="0">
              <a:solidFill>
                <a:schemeClr val="tx1"/>
              </a:solidFill>
            </a:endParaRPr>
          </a:p>
          <a:p>
            <a:pPr algn="l"/>
            <a:r>
              <a:rPr lang="id-ID" sz="2000" dirty="0" smtClean="0">
                <a:solidFill>
                  <a:schemeClr val="tx1"/>
                </a:solidFill>
              </a:rPr>
              <a:t>Biaya kerugian piutang tak tertagih</a:t>
            </a:r>
            <a:endParaRPr lang="en-US" sz="2000" dirty="0" smtClean="0">
              <a:solidFill>
                <a:schemeClr val="tx1"/>
              </a:solidFill>
            </a:endParaRPr>
          </a:p>
          <a:p>
            <a:pPr algn="l"/>
            <a:r>
              <a:rPr lang="id-ID" sz="2000" dirty="0" smtClean="0">
                <a:solidFill>
                  <a:schemeClr val="tx1"/>
                </a:solidFill>
              </a:rPr>
              <a:t>Harga pokok penjualan (HPP)</a:t>
            </a:r>
          </a:p>
        </p:txBody>
      </p:sp>
    </p:spTree>
    <p:extLst>
      <p:ext uri="{BB962C8B-B14F-4D97-AF65-F5344CB8AC3E}">
        <p14:creationId xmlns:p14="http://schemas.microsoft.com/office/powerpoint/2010/main" val="21275705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5">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44624"/>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4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PENTATATAN PEMBELIAN DAN PENGELUARAN KAS</a:t>
            </a:r>
            <a:endParaRPr lang="id-ID" sz="24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11560" y="116632"/>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graphicFrame>
        <p:nvGraphicFramePr>
          <p:cNvPr id="15" name="Group 222"/>
          <p:cNvGraphicFramePr>
            <a:graphicFrameLocks noGrp="1"/>
          </p:cNvGraphicFramePr>
          <p:nvPr>
            <p:extLst>
              <p:ext uri="{D42A27DB-BD31-4B8C-83A1-F6EECF244321}">
                <p14:modId xmlns:p14="http://schemas.microsoft.com/office/powerpoint/2010/main" val="404553337"/>
              </p:ext>
            </p:extLst>
          </p:nvPr>
        </p:nvGraphicFramePr>
        <p:xfrm>
          <a:off x="285750" y="1389692"/>
          <a:ext cx="8715375" cy="5135652"/>
        </p:xfrm>
        <a:graphic>
          <a:graphicData uri="http://schemas.openxmlformats.org/drawingml/2006/table">
            <a:tbl>
              <a:tblPr/>
              <a:tblGrid>
                <a:gridCol w="4286250"/>
                <a:gridCol w="4429125"/>
              </a:tblGrid>
              <a:tr h="518124">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Cambria" pitchFamily="18" charset="0"/>
                        </a:rPr>
                        <a:t>PERIODIK</a:t>
                      </a:r>
                      <a:endParaRPr kumimoji="0" lang="en-US" sz="2800" b="0" i="0" u="none" strike="noStrike" cap="none" normalizeH="0" baseline="0" dirty="0" smtClean="0">
                        <a:ln>
                          <a:noFill/>
                        </a:ln>
                        <a:solidFill>
                          <a:schemeClr val="tx1"/>
                        </a:solidFill>
                        <a:effectLst/>
                        <a:latin typeface="Cambria" pitchFamily="18" charset="0"/>
                      </a:endParaRP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Cambria" pitchFamily="18" charset="0"/>
                        </a:rPr>
                        <a:t>PERPECTUAL</a:t>
                      </a:r>
                      <a:endParaRPr kumimoji="0" lang="en-US" sz="2800" b="0" i="0" u="none" strike="noStrike" cap="none" normalizeH="0" baseline="0" dirty="0" smtClean="0">
                        <a:ln>
                          <a:noFill/>
                        </a:ln>
                        <a:solidFill>
                          <a:schemeClr val="tx1"/>
                        </a:solidFill>
                        <a:effectLst/>
                        <a:latin typeface="Cambria" pitchFamily="18" charset="0"/>
                      </a:endParaRP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37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Pembelian</a:t>
                      </a:r>
                      <a:r>
                        <a:rPr kumimoji="0" lang="en-US" sz="1800" b="0" i="0" u="none" strike="noStrike" cap="none" normalizeH="0" baseline="0" dirty="0" smtClean="0">
                          <a:ln>
                            <a:noFill/>
                          </a:ln>
                          <a:solidFill>
                            <a:schemeClr val="tx1"/>
                          </a:solidFill>
                          <a:effectLst/>
                          <a:latin typeface="Times New Roman" pitchFamily="18" charset="0"/>
                        </a:rPr>
                        <a:t>  ( D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Persediaan</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Barang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Dagangan</a:t>
                      </a:r>
                      <a:r>
                        <a:rPr kumimoji="0" lang="en-US" sz="1800" b="0" i="0" u="none" strike="noStrike" cap="none" normalizeH="0" baseline="0" dirty="0" smtClean="0">
                          <a:ln>
                            <a:noFill/>
                          </a:ln>
                          <a:solidFill>
                            <a:schemeClr val="tx1"/>
                          </a:solidFill>
                          <a:effectLst/>
                          <a:latin typeface="Times New Roman" pitchFamily="18" charset="0"/>
                        </a:rPr>
                        <a:t> ( D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37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Kas</a:t>
                      </a:r>
                      <a:r>
                        <a:rPr kumimoji="0" lang="en-US" sz="1800" b="0" i="0" u="none" strike="noStrike" cap="none" normalizeH="0" baseline="0" dirty="0" smtClean="0">
                          <a:ln>
                            <a:noFill/>
                          </a:ln>
                          <a:solidFill>
                            <a:schemeClr val="tx1"/>
                          </a:solidFill>
                          <a:effectLst/>
                          <a:latin typeface="Times New Roman" pitchFamily="18" charset="0"/>
                        </a:rPr>
                        <a:t> ( K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Kas</a:t>
                      </a:r>
                      <a:r>
                        <a:rPr kumimoji="0" lang="en-US" sz="1800" b="0" i="0" u="none" strike="noStrike" cap="none" normalizeH="0" baseline="0" dirty="0" smtClean="0">
                          <a:ln>
                            <a:noFill/>
                          </a:ln>
                          <a:solidFill>
                            <a:schemeClr val="tx1"/>
                          </a:solidFill>
                          <a:effectLst/>
                          <a:latin typeface="Times New Roman" pitchFamily="18" charset="0"/>
                        </a:rPr>
                        <a:t> ( K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37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tunai</a:t>
                      </a:r>
                      <a:r>
                        <a:rPr kumimoji="0" lang="en-US" sz="1200" b="0" i="1" u="none" strike="noStrike" cap="none" normalizeH="0" baseline="0" dirty="0" smtClean="0">
                          <a:ln>
                            <a:noFill/>
                          </a:ln>
                          <a:solidFill>
                            <a:schemeClr val="tx1"/>
                          </a:solidFill>
                          <a:effectLst/>
                          <a:latin typeface="Times New Roman" pitchFamily="18" charset="0"/>
                        </a:rPr>
                        <a:t>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secara</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tunai</a:t>
                      </a:r>
                      <a:r>
                        <a:rPr kumimoji="0" lang="en-US" sz="1200" b="0" i="1" u="none" strike="noStrike" cap="none" normalizeH="0" baseline="0" dirty="0" smtClean="0">
                          <a:ln>
                            <a:noFill/>
                          </a:ln>
                          <a:solidFill>
                            <a:schemeClr val="tx1"/>
                          </a:solidFill>
                          <a:effectLst/>
                          <a:latin typeface="Times New Roman" pitchFamily="18" charset="0"/>
                        </a:rPr>
                        <a:t>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0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2000" b="0" i="0" u="none" strike="noStrike" cap="none" normalizeH="0" baseline="0" dirty="0" smtClean="0">
                        <a:ln>
                          <a:noFill/>
                        </a:ln>
                        <a:solidFill>
                          <a:schemeClr val="tx1"/>
                        </a:solidFill>
                        <a:effectLst/>
                        <a:latin typeface="Times New Roman" pitchFamily="18" charset="0"/>
                      </a:endParaRPr>
                    </a:p>
                  </a:txBody>
                  <a:tcPr marL="91439" marR="91439" marT="45709" marB="45709"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29">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Pembelian</a:t>
                      </a:r>
                      <a:r>
                        <a:rPr kumimoji="0" lang="en-US" sz="1800" b="0" i="0" u="none" strike="noStrike" cap="none" normalizeH="0" baseline="0" dirty="0" smtClean="0">
                          <a:ln>
                            <a:noFill/>
                          </a:ln>
                          <a:solidFill>
                            <a:schemeClr val="tx1"/>
                          </a:solidFill>
                          <a:effectLst/>
                          <a:latin typeface="Times New Roman" pitchFamily="18" charset="0"/>
                        </a:rPr>
                        <a:t> ( D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Persediaan</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Barang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Dagangan</a:t>
                      </a:r>
                      <a:r>
                        <a:rPr kumimoji="0" lang="en-US" sz="1800" b="0" i="0" u="none" strike="noStrike" cap="none" normalizeH="0" baseline="0" dirty="0" smtClean="0">
                          <a:ln>
                            <a:noFill/>
                          </a:ln>
                          <a:solidFill>
                            <a:schemeClr val="tx1"/>
                          </a:solidFill>
                          <a:effectLst/>
                          <a:latin typeface="Times New Roman" pitchFamily="18" charset="0"/>
                        </a:rPr>
                        <a:t> ( D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29">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Hutang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t>
                      </a:r>
                      <a:r>
                        <a:rPr kumimoji="0" lang="en-US" sz="1800" b="0" i="0" u="none" strike="noStrike" cap="none" normalizeH="0" baseline="0" dirty="0" smtClean="0">
                          <a:ln>
                            <a:noFill/>
                          </a:ln>
                          <a:solidFill>
                            <a:schemeClr val="tx1"/>
                          </a:solidFill>
                          <a:effectLst/>
                          <a:latin typeface="Times New Roman" pitchFamily="18" charset="0"/>
                        </a:rPr>
                        <a:t> ( K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Hutang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t>
                      </a:r>
                      <a:r>
                        <a:rPr kumimoji="0" lang="en-US" sz="1800" b="0" i="0" u="none" strike="noStrike" cap="none" normalizeH="0" baseline="0" dirty="0" smtClean="0">
                          <a:ln>
                            <a:noFill/>
                          </a:ln>
                          <a:solidFill>
                            <a:schemeClr val="tx1"/>
                          </a:solidFill>
                          <a:effectLst/>
                          <a:latin typeface="Times New Roman" pitchFamily="18" charset="0"/>
                        </a:rPr>
                        <a:t> ( K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29556">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kredit</a:t>
                      </a:r>
                      <a:r>
                        <a:rPr kumimoji="0" lang="en-US" sz="1200" b="0" i="1" u="none" strike="noStrike" cap="none" normalizeH="0" baseline="0" dirty="0" smtClean="0">
                          <a:ln>
                            <a:noFill/>
                          </a:ln>
                          <a:solidFill>
                            <a:schemeClr val="tx1"/>
                          </a:solidFill>
                          <a:effectLst/>
                          <a:latin typeface="Times New Roman" pitchFamily="18" charset="0"/>
                        </a:rPr>
                        <a:t>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secara</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kredit</a:t>
                      </a:r>
                      <a:r>
                        <a:rPr kumimoji="0" lang="en-US" sz="1200" b="0" i="1" u="none" strike="noStrike" cap="none" normalizeH="0" baseline="0" dirty="0" smtClean="0">
                          <a:ln>
                            <a:noFill/>
                          </a:ln>
                          <a:solidFill>
                            <a:schemeClr val="tx1"/>
                          </a:solidFill>
                          <a:effectLst/>
                          <a:latin typeface="Times New Roman" pitchFamily="18" charset="0"/>
                        </a:rPr>
                        <a:t>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0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2000" b="0" i="0" u="none" strike="noStrike" cap="none" normalizeH="0" baseline="0" dirty="0" smtClean="0">
                        <a:ln>
                          <a:noFill/>
                        </a:ln>
                        <a:solidFill>
                          <a:schemeClr val="tx1"/>
                        </a:solidFill>
                        <a:effectLst/>
                        <a:latin typeface="Times New Roman" pitchFamily="18" charset="0"/>
                      </a:endParaRP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29">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Hutang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t>
                      </a:r>
                      <a:r>
                        <a:rPr kumimoji="0" lang="en-US" sz="1800" b="0" i="0" u="none" strike="noStrike" cap="none" normalizeH="0" baseline="0" dirty="0" smtClean="0">
                          <a:ln>
                            <a:noFill/>
                          </a:ln>
                          <a:solidFill>
                            <a:schemeClr val="tx1"/>
                          </a:solidFill>
                          <a:effectLst/>
                          <a:latin typeface="Times New Roman" pitchFamily="18" charset="0"/>
                        </a:rPr>
                        <a:t> ( D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Kas</a:t>
                      </a:r>
                      <a:r>
                        <a:rPr kumimoji="0" lang="en-US" sz="1800" b="0" i="0" u="none" strike="noStrike" cap="none" normalizeH="0" baseline="0" dirty="0" smtClean="0">
                          <a:ln>
                            <a:noFill/>
                          </a:ln>
                          <a:solidFill>
                            <a:schemeClr val="tx1"/>
                          </a:solidFill>
                          <a:effectLst/>
                          <a:latin typeface="Times New Roman" pitchFamily="18" charset="0"/>
                        </a:rPr>
                        <a:t> / </a:t>
                      </a:r>
                      <a:r>
                        <a:rPr kumimoji="0" lang="en-US" sz="1800" b="0" i="0" u="none" strike="noStrike" cap="none" normalizeH="0" baseline="0" dirty="0" err="1" smtClean="0">
                          <a:ln>
                            <a:noFill/>
                          </a:ln>
                          <a:solidFill>
                            <a:schemeClr val="tx1"/>
                          </a:solidFill>
                          <a:effectLst/>
                          <a:latin typeface="Times New Roman" pitchFamily="18" charset="0"/>
                        </a:rPr>
                        <a:t>Hutang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t>
                      </a:r>
                      <a:r>
                        <a:rPr kumimoji="0" lang="en-US" sz="1800" b="0" i="0" u="none" strike="noStrike" cap="none" normalizeH="0" baseline="0" dirty="0" smtClean="0">
                          <a:ln>
                            <a:noFill/>
                          </a:ln>
                          <a:solidFill>
                            <a:schemeClr val="tx1"/>
                          </a:solidFill>
                          <a:effectLst/>
                          <a:latin typeface="Times New Roman" pitchFamily="18" charset="0"/>
                        </a:rPr>
                        <a:t> ( D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0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Retur</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Pembelian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pengurangan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harga</a:t>
                      </a:r>
                      <a:r>
                        <a:rPr kumimoji="0" lang="en-US" sz="1800" b="0" i="0" u="none" strike="noStrike" cap="none" normalizeH="0" baseline="0" dirty="0" smtClean="0">
                          <a:ln>
                            <a:noFill/>
                          </a:ln>
                          <a:solidFill>
                            <a:schemeClr val="tx1"/>
                          </a:solidFill>
                          <a:effectLst/>
                          <a:latin typeface="Times New Roman" pitchFamily="18" charset="0"/>
                        </a:rPr>
                        <a:t> (K )</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Persediaan</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Barang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Dagangan</a:t>
                      </a:r>
                      <a:r>
                        <a:rPr kumimoji="0" lang="en-US" sz="1800" b="0" i="0" u="none" strike="noStrike" cap="none" normalizeH="0" baseline="0" dirty="0" smtClean="0">
                          <a:ln>
                            <a:noFill/>
                          </a:ln>
                          <a:solidFill>
                            <a:schemeClr val="tx1"/>
                          </a:solidFill>
                          <a:effectLst/>
                          <a:latin typeface="Times New Roman" pitchFamily="18" charset="0"/>
                        </a:rPr>
                        <a:t> ( K)</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0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retur</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kredit</a:t>
                      </a:r>
                      <a:r>
                        <a:rPr kumimoji="0" lang="en-US" sz="1200" b="0" i="1" u="none" strike="noStrike" cap="none" normalizeH="0" baseline="0" dirty="0" smtClean="0">
                          <a:ln>
                            <a:noFill/>
                          </a:ln>
                          <a:solidFill>
                            <a:schemeClr val="tx1"/>
                          </a:solidFill>
                          <a:effectLst/>
                          <a:latin typeface="Times New Roman" pitchFamily="18" charset="0"/>
                        </a:rPr>
                        <a:t>)</a:t>
                      </a: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retur</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pembelian</a:t>
                      </a:r>
                      <a:r>
                        <a:rPr kumimoji="0" lang="en-US" sz="1200" b="0" i="1" u="none" strike="noStrike" cap="none" normalizeH="0" baseline="0" dirty="0" smtClean="0">
                          <a:ln>
                            <a:noFill/>
                          </a:ln>
                          <a:solidFill>
                            <a:schemeClr val="tx1"/>
                          </a:solidFill>
                          <a:effectLst/>
                          <a:latin typeface="Times New Roman" pitchFamily="18" charset="0"/>
                        </a:rPr>
                        <a:t> )</a:t>
                      </a:r>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29">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200" b="0" i="1" u="none" strike="noStrike" cap="none" normalizeH="0" baseline="0" dirty="0" smtClean="0">
                        <a:ln>
                          <a:noFill/>
                        </a:ln>
                        <a:solidFill>
                          <a:schemeClr val="tx1"/>
                        </a:solidFill>
                        <a:effectLst/>
                        <a:latin typeface="Times New Roman" pitchFamily="18" charset="0"/>
                      </a:endParaRPr>
                    </a:p>
                  </a:txBody>
                  <a:tcPr marL="91439" marR="91439" marT="45709" marB="45709"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endParaRPr lang="en-US" sz="1800" dirty="0"/>
                    </a:p>
                  </a:txBody>
                  <a:tcPr marL="91439" marR="91439" marT="45709" marB="45709"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14462404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5">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44624"/>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4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PENTATATAN PEMBELIAN DAN PENGELUARAN KAS</a:t>
            </a:r>
            <a:endParaRPr lang="id-ID" sz="24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11560" y="116632"/>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graphicFrame>
        <p:nvGraphicFramePr>
          <p:cNvPr id="6" name="Group 222"/>
          <p:cNvGraphicFramePr>
            <a:graphicFrameLocks noGrp="1"/>
          </p:cNvGraphicFramePr>
          <p:nvPr>
            <p:extLst>
              <p:ext uri="{D42A27DB-BD31-4B8C-83A1-F6EECF244321}">
                <p14:modId xmlns:p14="http://schemas.microsoft.com/office/powerpoint/2010/main" val="3514471429"/>
              </p:ext>
            </p:extLst>
          </p:nvPr>
        </p:nvGraphicFramePr>
        <p:xfrm>
          <a:off x="285750" y="1575464"/>
          <a:ext cx="8715375" cy="4013776"/>
        </p:xfrm>
        <a:graphic>
          <a:graphicData uri="http://schemas.openxmlformats.org/drawingml/2006/table">
            <a:tbl>
              <a:tblPr/>
              <a:tblGrid>
                <a:gridCol w="4286250"/>
                <a:gridCol w="4429125"/>
              </a:tblGrid>
              <a:tr h="518133">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Cambria" pitchFamily="18" charset="0"/>
                        </a:rPr>
                        <a:t>PERIODIK</a:t>
                      </a:r>
                      <a:endParaRPr kumimoji="0" lang="en-US" sz="2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Cambria" pitchFamily="18" charset="0"/>
                        </a:rPr>
                        <a:t>PERPECTUAL</a:t>
                      </a:r>
                      <a:endParaRPr kumimoji="0" lang="en-US" sz="2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39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0" u="none" strike="noStrike" cap="none" normalizeH="0" baseline="0" dirty="0" smtClean="0">
                          <a:ln>
                            <a:noFill/>
                          </a:ln>
                          <a:solidFill>
                            <a:schemeClr val="tx1"/>
                          </a:solidFill>
                          <a:effectLst/>
                          <a:latin typeface="Cambria" pitchFamily="18" charset="0"/>
                        </a:rPr>
                        <a:t>Hutang  Dagang</a:t>
                      </a:r>
                      <a:r>
                        <a:rPr kumimoji="0" lang="en-US" sz="1800" b="0" i="0" u="none" strike="noStrike" cap="none" normalizeH="0" baseline="0" dirty="0" smtClean="0">
                          <a:ln>
                            <a:noFill/>
                          </a:ln>
                          <a:solidFill>
                            <a:schemeClr val="tx1"/>
                          </a:solidFill>
                          <a:effectLst/>
                          <a:latin typeface="Cambria" pitchFamily="18" charset="0"/>
                        </a:rPr>
                        <a:t>  ( D )</a:t>
                      </a: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0" u="none" strike="noStrike" cap="none" normalizeH="0" baseline="0" dirty="0" smtClean="0">
                          <a:ln>
                            <a:noFill/>
                          </a:ln>
                          <a:solidFill>
                            <a:schemeClr val="tx1"/>
                          </a:solidFill>
                          <a:effectLst/>
                          <a:latin typeface="Cambria" pitchFamily="18" charset="0"/>
                        </a:rPr>
                        <a:t>Hutang  Dagang</a:t>
                      </a:r>
                      <a:r>
                        <a:rPr kumimoji="0" lang="en-US" sz="1800" b="0" i="0" u="none" strike="noStrike" cap="none" normalizeH="0" baseline="0" dirty="0" smtClean="0">
                          <a:ln>
                            <a:noFill/>
                          </a:ln>
                          <a:solidFill>
                            <a:schemeClr val="tx1"/>
                          </a:solidFill>
                          <a:effectLst/>
                          <a:latin typeface="Cambria" pitchFamily="18" charset="0"/>
                        </a:rPr>
                        <a:t>  ( D )</a:t>
                      </a: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39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0" u="none" strike="noStrike" cap="none" normalizeH="0" baseline="0" dirty="0" smtClean="0">
                          <a:ln>
                            <a:noFill/>
                          </a:ln>
                          <a:solidFill>
                            <a:schemeClr val="tx1"/>
                          </a:solidFill>
                          <a:effectLst/>
                          <a:latin typeface="Cambria" pitchFamily="18" charset="0"/>
                        </a:rPr>
                        <a:t>        Potongan Pembelian ( K )</a:t>
                      </a: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0" u="none" strike="noStrike" cap="none" normalizeH="0" baseline="0" dirty="0" smtClean="0">
                          <a:ln>
                            <a:noFill/>
                          </a:ln>
                          <a:solidFill>
                            <a:schemeClr val="tx1"/>
                          </a:solidFill>
                          <a:effectLst/>
                          <a:latin typeface="Cambria" pitchFamily="18" charset="0"/>
                        </a:rPr>
                        <a:t>        Persediaan Barang Dagang ( K )</a:t>
                      </a: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39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1" u="none" strike="noStrike" cap="none" normalizeH="0" baseline="0" dirty="0" smtClean="0">
                          <a:ln>
                            <a:noFill/>
                          </a:ln>
                          <a:solidFill>
                            <a:schemeClr val="tx1"/>
                          </a:solidFill>
                          <a:effectLst/>
                          <a:latin typeface="Cambria" pitchFamily="18" charset="0"/>
                        </a:rPr>
                        <a:t>        </a:t>
                      </a:r>
                      <a:r>
                        <a:rPr kumimoji="0" lang="id-ID" sz="1800" b="0" i="0" u="none" strike="noStrike" cap="none" normalizeH="0" baseline="0" dirty="0" smtClean="0">
                          <a:ln>
                            <a:noFill/>
                          </a:ln>
                          <a:solidFill>
                            <a:schemeClr val="tx1"/>
                          </a:solidFill>
                          <a:effectLst/>
                          <a:latin typeface="Cambria" pitchFamily="18" charset="0"/>
                        </a:rPr>
                        <a:t>Kas ( K )</a:t>
                      </a:r>
                      <a:endParaRPr kumimoji="0" lang="en-US" sz="1800" b="0" i="1"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1" u="none" strike="noStrike" cap="none" normalizeH="0" baseline="0" dirty="0" smtClean="0">
                          <a:ln>
                            <a:noFill/>
                          </a:ln>
                          <a:solidFill>
                            <a:schemeClr val="tx1"/>
                          </a:solidFill>
                          <a:effectLst/>
                          <a:latin typeface="Cambria" pitchFamily="18" charset="0"/>
                        </a:rPr>
                        <a:t>        </a:t>
                      </a:r>
                      <a:r>
                        <a:rPr kumimoji="0" lang="id-ID" sz="1800" b="0" i="0" u="none" strike="noStrike" cap="none" normalizeH="0" baseline="0" dirty="0" smtClean="0">
                          <a:ln>
                            <a:noFill/>
                          </a:ln>
                          <a:solidFill>
                            <a:schemeClr val="tx1"/>
                          </a:solidFill>
                          <a:effectLst/>
                          <a:latin typeface="Cambria" pitchFamily="18" charset="0"/>
                        </a:rPr>
                        <a:t>Kas ( K )</a:t>
                      </a:r>
                      <a:endParaRPr kumimoji="0" lang="en-US" sz="1800" b="0" i="1"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17">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000" b="0" i="0" u="none" strike="noStrike" cap="none" normalizeH="0" baseline="0" dirty="0" smtClean="0">
                          <a:ln>
                            <a:noFill/>
                          </a:ln>
                          <a:solidFill>
                            <a:schemeClr val="tx1"/>
                          </a:solidFill>
                          <a:effectLst/>
                          <a:latin typeface="Cambria" pitchFamily="18" charset="0"/>
                        </a:rPr>
                        <a:t>( </a:t>
                      </a:r>
                      <a:r>
                        <a:rPr kumimoji="0" lang="id-ID" sz="1200" b="0" i="1" u="none" strike="noStrike" cap="none" normalizeH="0" baseline="0" dirty="0" smtClean="0">
                          <a:ln>
                            <a:noFill/>
                          </a:ln>
                          <a:solidFill>
                            <a:schemeClr val="tx1"/>
                          </a:solidFill>
                          <a:effectLst/>
                          <a:latin typeface="Cambria" pitchFamily="18" charset="0"/>
                        </a:rPr>
                        <a:t>pelunasan hutang dg potongan </a:t>
                      </a:r>
                      <a:r>
                        <a:rPr kumimoji="0" lang="id-ID" sz="2000" b="0" i="0" u="none" strike="noStrike" cap="none" normalizeH="0" baseline="0" dirty="0" smtClean="0">
                          <a:ln>
                            <a:noFill/>
                          </a:ln>
                          <a:solidFill>
                            <a:schemeClr val="tx1"/>
                          </a:solidFill>
                          <a:effectLst/>
                          <a:latin typeface="Cambria" pitchFamily="18" charset="0"/>
                        </a:rPr>
                        <a:t>)</a:t>
                      </a:r>
                    </a:p>
                  </a:txBody>
                  <a:tcPr marL="91439" marR="91439" marT="45713" marB="45713"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000" b="0" i="0" u="none" strike="noStrike" cap="none" normalizeH="0" baseline="0" dirty="0" smtClean="0">
                          <a:ln>
                            <a:noFill/>
                          </a:ln>
                          <a:solidFill>
                            <a:schemeClr val="tx1"/>
                          </a:solidFill>
                          <a:effectLst/>
                          <a:latin typeface="Cambria" pitchFamily="18" charset="0"/>
                        </a:rPr>
                        <a:t>( </a:t>
                      </a:r>
                      <a:r>
                        <a:rPr kumimoji="0" lang="id-ID" sz="1200" b="0" i="1" u="none" strike="noStrike" cap="none" normalizeH="0" baseline="0" dirty="0" smtClean="0">
                          <a:ln>
                            <a:noFill/>
                          </a:ln>
                          <a:solidFill>
                            <a:schemeClr val="tx1"/>
                          </a:solidFill>
                          <a:effectLst/>
                          <a:latin typeface="Cambria" pitchFamily="18" charset="0"/>
                        </a:rPr>
                        <a:t>pelunasan hutang dg potongan </a:t>
                      </a:r>
                      <a:r>
                        <a:rPr kumimoji="0" lang="id-ID" sz="2000" b="0" i="0" u="none" strike="noStrike" cap="none" normalizeH="0" baseline="0" dirty="0" smtClean="0">
                          <a:ln>
                            <a:noFill/>
                          </a:ln>
                          <a:solidFill>
                            <a:schemeClr val="tx1"/>
                          </a:solidFill>
                          <a:effectLst/>
                          <a:latin typeface="Cambria" pitchFamily="18" charset="0"/>
                        </a:rPr>
                        <a:t>)</a:t>
                      </a: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0" u="none" strike="noStrike" cap="none" normalizeH="0" baseline="0" dirty="0" smtClean="0">
                          <a:ln>
                            <a:noFill/>
                          </a:ln>
                          <a:solidFill>
                            <a:schemeClr val="tx1"/>
                          </a:solidFill>
                          <a:effectLst/>
                          <a:latin typeface="Cambria" pitchFamily="18" charset="0"/>
                        </a:rPr>
                        <a:t>Beban ongkos angkut ( D )</a:t>
                      </a: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800" b="0" i="0" u="none" strike="noStrike" cap="none" normalizeH="0" baseline="0" dirty="0" smtClean="0">
                          <a:ln>
                            <a:noFill/>
                          </a:ln>
                          <a:solidFill>
                            <a:schemeClr val="tx1"/>
                          </a:solidFill>
                          <a:effectLst/>
                          <a:latin typeface="Cambria" pitchFamily="18" charset="0"/>
                        </a:rPr>
                        <a:t>Persediaan Barang Dagang ( D )</a:t>
                      </a: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200" b="0" i="1" u="none" strike="noStrike" cap="none" normalizeH="0" baseline="0" dirty="0" smtClean="0">
                          <a:ln>
                            <a:noFill/>
                          </a:ln>
                          <a:solidFill>
                            <a:schemeClr val="tx1"/>
                          </a:solidFill>
                          <a:effectLst/>
                          <a:latin typeface="Cambria" pitchFamily="18" charset="0"/>
                        </a:rPr>
                        <a:t>            </a:t>
                      </a:r>
                      <a:r>
                        <a:rPr kumimoji="0" lang="id-ID" sz="1800" b="0" i="0" u="none" strike="noStrike" cap="none" normalizeH="0" baseline="0" dirty="0" smtClean="0">
                          <a:ln>
                            <a:noFill/>
                          </a:ln>
                          <a:solidFill>
                            <a:schemeClr val="tx1"/>
                          </a:solidFill>
                          <a:effectLst/>
                          <a:latin typeface="Cambria" pitchFamily="18" charset="0"/>
                        </a:rPr>
                        <a:t>Kas ( K )</a:t>
                      </a:r>
                      <a:endParaRPr kumimoji="0" lang="en-US" sz="1800" b="0" i="1"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1200" b="0" i="1" u="none" strike="noStrike" cap="none" normalizeH="0" baseline="0" dirty="0" smtClean="0">
                          <a:ln>
                            <a:noFill/>
                          </a:ln>
                          <a:solidFill>
                            <a:schemeClr val="tx1"/>
                          </a:solidFill>
                          <a:effectLst/>
                          <a:latin typeface="Cambria" pitchFamily="18" charset="0"/>
                        </a:rPr>
                        <a:t>            </a:t>
                      </a:r>
                      <a:r>
                        <a:rPr kumimoji="0" lang="id-ID" sz="1800" b="0" i="0" u="none" strike="noStrike" cap="none" normalizeH="0" baseline="0" dirty="0" smtClean="0">
                          <a:ln>
                            <a:noFill/>
                          </a:ln>
                          <a:solidFill>
                            <a:schemeClr val="tx1"/>
                          </a:solidFill>
                          <a:effectLst/>
                          <a:latin typeface="Cambria" pitchFamily="18" charset="0"/>
                        </a:rPr>
                        <a:t>Kas ( K )</a:t>
                      </a:r>
                      <a:endParaRPr kumimoji="0" lang="en-US" sz="1800" b="0" i="1"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17">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000" b="0" i="0" u="none" strike="noStrike" cap="none" normalizeH="0" baseline="0" dirty="0" smtClean="0">
                          <a:ln>
                            <a:noFill/>
                          </a:ln>
                          <a:solidFill>
                            <a:schemeClr val="tx1"/>
                          </a:solidFill>
                          <a:effectLst/>
                          <a:latin typeface="Cambria" pitchFamily="18" charset="0"/>
                        </a:rPr>
                        <a:t>(</a:t>
                      </a:r>
                      <a:r>
                        <a:rPr kumimoji="0" lang="id-ID" sz="1200" b="0" i="1" u="none" strike="noStrike" cap="none" normalizeH="0" baseline="0" dirty="0" smtClean="0">
                          <a:ln>
                            <a:noFill/>
                          </a:ln>
                          <a:solidFill>
                            <a:schemeClr val="tx1"/>
                          </a:solidFill>
                          <a:effectLst/>
                          <a:latin typeface="Cambria" pitchFamily="18" charset="0"/>
                        </a:rPr>
                        <a:t>Biaya ongkos angkut </a:t>
                      </a:r>
                      <a:r>
                        <a:rPr kumimoji="0" lang="id-ID" sz="2000" b="0" i="0" u="none" strike="noStrike" cap="none" normalizeH="0" baseline="0" dirty="0" smtClean="0">
                          <a:ln>
                            <a:noFill/>
                          </a:ln>
                          <a:solidFill>
                            <a:schemeClr val="tx1"/>
                          </a:solidFill>
                          <a:effectLst/>
                          <a:latin typeface="Cambria" pitchFamily="18" charset="0"/>
                        </a:rPr>
                        <a:t>)</a:t>
                      </a: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000" b="0" i="0" u="none" strike="noStrike" cap="none" normalizeH="0" baseline="0" dirty="0" smtClean="0">
                          <a:ln>
                            <a:noFill/>
                          </a:ln>
                          <a:solidFill>
                            <a:schemeClr val="tx1"/>
                          </a:solidFill>
                          <a:effectLst/>
                          <a:latin typeface="Cambria" pitchFamily="18" charset="0"/>
                        </a:rPr>
                        <a:t>(</a:t>
                      </a:r>
                      <a:r>
                        <a:rPr kumimoji="0" lang="id-ID" sz="1200" b="0" i="1" u="none" strike="noStrike" cap="none" normalizeH="0" baseline="0" dirty="0" smtClean="0">
                          <a:ln>
                            <a:noFill/>
                          </a:ln>
                          <a:solidFill>
                            <a:schemeClr val="tx1"/>
                          </a:solidFill>
                          <a:effectLst/>
                          <a:latin typeface="Cambria" pitchFamily="18" charset="0"/>
                        </a:rPr>
                        <a:t>Biaya ongkos angkut </a:t>
                      </a:r>
                      <a:r>
                        <a:rPr kumimoji="0" lang="id-ID" sz="2000" b="0" i="0" u="none" strike="noStrike" cap="none" normalizeH="0" baseline="0" dirty="0" smtClean="0">
                          <a:ln>
                            <a:noFill/>
                          </a:ln>
                          <a:solidFill>
                            <a:schemeClr val="tx1"/>
                          </a:solidFill>
                          <a:effectLst/>
                          <a:latin typeface="Cambria" pitchFamily="18" charset="0"/>
                        </a:rPr>
                        <a:t>)</a:t>
                      </a: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800" b="0" i="0" u="none" strike="noStrike" cap="none" normalizeH="0" baseline="0" dirty="0" smtClean="0">
                        <a:ln>
                          <a:noFill/>
                        </a:ln>
                        <a:solidFill>
                          <a:schemeClr val="tx1"/>
                        </a:solidFill>
                        <a:effectLst/>
                        <a:latin typeface="Cambria" pitchFamily="18" charset="0"/>
                      </a:endParaRPr>
                    </a:p>
                  </a:txBody>
                  <a:tcPr marL="91439" marR="91439" marT="45713" marB="45713"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34230511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44624"/>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4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PENTATATAN PENJUALAN  DAN PENERIMAAN KAS</a:t>
            </a:r>
            <a:endParaRPr lang="id-ID" sz="24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11560" y="116632"/>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graphicFrame>
        <p:nvGraphicFramePr>
          <p:cNvPr id="9" name="Group 222"/>
          <p:cNvGraphicFramePr>
            <a:graphicFrameLocks noGrp="1"/>
          </p:cNvGraphicFramePr>
          <p:nvPr>
            <p:extLst>
              <p:ext uri="{D42A27DB-BD31-4B8C-83A1-F6EECF244321}">
                <p14:modId xmlns:p14="http://schemas.microsoft.com/office/powerpoint/2010/main" val="3196096638"/>
              </p:ext>
            </p:extLst>
          </p:nvPr>
        </p:nvGraphicFramePr>
        <p:xfrm>
          <a:off x="142875" y="1425239"/>
          <a:ext cx="8858250" cy="5172113"/>
        </p:xfrm>
        <a:graphic>
          <a:graphicData uri="http://schemas.openxmlformats.org/drawingml/2006/table">
            <a:tbl>
              <a:tblPr/>
              <a:tblGrid>
                <a:gridCol w="4212605"/>
                <a:gridCol w="4645645"/>
              </a:tblGrid>
              <a:tr h="518149">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Cambria" pitchFamily="18" charset="0"/>
                        </a:rPr>
                        <a:t>PERIODIK</a:t>
                      </a:r>
                      <a:endParaRPr kumimoji="0" lang="en-US" sz="2800" b="0" i="0" u="none" strike="noStrike" cap="none" normalizeH="0" baseline="0" dirty="0" smtClean="0">
                        <a:ln>
                          <a:noFill/>
                        </a:ln>
                        <a:solidFill>
                          <a:schemeClr val="tx1"/>
                        </a:solidFill>
                        <a:effectLst/>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Cambria" pitchFamily="18" charset="0"/>
                        </a:rPr>
                        <a:t>PERPECTUAL</a:t>
                      </a:r>
                      <a:endParaRPr kumimoji="0" lang="en-US" sz="2800" b="0" i="0" u="none" strike="noStrike" cap="none" normalizeH="0" baseline="0" dirty="0" smtClean="0">
                        <a:ln>
                          <a:noFill/>
                        </a:ln>
                        <a:solidFill>
                          <a:schemeClr val="tx1"/>
                        </a:solidFill>
                        <a:effectLst/>
                        <a:latin typeface="Cambria" pitchFamily="18" charset="0"/>
                      </a:endParaRP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443">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Cambria" pitchFamily="18" charset="0"/>
                        </a:rPr>
                        <a:t>Kas</a:t>
                      </a:r>
                      <a:r>
                        <a:rPr kumimoji="0" lang="en-US" sz="1800" b="0" i="0" u="none" strike="noStrike" cap="none" normalizeH="0" baseline="0" dirty="0" smtClean="0">
                          <a:ln>
                            <a:noFill/>
                          </a:ln>
                          <a:solidFill>
                            <a:schemeClr val="tx1"/>
                          </a:solidFill>
                          <a:effectLst/>
                          <a:latin typeface="Cambria" pitchFamily="18" charset="0"/>
                        </a:rPr>
                        <a:t> </a:t>
                      </a:r>
                      <a:r>
                        <a:rPr kumimoji="0" lang="id-ID" sz="1800" b="0" i="0" u="none" strike="noStrike" cap="none" normalizeH="0" baseline="0" dirty="0" smtClean="0">
                          <a:ln>
                            <a:noFill/>
                          </a:ln>
                          <a:solidFill>
                            <a:schemeClr val="tx1"/>
                          </a:solidFill>
                          <a:effectLst/>
                          <a:latin typeface="Cambria" pitchFamily="18" charset="0"/>
                        </a:rPr>
                        <a:t>/ Piutang dagang</a:t>
                      </a:r>
                      <a:r>
                        <a:rPr kumimoji="0" lang="en-US" sz="1800" b="0" i="0" u="none" strike="noStrike" cap="none" normalizeH="0" baseline="0" dirty="0" smtClean="0">
                          <a:ln>
                            <a:noFill/>
                          </a:ln>
                          <a:solidFill>
                            <a:schemeClr val="tx1"/>
                          </a:solidFill>
                          <a:effectLst/>
                          <a:latin typeface="Cambria" pitchFamily="18" charset="0"/>
                        </a:rPr>
                        <a:t>( D )</a:t>
                      </a: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Cambria" pitchFamily="18" charset="0"/>
                        </a:rPr>
                        <a:t>Kas</a:t>
                      </a:r>
                      <a:r>
                        <a:rPr kumimoji="0" lang="en-US" sz="1800" b="0" i="0" u="none" strike="noStrike" cap="none" normalizeH="0" baseline="0" dirty="0" smtClean="0">
                          <a:ln>
                            <a:noFill/>
                          </a:ln>
                          <a:solidFill>
                            <a:schemeClr val="tx1"/>
                          </a:solidFill>
                          <a:effectLst/>
                          <a:latin typeface="Cambria" pitchFamily="18" charset="0"/>
                        </a:rPr>
                        <a:t> / </a:t>
                      </a:r>
                      <a:r>
                        <a:rPr kumimoji="0" lang="en-US" sz="1800" b="0" i="0" u="none" strike="noStrike" cap="none" normalizeH="0" baseline="0" dirty="0" err="1" smtClean="0">
                          <a:ln>
                            <a:noFill/>
                          </a:ln>
                          <a:solidFill>
                            <a:schemeClr val="tx1"/>
                          </a:solidFill>
                          <a:effectLst/>
                          <a:latin typeface="Cambria" pitchFamily="18" charset="0"/>
                        </a:rPr>
                        <a:t>Piutang</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Dagang</a:t>
                      </a:r>
                      <a:r>
                        <a:rPr kumimoji="0" lang="en-US" sz="1800" b="0" i="0" u="none" strike="noStrike" cap="none" normalizeH="0" baseline="0" dirty="0" smtClean="0">
                          <a:ln>
                            <a:noFill/>
                          </a:ln>
                          <a:solidFill>
                            <a:schemeClr val="tx1"/>
                          </a:solidFill>
                          <a:effectLst/>
                          <a:latin typeface="Cambria" pitchFamily="18" charset="0"/>
                        </a:rPr>
                        <a:t> ( D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443">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Penjualan</a:t>
                      </a:r>
                      <a:r>
                        <a:rPr kumimoji="0" lang="en-US" sz="1800" b="0" i="0" u="none" strike="noStrike" cap="none" normalizeH="0" baseline="0" dirty="0" smtClean="0">
                          <a:ln>
                            <a:noFill/>
                          </a:ln>
                          <a:solidFill>
                            <a:schemeClr val="tx1"/>
                          </a:solidFill>
                          <a:effectLst/>
                          <a:latin typeface="Cambria" pitchFamily="18" charset="0"/>
                        </a:rPr>
                        <a:t> ( K )</a:t>
                      </a: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Penjualan</a:t>
                      </a:r>
                      <a:r>
                        <a:rPr kumimoji="0" lang="en-US" sz="1800" b="0" i="0" u="none" strike="noStrike" cap="none" normalizeH="0" baseline="0" dirty="0" smtClean="0">
                          <a:ln>
                            <a:noFill/>
                          </a:ln>
                          <a:solidFill>
                            <a:schemeClr val="tx1"/>
                          </a:solidFill>
                          <a:effectLst/>
                          <a:latin typeface="Cambria" pitchFamily="18" charset="0"/>
                        </a:rPr>
                        <a:t> ( K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13443">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0" u="none" strike="noStrike" cap="none" normalizeH="0" baseline="0" dirty="0" smtClean="0">
                          <a:ln>
                            <a:noFill/>
                          </a:ln>
                          <a:solidFill>
                            <a:schemeClr val="tx1"/>
                          </a:solidFill>
                          <a:effectLst/>
                          <a:latin typeface="Cambria" pitchFamily="18" charset="0"/>
                        </a:rPr>
                        <a:t>(</a:t>
                      </a:r>
                      <a:r>
                        <a:rPr kumimoji="0" lang="en-US" sz="1200" b="0" i="1" u="none" strike="noStrike" cap="none" normalizeH="0" baseline="0" dirty="0" err="1" smtClean="0">
                          <a:ln>
                            <a:noFill/>
                          </a:ln>
                          <a:solidFill>
                            <a:schemeClr val="tx1"/>
                          </a:solidFill>
                          <a:effectLst/>
                          <a:latin typeface="Cambria" pitchFamily="18" charset="0"/>
                        </a:rPr>
                        <a:t>Mencatat</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Penjualan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Tunai</a:t>
                      </a:r>
                      <a:r>
                        <a:rPr kumimoji="0" lang="id-ID" sz="1200" b="0" i="1" u="none" strike="noStrike" cap="none" normalizeH="0" baseline="0" dirty="0" smtClean="0">
                          <a:ln>
                            <a:noFill/>
                          </a:ln>
                          <a:solidFill>
                            <a:schemeClr val="tx1"/>
                          </a:solidFill>
                          <a:effectLst/>
                          <a:latin typeface="Cambria" pitchFamily="18" charset="0"/>
                        </a:rPr>
                        <a:t> atau kredit)</a:t>
                      </a:r>
                      <a:endParaRPr kumimoji="0" lang="en-US" sz="1200" b="0" i="1" u="none" strike="noStrike" cap="none" normalizeH="0" baseline="0" dirty="0" smtClean="0">
                        <a:ln>
                          <a:noFill/>
                        </a:ln>
                        <a:solidFill>
                          <a:schemeClr val="tx1"/>
                        </a:solidFill>
                        <a:effectLst/>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Cambria" pitchFamily="18" charset="0"/>
                        </a:rPr>
                        <a:t>Harga</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Pokok</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Penjualan</a:t>
                      </a:r>
                      <a:r>
                        <a:rPr kumimoji="0" lang="en-US" sz="1800" b="0" i="0" u="none" strike="noStrike" cap="none" normalizeH="0" baseline="0" dirty="0" smtClean="0">
                          <a:ln>
                            <a:noFill/>
                          </a:ln>
                          <a:solidFill>
                            <a:schemeClr val="tx1"/>
                          </a:solidFill>
                          <a:effectLst/>
                          <a:latin typeface="Cambria" pitchFamily="18" charset="0"/>
                        </a:rPr>
                        <a:t> ( D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50">
                <a:tc>
                  <a:txBody>
                    <a:bodyPr/>
                    <a:lstStyle/>
                    <a:p>
                      <a:endParaRPr lang="en-US" sz="1800">
                        <a:latin typeface="Cambria" pitchFamily="18" charset="0"/>
                      </a:endParaRPr>
                    </a:p>
                  </a:txBody>
                  <a:tcPr marT="45717" marB="45717"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Persediaan</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Barang</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Dagangan</a:t>
                      </a:r>
                      <a:r>
                        <a:rPr kumimoji="0" lang="en-US" sz="1800" b="0" i="0" u="none" strike="noStrike" cap="none" normalizeH="0" baseline="0" dirty="0" smtClean="0">
                          <a:ln>
                            <a:noFill/>
                          </a:ln>
                          <a:solidFill>
                            <a:schemeClr val="tx1"/>
                          </a:solidFill>
                          <a:effectLst/>
                          <a:latin typeface="Cambria" pitchFamily="18" charset="0"/>
                        </a:rPr>
                        <a:t> ( K )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50">
                <a:tc>
                  <a:txBody>
                    <a:bodyPr/>
                    <a:lstStyle/>
                    <a:p>
                      <a:endParaRPr lang="en-US" sz="1800">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Mencatat</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Harga</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Pokok</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barang</a:t>
                      </a:r>
                      <a:r>
                        <a:rPr kumimoji="0" lang="en-US" sz="1200" b="0" i="1" u="none" strike="noStrike" cap="none" normalizeH="0" baseline="0" dirty="0" smtClean="0">
                          <a:ln>
                            <a:noFill/>
                          </a:ln>
                          <a:solidFill>
                            <a:schemeClr val="tx1"/>
                          </a:solidFill>
                          <a:effectLst/>
                          <a:latin typeface="Cambria" pitchFamily="18" charset="0"/>
                        </a:rPr>
                        <a:t> Yang </a:t>
                      </a:r>
                      <a:r>
                        <a:rPr kumimoji="0" lang="en-US" sz="1200" b="0" i="1" u="none" strike="noStrike" cap="none" normalizeH="0" baseline="0" dirty="0" err="1" smtClean="0">
                          <a:ln>
                            <a:noFill/>
                          </a:ln>
                          <a:solidFill>
                            <a:schemeClr val="tx1"/>
                          </a:solidFill>
                          <a:effectLst/>
                          <a:latin typeface="Cambria" pitchFamily="18" charset="0"/>
                        </a:rPr>
                        <a:t>Terjual</a:t>
                      </a:r>
                      <a:r>
                        <a:rPr kumimoji="0" lang="en-US" sz="1200" b="0" i="1" u="none" strike="noStrike" cap="none" normalizeH="0" baseline="0" dirty="0" smtClean="0">
                          <a:ln>
                            <a:noFill/>
                          </a:ln>
                          <a:solidFill>
                            <a:schemeClr val="tx1"/>
                          </a:solidFill>
                          <a:effectLst/>
                          <a:latin typeface="Cambria" pitchFamily="18" charset="0"/>
                        </a:rPr>
                        <a:t>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50">
                <a:tc>
                  <a:txBody>
                    <a:bodyPr/>
                    <a:lstStyle/>
                    <a:p>
                      <a:endParaRPr lang="en-US" sz="1800" dirty="0">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1800" b="0" i="0" u="none" strike="noStrike" cap="none" normalizeH="0" baseline="0" dirty="0" smtClean="0">
                        <a:ln>
                          <a:noFill/>
                        </a:ln>
                        <a:solidFill>
                          <a:schemeClr val="tx1"/>
                        </a:solidFill>
                        <a:effectLst/>
                        <a:latin typeface="Cambria" pitchFamily="18" charset="0"/>
                      </a:endParaRP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5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600" b="0" i="0" u="none" strike="noStrike" cap="none" normalizeH="0" baseline="0" dirty="0" err="1" smtClean="0">
                          <a:ln>
                            <a:noFill/>
                          </a:ln>
                          <a:solidFill>
                            <a:schemeClr val="tx1"/>
                          </a:solidFill>
                          <a:effectLst/>
                          <a:latin typeface="Cambria" pitchFamily="18" charset="0"/>
                        </a:rPr>
                        <a:t>Retur</a:t>
                      </a:r>
                      <a:r>
                        <a:rPr kumimoji="0" lang="en-US" sz="1600" b="0" i="0" u="none" strike="noStrike" cap="none" normalizeH="0" baseline="0" dirty="0" smtClean="0">
                          <a:ln>
                            <a:noFill/>
                          </a:ln>
                          <a:solidFill>
                            <a:schemeClr val="tx1"/>
                          </a:solidFill>
                          <a:effectLst/>
                          <a:latin typeface="Cambria" pitchFamily="18" charset="0"/>
                        </a:rPr>
                        <a:t> </a:t>
                      </a:r>
                      <a:r>
                        <a:rPr kumimoji="0" lang="en-US" sz="1600" b="0" i="0" u="none" strike="noStrike" cap="none" normalizeH="0" baseline="0" dirty="0" err="1" smtClean="0">
                          <a:ln>
                            <a:noFill/>
                          </a:ln>
                          <a:solidFill>
                            <a:schemeClr val="tx1"/>
                          </a:solidFill>
                          <a:effectLst/>
                          <a:latin typeface="Cambria" pitchFamily="18" charset="0"/>
                        </a:rPr>
                        <a:t>Penjualan</a:t>
                      </a:r>
                      <a:r>
                        <a:rPr kumimoji="0" lang="en-US" sz="1600" b="0" i="0" u="none" strike="noStrike" cap="none" normalizeH="0" baseline="0" dirty="0" smtClean="0">
                          <a:ln>
                            <a:noFill/>
                          </a:ln>
                          <a:solidFill>
                            <a:schemeClr val="tx1"/>
                          </a:solidFill>
                          <a:effectLst/>
                          <a:latin typeface="Cambria" pitchFamily="18" charset="0"/>
                        </a:rPr>
                        <a:t>  ( D )</a:t>
                      </a: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Cambria" pitchFamily="18" charset="0"/>
                        </a:rPr>
                        <a:t>Retur</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Penjualan</a:t>
                      </a:r>
                      <a:r>
                        <a:rPr kumimoji="0" lang="en-US" sz="1800" b="0" i="0" u="none" strike="noStrike" cap="none" normalizeH="0" baseline="0" dirty="0" smtClean="0">
                          <a:ln>
                            <a:noFill/>
                          </a:ln>
                          <a:solidFill>
                            <a:schemeClr val="tx1"/>
                          </a:solidFill>
                          <a:effectLst/>
                          <a:latin typeface="Cambria" pitchFamily="18" charset="0"/>
                        </a:rPr>
                        <a:t> ( D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2000" b="0" i="0" u="none" strike="noStrike" cap="none" normalizeH="0" baseline="0" dirty="0" smtClean="0">
                          <a:ln>
                            <a:noFill/>
                          </a:ln>
                          <a:solidFill>
                            <a:schemeClr val="tx1"/>
                          </a:solidFill>
                          <a:effectLst/>
                          <a:latin typeface="Cambria" pitchFamily="18" charset="0"/>
                        </a:rPr>
                        <a:t>     </a:t>
                      </a:r>
                      <a:r>
                        <a:rPr kumimoji="0" lang="en-US" sz="2000" b="0" i="0" u="none" strike="noStrike" cap="none" normalizeH="0" baseline="0" dirty="0" err="1" smtClean="0">
                          <a:ln>
                            <a:noFill/>
                          </a:ln>
                          <a:solidFill>
                            <a:schemeClr val="tx1"/>
                          </a:solidFill>
                          <a:effectLst/>
                          <a:latin typeface="Cambria" pitchFamily="18" charset="0"/>
                        </a:rPr>
                        <a:t>Kas</a:t>
                      </a:r>
                      <a:r>
                        <a:rPr kumimoji="0" lang="en-US" sz="2000" b="0" i="0" u="none" strike="noStrike" cap="none" normalizeH="0" baseline="0" dirty="0" smtClean="0">
                          <a:ln>
                            <a:noFill/>
                          </a:ln>
                          <a:solidFill>
                            <a:schemeClr val="tx1"/>
                          </a:solidFill>
                          <a:effectLst/>
                          <a:latin typeface="Cambria" pitchFamily="18" charset="0"/>
                        </a:rPr>
                        <a:t> </a:t>
                      </a:r>
                      <a:r>
                        <a:rPr kumimoji="0" lang="id-ID" sz="2000" b="0" i="0" u="none" strike="noStrike" cap="none" normalizeH="0" baseline="0" dirty="0" smtClean="0">
                          <a:ln>
                            <a:noFill/>
                          </a:ln>
                          <a:solidFill>
                            <a:schemeClr val="tx1"/>
                          </a:solidFill>
                          <a:effectLst/>
                          <a:latin typeface="Cambria" pitchFamily="18" charset="0"/>
                        </a:rPr>
                        <a:t>/ Piutang dagang</a:t>
                      </a:r>
                      <a:r>
                        <a:rPr kumimoji="0" lang="en-US" sz="2000" b="0" i="0" u="none" strike="noStrike" cap="none" normalizeH="0" baseline="0" dirty="0" smtClean="0">
                          <a:ln>
                            <a:noFill/>
                          </a:ln>
                          <a:solidFill>
                            <a:schemeClr val="tx1"/>
                          </a:solidFill>
                          <a:effectLst/>
                          <a:latin typeface="Cambria" pitchFamily="18" charset="0"/>
                        </a:rPr>
                        <a:t>( K )</a:t>
                      </a: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Kas</a:t>
                      </a:r>
                      <a:r>
                        <a:rPr kumimoji="0" lang="en-US" sz="1800" b="0" i="0" u="none" strike="noStrike" cap="none" normalizeH="0" baseline="0" dirty="0" smtClean="0">
                          <a:ln>
                            <a:noFill/>
                          </a:ln>
                          <a:solidFill>
                            <a:schemeClr val="tx1"/>
                          </a:solidFill>
                          <a:effectLst/>
                          <a:latin typeface="Cambria" pitchFamily="18" charset="0"/>
                        </a:rPr>
                        <a:t> / </a:t>
                      </a:r>
                      <a:r>
                        <a:rPr kumimoji="0" lang="en-US" sz="1800" b="0" i="0" u="none" strike="noStrike" cap="none" normalizeH="0" baseline="0" dirty="0" err="1" smtClean="0">
                          <a:ln>
                            <a:noFill/>
                          </a:ln>
                          <a:solidFill>
                            <a:schemeClr val="tx1"/>
                          </a:solidFill>
                          <a:effectLst/>
                          <a:latin typeface="Cambria" pitchFamily="18" charset="0"/>
                        </a:rPr>
                        <a:t>Piutang</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Dagang</a:t>
                      </a:r>
                      <a:r>
                        <a:rPr kumimoji="0" lang="en-US" sz="1800" b="0" i="0" u="none" strike="noStrike" cap="none" normalizeH="0" baseline="0" dirty="0" smtClean="0">
                          <a:ln>
                            <a:noFill/>
                          </a:ln>
                          <a:solidFill>
                            <a:schemeClr val="tx1"/>
                          </a:solidFill>
                          <a:effectLst/>
                          <a:latin typeface="Cambria" pitchFamily="18" charset="0"/>
                        </a:rPr>
                        <a:t>  ( K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04718">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Cambria" pitchFamily="18" charset="0"/>
                        </a:rPr>
                        <a:t>(</a:t>
                      </a:r>
                      <a:r>
                        <a:rPr kumimoji="0" lang="en-US" sz="1200" b="0" i="1" u="none" strike="noStrike" cap="none" normalizeH="0" baseline="0" dirty="0" err="1" smtClean="0">
                          <a:ln>
                            <a:noFill/>
                          </a:ln>
                          <a:solidFill>
                            <a:schemeClr val="tx1"/>
                          </a:solidFill>
                          <a:effectLst/>
                          <a:latin typeface="Cambria" pitchFamily="18" charset="0"/>
                        </a:rPr>
                        <a:t>Mencatat</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retur</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dan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pengurangan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harga</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Tunai</a:t>
                      </a:r>
                      <a:r>
                        <a:rPr kumimoji="0" lang="en-US" sz="1200" b="0" i="1" u="none" strike="noStrike" cap="none" normalizeH="0" baseline="0" dirty="0" smtClean="0">
                          <a:ln>
                            <a:noFill/>
                          </a:ln>
                          <a:solidFill>
                            <a:schemeClr val="tx1"/>
                          </a:solidFill>
                          <a:effectLst/>
                          <a:latin typeface="Cambria" pitchFamily="18" charset="0"/>
                        </a:rPr>
                        <a:t> </a:t>
                      </a:r>
                      <a:r>
                        <a:rPr kumimoji="0" lang="id-ID" sz="1200" b="0" i="1" u="none" strike="noStrike" cap="none" normalizeH="0" baseline="0" dirty="0" smtClean="0">
                          <a:ln>
                            <a:noFill/>
                          </a:ln>
                          <a:solidFill>
                            <a:schemeClr val="tx1"/>
                          </a:solidFill>
                          <a:effectLst/>
                          <a:latin typeface="Cambria" pitchFamily="18" charset="0"/>
                        </a:rPr>
                        <a:t> atau kredit</a:t>
                      </a:r>
                      <a:r>
                        <a:rPr kumimoji="0" lang="en-US" sz="1200" b="0" i="1" u="none" strike="noStrike" cap="none" normalizeH="0" baseline="0" dirty="0" smtClean="0">
                          <a:ln>
                            <a:noFill/>
                          </a:ln>
                          <a:solidFill>
                            <a:schemeClr val="tx1"/>
                          </a:solidFill>
                          <a:effectLst/>
                          <a:latin typeface="Cambria" pitchFamily="18" charset="0"/>
                        </a:rPr>
                        <a:t>)</a:t>
                      </a: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mencatat</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retur</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penjualan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berkaitan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dengan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pengurangan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hutang</a:t>
                      </a:r>
                      <a:r>
                        <a:rPr kumimoji="0" lang="en-US" sz="1200" b="0" i="1" u="none" strike="noStrike" cap="none" normalizeH="0" baseline="0" dirty="0" smtClean="0">
                          <a:ln>
                            <a:noFill/>
                          </a:ln>
                          <a:solidFill>
                            <a:schemeClr val="tx1"/>
                          </a:solidFill>
                          <a:effectLst/>
                          <a:latin typeface="Cambria" pitchFamily="18" charset="0"/>
                        </a:rPr>
                        <a:t>)</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2000" b="0" i="0" u="none" strike="noStrike" cap="none" normalizeH="0" baseline="0" dirty="0" smtClean="0">
                        <a:ln>
                          <a:noFill/>
                        </a:ln>
                        <a:solidFill>
                          <a:schemeClr val="tx1"/>
                        </a:solidFill>
                        <a:effectLst/>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Cambria" pitchFamily="18" charset="0"/>
                        </a:rPr>
                        <a:t>Persedian</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Barang</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Dagangan</a:t>
                      </a:r>
                      <a:r>
                        <a:rPr kumimoji="0" lang="en-US" sz="1800" b="0" i="0" u="none" strike="noStrike" cap="none" normalizeH="0" baseline="0" dirty="0" smtClean="0">
                          <a:ln>
                            <a:noFill/>
                          </a:ln>
                          <a:solidFill>
                            <a:schemeClr val="tx1"/>
                          </a:solidFill>
                          <a:effectLst/>
                          <a:latin typeface="Cambria" pitchFamily="18" charset="0"/>
                        </a:rPr>
                        <a:t> ( D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962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2000" b="0" i="0" u="none" strike="noStrike" cap="none" normalizeH="0" baseline="0" smtClean="0">
                        <a:ln>
                          <a:noFill/>
                        </a:ln>
                        <a:solidFill>
                          <a:schemeClr val="tx1"/>
                        </a:solidFill>
                        <a:effectLst/>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Cambria" pitchFamily="18" charset="0"/>
                        </a:rPr>
                        <a:t>     </a:t>
                      </a:r>
                      <a:r>
                        <a:rPr kumimoji="0" lang="id-ID"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Harga</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Pokok</a:t>
                      </a:r>
                      <a:r>
                        <a:rPr kumimoji="0" lang="en-US" sz="1800" b="0" i="0" u="none" strike="noStrike" cap="none" normalizeH="0" baseline="0" dirty="0" smtClean="0">
                          <a:ln>
                            <a:noFill/>
                          </a:ln>
                          <a:solidFill>
                            <a:schemeClr val="tx1"/>
                          </a:solidFill>
                          <a:effectLst/>
                          <a:latin typeface="Cambria" pitchFamily="18" charset="0"/>
                        </a:rPr>
                        <a:t> </a:t>
                      </a:r>
                      <a:r>
                        <a:rPr kumimoji="0" lang="en-US" sz="1800" b="0" i="0" u="none" strike="noStrike" cap="none" normalizeH="0" baseline="0" dirty="0" err="1" smtClean="0">
                          <a:ln>
                            <a:noFill/>
                          </a:ln>
                          <a:solidFill>
                            <a:schemeClr val="tx1"/>
                          </a:solidFill>
                          <a:effectLst/>
                          <a:latin typeface="Cambria" pitchFamily="18" charset="0"/>
                        </a:rPr>
                        <a:t>Penjualan</a:t>
                      </a:r>
                      <a:r>
                        <a:rPr kumimoji="0" lang="en-US" sz="1800" b="0" i="0" u="none" strike="noStrike" cap="none" normalizeH="0" baseline="0" dirty="0" smtClean="0">
                          <a:ln>
                            <a:noFill/>
                          </a:ln>
                          <a:solidFill>
                            <a:schemeClr val="tx1"/>
                          </a:solidFill>
                          <a:effectLst/>
                          <a:latin typeface="Cambria" pitchFamily="18" charset="0"/>
                        </a:rPr>
                        <a:t> ( K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57189">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en-US" sz="1600" b="0" i="0" u="none" strike="noStrike" cap="none" normalizeH="0" baseline="0" dirty="0" smtClean="0">
                        <a:ln>
                          <a:noFill/>
                        </a:ln>
                        <a:solidFill>
                          <a:schemeClr val="tx1"/>
                        </a:solidFill>
                        <a:effectLst/>
                        <a:latin typeface="Cambria" pitchFamily="18" charset="0"/>
                      </a:endParaRPr>
                    </a:p>
                  </a:txBody>
                  <a:tcPr marT="45717" marB="45717"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Cambria" pitchFamily="18" charset="0"/>
                        </a:rPr>
                        <a:t>(</a:t>
                      </a:r>
                      <a:r>
                        <a:rPr kumimoji="0" lang="en-US" sz="1200" b="0" i="1" u="none" strike="noStrike" cap="none" normalizeH="0" baseline="0" dirty="0" err="1" smtClean="0">
                          <a:ln>
                            <a:noFill/>
                          </a:ln>
                          <a:solidFill>
                            <a:schemeClr val="tx1"/>
                          </a:solidFill>
                          <a:effectLst/>
                          <a:latin typeface="Cambria" pitchFamily="18" charset="0"/>
                        </a:rPr>
                        <a:t>mencatat</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retur</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penjualan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sebesar</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harga</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pokok</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berkaitan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gengan</a:t>
                      </a:r>
                      <a:r>
                        <a:rPr kumimoji="0" lang="en-US" sz="1200" b="0" i="1" u="none" strike="noStrike" cap="none" normalizeH="0" baseline="0" dirty="0" smtClean="0">
                          <a:ln>
                            <a:noFill/>
                          </a:ln>
                          <a:solidFill>
                            <a:schemeClr val="tx1"/>
                          </a:solidFill>
                          <a:effectLst/>
                          <a:latin typeface="Cambria" pitchFamily="18" charset="0"/>
                        </a:rPr>
                        <a:t> </a:t>
                      </a:r>
                      <a:r>
                        <a:rPr kumimoji="0" lang="en-US" sz="1200" b="0" i="1" u="none" strike="noStrike" cap="none" normalizeH="0" baseline="0" dirty="0" err="1" smtClean="0">
                          <a:ln>
                            <a:noFill/>
                          </a:ln>
                          <a:solidFill>
                            <a:schemeClr val="tx1"/>
                          </a:solidFill>
                          <a:effectLst/>
                          <a:latin typeface="Cambria" pitchFamily="18" charset="0"/>
                        </a:rPr>
                        <a:t>penerimaanbarang</a:t>
                      </a:r>
                      <a:r>
                        <a:rPr kumimoji="0" lang="en-US" sz="1200" b="0" i="1" u="none" strike="noStrike" cap="none" normalizeH="0" baseline="0" dirty="0" smtClean="0">
                          <a:ln>
                            <a:noFill/>
                          </a:ln>
                          <a:solidFill>
                            <a:schemeClr val="tx1"/>
                          </a:solidFill>
                          <a:effectLst/>
                          <a:latin typeface="Cambria" pitchFamily="18" charset="0"/>
                        </a:rPr>
                        <a:t> )</a:t>
                      </a:r>
                    </a:p>
                  </a:txBody>
                  <a:tcPr marT="45717" marB="45717"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31923663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1">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itle 1"/>
          <p:cNvSpPr txBox="1">
            <a:spLocks/>
          </p:cNvSpPr>
          <p:nvPr/>
        </p:nvSpPr>
        <p:spPr>
          <a:xfrm>
            <a:off x="1452736" y="44624"/>
            <a:ext cx="7727776" cy="1066800"/>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4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PENTATATAN PENJUALAN  DAN PENERIMAAN KAS</a:t>
            </a:r>
            <a:endParaRPr lang="id-ID" sz="24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pic>
        <p:nvPicPr>
          <p:cNvPr id="10" name="Picture 9" descr="10738245_daisycopy.jpg"/>
          <p:cNvPicPr>
            <a:picLocks noChangeAspect="1"/>
          </p:cNvPicPr>
          <p:nvPr/>
        </p:nvPicPr>
        <p:blipFill>
          <a:blip r:embed="rId3" cstate="print"/>
          <a:srcRect/>
          <a:stretch>
            <a:fillRect/>
          </a:stretch>
        </p:blipFill>
        <p:spPr>
          <a:xfrm>
            <a:off x="611560" y="116632"/>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graphicFrame>
        <p:nvGraphicFramePr>
          <p:cNvPr id="6" name="Group 148"/>
          <p:cNvGraphicFramePr>
            <a:graphicFrameLocks noGrp="1"/>
          </p:cNvGraphicFramePr>
          <p:nvPr>
            <p:extLst>
              <p:ext uri="{D42A27DB-BD31-4B8C-83A1-F6EECF244321}">
                <p14:modId xmlns:p14="http://schemas.microsoft.com/office/powerpoint/2010/main" val="2070952006"/>
              </p:ext>
            </p:extLst>
          </p:nvPr>
        </p:nvGraphicFramePr>
        <p:xfrm>
          <a:off x="228600" y="1812564"/>
          <a:ext cx="8763000" cy="3992700"/>
        </p:xfrm>
        <a:graphic>
          <a:graphicData uri="http://schemas.openxmlformats.org/drawingml/2006/table">
            <a:tbl>
              <a:tblPr/>
              <a:tblGrid>
                <a:gridCol w="4381500"/>
                <a:gridCol w="4381500"/>
              </a:tblGrid>
              <a:tr h="518123">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Times New Roman" pitchFamily="18" charset="0"/>
                        </a:rPr>
                        <a:t>PERIODIK</a:t>
                      </a:r>
                      <a:endParaRPr kumimoji="0" lang="en-US" sz="2800" b="0" i="0" u="none" strike="noStrike" cap="none" normalizeH="0" baseline="0" dirty="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id-ID" sz="2800" b="0" i="0" u="none" strike="noStrike" cap="none" normalizeH="0" baseline="0" dirty="0" smtClean="0">
                          <a:ln>
                            <a:noFill/>
                          </a:ln>
                          <a:solidFill>
                            <a:schemeClr val="tx1"/>
                          </a:solidFill>
                          <a:effectLst/>
                          <a:latin typeface="Times New Roman" pitchFamily="18" charset="0"/>
                        </a:rPr>
                        <a:t>PERPECTUAL</a:t>
                      </a:r>
                      <a:endParaRPr kumimoji="0" lang="en-US" sz="2800" b="0" i="0" u="none" strike="noStrike" cap="none" normalizeH="0" baseline="0" dirty="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Kas</a:t>
                      </a:r>
                      <a:r>
                        <a:rPr kumimoji="0" lang="en-US" sz="1800" b="0" i="0" u="none" strike="noStrike" cap="none" normalizeH="0" baseline="0" dirty="0" smtClean="0">
                          <a:ln>
                            <a:noFill/>
                          </a:ln>
                          <a:solidFill>
                            <a:schemeClr val="tx1"/>
                          </a:solidFill>
                          <a:effectLst/>
                          <a:latin typeface="Times New Roman" pitchFamily="18" charset="0"/>
                        </a:rPr>
                        <a:t> ( D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err="1" smtClean="0">
                          <a:ln>
                            <a:noFill/>
                          </a:ln>
                          <a:solidFill>
                            <a:schemeClr val="tx1"/>
                          </a:solidFill>
                          <a:effectLst/>
                          <a:latin typeface="Times New Roman" pitchFamily="18" charset="0"/>
                        </a:rPr>
                        <a:t>Kas</a:t>
                      </a:r>
                      <a:r>
                        <a:rPr kumimoji="0" lang="en-US" sz="1800" b="0" i="0" u="none" strike="noStrike" cap="none" normalizeH="0" baseline="0" dirty="0" smtClean="0">
                          <a:ln>
                            <a:noFill/>
                          </a:ln>
                          <a:solidFill>
                            <a:schemeClr val="tx1"/>
                          </a:solidFill>
                          <a:effectLst/>
                          <a:latin typeface="Times New Roman" pitchFamily="18" charset="0"/>
                        </a:rPr>
                        <a:t> ( D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smtClean="0">
                          <a:ln>
                            <a:noFill/>
                          </a:ln>
                          <a:solidFill>
                            <a:schemeClr val="tx1"/>
                          </a:solidFill>
                          <a:effectLst/>
                          <a:latin typeface="Times New Roman" pitchFamily="18" charset="0"/>
                        </a:rPr>
                        <a:t>Potongan Penjualan ( D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smtClean="0">
                          <a:ln>
                            <a:noFill/>
                          </a:ln>
                          <a:solidFill>
                            <a:schemeClr val="tx1"/>
                          </a:solidFill>
                          <a:effectLst/>
                          <a:latin typeface="Times New Roman" pitchFamily="18" charset="0"/>
                        </a:rPr>
                        <a:t>Potongan Penjualan ( D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Piutang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Dagang</a:t>
                      </a:r>
                      <a:r>
                        <a:rPr kumimoji="0" lang="en-US" sz="1800" b="0" i="0" u="none" strike="noStrike" cap="none" normalizeH="0" baseline="0" dirty="0" smtClean="0">
                          <a:ln>
                            <a:noFill/>
                          </a:ln>
                          <a:solidFill>
                            <a:schemeClr val="tx1"/>
                          </a:solidFill>
                          <a:effectLst/>
                          <a:latin typeface="Times New Roman" pitchFamily="18" charset="0"/>
                        </a:rPr>
                        <a:t> ( K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smtClean="0">
                          <a:ln>
                            <a:noFill/>
                          </a:ln>
                          <a:solidFill>
                            <a:schemeClr val="tx1"/>
                          </a:solidFill>
                          <a:effectLst/>
                          <a:latin typeface="Times New Roman" pitchFamily="18" charset="0"/>
                        </a:rPr>
                        <a:t>     Piutang Dagang ( K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57166">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penerimaan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Piutang</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dari</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langganan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dengan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pemberian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potongan</a:t>
                      </a:r>
                      <a:r>
                        <a:rPr kumimoji="0" lang="en-US" sz="1200" b="0" i="1" u="none" strike="noStrike" cap="none" normalizeH="0" baseline="0" dirty="0" smtClean="0">
                          <a:ln>
                            <a:noFill/>
                          </a:ln>
                          <a:solidFill>
                            <a:schemeClr val="tx1"/>
                          </a:solidFill>
                          <a:effectLst/>
                          <a:latin typeface="Times New Roman" pitchFamily="18" charset="0"/>
                        </a:rPr>
                        <a:t>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penerimaan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Piutang</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dari</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langganan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dengan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pemberian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potongan</a:t>
                      </a:r>
                      <a:r>
                        <a:rPr kumimoji="0" lang="en-US" sz="1200" b="0" i="1" u="none" strike="noStrike" cap="none" normalizeH="0" baseline="0" dirty="0" smtClean="0">
                          <a:ln>
                            <a:noFill/>
                          </a:ln>
                          <a:solidFill>
                            <a:schemeClr val="tx1"/>
                          </a:solidFill>
                          <a:effectLst/>
                          <a:latin typeface="Times New Roman" pitchFamily="18" charset="0"/>
                        </a:rPr>
                        <a:t>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1800" b="0" i="0" u="none" strike="noStrike" cap="none" normalizeH="0" baseline="0" smtClean="0">
                        <a:ln>
                          <a:noFill/>
                        </a:ln>
                        <a:solidFill>
                          <a:schemeClr val="tx1"/>
                        </a:solidFill>
                        <a:effectLst/>
                        <a:latin typeface="Times New Roman" pitchFamily="18" charset="0"/>
                      </a:endParaRP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1800" b="0" i="0" u="none" strike="noStrike" cap="none" normalizeH="0" baseline="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smtClean="0">
                          <a:ln>
                            <a:noFill/>
                          </a:ln>
                          <a:solidFill>
                            <a:schemeClr val="tx1"/>
                          </a:solidFill>
                          <a:effectLst/>
                          <a:latin typeface="Times New Roman" pitchFamily="18" charset="0"/>
                        </a:rPr>
                        <a:t>Kas ( D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smtClean="0">
                          <a:ln>
                            <a:noFill/>
                          </a:ln>
                          <a:solidFill>
                            <a:schemeClr val="tx1"/>
                          </a:solidFill>
                          <a:effectLst/>
                          <a:latin typeface="Times New Roman" pitchFamily="18" charset="0"/>
                        </a:rPr>
                        <a:t>Kas ( D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Piutang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a:t>
                      </a:r>
                      <a:r>
                        <a:rPr kumimoji="0" lang="id-ID" sz="1800" b="0" i="0" u="none" strike="noStrike" cap="none" normalizeH="0" baseline="0" dirty="0" smtClean="0">
                          <a:ln>
                            <a:noFill/>
                          </a:ln>
                          <a:solidFill>
                            <a:schemeClr val="tx1"/>
                          </a:solidFill>
                          <a:effectLst/>
                          <a:latin typeface="Times New Roman" pitchFamily="18" charset="0"/>
                        </a:rPr>
                        <a:t>g</a:t>
                      </a:r>
                      <a:r>
                        <a:rPr kumimoji="0" lang="en-US" sz="1800" b="0" i="0" u="none" strike="noStrike" cap="none" normalizeH="0" baseline="0" dirty="0" smtClean="0">
                          <a:ln>
                            <a:noFill/>
                          </a:ln>
                          <a:solidFill>
                            <a:schemeClr val="tx1"/>
                          </a:solidFill>
                          <a:effectLst/>
                          <a:latin typeface="Times New Roman" pitchFamily="18" charset="0"/>
                        </a:rPr>
                        <a:t> ( K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Piutang</a:t>
                      </a:r>
                      <a:r>
                        <a:rPr kumimoji="0" lang="en-US" sz="1800" b="0" i="0" u="none" strike="noStrike" cap="none" normalizeH="0" baseline="0" dirty="0" smtClean="0">
                          <a:ln>
                            <a:noFill/>
                          </a:ln>
                          <a:solidFill>
                            <a:schemeClr val="tx1"/>
                          </a:solidFill>
                          <a:effectLst/>
                          <a:latin typeface="Times New Roman" pitchFamily="18" charset="0"/>
                        </a:rPr>
                        <a:t> </a:t>
                      </a:r>
                      <a:r>
                        <a:rPr kumimoji="0" lang="en-US" sz="1800" b="0" i="0" u="none" strike="noStrike" cap="none" normalizeH="0" baseline="0" dirty="0" err="1" smtClean="0">
                          <a:ln>
                            <a:noFill/>
                          </a:ln>
                          <a:solidFill>
                            <a:schemeClr val="tx1"/>
                          </a:solidFill>
                          <a:effectLst/>
                          <a:latin typeface="Times New Roman" pitchFamily="18" charset="0"/>
                        </a:rPr>
                        <a:t>dagan</a:t>
                      </a:r>
                      <a:r>
                        <a:rPr kumimoji="0" lang="id-ID" sz="1800" b="0" i="0" u="none" strike="noStrike" cap="none" normalizeH="0" baseline="0" dirty="0" smtClean="0">
                          <a:ln>
                            <a:noFill/>
                          </a:ln>
                          <a:solidFill>
                            <a:schemeClr val="tx1"/>
                          </a:solidFill>
                          <a:effectLst/>
                          <a:latin typeface="Times New Roman" pitchFamily="18" charset="0"/>
                        </a:rPr>
                        <a:t>g</a:t>
                      </a:r>
                      <a:r>
                        <a:rPr kumimoji="0" lang="en-US" sz="1800" b="0" i="0" u="none" strike="noStrike" cap="none" normalizeH="0" baseline="0" dirty="0" smtClean="0">
                          <a:ln>
                            <a:noFill/>
                          </a:ln>
                          <a:solidFill>
                            <a:schemeClr val="tx1"/>
                          </a:solidFill>
                          <a:effectLst/>
                          <a:latin typeface="Times New Roman" pitchFamily="18" charset="0"/>
                        </a:rPr>
                        <a:t> ( K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457166">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penerimaan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piutang</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dimana</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membayar</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tidak</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dalam</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periode</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potongan</a:t>
                      </a:r>
                      <a:r>
                        <a:rPr kumimoji="0" lang="en-US" sz="1200" b="0" i="1" u="none" strike="noStrike" cap="none" normalizeH="0" baseline="0" dirty="0" smtClean="0">
                          <a:ln>
                            <a:noFill/>
                          </a:ln>
                          <a:solidFill>
                            <a:schemeClr val="tx1"/>
                          </a:solidFill>
                          <a:effectLst/>
                          <a:latin typeface="Times New Roman" pitchFamily="18" charset="0"/>
                        </a:rPr>
                        <a:t> )</a:t>
                      </a:r>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mencatat</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penerimaan</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piutang</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dimana</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pembeli</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membayar</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tidak</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dalam</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periode</a:t>
                      </a:r>
                      <a:r>
                        <a:rPr kumimoji="0" lang="en-US" sz="1200" b="0" i="1" u="none" strike="noStrike" cap="none" normalizeH="0" baseline="0" dirty="0" smtClean="0">
                          <a:ln>
                            <a:noFill/>
                          </a:ln>
                          <a:solidFill>
                            <a:schemeClr val="tx1"/>
                          </a:solidFill>
                          <a:effectLst/>
                          <a:latin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rPr>
                        <a:t>potongan</a:t>
                      </a:r>
                      <a:r>
                        <a:rPr kumimoji="0" lang="en-US" sz="1200" b="0" i="1" u="none" strike="noStrike" cap="none" normalizeH="0" baseline="0" dirty="0" smtClean="0">
                          <a:ln>
                            <a:noFill/>
                          </a:ln>
                          <a:solidFill>
                            <a:schemeClr val="tx1"/>
                          </a:solidFill>
                          <a:effectLst/>
                          <a:latin typeface="Times New Roman" pitchFamily="18" charset="0"/>
                        </a:rPr>
                        <a:t> )</a:t>
                      </a: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365730">
                <a:tc>
                  <a:txBody>
                    <a:bodyPr/>
                    <a:lstStyle/>
                    <a:p>
                      <a:endParaRPr lang="en-US" sz="1800"/>
                    </a:p>
                  </a:txBody>
                  <a:tcPr marT="45711" marB="45711"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65000"/>
                        <a:buFont typeface="Wingdings" pitchFamily="2" charset="2"/>
                        <a:buNone/>
                        <a:tabLst/>
                      </a:pPr>
                      <a:endParaRPr kumimoji="0" lang="id-ID" sz="1800" b="0" i="0" u="none" strike="noStrike" cap="none" normalizeH="0" baseline="0" dirty="0" smtClean="0">
                        <a:ln>
                          <a:noFill/>
                        </a:ln>
                        <a:solidFill>
                          <a:schemeClr val="tx1"/>
                        </a:solidFill>
                        <a:effectLst/>
                        <a:latin typeface="Times New Roman" pitchFamily="18" charset="0"/>
                      </a:endParaRPr>
                    </a:p>
                  </a:txBody>
                  <a:tcPr marT="45711" marB="45711"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6884172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par>
                                <p:cTn id="11" presetID="0" presetClass="path" presetSubtype="0" accel="50000" decel="50000" fill="hold" nodeType="withEffect">
                                  <p:stCondLst>
                                    <p:cond delay="0"/>
                                  </p:stCondLst>
                                  <p:iterate type="lt">
                                    <p:tmPct val="0"/>
                                  </p:iterate>
                                  <p:childTnLst>
                                    <p:animMotion origin="layout" path="M 4.16667E-6 -3.89454E-6 C 0.06632 0.09598 0.13298 0.19219 0.18559 0.34991 C 0.23819 0.50764 0.27656 0.72688 0.3151 0.94635 " pathEditMode="relative" rAng="0" ptsTypes="aaA">
                                      <p:cBhvr>
                                        <p:cTn id="12" dur="1000" spd="-100000" fill="hold"/>
                                        <p:tgtEl>
                                          <p:spTgt spid="10"/>
                                        </p:tgtEl>
                                        <p:attrNameLst>
                                          <p:attrName>ppt_x</p:attrName>
                                          <p:attrName>ppt_y</p:attrName>
                                        </p:attrNameLst>
                                      </p:cBhvr>
                                      <p:rCtr x="15700" y="47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bg2">
              <a:lumMod val="9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10" name="Rectangle 2"/>
          <p:cNvSpPr txBox="1">
            <a:spLocks noChangeArrowheads="1"/>
          </p:cNvSpPr>
          <p:nvPr/>
        </p:nvSpPr>
        <p:spPr>
          <a:xfrm>
            <a:off x="432973" y="1722254"/>
            <a:ext cx="8153400" cy="1331912"/>
          </a:xfrm>
          <a:prstGeom prst="rect">
            <a:avLst/>
          </a:prstGeom>
          <a:extLst/>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altLang="zh-CN" sz="36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HARUSKAH JUAL-BELI BD SECARA TUNAI</a:t>
            </a:r>
            <a:r>
              <a:rPr lang="id-ID" altLang="zh-CN" sz="3600"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rPr>
              <a:t>?</a:t>
            </a:r>
            <a:endParaRPr lang="en-US" altLang="zh-CN" sz="3600"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endParaRPr>
          </a:p>
        </p:txBody>
      </p:sp>
      <p:sp>
        <p:nvSpPr>
          <p:cNvPr id="11" name="Rectangle 3"/>
          <p:cNvSpPr txBox="1">
            <a:spLocks noChangeArrowheads="1"/>
          </p:cNvSpPr>
          <p:nvPr/>
        </p:nvSpPr>
        <p:spPr>
          <a:xfrm>
            <a:off x="419100" y="3428999"/>
            <a:ext cx="8229600" cy="2971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d-ID" altLang="zh-CN" dirty="0" smtClean="0"/>
              <a:t> 2 (dua) cara pembayaran:</a:t>
            </a:r>
          </a:p>
          <a:p>
            <a:pPr marL="1050925" lvl="1" indent="-514350" algn="just">
              <a:buFont typeface="Century Gothic" pitchFamily="34" charset="0"/>
              <a:buAutoNum type="alphaUcPeriod"/>
            </a:pPr>
            <a:r>
              <a:rPr lang="id-ID" altLang="zh-CN" dirty="0" smtClean="0">
                <a:solidFill>
                  <a:srgbClr val="FF0000"/>
                </a:solidFill>
              </a:rPr>
              <a:t>Tunai; </a:t>
            </a:r>
            <a:r>
              <a:rPr lang="id-ID" altLang="zh-CN" dirty="0" smtClean="0"/>
              <a:t>pembayaran kas ketika penyerahan BD.</a:t>
            </a:r>
          </a:p>
          <a:p>
            <a:pPr marL="1050925" lvl="1" indent="-514350" algn="just">
              <a:buFont typeface="Century Gothic" pitchFamily="34" charset="0"/>
              <a:buAutoNum type="alphaUcPeriod"/>
            </a:pPr>
            <a:r>
              <a:rPr lang="id-ID" altLang="zh-CN" dirty="0" smtClean="0">
                <a:solidFill>
                  <a:srgbClr val="FF0000"/>
                </a:solidFill>
              </a:rPr>
              <a:t>Kredit</a:t>
            </a:r>
            <a:r>
              <a:rPr lang="id-ID" altLang="zh-CN" dirty="0" smtClean="0"/>
              <a:t>; pembayaran kas dilakukan beberapa waktu (hari, minggu, atau bulan) SETELAH penyerahan BD.</a:t>
            </a:r>
          </a:p>
        </p:txBody>
      </p:sp>
    </p:spTree>
    <p:extLst>
      <p:ext uri="{BB962C8B-B14F-4D97-AF65-F5344CB8AC3E}">
        <p14:creationId xmlns:p14="http://schemas.microsoft.com/office/powerpoint/2010/main" val="7290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3">
              <a:lumMod val="75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8" name="Title 1"/>
          <p:cNvSpPr txBox="1">
            <a:spLocks/>
          </p:cNvSpPr>
          <p:nvPr/>
        </p:nvSpPr>
        <p:spPr>
          <a:xfrm>
            <a:off x="539552" y="2051049"/>
            <a:ext cx="8213606" cy="922956"/>
          </a:xfrm>
          <a:prstGeom prst="rect">
            <a:avLst/>
          </a:prstGeom>
          <a:extLst/>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id-ID" sz="36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KETENTUAN-KETENTUAN DALAM</a:t>
            </a:r>
            <a:br>
              <a:rPr lang="id-ID" sz="36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br>
            <a:r>
              <a:rPr lang="id-ID" sz="3600" dirty="0" smtClean="0">
                <a:ln w="6350">
                  <a:solidFill>
                    <a:schemeClr val="accent1">
                      <a:shade val="43000"/>
                    </a:schemeClr>
                  </a:solidFill>
                </a:ln>
                <a:solidFill>
                  <a:srgbClr val="F07F6D"/>
                </a:solidFill>
                <a:effectLst>
                  <a:outerShdw blurRad="26000" dist="26000" dir="14500000" algn="tl" rotWithShape="0">
                    <a:srgbClr val="000000">
                      <a:alpha val="40000"/>
                    </a:srgbClr>
                  </a:outerShdw>
                </a:effectLst>
              </a:rPr>
              <a:t>JUAL BELI BD</a:t>
            </a:r>
            <a:endParaRPr lang="id-ID" sz="3600" dirty="0">
              <a:ln w="6350">
                <a:solidFill>
                  <a:schemeClr val="accent1">
                    <a:shade val="43000"/>
                  </a:schemeClr>
                </a:solidFill>
              </a:ln>
              <a:solidFill>
                <a:srgbClr val="F07F6D"/>
              </a:solidFill>
              <a:effectLst>
                <a:outerShdw blurRad="26000" dist="26000" dir="14500000" algn="tl" rotWithShape="0">
                  <a:srgbClr val="000000">
                    <a:alpha val="40000"/>
                  </a:srgbClr>
                </a:outerShdw>
              </a:effectLst>
            </a:endParaRPr>
          </a:p>
        </p:txBody>
      </p:sp>
      <p:sp>
        <p:nvSpPr>
          <p:cNvPr id="9" name="Text Placeholder 2"/>
          <p:cNvSpPr txBox="1">
            <a:spLocks/>
          </p:cNvSpPr>
          <p:nvPr/>
        </p:nvSpPr>
        <p:spPr>
          <a:xfrm>
            <a:off x="371158" y="3428999"/>
            <a:ext cx="8458200" cy="282014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d-ID" sz="2800" dirty="0" smtClean="0"/>
              <a:t>Beberapa ketentuan yang lazim dibuat:</a:t>
            </a:r>
          </a:p>
          <a:p>
            <a:pPr marL="993775" lvl="1" indent="-457200">
              <a:buFont typeface="Century Gothic" pitchFamily="34" charset="0"/>
              <a:buAutoNum type="alphaUcPeriod"/>
            </a:pPr>
            <a:r>
              <a:rPr lang="id-ID" sz="2400" dirty="0" smtClean="0"/>
              <a:t>Tentang penyerahan BD</a:t>
            </a:r>
          </a:p>
          <a:p>
            <a:pPr marL="993775" lvl="1" indent="-457200">
              <a:buFont typeface="Century Gothic" pitchFamily="34" charset="0"/>
              <a:buAutoNum type="alphaUcPeriod"/>
            </a:pPr>
            <a:r>
              <a:rPr lang="id-ID" sz="2400" dirty="0" smtClean="0"/>
              <a:t>Tentang penjualan kredit</a:t>
            </a:r>
          </a:p>
          <a:p>
            <a:pPr marL="993775" lvl="1" indent="-457200">
              <a:buFont typeface="Century Gothic" pitchFamily="34" charset="0"/>
              <a:buAutoNum type="alphaUcPeriod"/>
            </a:pPr>
            <a:r>
              <a:rPr lang="id-ID" sz="2400" dirty="0" smtClean="0"/>
              <a:t>Tentang retur dan pengurangan harga</a:t>
            </a:r>
          </a:p>
          <a:p>
            <a:pPr marL="993775" lvl="1" indent="-457200">
              <a:buFont typeface="Century Gothic" pitchFamily="34" charset="0"/>
              <a:buAutoNum type="alphaUcPeriod"/>
            </a:pPr>
            <a:r>
              <a:rPr lang="id-ID" sz="2400" dirty="0" smtClean="0"/>
              <a:t>Tentang potongan harga</a:t>
            </a:r>
          </a:p>
          <a:p>
            <a:pPr>
              <a:buFont typeface="Wingdings 2" pitchFamily="18" charset="2"/>
              <a:buNone/>
            </a:pPr>
            <a:endParaRPr lang="id-ID" sz="2000" dirty="0" smtClean="0"/>
          </a:p>
          <a:p>
            <a:pPr>
              <a:buFont typeface="Wingdings 2" pitchFamily="18" charset="2"/>
              <a:buNone/>
            </a:pPr>
            <a:endParaRPr lang="id-ID" dirty="0" smtClean="0"/>
          </a:p>
        </p:txBody>
      </p:sp>
    </p:spTree>
    <p:extLst>
      <p:ext uri="{BB962C8B-B14F-4D97-AF65-F5344CB8AC3E}">
        <p14:creationId xmlns:p14="http://schemas.microsoft.com/office/powerpoint/2010/main" val="34748096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DDE488"/>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rgbClr val="DDE4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10" name="Text Placeholder 2"/>
          <p:cNvSpPr txBox="1">
            <a:spLocks/>
          </p:cNvSpPr>
          <p:nvPr/>
        </p:nvSpPr>
        <p:spPr>
          <a:xfrm>
            <a:off x="685800" y="1773386"/>
            <a:ext cx="7848600" cy="1800225"/>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defRPr/>
            </a:pPr>
            <a:r>
              <a:rPr lang="id-ID" sz="2800" b="1" smtClean="0"/>
              <a:t>KETENTUAN TENTANG PENYERAHAN BD</a:t>
            </a:r>
          </a:p>
          <a:p>
            <a:pPr algn="ctr">
              <a:buFont typeface="Wingdings 2" pitchFamily="18" charset="2"/>
              <a:buNone/>
              <a:defRPr/>
            </a:pPr>
            <a:endParaRPr lang="id-ID" sz="2800" smtClean="0"/>
          </a:p>
          <a:p>
            <a:pPr marL="457200" lvl="1" indent="-457200" algn="just">
              <a:buFont typeface="Century Gothic" pitchFamily="34" charset="0"/>
              <a:buAutoNum type="alphaUcPeriod"/>
              <a:defRPr/>
            </a:pPr>
            <a:r>
              <a:rPr lang="id-ID" sz="2400" i="1" smtClean="0"/>
              <a:t>FOB (free on board) Shipping Point</a:t>
            </a:r>
            <a:r>
              <a:rPr lang="id-ID" sz="2400" smtClean="0"/>
              <a:t>; semua biaya pengiriman ditanggung oleh pembeli</a:t>
            </a:r>
          </a:p>
          <a:p>
            <a:pPr marL="0" lvl="1" indent="0" algn="just">
              <a:buFont typeface="Arial" charset="0"/>
              <a:buNone/>
              <a:defRPr/>
            </a:pPr>
            <a:endParaRPr lang="id-ID" sz="2400" smtClean="0"/>
          </a:p>
          <a:p>
            <a:pPr marL="0" lvl="1" indent="0" algn="just">
              <a:buFont typeface="Arial" charset="0"/>
              <a:buNone/>
              <a:defRPr/>
            </a:pPr>
            <a:endParaRPr lang="id-ID" sz="2400" smtClean="0"/>
          </a:p>
          <a:p>
            <a:pPr marL="457200" lvl="1" indent="-457200" algn="just">
              <a:buFont typeface="Century Gothic" pitchFamily="34" charset="0"/>
              <a:buAutoNum type="alphaUcPeriod"/>
              <a:defRPr/>
            </a:pPr>
            <a:endParaRPr lang="id-ID" sz="2400" smtClean="0"/>
          </a:p>
          <a:p>
            <a:pPr marL="457200" lvl="1" indent="-457200" algn="just">
              <a:buFont typeface="Century Gothic" pitchFamily="34" charset="0"/>
              <a:buAutoNum type="alphaUcPeriod"/>
              <a:defRPr/>
            </a:pPr>
            <a:endParaRPr lang="id-ID" sz="2400" smtClean="0"/>
          </a:p>
          <a:p>
            <a:pPr marL="457200" lvl="1" indent="-457200" algn="just">
              <a:buFont typeface="Century Gothic" pitchFamily="34" charset="0"/>
              <a:buAutoNum type="alphaUcPeriod"/>
              <a:defRPr/>
            </a:pPr>
            <a:endParaRPr lang="id-ID" sz="2400" smtClean="0"/>
          </a:p>
          <a:p>
            <a:pPr marL="457200" lvl="1" indent="-457200" algn="just">
              <a:buFont typeface="Century Gothic" pitchFamily="34" charset="0"/>
              <a:buAutoNum type="alphaUcPeriod"/>
              <a:defRPr/>
            </a:pPr>
            <a:endParaRPr lang="id-ID" sz="2400" smtClean="0"/>
          </a:p>
          <a:p>
            <a:pPr>
              <a:buFont typeface="Wingdings 2" pitchFamily="18" charset="2"/>
              <a:buNone/>
              <a:defRPr/>
            </a:pPr>
            <a:endParaRPr lang="id-ID" sz="2000" smtClean="0"/>
          </a:p>
          <a:p>
            <a:pPr>
              <a:buFont typeface="Wingdings 2" pitchFamily="18" charset="2"/>
              <a:buNone/>
              <a:defRPr/>
            </a:pPr>
            <a:endParaRPr lang="id-ID" dirty="0" smtClean="0"/>
          </a:p>
        </p:txBody>
      </p:sp>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137173"/>
            <a:ext cx="4343400" cy="2316163"/>
          </a:xfrm>
          <a:prstGeom prst="rect">
            <a:avLst/>
          </a:prstGeom>
          <a:noFill/>
          <a:ln w="38100" cap="sq">
            <a:solidFill>
              <a:srgbClr val="8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pic>
      <p:sp>
        <p:nvSpPr>
          <p:cNvPr id="12" name="AutoShape 10"/>
          <p:cNvSpPr>
            <a:spLocks noChangeArrowheads="1"/>
          </p:cNvSpPr>
          <p:nvPr/>
        </p:nvSpPr>
        <p:spPr bwMode="auto">
          <a:xfrm rot="16200000">
            <a:off x="5003800" y="5081736"/>
            <a:ext cx="381000" cy="381000"/>
          </a:xfrm>
          <a:prstGeom prst="downArrow">
            <a:avLst>
              <a:gd name="adj1" fmla="val 50000"/>
              <a:gd name="adj2" fmla="val 25000"/>
            </a:avLst>
          </a:prstGeom>
          <a:solidFill>
            <a:srgbClr val="990099"/>
          </a:solidFill>
          <a:ln w="12700" cap="sq">
            <a:solidFill>
              <a:srgbClr val="990099"/>
            </a:solidFill>
            <a:miter lim="800000"/>
            <a:headEnd type="none" w="sm" len="sm"/>
            <a:tailEnd type="none" w="sm" len="sm"/>
          </a:ln>
        </p:spPr>
        <p:txBody>
          <a:bodyPr vert="eaVert" wrap="none" anchor="ctr"/>
          <a:lstStyle/>
          <a:p>
            <a:endParaRPr lang="id-ID"/>
          </a:p>
        </p:txBody>
      </p:sp>
      <p:sp>
        <p:nvSpPr>
          <p:cNvPr id="13" name="Rectangle 12"/>
          <p:cNvSpPr/>
          <p:nvPr/>
        </p:nvSpPr>
        <p:spPr>
          <a:xfrm>
            <a:off x="5511800" y="4162573"/>
            <a:ext cx="3200400" cy="2286000"/>
          </a:xfrm>
          <a:prstGeom prst="rect">
            <a:avLst/>
          </a:prstGeom>
          <a:solidFill>
            <a:schemeClr val="bg1">
              <a:lumMod val="65000"/>
              <a:lumOff val="35000"/>
            </a:schemeClr>
          </a:solidFill>
        </p:spPr>
        <p:style>
          <a:lnRef idx="1">
            <a:schemeClr val="accent1"/>
          </a:lnRef>
          <a:fillRef idx="3">
            <a:schemeClr val="accent1"/>
          </a:fillRef>
          <a:effectRef idx="2">
            <a:schemeClr val="accent1"/>
          </a:effectRef>
          <a:fontRef idx="minor">
            <a:schemeClr val="lt1"/>
          </a:fontRef>
        </p:style>
        <p:txBody>
          <a:bodyPr anchor="ctr"/>
          <a:lstStyle/>
          <a:p>
            <a:pPr algn="ctr">
              <a:buFont typeface="Arial" pitchFamily="34" charset="0"/>
              <a:buNone/>
              <a:defRPr/>
            </a:pPr>
            <a:r>
              <a:rPr lang="id-ID" dirty="0">
                <a:solidFill>
                  <a:schemeClr val="tx1"/>
                </a:solidFill>
              </a:rPr>
              <a:t>Penyerahan BD di tempat penjual, semua biaya pengiriman ditanggung oleh pembeli</a:t>
            </a:r>
          </a:p>
        </p:txBody>
      </p:sp>
    </p:spTree>
    <p:extLst>
      <p:ext uri="{BB962C8B-B14F-4D97-AF65-F5344CB8AC3E}">
        <p14:creationId xmlns:p14="http://schemas.microsoft.com/office/powerpoint/2010/main" val="36113569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DCC3A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rgbClr val="DCC3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17" name="Rectangle 1"/>
          <p:cNvSpPr>
            <a:spLocks noChangeArrowheads="1"/>
          </p:cNvSpPr>
          <p:nvPr/>
        </p:nvSpPr>
        <p:spPr bwMode="auto">
          <a:xfrm>
            <a:off x="539750" y="2347937"/>
            <a:ext cx="80645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0" lvl="1" algn="just"/>
            <a:r>
              <a:rPr lang="id-ID" sz="2400" i="1"/>
              <a:t>B. FOB Destination</a:t>
            </a:r>
            <a:r>
              <a:rPr lang="id-ID" sz="2400"/>
              <a:t>; semua biaya pengiriman ditanggung oleh penjual</a:t>
            </a:r>
          </a:p>
        </p:txBody>
      </p:sp>
      <p:sp>
        <p:nvSpPr>
          <p:cNvPr id="18" name="AutoShape 10"/>
          <p:cNvSpPr>
            <a:spLocks noChangeArrowheads="1"/>
          </p:cNvSpPr>
          <p:nvPr/>
        </p:nvSpPr>
        <p:spPr bwMode="auto">
          <a:xfrm rot="16200000">
            <a:off x="4991100" y="4713312"/>
            <a:ext cx="381000" cy="381000"/>
          </a:xfrm>
          <a:prstGeom prst="downArrow">
            <a:avLst>
              <a:gd name="adj1" fmla="val 50000"/>
              <a:gd name="adj2" fmla="val 25000"/>
            </a:avLst>
          </a:prstGeom>
          <a:solidFill>
            <a:srgbClr val="990099"/>
          </a:solidFill>
          <a:ln w="12700" cap="sq">
            <a:solidFill>
              <a:srgbClr val="990099"/>
            </a:solidFill>
            <a:miter lim="800000"/>
            <a:headEnd type="none" w="sm" len="sm"/>
            <a:tailEnd type="none" w="sm" len="sm"/>
          </a:ln>
        </p:spPr>
        <p:txBody>
          <a:bodyPr vert="eaVert" wrap="none" anchor="ctr"/>
          <a:lstStyle/>
          <a:p>
            <a:endParaRPr lang="id-ID"/>
          </a:p>
        </p:txBody>
      </p:sp>
      <p:sp>
        <p:nvSpPr>
          <p:cNvPr id="19" name="Rectangle 18"/>
          <p:cNvSpPr/>
          <p:nvPr/>
        </p:nvSpPr>
        <p:spPr>
          <a:xfrm>
            <a:off x="5473700" y="3722712"/>
            <a:ext cx="3200400" cy="2286000"/>
          </a:xfrm>
          <a:prstGeom prst="rect">
            <a:avLst/>
          </a:prstGeom>
          <a:solidFill>
            <a:schemeClr val="bg1">
              <a:lumMod val="65000"/>
              <a:lumOff val="35000"/>
            </a:schemeClr>
          </a:solidFill>
        </p:spPr>
        <p:style>
          <a:lnRef idx="1">
            <a:schemeClr val="accent1"/>
          </a:lnRef>
          <a:fillRef idx="3">
            <a:schemeClr val="accent1"/>
          </a:fillRef>
          <a:effectRef idx="2">
            <a:schemeClr val="accent1"/>
          </a:effectRef>
          <a:fontRef idx="minor">
            <a:schemeClr val="lt1"/>
          </a:fontRef>
        </p:style>
        <p:txBody>
          <a:bodyPr anchor="ctr"/>
          <a:lstStyle/>
          <a:p>
            <a:pPr algn="ctr">
              <a:buFont typeface="Arial" pitchFamily="34" charset="0"/>
              <a:buNone/>
              <a:defRPr/>
            </a:pPr>
            <a:r>
              <a:rPr lang="id-ID" dirty="0">
                <a:solidFill>
                  <a:schemeClr val="tx1"/>
                </a:solidFill>
              </a:rPr>
              <a:t>Penyerahan BD di tempat pembeli, semua biaya pengiriman ditanggung oleh penjual</a:t>
            </a:r>
          </a:p>
        </p:txBody>
      </p:sp>
      <p:pic>
        <p:nvPicPr>
          <p:cNvPr id="2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3570312"/>
            <a:ext cx="4267200" cy="2667000"/>
          </a:xfrm>
          <a:prstGeom prst="rect">
            <a:avLst/>
          </a:prstGeom>
          <a:noFill/>
          <a:ln w="38100" cap="sq">
            <a:solidFill>
              <a:srgbClr val="8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198925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chemeClr val="accent6">
              <a:lumMod val="60000"/>
              <a:lumOff val="4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10" name="Text Placeholder 2"/>
          <p:cNvSpPr txBox="1">
            <a:spLocks/>
          </p:cNvSpPr>
          <p:nvPr/>
        </p:nvSpPr>
        <p:spPr>
          <a:xfrm>
            <a:off x="600100" y="1988840"/>
            <a:ext cx="7639000" cy="41707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pPr>
            <a:r>
              <a:rPr lang="id-ID" sz="2800" b="1" smtClean="0"/>
              <a:t>KETENTUAN TENTANG PENJUALAN KREDIT</a:t>
            </a:r>
          </a:p>
          <a:p>
            <a:pPr algn="ctr">
              <a:buFont typeface="Wingdings 2" pitchFamily="18" charset="2"/>
              <a:buNone/>
            </a:pPr>
            <a:endParaRPr lang="id-ID" sz="2800" smtClean="0"/>
          </a:p>
          <a:p>
            <a:pPr marL="457200" lvl="1" indent="-457200">
              <a:buFont typeface="Century Gothic" pitchFamily="34" charset="0"/>
              <a:buAutoNum type="alphaUcPeriod"/>
            </a:pPr>
            <a:r>
              <a:rPr lang="id-ID" sz="2400" smtClean="0">
                <a:solidFill>
                  <a:srgbClr val="FF0000"/>
                </a:solidFill>
              </a:rPr>
              <a:t>2/10, n/30</a:t>
            </a:r>
            <a:r>
              <a:rPr lang="id-ID" sz="2400" smtClean="0"/>
              <a:t>; Pembeli mendapat potongan 2 % jika membayar paling lambat 10 hari setelah transaksi, dan batas waktu pelunasan kredit adalah 30 hari setelah transaksi</a:t>
            </a:r>
          </a:p>
          <a:p>
            <a:pPr marL="457200" lvl="1" indent="-457200">
              <a:buFont typeface="Century Gothic" pitchFamily="34" charset="0"/>
              <a:buAutoNum type="alphaUcPeriod"/>
            </a:pPr>
            <a:r>
              <a:rPr lang="id-ID" sz="2400" smtClean="0">
                <a:solidFill>
                  <a:srgbClr val="FF0000"/>
                </a:solidFill>
              </a:rPr>
              <a:t>EOM (end of month); </a:t>
            </a:r>
            <a:r>
              <a:rPr lang="id-ID" sz="2400" smtClean="0"/>
              <a:t>Batas waktu pelunasan kredit adalah akhir bulan.</a:t>
            </a:r>
          </a:p>
          <a:p>
            <a:pPr>
              <a:buFont typeface="Wingdings 2" pitchFamily="18" charset="2"/>
              <a:buNone/>
            </a:pPr>
            <a:endParaRPr lang="id-ID" sz="2000" smtClean="0"/>
          </a:p>
          <a:p>
            <a:pPr>
              <a:buFont typeface="Wingdings 2" pitchFamily="18" charset="2"/>
              <a:buNone/>
            </a:pPr>
            <a:endParaRPr lang="id-ID" dirty="0" smtClean="0"/>
          </a:p>
        </p:txBody>
      </p:sp>
    </p:spTree>
    <p:extLst>
      <p:ext uri="{BB962C8B-B14F-4D97-AF65-F5344CB8AC3E}">
        <p14:creationId xmlns:p14="http://schemas.microsoft.com/office/powerpoint/2010/main" val="7078451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CD7037"/>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rgbClr val="CD703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9" name="Text Placeholder 2"/>
          <p:cNvSpPr txBox="1">
            <a:spLocks/>
          </p:cNvSpPr>
          <p:nvPr/>
        </p:nvSpPr>
        <p:spPr>
          <a:xfrm>
            <a:off x="672108" y="1988840"/>
            <a:ext cx="7494984" cy="4475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pPr>
            <a:r>
              <a:rPr lang="id-ID" sz="2800" b="1" dirty="0" smtClean="0">
                <a:solidFill>
                  <a:srgbClr val="FF0000"/>
                </a:solidFill>
              </a:rPr>
              <a:t> 2/10,n/30</a:t>
            </a:r>
          </a:p>
          <a:p>
            <a:pPr algn="ctr">
              <a:buFont typeface="Wingdings 2" pitchFamily="18" charset="2"/>
              <a:buNone/>
            </a:pPr>
            <a:endParaRPr lang="id-ID" sz="2800" dirty="0" smtClean="0"/>
          </a:p>
          <a:p>
            <a:pPr marL="457200" lvl="1" indent="-457200">
              <a:buFont typeface="Century Gothic" pitchFamily="34" charset="0"/>
              <a:buAutoNum type="alphaUcPeriod"/>
            </a:pPr>
            <a:r>
              <a:rPr lang="id-ID" sz="2400" dirty="0" smtClean="0"/>
              <a:t>Angka-angka yang digunakan di sini adalah contoh semata</a:t>
            </a:r>
          </a:p>
          <a:p>
            <a:pPr marL="457200" lvl="1" indent="-457200">
              <a:buFont typeface="Century Gothic" pitchFamily="34" charset="0"/>
              <a:buAutoNum type="alphaUcPeriod"/>
            </a:pPr>
            <a:r>
              <a:rPr lang="id-ID" sz="2400" dirty="0" smtClean="0"/>
              <a:t>Angka 2 (dua) menunjukkan besarnya potongan kredit</a:t>
            </a:r>
          </a:p>
          <a:p>
            <a:pPr marL="457200" lvl="1" indent="-457200">
              <a:buFont typeface="Century Gothic" pitchFamily="34" charset="0"/>
              <a:buAutoNum type="alphaUcPeriod"/>
            </a:pPr>
            <a:r>
              <a:rPr lang="id-ID" sz="2400" dirty="0" smtClean="0"/>
              <a:t>Angka 10 (sepuluh) menunjukkan tenggang waktu dimana potongan kredit  dapat diperoleh pembeli</a:t>
            </a:r>
          </a:p>
          <a:p>
            <a:pPr marL="457200" lvl="1" indent="-457200">
              <a:buFont typeface="Century Gothic" pitchFamily="34" charset="0"/>
              <a:buAutoNum type="alphaUcPeriod"/>
            </a:pPr>
            <a:r>
              <a:rPr lang="id-ID" sz="2400" dirty="0" smtClean="0"/>
              <a:t>Huruf n mewakili jumlah hari.</a:t>
            </a:r>
          </a:p>
          <a:p>
            <a:pPr marL="457200" lvl="1" indent="-457200">
              <a:buFont typeface="Century Gothic" pitchFamily="34" charset="0"/>
              <a:buAutoNum type="alphaUcPeriod"/>
            </a:pPr>
            <a:r>
              <a:rPr lang="id-ID" sz="2400" dirty="0" smtClean="0"/>
              <a:t>Angka 30 (tigapuluh) menunjukkan tenggang waktu pelunasan kredit. </a:t>
            </a:r>
          </a:p>
          <a:p>
            <a:pPr marL="457200" lvl="1" indent="-457200">
              <a:buFont typeface="Verdana" pitchFamily="34" charset="0"/>
              <a:buNone/>
            </a:pPr>
            <a:endParaRPr lang="id-ID" sz="2400" dirty="0" smtClean="0"/>
          </a:p>
          <a:p>
            <a:pPr>
              <a:buFont typeface="Wingdings 2" pitchFamily="18" charset="2"/>
              <a:buNone/>
            </a:pPr>
            <a:endParaRPr lang="id-ID" sz="2000" dirty="0" smtClean="0"/>
          </a:p>
          <a:p>
            <a:pPr>
              <a:buFont typeface="Wingdings 2" pitchFamily="18" charset="2"/>
              <a:buNone/>
            </a:pPr>
            <a:endParaRPr lang="id-ID" dirty="0" smtClean="0"/>
          </a:p>
        </p:txBody>
      </p:sp>
    </p:spTree>
    <p:extLst>
      <p:ext uri="{BB962C8B-B14F-4D97-AF65-F5344CB8AC3E}">
        <p14:creationId xmlns:p14="http://schemas.microsoft.com/office/powerpoint/2010/main" val="18939027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DDE488"/>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rgbClr val="DDE48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10" name="Text Placeholder 2"/>
          <p:cNvSpPr txBox="1">
            <a:spLocks/>
          </p:cNvSpPr>
          <p:nvPr/>
        </p:nvSpPr>
        <p:spPr>
          <a:xfrm>
            <a:off x="553233" y="2132856"/>
            <a:ext cx="8147248" cy="43993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pPr>
            <a:r>
              <a:rPr lang="id-ID" sz="2800" smtClean="0">
                <a:solidFill>
                  <a:srgbClr val="FFFF00"/>
                </a:solidFill>
              </a:rPr>
              <a:t> </a:t>
            </a:r>
            <a:r>
              <a:rPr lang="id-ID" sz="2800" b="1" smtClean="0">
                <a:solidFill>
                  <a:srgbClr val="FF0000"/>
                </a:solidFill>
              </a:rPr>
              <a:t>EOM (End Of Month)</a:t>
            </a:r>
          </a:p>
          <a:p>
            <a:pPr algn="ctr">
              <a:buFont typeface="Wingdings 2" pitchFamily="18" charset="2"/>
              <a:buNone/>
            </a:pPr>
            <a:endParaRPr lang="id-ID" sz="2800" smtClean="0">
              <a:solidFill>
                <a:srgbClr val="FF0000"/>
              </a:solidFill>
            </a:endParaRPr>
          </a:p>
          <a:p>
            <a:pPr marL="457200" lvl="1" indent="-457200">
              <a:buFont typeface="Century Gothic" pitchFamily="34" charset="0"/>
              <a:buAutoNum type="alphaUcPeriod"/>
            </a:pPr>
            <a:r>
              <a:rPr lang="id-ID" sz="2400" smtClean="0"/>
              <a:t>Pelunasan kredit paling lambat adalah akhir bulan di bulan yang sama dengan transaksi</a:t>
            </a:r>
          </a:p>
          <a:p>
            <a:pPr marL="457200" lvl="1" indent="-457200">
              <a:buFont typeface="Century Gothic" pitchFamily="34" charset="0"/>
              <a:buAutoNum type="alphaUcPeriod"/>
            </a:pPr>
            <a:r>
              <a:rPr lang="id-ID" sz="2400" smtClean="0"/>
              <a:t>Jika jual-beli BD pada tanggal 3 Desember 2007, maka pembeli harus sudah melunasinya paling lambat tanggal 31 Desember 2007 (28 hari).</a:t>
            </a:r>
          </a:p>
          <a:p>
            <a:pPr marL="457200" lvl="1" indent="-457200">
              <a:buFont typeface="Century Gothic" pitchFamily="34" charset="0"/>
              <a:buAutoNum type="alphaUcPeriod"/>
            </a:pPr>
            <a:r>
              <a:rPr lang="id-ID" sz="2400" smtClean="0"/>
              <a:t>Jika jual BD pada tanggal 23 Desember 2007, maka pembeli harus sudah melunasinya paling lambat tanggal 31 Desember 2007 (8 hari) </a:t>
            </a:r>
          </a:p>
          <a:p>
            <a:pPr marL="457200" lvl="1" indent="-457200">
              <a:buFont typeface="Verdana" pitchFamily="34" charset="0"/>
              <a:buNone/>
            </a:pPr>
            <a:endParaRPr lang="id-ID" sz="2400" smtClean="0"/>
          </a:p>
          <a:p>
            <a:pPr>
              <a:buFont typeface="Wingdings 2" pitchFamily="18" charset="2"/>
              <a:buNone/>
            </a:pPr>
            <a:endParaRPr lang="id-ID" sz="2000" smtClean="0"/>
          </a:p>
          <a:p>
            <a:pPr>
              <a:buFont typeface="Wingdings 2" pitchFamily="18" charset="2"/>
              <a:buNone/>
            </a:pPr>
            <a:endParaRPr lang="id-ID" dirty="0" smtClean="0"/>
          </a:p>
        </p:txBody>
      </p:sp>
    </p:spTree>
    <p:extLst>
      <p:ext uri="{BB962C8B-B14F-4D97-AF65-F5344CB8AC3E}">
        <p14:creationId xmlns:p14="http://schemas.microsoft.com/office/powerpoint/2010/main" val="2109066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E6E6E6"/>
            </a:gs>
          </a:gsLst>
          <a:lin ang="13500000" scaled="1"/>
          <a:tileRect/>
        </a:gradFill>
        <a:effectLst/>
      </p:bgPr>
    </p:bg>
    <p:spTree>
      <p:nvGrpSpPr>
        <p:cNvPr id="1" name=""/>
        <p:cNvGrpSpPr/>
        <p:nvPr/>
      </p:nvGrpSpPr>
      <p:grpSpPr>
        <a:xfrm>
          <a:off x="0" y="0"/>
          <a:ext cx="0" cy="0"/>
          <a:chOff x="0" y="0"/>
          <a:chExt cx="0" cy="0"/>
        </a:xfrm>
      </p:grpSpPr>
      <p:sp>
        <p:nvSpPr>
          <p:cNvPr id="7" name="Freeform 6"/>
          <p:cNvSpPr/>
          <p:nvPr/>
        </p:nvSpPr>
        <p:spPr>
          <a:xfrm>
            <a:off x="0" y="0"/>
            <a:ext cx="4419600" cy="6857999"/>
          </a:xfrm>
          <a:custGeom>
            <a:avLst/>
            <a:gdLst>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0" fmla="*/ 10391 w 5552210"/>
              <a:gd name="connsiteY0" fmla="*/ 0 h 7602682"/>
              <a:gd name="connsiteX1" fmla="*/ 72736 w 5552210"/>
              <a:gd name="connsiteY1" fmla="*/ 51955 h 7602682"/>
              <a:gd name="connsiteX2" fmla="*/ 3574473 w 5552210"/>
              <a:gd name="connsiteY2" fmla="*/ 2545773 h 7602682"/>
              <a:gd name="connsiteX3" fmla="*/ 4956464 w 5552210"/>
              <a:gd name="connsiteY3" fmla="*/ 6878782 h 7602682"/>
              <a:gd name="connsiteX4" fmla="*/ 0 w 5552210"/>
              <a:gd name="connsiteY4" fmla="*/ 6889173 h 7602682"/>
              <a:gd name="connsiteX5" fmla="*/ 10391 w 5552210"/>
              <a:gd name="connsiteY5" fmla="*/ 0 h 7602682"/>
              <a:gd name="connsiteX0" fmla="*/ 10391 w 5552210"/>
              <a:gd name="connsiteY0" fmla="*/ 0 h 6889173"/>
              <a:gd name="connsiteX1" fmla="*/ 72736 w 5552210"/>
              <a:gd name="connsiteY1" fmla="*/ 51955 h 6889173"/>
              <a:gd name="connsiteX2" fmla="*/ 3574473 w 5552210"/>
              <a:gd name="connsiteY2" fmla="*/ 2545773 h 6889173"/>
              <a:gd name="connsiteX3" fmla="*/ 4956464 w 5552210"/>
              <a:gd name="connsiteY3" fmla="*/ 6878782 h 6889173"/>
              <a:gd name="connsiteX4" fmla="*/ 0 w 5552210"/>
              <a:gd name="connsiteY4" fmla="*/ 6889173 h 6889173"/>
              <a:gd name="connsiteX5" fmla="*/ 10391 w 5552210"/>
              <a:gd name="connsiteY5" fmla="*/ 0 h 6889173"/>
              <a:gd name="connsiteX0" fmla="*/ 10391 w 4968587"/>
              <a:gd name="connsiteY0" fmla="*/ 0 h 6889173"/>
              <a:gd name="connsiteX1" fmla="*/ 72736 w 4968587"/>
              <a:gd name="connsiteY1" fmla="*/ 51955 h 6889173"/>
              <a:gd name="connsiteX2" fmla="*/ 4956464 w 4968587"/>
              <a:gd name="connsiteY2" fmla="*/ 6878782 h 6889173"/>
              <a:gd name="connsiteX3" fmla="*/ 0 w 4968587"/>
              <a:gd name="connsiteY3" fmla="*/ 6889173 h 6889173"/>
              <a:gd name="connsiteX4" fmla="*/ 10391 w 4968587"/>
              <a:gd name="connsiteY4"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 name="connsiteX0" fmla="*/ 10391 w 4956464"/>
              <a:gd name="connsiteY0" fmla="*/ 0 h 6889173"/>
              <a:gd name="connsiteX1" fmla="*/ 4956464 w 4956464"/>
              <a:gd name="connsiteY1" fmla="*/ 6878782 h 6889173"/>
              <a:gd name="connsiteX2" fmla="*/ 0 w 4956464"/>
              <a:gd name="connsiteY2" fmla="*/ 6889173 h 6889173"/>
              <a:gd name="connsiteX3" fmla="*/ 10391 w 4956464"/>
              <a:gd name="connsiteY3" fmla="*/ 0 h 6889173"/>
            </a:gdLst>
            <a:ahLst/>
            <a:cxnLst>
              <a:cxn ang="0">
                <a:pos x="connsiteX0" y="connsiteY0"/>
              </a:cxn>
              <a:cxn ang="0">
                <a:pos x="connsiteX1" y="connsiteY1"/>
              </a:cxn>
              <a:cxn ang="0">
                <a:pos x="connsiteX2" y="connsiteY2"/>
              </a:cxn>
              <a:cxn ang="0">
                <a:pos x="connsiteX3" y="connsiteY3"/>
              </a:cxn>
            </a:cxnLst>
            <a:rect l="l" t="t" r="r" b="b"/>
            <a:pathLst>
              <a:path w="4956464" h="6889173">
                <a:moveTo>
                  <a:pt x="10391" y="0"/>
                </a:moveTo>
                <a:cubicBezTo>
                  <a:pt x="3352800" y="1236518"/>
                  <a:pt x="4426528" y="4305300"/>
                  <a:pt x="4956464" y="6878782"/>
                </a:cubicBezTo>
                <a:lnTo>
                  <a:pt x="0" y="6889173"/>
                </a:lnTo>
                <a:cubicBezTo>
                  <a:pt x="3464" y="4592782"/>
                  <a:pt x="6927" y="2296391"/>
                  <a:pt x="10391" y="0"/>
                </a:cubicBezTo>
                <a:close/>
              </a:path>
            </a:pathLst>
          </a:custGeom>
          <a:solidFill>
            <a:srgbClr val="DCC3A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pic>
        <p:nvPicPr>
          <p:cNvPr id="14" name="Picture 13" descr="10738245_daisycopy.jpg"/>
          <p:cNvPicPr>
            <a:picLocks noChangeAspect="1"/>
          </p:cNvPicPr>
          <p:nvPr/>
        </p:nvPicPr>
        <p:blipFill>
          <a:blip r:embed="rId3" cstate="print"/>
          <a:srcRect/>
          <a:stretch>
            <a:fillRect/>
          </a:stretch>
        </p:blipFill>
        <p:spPr>
          <a:xfrm>
            <a:off x="539552" y="188640"/>
            <a:ext cx="1097280" cy="1097280"/>
          </a:xfrm>
          <a:prstGeom prst="ellipse">
            <a:avLst/>
          </a:prstGeom>
          <a:ln>
            <a:noFill/>
          </a:ln>
          <a:effectLst>
            <a:outerShdw blurRad="127000" dist="127000" dir="8460000" algn="ctr">
              <a:srgbClr val="000000">
                <a:alpha val="23000"/>
              </a:srgbClr>
            </a:outerShdw>
          </a:effectLst>
          <a:scene3d>
            <a:camera prst="orthographicFront">
              <a:rot lat="0" lon="0" rev="0"/>
            </a:camera>
            <a:lightRig rig="contrasting" dir="t">
              <a:rot lat="0" lon="0" rev="1500000"/>
            </a:lightRig>
          </a:scene3d>
          <a:sp3d prstMaterial="metal">
            <a:bevelT w="88900" h="88900"/>
          </a:sp3d>
        </p:spPr>
      </p:pic>
      <p:sp>
        <p:nvSpPr>
          <p:cNvPr id="15" name="TextBox 14"/>
          <p:cNvSpPr txBox="1"/>
          <p:nvPr/>
        </p:nvSpPr>
        <p:spPr>
          <a:xfrm flipH="1">
            <a:off x="1844276" y="306393"/>
            <a:ext cx="4735368" cy="430887"/>
          </a:xfrm>
          <a:prstGeom prst="rect">
            <a:avLst/>
          </a:prstGeom>
          <a:noFill/>
        </p:spPr>
        <p:txBody>
          <a:bodyPr wrap="square" rtlCol="0">
            <a:spAutoFit/>
          </a:bodyPr>
          <a:lstStyle/>
          <a:p>
            <a:r>
              <a:rPr lang="en-US" sz="2200" dirty="0" err="1" smtClean="0">
                <a:latin typeface="Corbel" pitchFamily="34" charset="0"/>
              </a:rPr>
              <a:t>Masalah</a:t>
            </a:r>
            <a:r>
              <a:rPr lang="en-US" sz="2200" dirty="0" smtClean="0">
                <a:latin typeface="Corbel" pitchFamily="34" charset="0"/>
              </a:rPr>
              <a:t> </a:t>
            </a:r>
            <a:r>
              <a:rPr lang="en-US" sz="2200" dirty="0" err="1" smtClean="0">
                <a:latin typeface="Corbel" pitchFamily="34" charset="0"/>
              </a:rPr>
              <a:t>Akuntansi</a:t>
            </a:r>
            <a:r>
              <a:rPr lang="en-US" sz="2200" dirty="0" smtClean="0">
                <a:latin typeface="Corbel" pitchFamily="34" charset="0"/>
              </a:rPr>
              <a:t> Perusahaan </a:t>
            </a:r>
            <a:r>
              <a:rPr lang="en-US" sz="2200" dirty="0" err="1" smtClean="0">
                <a:latin typeface="Corbel" pitchFamily="34" charset="0"/>
              </a:rPr>
              <a:t>Dagang</a:t>
            </a:r>
            <a:endParaRPr lang="en-US" sz="2200" dirty="0">
              <a:latin typeface="Corbel" pitchFamily="34" charset="0"/>
            </a:endParaRPr>
          </a:p>
        </p:txBody>
      </p:sp>
      <p:sp>
        <p:nvSpPr>
          <p:cNvPr id="20" name="Oval 19"/>
          <p:cNvSpPr/>
          <p:nvPr/>
        </p:nvSpPr>
        <p:spPr>
          <a:xfrm>
            <a:off x="2585797" y="829628"/>
            <a:ext cx="3442320" cy="912583"/>
          </a:xfrm>
          <a:prstGeom prst="ellipse">
            <a:avLst/>
          </a:prstGeom>
          <a:solidFill>
            <a:srgbClr val="DCC3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endParaRPr lang="en-US" sz="1600" dirty="0" smtClean="0">
              <a:solidFill>
                <a:schemeClr val="tx1"/>
              </a:solidFill>
              <a:latin typeface="Cambria" pitchFamily="18" charset="0"/>
            </a:endParaRPr>
          </a:p>
          <a:p>
            <a:pPr marL="0" lvl="1" algn="ctr"/>
            <a:r>
              <a:rPr lang="en-US" sz="1600" dirty="0" err="1" smtClean="0">
                <a:solidFill>
                  <a:schemeClr val="tx1"/>
                </a:solidFill>
                <a:latin typeface="Cambria" pitchFamily="18" charset="0"/>
              </a:rPr>
              <a:t>Syarat</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Jual</a:t>
            </a:r>
            <a:r>
              <a:rPr lang="en-US" sz="1600" dirty="0" smtClean="0">
                <a:solidFill>
                  <a:schemeClr val="tx1"/>
                </a:solidFill>
                <a:latin typeface="Cambria" pitchFamily="18" charset="0"/>
              </a:rPr>
              <a:t> </a:t>
            </a:r>
            <a:r>
              <a:rPr lang="en-US" sz="1600" dirty="0" err="1" smtClean="0">
                <a:solidFill>
                  <a:schemeClr val="tx1"/>
                </a:solidFill>
                <a:latin typeface="Cambria" pitchFamily="18" charset="0"/>
              </a:rPr>
              <a:t>Beli</a:t>
            </a:r>
            <a:endParaRPr lang="en-US" sz="1600" dirty="0">
              <a:solidFill>
                <a:schemeClr val="tx1"/>
              </a:solidFill>
              <a:latin typeface="Cambria" pitchFamily="18" charset="0"/>
            </a:endParaRPr>
          </a:p>
          <a:p>
            <a:pPr algn="ctr"/>
            <a:endParaRPr lang="en-US" b="1" dirty="0"/>
          </a:p>
        </p:txBody>
      </p:sp>
      <p:sp>
        <p:nvSpPr>
          <p:cNvPr id="9" name="Text Placeholder 2"/>
          <p:cNvSpPr txBox="1">
            <a:spLocks/>
          </p:cNvSpPr>
          <p:nvPr/>
        </p:nvSpPr>
        <p:spPr>
          <a:xfrm>
            <a:off x="457200" y="2132856"/>
            <a:ext cx="8003232" cy="39673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buFont typeface="Wingdings 2" pitchFamily="18" charset="2"/>
              <a:buNone/>
            </a:pPr>
            <a:r>
              <a:rPr lang="id-ID" sz="2800" b="1" dirty="0" smtClean="0"/>
              <a:t>KETENTUAN TENTANG </a:t>
            </a:r>
          </a:p>
          <a:p>
            <a:pPr algn="ctr">
              <a:buFont typeface="Wingdings 2" pitchFamily="18" charset="2"/>
              <a:buNone/>
            </a:pPr>
            <a:r>
              <a:rPr lang="id-ID" sz="2800" b="1" dirty="0" smtClean="0"/>
              <a:t>RETUR DAN PENGURANGAN HARGA</a:t>
            </a:r>
          </a:p>
          <a:p>
            <a:pPr algn="ctr">
              <a:buFont typeface="Wingdings 2" pitchFamily="18" charset="2"/>
              <a:buNone/>
            </a:pPr>
            <a:endParaRPr lang="id-ID" sz="2800" dirty="0" smtClean="0"/>
          </a:p>
          <a:p>
            <a:pPr marL="457200" lvl="1" indent="-457200">
              <a:buFont typeface="Century Gothic" pitchFamily="34" charset="0"/>
              <a:buAutoNum type="alphaUcPeriod"/>
            </a:pPr>
            <a:r>
              <a:rPr lang="id-ID" sz="2400" dirty="0" smtClean="0"/>
              <a:t>Retur: BD yang diterima tidak sesuai pesanan, pembeli mengembalikan BD ke penjual</a:t>
            </a:r>
          </a:p>
          <a:p>
            <a:pPr marL="457200" lvl="1" indent="-457200">
              <a:buFont typeface="Century Gothic" pitchFamily="34" charset="0"/>
              <a:buAutoNum type="alphaUcPeriod"/>
            </a:pPr>
            <a:r>
              <a:rPr lang="id-ID" sz="2400" dirty="0" smtClean="0"/>
              <a:t>Pengurangan harga: BD yang diterima tidak sesuai pesanan, pembeli TIDAK mengembalikan BD tetapi meminta pengurangan harga kepada penjual.</a:t>
            </a:r>
          </a:p>
          <a:p>
            <a:pPr>
              <a:buFont typeface="Wingdings 2" pitchFamily="18" charset="2"/>
              <a:buNone/>
            </a:pPr>
            <a:endParaRPr lang="id-ID" sz="2000" dirty="0" smtClean="0"/>
          </a:p>
          <a:p>
            <a:pPr>
              <a:buFont typeface="Wingdings 2" pitchFamily="18" charset="2"/>
              <a:buNone/>
            </a:pPr>
            <a:endParaRPr lang="id-ID" dirty="0" smtClean="0"/>
          </a:p>
        </p:txBody>
      </p:sp>
    </p:spTree>
    <p:extLst>
      <p:ext uri="{BB962C8B-B14F-4D97-AF65-F5344CB8AC3E}">
        <p14:creationId xmlns:p14="http://schemas.microsoft.com/office/powerpoint/2010/main" val="19747935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par>
                                <p:cTn id="11" presetID="0" presetClass="path" presetSubtype="0" accel="50000" decel="50000" fill="hold" nodeType="withEffect">
                                  <p:stCondLst>
                                    <p:cond delay="0"/>
                                  </p:stCondLst>
                                  <p:iterate type="lt">
                                    <p:tmPct val="0"/>
                                  </p:iterate>
                                  <p:childTnLst>
                                    <p:animMotion origin="layout" path="M -1.66667E-6 2.23867E-6 C 0.0198 0.07146 0.03959 0.14315 0.05973 0.2426 C 0.07987 0.34204 0.10035 0.46924 0.12084 0.59644 " pathEditMode="relative" ptsTypes="aaA">
                                      <p:cBhvr>
                                        <p:cTn id="12" dur="1000" spd="-100000" fill="hold"/>
                                        <p:tgtEl>
                                          <p:spTgt spid="14"/>
                                        </p:tgtEl>
                                        <p:attrNameLst>
                                          <p:attrName>ppt_x</p:attrName>
                                          <p:attrName>ppt_y</p:attrName>
                                        </p:attrNameLst>
                                      </p:cBhvr>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theme/theme1.xml><?xml version="1.0" encoding="utf-8"?>
<a:theme xmlns:a="http://schemas.openxmlformats.org/drawingml/2006/main" name="Animated_picture_buttons_on_presentation_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APDescription xmlns="4873beb7-5857-4685-be1f-d57550cc96cc" xsi:nil="true"/>
    <AssetExpire xmlns="4873beb7-5857-4685-be1f-d57550cc96cc">2029-05-12T07:00:00+00:00</AssetExpire>
    <IntlLangReviewDate xmlns="4873beb7-5857-4685-be1f-d57550cc96cc">2010-05-28T00:21:00+00:00</IntlLangReviewDate>
    <TPFriendlyName xmlns="4873beb7-5857-4685-be1f-d57550cc96cc" xsi:nil="true"/>
    <IntlLangReview xmlns="4873beb7-5857-4685-be1f-d57550cc96cc" xsi:nil="true"/>
    <PolicheckWords xmlns="4873beb7-5857-4685-be1f-d57550cc96cc" xsi:nil="true"/>
    <SubmitterId xmlns="4873beb7-5857-4685-be1f-d57550cc96cc" xsi:nil="true"/>
    <AcquiredFrom xmlns="4873beb7-5857-4685-be1f-d57550cc96cc">Community</AcquiredFrom>
    <EditorialStatus xmlns="4873beb7-5857-4685-be1f-d57550cc96cc" xsi:nil="true"/>
    <Markets xmlns="4873beb7-5857-4685-be1f-d57550cc96cc"/>
    <OriginAsset xmlns="4873beb7-5857-4685-be1f-d57550cc96cc" xsi:nil="true"/>
    <AssetStart xmlns="4873beb7-5857-4685-be1f-d57550cc96cc">2010-05-28T00:18:00+00:00</AssetStart>
    <FriendlyTitle xmlns="4873beb7-5857-4685-be1f-d57550cc96cc" xsi:nil="true"/>
    <MarketSpecific xmlns="4873beb7-5857-4685-be1f-d57550cc96cc">false</MarketSpecific>
    <TPNamespace xmlns="4873beb7-5857-4685-be1f-d57550cc96cc" xsi:nil="true"/>
    <PublishStatusLookup xmlns="4873beb7-5857-4685-be1f-d57550cc96cc">
      <Value>918038</Value>
      <Value>1313880</Value>
    </PublishStatusLookup>
    <APAuthor xmlns="4873beb7-5857-4685-be1f-d57550cc96cc">
      <UserInfo>
        <DisplayName>REDMOND\v-luannv</DisplayName>
        <AccountId>92</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true</OutputCachingOn>
    <TemplateStatus xmlns="4873beb7-5857-4685-be1f-d57550cc96cc" xsi:nil="true"/>
    <IsSearchable xmlns="4873beb7-5857-4685-be1f-d57550cc96cc">true</IsSearchable>
    <ContentItem xmlns="4873beb7-5857-4685-be1f-d57550cc96cc" xsi:nil="true"/>
    <HandoffToMSDN xmlns="4873beb7-5857-4685-be1f-d57550cc96cc">2010-05-28T00:21:00+00:00</HandoffToMSDN>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2010-05-28T00:21:00+00:00</LastModifiedDateTime>
    <LastPublishResultLookup xmlns="4873beb7-5857-4685-be1f-d57550cc96cc" xsi:nil="true"/>
    <LegacyData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false</PrimaryImageGen>
    <PlannedPubDate xmlns="4873beb7-5857-4685-be1f-d57550cc96cc">2010-05-28T00:21:00+00:00</PlannedPubDate>
    <CSXSubmissionMarket xmlns="4873beb7-5857-4685-be1f-d57550cc96cc" xsi:nil="true"/>
    <Downloads xmlns="4873beb7-5857-4685-be1f-d57550cc96cc">0</Downloads>
    <ArtSampleDocs xmlns="4873beb7-5857-4685-be1f-d57550cc96cc" xsi:nil="true"/>
    <TrustLevel xmlns="4873beb7-5857-4685-be1f-d57550cc96cc">1 Microsoft Managed Content</TrustLevel>
    <TPLaunchHelpLinkType xmlns="4873beb7-5857-4685-be1f-d57550cc96cc">Template</TPLaunchHelpLinkType>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Provider xmlns="4873beb7-5857-4685-be1f-d57550cc96cc" xsi:nil="true"/>
    <UACurrentWords xmlns="4873beb7-5857-4685-be1f-d57550cc96cc" xsi:nil="true"/>
    <AssetId xmlns="4873beb7-5857-4685-be1f-d57550cc96cc">TP101881385</AssetId>
    <TPClientViewer xmlns="4873beb7-5857-4685-be1f-d57550cc96cc" xsi:nil="true"/>
    <DSATActionTaken xmlns="4873beb7-5857-4685-be1f-d57550cc96cc">Best Bets</DSATActionTaken>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PublishTargets>
    <ApprovalLog xmlns="4873beb7-5857-4685-be1f-d57550cc96cc" xsi:nil="true"/>
    <BugNumber xmlns="4873beb7-5857-4685-be1f-d57550cc96cc" xsi:nil="true"/>
    <CrawlForDependencies xmlns="4873beb7-5857-4685-be1f-d57550cc96cc">false</CrawlForDependencies>
    <LastHandOff xmlns="4873beb7-5857-4685-be1f-d57550cc96cc" xsi:nil="true"/>
    <Milestone xmlns="4873beb7-5857-4685-be1f-d57550cc96cc" xsi:nil="true"/>
    <UANotes xmlns="4873beb7-5857-4685-be1f-d57550cc96cc" xsi:nil="true"/>
    <BlockPublish xmlns="4873beb7-5857-4685-be1f-d57550cc96cc" xsi:nil="true"/>
    <CampaignTagsTaxHTField0 xmlns="4873beb7-5857-4685-be1f-d57550cc96cc">
      <Terms xmlns="http://schemas.microsoft.com/office/infopath/2007/PartnerControls"/>
    </CampaignTagsTaxHTField0>
    <LocLastLocAttemptVersionLookup xmlns="4873beb7-5857-4685-be1f-d57550cc96cc">24686</LocLastLocAttemptVersionLookup>
    <LocLastLocAttemptVersionTypeLookup xmlns="4873beb7-5857-4685-be1f-d57550cc96cc" xsi:nil="true"/>
    <LocOverallPreviewStatusLookup xmlns="4873beb7-5857-4685-be1f-d57550cc96cc" xsi:nil="true"/>
    <LocOverallPublishStatusLookup xmlns="4873beb7-5857-4685-be1f-d57550cc96cc" xsi:nil="true"/>
    <TaxCatchAll xmlns="4873beb7-5857-4685-be1f-d57550cc96cc"/>
    <LocNewPublishedVersionLookup xmlns="4873beb7-5857-4685-be1f-d57550cc96cc" xsi:nil="true"/>
    <LocPublishedDependentAssetsLookup xmlns="4873beb7-5857-4685-be1f-d57550cc96cc" xsi:nil="true"/>
    <LocComments xmlns="4873beb7-5857-4685-be1f-d57550cc96cc" xsi:nil="true"/>
    <LocProcessedForMarketsLookup xmlns="4873beb7-5857-4685-be1f-d57550cc96cc" xsi:nil="true"/>
    <LocRecommendedHandoff xmlns="4873beb7-5857-4685-be1f-d57550cc96cc" xsi:nil="true"/>
    <LocManualTestRequired xmlns="4873beb7-5857-4685-be1f-d57550cc96cc" xsi:nil="true"/>
    <LocProcessedForHandoffsLookup xmlns="4873beb7-5857-4685-be1f-d57550cc96cc" xsi:nil="true"/>
    <LocOverallHandbackStatusLookup xmlns="4873beb7-5857-4685-be1f-d57550cc96cc" xsi:nil="true"/>
    <LocalizationTagsTaxHTField0 xmlns="4873beb7-5857-4685-be1f-d57550cc96cc">
      <Terms xmlns="http://schemas.microsoft.com/office/infopath/2007/PartnerControls"/>
    </LocalizationTagsTaxHTField0>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InternalTagsTaxHTField0 xmlns="4873beb7-5857-4685-be1f-d57550cc96cc">
      <Terms xmlns="http://schemas.microsoft.com/office/infopath/2007/PartnerControls"/>
    </InternalTagsTaxHTField0>
    <RecommendationsModifier xmlns="4873beb7-5857-4685-be1f-d57550cc96cc" xsi:nil="true"/>
    <ScenarioTagsTaxHTField0 xmlns="4873beb7-5857-4685-be1f-d57550cc96cc">
      <Terms xmlns="http://schemas.microsoft.com/office/infopath/2007/PartnerControls"/>
    </ScenarioTagsTaxHTField0>
    <OriginalRelease xmlns="4873beb7-5857-4685-be1f-d57550cc96cc">14</OriginalRelease>
    <LocMarketGroupTiers2 xmlns="4873beb7-5857-4685-be1f-d57550cc96cc" xsi:nil="true"/>
  </documentManagement>
</p:properties>
</file>

<file path=customXml/itemProps1.xml><?xml version="1.0" encoding="utf-8"?>
<ds:datastoreItem xmlns:ds="http://schemas.openxmlformats.org/officeDocument/2006/customXml" ds:itemID="{04D78C37-F75A-4B70-8686-418C4989BED3}">
  <ds:schemaRefs>
    <ds:schemaRef ds:uri="http://schemas.microsoft.com/sharepoint/v3/contenttype/forms"/>
  </ds:schemaRefs>
</ds:datastoreItem>
</file>

<file path=customXml/itemProps2.xml><?xml version="1.0" encoding="utf-8"?>
<ds:datastoreItem xmlns:ds="http://schemas.openxmlformats.org/officeDocument/2006/customXml" ds:itemID="{3690C7B4-261B-4A04-8F92-7E17E4A679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25A81F1-06C8-471E-86BE-882894DE38F9}">
  <ds:schemaRefs>
    <ds:schemaRef ds:uri="http://purl.org/dc/terms/"/>
    <ds:schemaRef ds:uri="http://purl.org/dc/elements/1.1/"/>
    <ds:schemaRef ds:uri="http://www.w3.org/XML/1998/namespace"/>
    <ds:schemaRef ds:uri="http://schemas.microsoft.com/office/infopath/2007/PartnerControl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4873beb7-5857-4685-be1f-d57550cc96cc"/>
  </ds:schemaRefs>
</ds:datastoreItem>
</file>

<file path=docProps/app.xml><?xml version="1.0" encoding="utf-8"?>
<Properties xmlns="http://schemas.openxmlformats.org/officeDocument/2006/extended-properties" xmlns:vt="http://schemas.openxmlformats.org/officeDocument/2006/docPropsVTypes">
  <Template/>
  <TotalTime>1895</TotalTime>
  <Words>35725</Words>
  <Application>Microsoft Office PowerPoint</Application>
  <PresentationFormat>On-screen Show (4:3)</PresentationFormat>
  <Paragraphs>1809</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Animated_picture_buttons_on_presentation_slide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36</cp:revision>
  <dcterms:created xsi:type="dcterms:W3CDTF">2021-03-22T08:56:30Z</dcterms:created>
  <dcterms:modified xsi:type="dcterms:W3CDTF">2021-03-28T11:31:49Z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Scrubbed &amp; tested?">
    <vt:lpwstr>0</vt:lpwstr>
  </property>
  <property fmtid="{D5CDD505-2E9C-101B-9397-08002B2CF9AE}" pid="4" name="Effects types">
    <vt:lpwstr/>
  </property>
  <property fmtid="{D5CDD505-2E9C-101B-9397-08002B2CF9AE}" pid="5" name="Notes0">
    <vt:lpwstr/>
  </property>
  <property fmtid="{D5CDD505-2E9C-101B-9397-08002B2CF9AE}" pid="6" name="Presentation">
    <vt:lpwstr>TEXT_PIC</vt:lpwstr>
  </property>
  <property fmtid="{D5CDD505-2E9C-101B-9397-08002B2CF9AE}" pid="7" name="SlideDescription">
    <vt:lpwstr/>
  </property>
</Properties>
</file>