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80" r:id="rId5"/>
    <p:sldId id="269" r:id="rId6"/>
    <p:sldId id="268" r:id="rId7"/>
    <p:sldId id="270" r:id="rId8"/>
    <p:sldId id="271" r:id="rId9"/>
    <p:sldId id="272" r:id="rId10"/>
    <p:sldId id="273" r:id="rId11"/>
    <p:sldId id="274" r:id="rId12"/>
    <p:sldId id="275" r:id="rId13"/>
    <p:sldId id="276" r:id="rId14"/>
    <p:sldId id="277" r:id="rId15"/>
    <p:sldId id="278" r:id="rId16"/>
    <p:sldId id="279" r:id="rId17"/>
    <p:sldId id="281" r:id="rId18"/>
    <p:sldId id="283" r:id="rId19"/>
    <p:sldId id="282" r:id="rId20"/>
    <p:sldId id="284" r:id="rId21"/>
    <p:sldId id="285" r:id="rId22"/>
    <p:sldId id="286"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33C8C"/>
    <a:srgbClr val="EFC88F"/>
    <a:srgbClr val="DCC3A2"/>
    <a:srgbClr val="9B7988"/>
    <a:srgbClr val="889020"/>
    <a:srgbClr val="CD7037"/>
    <a:srgbClr val="DDE488"/>
    <a:srgbClr val="DCE4CE"/>
    <a:srgbClr val="735D6E"/>
    <a:srgbClr val="F686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621" autoAdjust="0"/>
  </p:normalViewPr>
  <p:slideViewPr>
    <p:cSldViewPr>
      <p:cViewPr varScale="1">
        <p:scale>
          <a:sx n="66" d="100"/>
          <a:sy n="66" d="100"/>
        </p:scale>
        <p:origin x="-150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6E9EDB-43B8-4822-81AC-4680A04F9906}" type="datetimeFigureOut">
              <a:rPr lang="en-US" smtClean="0"/>
              <a:t>3/28/2021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9DD580-54BB-4306-8E56-AFBE026EA8A6}" type="slidenum">
              <a:rPr lang="en-US" smtClean="0"/>
              <a:t>‹#›</a:t>
            </a:fld>
            <a:endParaRPr lang="en-US"/>
          </a:p>
        </p:txBody>
      </p:sp>
    </p:spTree>
    <p:extLst>
      <p:ext uri="{BB962C8B-B14F-4D97-AF65-F5344CB8AC3E}">
        <p14:creationId xmlns:p14="http://schemas.microsoft.com/office/powerpoint/2010/main" val="3508662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EF05EF-6168-407F-8025-E41839E12504}" type="datetimeFigureOut">
              <a:rPr lang="en-US" smtClean="0"/>
              <a:pPr/>
              <a:t>3/28/2021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EF05EF-6168-407F-8025-E41839E12504}" type="datetimeFigureOut">
              <a:rPr lang="en-US" smtClean="0"/>
              <a:pPr/>
              <a:t>3/28/2021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1C692C-4F2D-45F6-A9A8-8A3A8FE27806}" type="slidenum">
              <a:rPr lang="en-US" smtClean="0"/>
              <a:pPr/>
              <a:t>‹#›</a:t>
            </a:fld>
            <a:endParaRPr lang="en-US"/>
          </a:p>
        </p:txBody>
      </p:sp>
    </p:spTree>
    <p:extLst>
      <p:ext uri="{BB962C8B-B14F-4D97-AF65-F5344CB8AC3E}">
        <p14:creationId xmlns:p14="http://schemas.microsoft.com/office/powerpoint/2010/main" val="3851781554"/>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accent1">
              <a:lumMod val="60000"/>
              <a:lumOff val="4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pic>
        <p:nvPicPr>
          <p:cNvPr id="16" name="Picture 15" descr="10738245_daisycopy.jpg"/>
          <p:cNvPicPr>
            <a:picLocks noChangeAspect="1"/>
          </p:cNvPicPr>
          <p:nvPr/>
        </p:nvPicPr>
        <p:blipFill>
          <a:blip r:embed="rId3" cstate="print"/>
          <a:srcRect/>
          <a:stretch>
            <a:fillRect/>
          </a:stretch>
        </p:blipFill>
        <p:spPr>
          <a:xfrm>
            <a:off x="531168" y="1628800"/>
            <a:ext cx="3888432" cy="3888432"/>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6" name="TextBox 5"/>
          <p:cNvSpPr txBox="1"/>
          <p:nvPr/>
        </p:nvSpPr>
        <p:spPr>
          <a:xfrm flipH="1">
            <a:off x="4788024" y="2204864"/>
            <a:ext cx="3456384" cy="1938992"/>
          </a:xfrm>
          <a:prstGeom prst="rect">
            <a:avLst/>
          </a:prstGeom>
          <a:noFill/>
        </p:spPr>
        <p:txBody>
          <a:bodyPr wrap="square" rtlCol="0">
            <a:spAutoFit/>
          </a:bodyPr>
          <a:lstStyle/>
          <a:p>
            <a:r>
              <a:rPr lang="en-US" sz="4000" b="1" dirty="0" smtClean="0">
                <a:latin typeface="Corbel" pitchFamily="34" charset="0"/>
              </a:rPr>
              <a:t>MEKANISME PENCATATAN TRANSAKSI</a:t>
            </a:r>
            <a:endParaRPr lang="en-US" sz="4000" b="1" dirty="0">
              <a:latin typeface="Corbel" pitchFamily="34" charset="0"/>
            </a:endParaRPr>
          </a:p>
        </p:txBody>
      </p:sp>
    </p:spTree>
    <p:extLst>
      <p:ext uri="{BB962C8B-B14F-4D97-AF65-F5344CB8AC3E}">
        <p14:creationId xmlns:p14="http://schemas.microsoft.com/office/powerpoint/2010/main" val="31475835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par>
                                <p:cTn id="11" presetID="0" presetClass="path" presetSubtype="0" accel="50000" decel="50000" fill="hold" nodeType="withEffect">
                                  <p:stCondLst>
                                    <p:cond delay="0"/>
                                  </p:stCondLst>
                                  <p:iterate type="lt">
                                    <p:tmPct val="0"/>
                                  </p:iterate>
                                  <p:childTnLst>
                                    <p:animMotion origin="layout" path="M 4.16667E-6 -3.89454E-6 C 0.06632 0.09598 0.13298 0.19219 0.18559 0.34991 C 0.23819 0.50764 0.27656 0.72688 0.3151 0.94635 " pathEditMode="relative" rAng="0" ptsTypes="aaA">
                                      <p:cBhvr>
                                        <p:cTn id="12" dur="1000" spd="-100000" fill="hold"/>
                                        <p:tgtEl>
                                          <p:spTgt spid="16"/>
                                        </p:tgtEl>
                                        <p:attrNameLst>
                                          <p:attrName>ppt_x</p:attrName>
                                          <p:attrName>ppt_y</p:attrName>
                                        </p:attrNameLst>
                                      </p:cBhvr>
                                      <p:rCtr x="15700" y="47300"/>
                                    </p:animMotion>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rgbClr val="EFC88F"/>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pic>
        <p:nvPicPr>
          <p:cNvPr id="14" name="Picture 13" descr="10738245_daisycopy.jpg"/>
          <p:cNvPicPr>
            <a:picLocks noChangeAspect="1"/>
          </p:cNvPicPr>
          <p:nvPr/>
        </p:nvPicPr>
        <p:blipFill>
          <a:blip r:embed="rId3" cstate="print"/>
          <a:srcRect/>
          <a:stretch>
            <a:fillRect/>
          </a:stretch>
        </p:blipFill>
        <p:spPr>
          <a:xfrm>
            <a:off x="539552" y="188640"/>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15" name="TextBox 14"/>
          <p:cNvSpPr txBox="1"/>
          <p:nvPr/>
        </p:nvSpPr>
        <p:spPr>
          <a:xfrm flipH="1">
            <a:off x="1844276" y="306393"/>
            <a:ext cx="4735368" cy="430887"/>
          </a:xfrm>
          <a:prstGeom prst="rect">
            <a:avLst/>
          </a:prstGeom>
          <a:noFill/>
        </p:spPr>
        <p:txBody>
          <a:bodyPr wrap="square" rtlCol="0">
            <a:spAutoFit/>
          </a:bodyPr>
          <a:lstStyle/>
          <a:p>
            <a:r>
              <a:rPr lang="en-US" sz="2200" dirty="0" err="1" smtClean="0">
                <a:latin typeface="Corbel" pitchFamily="34" charset="0"/>
              </a:rPr>
              <a:t>Masalah</a:t>
            </a:r>
            <a:r>
              <a:rPr lang="en-US" sz="2200" dirty="0" smtClean="0">
                <a:latin typeface="Corbel" pitchFamily="34" charset="0"/>
              </a:rPr>
              <a:t> </a:t>
            </a:r>
            <a:r>
              <a:rPr lang="en-US" sz="2200" dirty="0" err="1" smtClean="0">
                <a:latin typeface="Corbel" pitchFamily="34" charset="0"/>
              </a:rPr>
              <a:t>Akuntansi</a:t>
            </a:r>
            <a:r>
              <a:rPr lang="en-US" sz="2200" dirty="0" smtClean="0">
                <a:latin typeface="Corbel" pitchFamily="34" charset="0"/>
              </a:rPr>
              <a:t> Perusahaan </a:t>
            </a:r>
            <a:r>
              <a:rPr lang="en-US" sz="2200" dirty="0" err="1" smtClean="0">
                <a:latin typeface="Corbel" pitchFamily="34" charset="0"/>
              </a:rPr>
              <a:t>Dagang</a:t>
            </a:r>
            <a:endParaRPr lang="en-US" sz="2200" dirty="0">
              <a:latin typeface="Corbel" pitchFamily="34" charset="0"/>
            </a:endParaRPr>
          </a:p>
        </p:txBody>
      </p:sp>
      <p:sp>
        <p:nvSpPr>
          <p:cNvPr id="20" name="Oval 19"/>
          <p:cNvSpPr/>
          <p:nvPr/>
        </p:nvSpPr>
        <p:spPr>
          <a:xfrm>
            <a:off x="2585797" y="829628"/>
            <a:ext cx="3442320" cy="912583"/>
          </a:xfrm>
          <a:prstGeom prst="ellipse">
            <a:avLst/>
          </a:prstGeom>
          <a:solidFill>
            <a:srgbClr val="EFC8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endParaRPr lang="en-US" sz="1600" dirty="0" smtClean="0">
              <a:solidFill>
                <a:schemeClr val="tx1"/>
              </a:solidFill>
              <a:latin typeface="Cambria" pitchFamily="18" charset="0"/>
            </a:endParaRPr>
          </a:p>
          <a:p>
            <a:pPr marL="0" lvl="1" algn="ctr"/>
            <a:r>
              <a:rPr lang="en-US" sz="1600" dirty="0" err="1" smtClean="0">
                <a:solidFill>
                  <a:schemeClr val="tx1"/>
                </a:solidFill>
                <a:latin typeface="Cambria" pitchFamily="18" charset="0"/>
              </a:rPr>
              <a:t>Syarat</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Jual</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Beli</a:t>
            </a:r>
            <a:endParaRPr lang="en-US" sz="1600" dirty="0">
              <a:solidFill>
                <a:schemeClr val="tx1"/>
              </a:solidFill>
              <a:latin typeface="Cambria" pitchFamily="18" charset="0"/>
            </a:endParaRPr>
          </a:p>
          <a:p>
            <a:pPr algn="ctr"/>
            <a:endParaRPr lang="en-US" b="1" dirty="0"/>
          </a:p>
        </p:txBody>
      </p:sp>
      <p:sp>
        <p:nvSpPr>
          <p:cNvPr id="10" name="Text Placeholder 2"/>
          <p:cNvSpPr txBox="1">
            <a:spLocks/>
          </p:cNvSpPr>
          <p:nvPr/>
        </p:nvSpPr>
        <p:spPr>
          <a:xfrm>
            <a:off x="457200" y="1779984"/>
            <a:ext cx="8305800" cy="48893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Wingdings 2" pitchFamily="18" charset="2"/>
              <a:buNone/>
            </a:pPr>
            <a:r>
              <a:rPr lang="id-ID" sz="2800" b="1" smtClean="0"/>
              <a:t>KETENTUAN TENTANG POTONGAN HARGA</a:t>
            </a:r>
          </a:p>
          <a:p>
            <a:pPr algn="ctr">
              <a:buFont typeface="Wingdings 2" pitchFamily="18" charset="2"/>
              <a:buNone/>
            </a:pPr>
            <a:endParaRPr lang="id-ID" sz="2800" smtClean="0"/>
          </a:p>
          <a:p>
            <a:pPr marL="457200" lvl="1" indent="-457200">
              <a:buFont typeface="Century Gothic" pitchFamily="34" charset="0"/>
              <a:buAutoNum type="alphaUcPeriod"/>
            </a:pPr>
            <a:r>
              <a:rPr lang="id-ID" sz="2400" smtClean="0"/>
              <a:t>Lazim disebut dengan Diskon </a:t>
            </a:r>
          </a:p>
          <a:p>
            <a:pPr marL="457200" lvl="1" indent="-457200">
              <a:buFont typeface="Century Gothic" pitchFamily="34" charset="0"/>
              <a:buAutoNum type="alphaUcPeriod"/>
            </a:pPr>
            <a:r>
              <a:rPr lang="id-ID" sz="2400" smtClean="0"/>
              <a:t>2 (dua) macam Potongan:</a:t>
            </a:r>
          </a:p>
          <a:p>
            <a:pPr marL="739775" lvl="2" indent="-457200">
              <a:buFont typeface="Century Gothic" pitchFamily="34" charset="0"/>
              <a:buAutoNum type="arabicPeriod"/>
            </a:pPr>
            <a:r>
              <a:rPr lang="id-ID" sz="2200" smtClean="0"/>
              <a:t>Potongan tunai (cash discount); diberikan karena pembeli membayar tunai</a:t>
            </a:r>
          </a:p>
          <a:p>
            <a:pPr marL="739775" lvl="2" indent="-457200">
              <a:buFont typeface="Century Gothic" pitchFamily="34" charset="0"/>
              <a:buAutoNum type="arabicPeriod"/>
            </a:pPr>
            <a:r>
              <a:rPr lang="id-ID" sz="2200" smtClean="0"/>
              <a:t>Potongan dagang (trade discount); diberikan karena pembeli membeli dalam kuantitas yang banyak, atau karena pembeli adalah pelanggan utama. Potongan dagang ini langsung mengurangi harga beli. Harga perolehan adalah harga bersih setelah dikurangi potongan dagang; potongan harga tidak dicatat di akun tersendiri.</a:t>
            </a:r>
            <a:endParaRPr lang="id-ID" smtClean="0"/>
          </a:p>
          <a:p>
            <a:pPr>
              <a:buFont typeface="Wingdings 2" pitchFamily="18" charset="2"/>
              <a:buNone/>
            </a:pPr>
            <a:endParaRPr lang="id-ID" sz="2000" smtClean="0"/>
          </a:p>
          <a:p>
            <a:pPr>
              <a:buFont typeface="Wingdings 2" pitchFamily="18" charset="2"/>
              <a:buNone/>
            </a:pPr>
            <a:endParaRPr lang="id-ID" smtClean="0"/>
          </a:p>
        </p:txBody>
      </p:sp>
    </p:spTree>
    <p:extLst>
      <p:ext uri="{BB962C8B-B14F-4D97-AF65-F5344CB8AC3E}">
        <p14:creationId xmlns:p14="http://schemas.microsoft.com/office/powerpoint/2010/main" val="17485335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par>
                                <p:cTn id="11" presetID="0" presetClass="path" presetSubtype="0" accel="50000" decel="50000" fill="hold" nodeType="withEffect">
                                  <p:stCondLst>
                                    <p:cond delay="0"/>
                                  </p:stCondLst>
                                  <p:iterate type="lt">
                                    <p:tmPct val="0"/>
                                  </p:iterate>
                                  <p:childTnLst>
                                    <p:animMotion origin="layout" path="M -1.66667E-6 2.23867E-6 C 0.0198 0.07146 0.03959 0.14315 0.05973 0.2426 C 0.07987 0.34204 0.10035 0.46924 0.12084 0.59644 " pathEditMode="relative" ptsTypes="aaA">
                                      <p:cBhvr>
                                        <p:cTn id="12" dur="1000" spd="-100000" fill="hold"/>
                                        <p:tgtEl>
                                          <p:spTgt spid="14"/>
                                        </p:tgtEl>
                                        <p:attrNameLst>
                                          <p:attrName>ppt_x</p:attrName>
                                          <p:attrName>ppt_y</p:attrName>
                                        </p:attrNameLst>
                                      </p:cBhvr>
                                    </p:animMotion>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pic>
        <p:nvPicPr>
          <p:cNvPr id="14" name="Picture 13" descr="10738245_daisycopy.jpg"/>
          <p:cNvPicPr>
            <a:picLocks noChangeAspect="1"/>
          </p:cNvPicPr>
          <p:nvPr/>
        </p:nvPicPr>
        <p:blipFill>
          <a:blip r:embed="rId3" cstate="print"/>
          <a:srcRect/>
          <a:stretch>
            <a:fillRect/>
          </a:stretch>
        </p:blipFill>
        <p:spPr>
          <a:xfrm>
            <a:off x="539552" y="188640"/>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8" name="Title 1"/>
          <p:cNvSpPr txBox="1">
            <a:spLocks/>
          </p:cNvSpPr>
          <p:nvPr/>
        </p:nvSpPr>
        <p:spPr>
          <a:xfrm>
            <a:off x="1452736" y="381000"/>
            <a:ext cx="7727776" cy="1066800"/>
          </a:xfrm>
          <a:prstGeom prst="rect">
            <a:avLst/>
          </a:prstGeom>
          <a:ex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id-ID" sz="3200" dirty="0" smtClean="0">
                <a:ln w="6350">
                  <a:solidFill>
                    <a:schemeClr val="accent1">
                      <a:shade val="43000"/>
                    </a:schemeClr>
                  </a:solidFill>
                </a:ln>
                <a:solidFill>
                  <a:srgbClr val="F07F6D"/>
                </a:solidFill>
                <a:effectLst>
                  <a:outerShdw blurRad="26000" dist="26000" dir="14500000" algn="tl" rotWithShape="0">
                    <a:srgbClr val="000000">
                      <a:alpha val="40000"/>
                    </a:srgbClr>
                  </a:outerShdw>
                </a:effectLst>
              </a:rPr>
              <a:t>AKUNTANSI DI PERUSAHAAN DAGANG</a:t>
            </a:r>
            <a:endParaRPr lang="id-ID" sz="3200" dirty="0">
              <a:ln w="6350">
                <a:solidFill>
                  <a:schemeClr val="accent1">
                    <a:shade val="43000"/>
                  </a:schemeClr>
                </a:solidFill>
              </a:ln>
              <a:solidFill>
                <a:srgbClr val="F07F6D"/>
              </a:solidFill>
              <a:effectLst>
                <a:outerShdw blurRad="26000" dist="26000" dir="14500000" algn="tl" rotWithShape="0">
                  <a:srgbClr val="000000">
                    <a:alpha val="40000"/>
                  </a:srgbClr>
                </a:outerShdw>
              </a:effectLst>
            </a:endParaRPr>
          </a:p>
        </p:txBody>
      </p:sp>
      <p:sp>
        <p:nvSpPr>
          <p:cNvPr id="11" name="Text Placeholder 11"/>
          <p:cNvSpPr txBox="1">
            <a:spLocks/>
          </p:cNvSpPr>
          <p:nvPr/>
        </p:nvSpPr>
        <p:spPr>
          <a:xfrm>
            <a:off x="304800" y="1600200"/>
            <a:ext cx="83820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id-ID" dirty="0" smtClean="0"/>
              <a:t>Tahap-tahap akuntansi di perusahaan jasa juga berlaku di perusahaan dagang</a:t>
            </a:r>
          </a:p>
          <a:p>
            <a:endParaRPr lang="id-ID" dirty="0" smtClean="0"/>
          </a:p>
          <a:p>
            <a:r>
              <a:rPr lang="id-ID" dirty="0" smtClean="0"/>
              <a:t>2 (dua) topik tambahan:</a:t>
            </a:r>
          </a:p>
          <a:p>
            <a:pPr marL="1050925" lvl="1" indent="-514350">
              <a:buFont typeface="Century Gothic" pitchFamily="34" charset="0"/>
              <a:buAutoNum type="arabicPeriod"/>
            </a:pPr>
            <a:r>
              <a:rPr lang="id-ID" dirty="0" smtClean="0"/>
              <a:t>Pencatatan persediaan BD</a:t>
            </a:r>
          </a:p>
          <a:p>
            <a:pPr marL="1050925" lvl="1" indent="-514350">
              <a:buFont typeface="Century Gothic" pitchFamily="34" charset="0"/>
              <a:buAutoNum type="arabicPeriod"/>
            </a:pPr>
            <a:r>
              <a:rPr lang="id-ID" dirty="0" smtClean="0"/>
              <a:t>Penghitungan harga pokok penjualan (HPP) dan laba/rugi kotor (gross profit)</a:t>
            </a:r>
          </a:p>
        </p:txBody>
      </p:sp>
    </p:spTree>
    <p:extLst>
      <p:ext uri="{BB962C8B-B14F-4D97-AF65-F5344CB8AC3E}">
        <p14:creationId xmlns:p14="http://schemas.microsoft.com/office/powerpoint/2010/main" val="29985201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par>
                                <p:cTn id="11" presetID="0" presetClass="path" presetSubtype="0" accel="50000" decel="50000" fill="hold" nodeType="withEffect">
                                  <p:stCondLst>
                                    <p:cond delay="0"/>
                                  </p:stCondLst>
                                  <p:iterate type="lt">
                                    <p:tmPct val="0"/>
                                  </p:iterate>
                                  <p:childTnLst>
                                    <p:animMotion origin="layout" path="M -1.66667E-6 2.23867E-6 C 0.0198 0.07146 0.03959 0.14315 0.05973 0.2426 C 0.07987 0.34204 0.10035 0.46924 0.12084 0.59644 " pathEditMode="relative" ptsTypes="aaA">
                                      <p:cBhvr>
                                        <p:cTn id="12" dur="1000" spd="-100000" fill="hold"/>
                                        <p:tgtEl>
                                          <p:spTgt spid="1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accent4">
              <a:lumMod val="60000"/>
              <a:lumOff val="4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8" name="Title 1"/>
          <p:cNvSpPr txBox="1">
            <a:spLocks/>
          </p:cNvSpPr>
          <p:nvPr/>
        </p:nvSpPr>
        <p:spPr>
          <a:xfrm>
            <a:off x="1452736" y="381000"/>
            <a:ext cx="7727776" cy="1066800"/>
          </a:xfrm>
          <a:prstGeom prst="rect">
            <a:avLst/>
          </a:prstGeom>
          <a:ex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id-ID" sz="3200" dirty="0" smtClean="0">
                <a:ln w="6350">
                  <a:solidFill>
                    <a:schemeClr val="accent1">
                      <a:shade val="43000"/>
                    </a:schemeClr>
                  </a:solidFill>
                </a:ln>
                <a:solidFill>
                  <a:srgbClr val="F07F6D"/>
                </a:solidFill>
                <a:effectLst>
                  <a:outerShdw blurRad="26000" dist="26000" dir="14500000" algn="tl" rotWithShape="0">
                    <a:srgbClr val="000000">
                      <a:alpha val="40000"/>
                    </a:srgbClr>
                  </a:outerShdw>
                </a:effectLst>
              </a:rPr>
              <a:t>AKUNTANSI DI PERUSAHAAN DAGANG</a:t>
            </a:r>
            <a:endParaRPr lang="id-ID" sz="3200" dirty="0">
              <a:ln w="6350">
                <a:solidFill>
                  <a:schemeClr val="accent1">
                    <a:shade val="43000"/>
                  </a:schemeClr>
                </a:solidFill>
              </a:ln>
              <a:solidFill>
                <a:srgbClr val="F07F6D"/>
              </a:solidFill>
              <a:effectLst>
                <a:outerShdw blurRad="26000" dist="26000" dir="14500000" algn="tl" rotWithShape="0">
                  <a:srgbClr val="000000">
                    <a:alpha val="40000"/>
                  </a:srgbClr>
                </a:outerShdw>
              </a:effectLst>
            </a:endParaRPr>
          </a:p>
        </p:txBody>
      </p:sp>
      <p:pic>
        <p:nvPicPr>
          <p:cNvPr id="10" name="Picture 9" descr="10738245_daisycopy.jpg"/>
          <p:cNvPicPr>
            <a:picLocks noChangeAspect="1"/>
          </p:cNvPicPr>
          <p:nvPr/>
        </p:nvPicPr>
        <p:blipFill>
          <a:blip r:embed="rId3" cstate="print"/>
          <a:srcRect/>
          <a:stretch>
            <a:fillRect/>
          </a:stretch>
        </p:blipFill>
        <p:spPr>
          <a:xfrm>
            <a:off x="683568" y="277949"/>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12" name="Text Placeholder 2"/>
          <p:cNvSpPr txBox="1">
            <a:spLocks/>
          </p:cNvSpPr>
          <p:nvPr/>
        </p:nvSpPr>
        <p:spPr>
          <a:xfrm>
            <a:off x="533400" y="1375229"/>
            <a:ext cx="8215064" cy="4430035"/>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Wingdings 2" pitchFamily="18" charset="2"/>
              <a:buNone/>
            </a:pPr>
            <a:r>
              <a:rPr lang="id-ID" sz="2800" b="1" dirty="0" smtClean="0"/>
              <a:t>PENCATATAN PERSEDIAAN BD</a:t>
            </a:r>
          </a:p>
          <a:p>
            <a:pPr algn="ctr">
              <a:buFont typeface="Wingdings 2" pitchFamily="18" charset="2"/>
              <a:buNone/>
            </a:pPr>
            <a:endParaRPr lang="id-ID" sz="2800" b="1" dirty="0" smtClean="0"/>
          </a:p>
          <a:p>
            <a:pPr marL="457200" lvl="1" indent="-457200">
              <a:buFont typeface="Wingdings" pitchFamily="2" charset="2"/>
              <a:buChar char="v"/>
            </a:pPr>
            <a:r>
              <a:rPr lang="id-ID" dirty="0" smtClean="0"/>
              <a:t>Terdapat 2 (dua) metode pencatatan:</a:t>
            </a:r>
          </a:p>
          <a:p>
            <a:pPr marL="457200" lvl="1" indent="-457200" algn="just">
              <a:buFont typeface="Verdana" pitchFamily="34" charset="0"/>
              <a:buNone/>
            </a:pPr>
            <a:r>
              <a:rPr lang="id-ID" dirty="0" smtClean="0"/>
              <a:t>A.</a:t>
            </a:r>
            <a:r>
              <a:rPr lang="en-US" dirty="0" smtClean="0"/>
              <a:t> </a:t>
            </a:r>
            <a:r>
              <a:rPr lang="id-ID" dirty="0" smtClean="0">
                <a:solidFill>
                  <a:srgbClr val="FF0000"/>
                </a:solidFill>
              </a:rPr>
              <a:t>Periodik(fisik); </a:t>
            </a:r>
            <a:r>
              <a:rPr lang="id-ID" dirty="0" smtClean="0"/>
              <a:t>pencatatan ke akun Persediaan BD dilakukan hanya pada akhir periode.</a:t>
            </a:r>
          </a:p>
          <a:p>
            <a:pPr marL="457200" lvl="1" indent="-457200" algn="just">
              <a:buFont typeface="Verdana" pitchFamily="34" charset="0"/>
              <a:buNone/>
            </a:pPr>
            <a:r>
              <a:rPr lang="id-ID" dirty="0" smtClean="0"/>
              <a:t>B.	</a:t>
            </a:r>
            <a:r>
              <a:rPr lang="id-ID" dirty="0" smtClean="0">
                <a:solidFill>
                  <a:srgbClr val="FF0000"/>
                </a:solidFill>
              </a:rPr>
              <a:t>Perpetual</a:t>
            </a:r>
            <a:r>
              <a:rPr lang="id-ID" dirty="0" smtClean="0">
                <a:solidFill>
                  <a:srgbClr val="FFFF00"/>
                </a:solidFill>
              </a:rPr>
              <a:t> </a:t>
            </a:r>
            <a:r>
              <a:rPr lang="id-ID" dirty="0" smtClean="0">
                <a:solidFill>
                  <a:srgbClr val="FF0000"/>
                </a:solidFill>
              </a:rPr>
              <a:t>(kontinyu); </a:t>
            </a:r>
            <a:r>
              <a:rPr lang="id-ID" dirty="0" smtClean="0"/>
              <a:t>pencatatan ke akun Persediaan BD dilakukan setiap terjadi perubahan persediaan BD (baik pengurangan maupun penambahan), dan HPP dicatat setiap terjadi transaksi penjualan.</a:t>
            </a:r>
          </a:p>
          <a:p>
            <a:pPr>
              <a:buFont typeface="Wingdings 2" pitchFamily="18" charset="2"/>
              <a:buNone/>
            </a:pPr>
            <a:endParaRPr lang="id-ID" sz="2000" dirty="0" smtClean="0"/>
          </a:p>
          <a:p>
            <a:pPr>
              <a:buFont typeface="Wingdings 2" pitchFamily="18" charset="2"/>
              <a:buNone/>
            </a:pPr>
            <a:endParaRPr lang="id-ID" dirty="0" smtClean="0"/>
          </a:p>
        </p:txBody>
      </p:sp>
    </p:spTree>
    <p:extLst>
      <p:ext uri="{BB962C8B-B14F-4D97-AF65-F5344CB8AC3E}">
        <p14:creationId xmlns:p14="http://schemas.microsoft.com/office/powerpoint/2010/main" val="14259467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0" presetClass="path" presetSubtype="0" accel="50000" decel="50000" fill="hold" nodeType="withEffect">
                                  <p:stCondLst>
                                    <p:cond delay="0"/>
                                  </p:stCondLst>
                                  <p:iterate type="lt">
                                    <p:tmPct val="0"/>
                                  </p:iterate>
                                  <p:childTnLst>
                                    <p:animMotion origin="layout" path="M 4.16667E-6 -3.89454E-6 C 0.06632 0.09598 0.13298 0.19219 0.18559 0.34991 C 0.23819 0.50764 0.27656 0.72688 0.3151 0.94635 " pathEditMode="relative" rAng="0" ptsTypes="aaA">
                                      <p:cBhvr>
                                        <p:cTn id="12" dur="1000" spd="-100000" fill="hold"/>
                                        <p:tgtEl>
                                          <p:spTgt spid="10"/>
                                        </p:tgtEl>
                                        <p:attrNameLst>
                                          <p:attrName>ppt_x</p:attrName>
                                          <p:attrName>ppt_y</p:attrName>
                                        </p:attrNameLst>
                                      </p:cBhvr>
                                      <p:rCtr x="15700" y="473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accent4">
              <a:lumMod val="40000"/>
              <a:lumOff val="6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8" name="Title 1"/>
          <p:cNvSpPr txBox="1">
            <a:spLocks/>
          </p:cNvSpPr>
          <p:nvPr/>
        </p:nvSpPr>
        <p:spPr>
          <a:xfrm>
            <a:off x="1452736" y="381000"/>
            <a:ext cx="7727776" cy="1066800"/>
          </a:xfrm>
          <a:prstGeom prst="rect">
            <a:avLst/>
          </a:prstGeom>
          <a:ex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id-ID" sz="3200" dirty="0" smtClean="0">
                <a:ln w="6350">
                  <a:solidFill>
                    <a:schemeClr val="accent1">
                      <a:shade val="43000"/>
                    </a:schemeClr>
                  </a:solidFill>
                </a:ln>
                <a:solidFill>
                  <a:srgbClr val="F07F6D"/>
                </a:solidFill>
                <a:effectLst>
                  <a:outerShdw blurRad="26000" dist="26000" dir="14500000" algn="tl" rotWithShape="0">
                    <a:srgbClr val="000000">
                      <a:alpha val="40000"/>
                    </a:srgbClr>
                  </a:outerShdw>
                </a:effectLst>
              </a:rPr>
              <a:t>AKUNTANSI DI PERUSAHAAN DAGANG</a:t>
            </a:r>
            <a:endParaRPr lang="id-ID" sz="3200" dirty="0">
              <a:ln w="6350">
                <a:solidFill>
                  <a:schemeClr val="accent1">
                    <a:shade val="43000"/>
                  </a:schemeClr>
                </a:solidFill>
              </a:ln>
              <a:solidFill>
                <a:srgbClr val="F07F6D"/>
              </a:solidFill>
              <a:effectLst>
                <a:outerShdw blurRad="26000" dist="26000" dir="14500000" algn="tl" rotWithShape="0">
                  <a:srgbClr val="000000">
                    <a:alpha val="40000"/>
                  </a:srgbClr>
                </a:outerShdw>
              </a:effectLst>
            </a:endParaRPr>
          </a:p>
        </p:txBody>
      </p:sp>
      <p:pic>
        <p:nvPicPr>
          <p:cNvPr id="10" name="Picture 9" descr="10738245_daisycopy.jpg"/>
          <p:cNvPicPr>
            <a:picLocks noChangeAspect="1"/>
          </p:cNvPicPr>
          <p:nvPr/>
        </p:nvPicPr>
        <p:blipFill>
          <a:blip r:embed="rId3" cstate="print"/>
          <a:srcRect/>
          <a:stretch>
            <a:fillRect/>
          </a:stretch>
        </p:blipFill>
        <p:spPr>
          <a:xfrm>
            <a:off x="683568" y="277949"/>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graphicFrame>
        <p:nvGraphicFramePr>
          <p:cNvPr id="11" name="Group 54"/>
          <p:cNvGraphicFramePr>
            <a:graphicFrameLocks noGrp="1"/>
          </p:cNvGraphicFramePr>
          <p:nvPr>
            <p:extLst>
              <p:ext uri="{D42A27DB-BD31-4B8C-83A1-F6EECF244321}">
                <p14:modId xmlns:p14="http://schemas.microsoft.com/office/powerpoint/2010/main" val="1561162630"/>
              </p:ext>
            </p:extLst>
          </p:nvPr>
        </p:nvGraphicFramePr>
        <p:xfrm>
          <a:off x="519113" y="1565870"/>
          <a:ext cx="8153400" cy="4743450"/>
        </p:xfrm>
        <a:graphic>
          <a:graphicData uri="http://schemas.openxmlformats.org/drawingml/2006/table">
            <a:tbl>
              <a:tblPr/>
              <a:tblGrid>
                <a:gridCol w="679603"/>
                <a:gridCol w="2139797"/>
                <a:gridCol w="2209800"/>
                <a:gridCol w="3124200"/>
              </a:tblGrid>
              <a:tr h="4095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d-ID" sz="1400" b="1" i="0" u="none" strike="noStrike" cap="none" normalizeH="0" baseline="0" dirty="0" smtClean="0">
                          <a:ln>
                            <a:noFill/>
                          </a:ln>
                          <a:solidFill>
                            <a:schemeClr val="tx1"/>
                          </a:solidFill>
                          <a:effectLst/>
                          <a:latin typeface="Century Gothic" pitchFamily="34" charset="0"/>
                          <a:ea typeface="宋体" pitchFamily="2" charset="-122"/>
                          <a:cs typeface="幼圆"/>
                        </a:rPr>
                        <a:t>No.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d-ID" sz="1400" b="1" i="0" u="none" strike="noStrike" cap="none" normalizeH="0" baseline="0" dirty="0" smtClean="0">
                          <a:ln>
                            <a:noFill/>
                          </a:ln>
                          <a:solidFill>
                            <a:schemeClr val="tx1"/>
                          </a:solidFill>
                          <a:effectLst/>
                          <a:latin typeface="Century Gothic" pitchFamily="34" charset="0"/>
                          <a:ea typeface="宋体" pitchFamily="2" charset="-122"/>
                          <a:cs typeface="幼圆"/>
                        </a:rPr>
                        <a:t>Faktor Perbedaan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d-ID" sz="1400" b="1" i="0" u="none" strike="noStrike" cap="none" normalizeH="0" baseline="0" dirty="0" smtClean="0">
                          <a:ln>
                            <a:noFill/>
                          </a:ln>
                          <a:solidFill>
                            <a:schemeClr val="tx1"/>
                          </a:solidFill>
                          <a:effectLst/>
                          <a:latin typeface="Century Gothic" pitchFamily="34" charset="0"/>
                          <a:ea typeface="宋体" pitchFamily="2" charset="-122"/>
                          <a:cs typeface="幼圆"/>
                        </a:rPr>
                        <a:t>Metode Perpetual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d-ID" sz="1400" b="1" i="0" u="none" strike="noStrike" cap="none" normalizeH="0" baseline="0" dirty="0" smtClean="0">
                          <a:ln>
                            <a:noFill/>
                          </a:ln>
                          <a:solidFill>
                            <a:schemeClr val="tx1"/>
                          </a:solidFill>
                          <a:effectLst/>
                          <a:latin typeface="Century Gothic" pitchFamily="34" charset="0"/>
                          <a:ea typeface="宋体" pitchFamily="2" charset="-122"/>
                          <a:cs typeface="幼圆"/>
                        </a:rPr>
                        <a:t>Metode Periodik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r h="641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400" b="0" i="0" u="none" strike="noStrike" cap="none" normalizeH="0" baseline="0" dirty="0" smtClean="0">
                          <a:ln>
                            <a:noFill/>
                          </a:ln>
                          <a:solidFill>
                            <a:schemeClr val="tx1"/>
                          </a:solidFill>
                          <a:effectLst/>
                          <a:latin typeface="Century Gothic" pitchFamily="34" charset="0"/>
                          <a:ea typeface="宋体" pitchFamily="2" charset="-122"/>
                          <a:cs typeface="幼圆"/>
                        </a:rPr>
                        <a:t>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i-FI" sz="1400" b="0" i="0" u="none" strike="noStrike" cap="none" normalizeH="0" baseline="0" dirty="0" smtClean="0">
                          <a:ln>
                            <a:noFill/>
                          </a:ln>
                          <a:solidFill>
                            <a:srgbClr val="000000"/>
                          </a:solidFill>
                          <a:effectLst/>
                          <a:latin typeface="Century Gothic" pitchFamily="34" charset="0"/>
                          <a:ea typeface="宋体" pitchFamily="2" charset="-122"/>
                          <a:cs typeface="幼圆"/>
                        </a:rPr>
                        <a:t>Dasar pencatatan</a:t>
                      </a:r>
                      <a:endParaRPr kumimoji="0" lang="id-ID" sz="1400" b="0" i="0" u="none" strike="noStrike" cap="none" normalizeH="0" baseline="0" dirty="0" smtClean="0">
                        <a:ln>
                          <a:noFill/>
                        </a:ln>
                        <a:solidFill>
                          <a:srgbClr val="000000"/>
                        </a:solidFill>
                        <a:effectLst/>
                        <a:latin typeface="Century Gothic" pitchFamily="34" charset="0"/>
                        <a:ea typeface="宋体" pitchFamily="2" charset="-122"/>
                        <a:cs typeface="幼圆"/>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400" b="0" i="0" u="none" strike="noStrike" cap="none" normalizeH="0" baseline="0" dirty="0" smtClean="0">
                          <a:ln>
                            <a:noFill/>
                          </a:ln>
                          <a:solidFill>
                            <a:schemeClr val="tx1"/>
                          </a:solidFill>
                          <a:effectLst/>
                          <a:latin typeface="Century Gothic" pitchFamily="34" charset="0"/>
                          <a:ea typeface="宋体" pitchFamily="2" charset="-122"/>
                          <a:cs typeface="幼圆"/>
                        </a:rPr>
                        <a:t>Setiap jual beli </a:t>
                      </a:r>
                      <a:r>
                        <a:rPr kumimoji="0" lang="id-ID" sz="1400" b="0" i="0" u="none" strike="noStrike" cap="none" normalizeH="0" baseline="0" dirty="0" smtClean="0">
                          <a:ln>
                            <a:noFill/>
                          </a:ln>
                          <a:solidFill>
                            <a:schemeClr val="tx1"/>
                          </a:solidFill>
                          <a:effectLst/>
                          <a:latin typeface="Century Gothic" pitchFamily="34" charset="0"/>
                          <a:ea typeface="宋体" pitchFamily="2" charset="-122"/>
                          <a:cs typeface="幼圆"/>
                        </a:rPr>
                        <a:t>BD </a:t>
                      </a:r>
                      <a:r>
                        <a:rPr kumimoji="0" lang="nb-NO" sz="1400" b="0" i="0" u="none" strike="noStrike" cap="none" normalizeH="0" baseline="0" dirty="0" smtClean="0">
                          <a:ln>
                            <a:noFill/>
                          </a:ln>
                          <a:solidFill>
                            <a:schemeClr val="tx1"/>
                          </a:solidFill>
                          <a:effectLst/>
                          <a:latin typeface="Century Gothic" pitchFamily="34" charset="0"/>
                          <a:ea typeface="宋体" pitchFamily="2" charset="-122"/>
                          <a:cs typeface="幼圆"/>
                        </a:rPr>
                        <a:t>di catat di akun PBD</a:t>
                      </a:r>
                      <a:endParaRPr kumimoji="0" lang="id-ID" sz="1400" b="0" i="0" u="none" strike="noStrike" cap="none" normalizeH="0" baseline="0" dirty="0" smtClean="0">
                        <a:ln>
                          <a:noFill/>
                        </a:ln>
                        <a:solidFill>
                          <a:schemeClr val="tx1"/>
                        </a:solidFill>
                        <a:effectLst/>
                        <a:latin typeface="Century Gothic" pitchFamily="34" charset="0"/>
                        <a:ea typeface="宋体" pitchFamily="2" charset="-122"/>
                        <a:cs typeface="幼圆"/>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400" b="0" i="0" u="none" strike="noStrike" cap="none" normalizeH="0" baseline="0" dirty="0" smtClean="0">
                          <a:ln>
                            <a:noFill/>
                          </a:ln>
                          <a:solidFill>
                            <a:srgbClr val="000000"/>
                          </a:solidFill>
                          <a:effectLst/>
                          <a:latin typeface="Century Gothic" pitchFamily="34" charset="0"/>
                          <a:ea typeface="宋体" pitchFamily="2" charset="-122"/>
                          <a:cs typeface="幼圆"/>
                        </a:rPr>
                        <a:t>Pencatatan </a:t>
                      </a:r>
                      <a:r>
                        <a:rPr kumimoji="0" lang="id-ID" sz="1400" b="0" i="0" u="none" strike="noStrike" cap="none" normalizeH="0" baseline="0" dirty="0" smtClean="0">
                          <a:ln>
                            <a:noFill/>
                          </a:ln>
                          <a:solidFill>
                            <a:srgbClr val="000000"/>
                          </a:solidFill>
                          <a:effectLst/>
                          <a:latin typeface="Century Gothic" pitchFamily="34" charset="0"/>
                          <a:ea typeface="宋体" pitchFamily="2" charset="-122"/>
                          <a:cs typeface="幼圆"/>
                        </a:rPr>
                        <a:t> </a:t>
                      </a:r>
                      <a:r>
                        <a:rPr kumimoji="0" lang="nb-NO" sz="1400" b="0" i="0" u="none" strike="noStrike" cap="none" normalizeH="0" baseline="0" dirty="0" smtClean="0">
                          <a:ln>
                            <a:noFill/>
                          </a:ln>
                          <a:solidFill>
                            <a:srgbClr val="000000"/>
                          </a:solidFill>
                          <a:effectLst/>
                          <a:latin typeface="Century Gothic" pitchFamily="34" charset="0"/>
                          <a:ea typeface="宋体" pitchFamily="2" charset="-122"/>
                          <a:cs typeface="幼圆"/>
                        </a:rPr>
                        <a:t>akun PBD hanya di akhir period</a:t>
                      </a:r>
                      <a:r>
                        <a:rPr kumimoji="0" lang="id-ID" sz="1400" b="0" i="0" u="none" strike="noStrike" cap="none" normalizeH="0" baseline="0" dirty="0" smtClean="0">
                          <a:ln>
                            <a:noFill/>
                          </a:ln>
                          <a:solidFill>
                            <a:srgbClr val="000000"/>
                          </a:solidFill>
                          <a:effectLst/>
                          <a:latin typeface="Century Gothic" pitchFamily="34" charset="0"/>
                          <a:ea typeface="宋体" pitchFamily="2" charset="-122"/>
                          <a:cs typeface="幼圆"/>
                        </a:rPr>
                        <a: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r h="4095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400" b="0" i="0" u="none" strike="noStrike" cap="none" normalizeH="0" baseline="0" dirty="0" smtClean="0">
                          <a:ln>
                            <a:noFill/>
                          </a:ln>
                          <a:solidFill>
                            <a:schemeClr val="tx1"/>
                          </a:solidFill>
                          <a:effectLst/>
                          <a:latin typeface="Century Gothic" pitchFamily="34" charset="0"/>
                          <a:ea typeface="宋体" pitchFamily="2" charset="-122"/>
                          <a:cs typeface="幼圆"/>
                        </a:rPr>
                        <a:t>02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400" b="0" i="0" u="none" strike="noStrike" cap="none" normalizeH="0" baseline="0" smtClean="0">
                          <a:ln>
                            <a:noFill/>
                          </a:ln>
                          <a:solidFill>
                            <a:srgbClr val="000000"/>
                          </a:solidFill>
                          <a:effectLst/>
                          <a:latin typeface="Century Gothic" pitchFamily="34" charset="0"/>
                          <a:ea typeface="宋体" pitchFamily="2" charset="-122"/>
                          <a:cs typeface="幼圆"/>
                        </a:rPr>
                        <a:t>Transaksi p</a:t>
                      </a:r>
                      <a:r>
                        <a:rPr kumimoji="0" lang="nb-NO" sz="1400" b="0" i="0" u="none" strike="noStrike" cap="none" normalizeH="0" baseline="0" smtClean="0">
                          <a:ln>
                            <a:noFill/>
                          </a:ln>
                          <a:solidFill>
                            <a:srgbClr val="000000"/>
                          </a:solidFill>
                          <a:effectLst/>
                          <a:latin typeface="Century Gothic" pitchFamily="34" charset="0"/>
                          <a:ea typeface="宋体" pitchFamily="2" charset="-122"/>
                          <a:cs typeface="幼圆"/>
                        </a:rPr>
                        <a:t>embelian</a:t>
                      </a:r>
                      <a:endParaRPr kumimoji="0" lang="id-ID" sz="1400" b="0" i="0" u="none" strike="noStrike" cap="none" normalizeH="0" baseline="0" smtClean="0">
                        <a:ln>
                          <a:noFill/>
                        </a:ln>
                        <a:solidFill>
                          <a:srgbClr val="000000"/>
                        </a:solidFill>
                        <a:effectLst/>
                        <a:latin typeface="Century Gothic" pitchFamily="34" charset="0"/>
                        <a:ea typeface="宋体" pitchFamily="2" charset="-122"/>
                        <a:cs typeface="幼圆"/>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400" b="0" i="0" u="none" strike="noStrike" cap="none" normalizeH="0" baseline="0" dirty="0" smtClean="0">
                          <a:ln>
                            <a:noFill/>
                          </a:ln>
                          <a:solidFill>
                            <a:schemeClr val="tx1"/>
                          </a:solidFill>
                          <a:effectLst/>
                          <a:latin typeface="Century Gothic" pitchFamily="34" charset="0"/>
                          <a:ea typeface="宋体" pitchFamily="2" charset="-122"/>
                          <a:cs typeface="幼圆"/>
                        </a:rPr>
                        <a:t>Akun PBD di debet</a:t>
                      </a:r>
                      <a:endParaRPr kumimoji="0" lang="id-ID" sz="1400" b="0" i="0" u="none" strike="noStrike" cap="none" normalizeH="0" baseline="0" dirty="0" smtClean="0">
                        <a:ln>
                          <a:noFill/>
                        </a:ln>
                        <a:solidFill>
                          <a:schemeClr val="tx1"/>
                        </a:solidFill>
                        <a:effectLst/>
                        <a:latin typeface="Century Gothic" pitchFamily="34" charset="0"/>
                        <a:ea typeface="宋体" pitchFamily="2" charset="-122"/>
                        <a:cs typeface="幼圆"/>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400" b="0" i="0" u="none" strike="noStrike" cap="none" normalizeH="0" baseline="0" dirty="0" smtClean="0">
                          <a:ln>
                            <a:noFill/>
                          </a:ln>
                          <a:solidFill>
                            <a:srgbClr val="000000"/>
                          </a:solidFill>
                          <a:effectLst/>
                          <a:latin typeface="Century Gothic" pitchFamily="34" charset="0"/>
                          <a:ea typeface="宋体" pitchFamily="2" charset="-122"/>
                          <a:cs typeface="幼圆"/>
                        </a:rPr>
                        <a:t>Akun Pembelian </a:t>
                      </a:r>
                      <a:r>
                        <a:rPr kumimoji="0" lang="id-ID" sz="1400" b="0" i="0" u="none" strike="noStrike" cap="none" normalizeH="0" baseline="0" dirty="0" smtClean="0">
                          <a:ln>
                            <a:noFill/>
                          </a:ln>
                          <a:solidFill>
                            <a:srgbClr val="000000"/>
                          </a:solidFill>
                          <a:effectLst/>
                          <a:latin typeface="Century Gothic" pitchFamily="34" charset="0"/>
                          <a:ea typeface="宋体" pitchFamily="2" charset="-122"/>
                          <a:cs typeface="幼圆"/>
                        </a:rPr>
                        <a:t>di debet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r h="6731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400" b="0" i="0" u="none" strike="noStrike" cap="none" normalizeH="0" baseline="0" dirty="0" smtClean="0">
                          <a:ln>
                            <a:noFill/>
                          </a:ln>
                          <a:solidFill>
                            <a:schemeClr val="tx1"/>
                          </a:solidFill>
                          <a:effectLst/>
                          <a:latin typeface="Century Gothic" pitchFamily="34" charset="0"/>
                          <a:ea typeface="宋体" pitchFamily="2" charset="-122"/>
                          <a:cs typeface="幼圆"/>
                        </a:rPr>
                        <a:t>03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400" b="0" i="0" u="none" strike="noStrike" cap="none" normalizeH="0" baseline="0" dirty="0" smtClean="0">
                          <a:ln>
                            <a:noFill/>
                          </a:ln>
                          <a:solidFill>
                            <a:srgbClr val="000000"/>
                          </a:solidFill>
                          <a:effectLst/>
                          <a:latin typeface="Century Gothic" pitchFamily="34" charset="0"/>
                          <a:ea typeface="宋体" pitchFamily="2" charset="-122"/>
                          <a:cs typeface="幼圆"/>
                        </a:rPr>
                        <a:t>Transaksi pembayaran b</a:t>
                      </a:r>
                      <a:r>
                        <a:rPr kumimoji="0" lang="nb-NO" sz="1400" b="0" i="0" u="none" strike="noStrike" cap="none" normalizeH="0" baseline="0" dirty="0" smtClean="0">
                          <a:ln>
                            <a:noFill/>
                          </a:ln>
                          <a:solidFill>
                            <a:srgbClr val="000000"/>
                          </a:solidFill>
                          <a:effectLst/>
                          <a:latin typeface="Century Gothic" pitchFamily="34" charset="0"/>
                          <a:ea typeface="宋体" pitchFamily="2" charset="-122"/>
                          <a:cs typeface="幼圆"/>
                        </a:rPr>
                        <a:t>iaya angkut </a:t>
                      </a:r>
                      <a:r>
                        <a:rPr kumimoji="0" lang="id-ID" sz="1400" b="0" i="0" u="none" strike="noStrike" cap="none" normalizeH="0" baseline="0" dirty="0" smtClean="0">
                          <a:ln>
                            <a:noFill/>
                          </a:ln>
                          <a:solidFill>
                            <a:srgbClr val="000000"/>
                          </a:solidFill>
                          <a:effectLst/>
                          <a:latin typeface="Century Gothic" pitchFamily="34" charset="0"/>
                          <a:ea typeface="宋体" pitchFamily="2" charset="-122"/>
                          <a:cs typeface="幼圆"/>
                        </a:rPr>
                        <a:t> pemb.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400" b="0" i="0" u="none" strike="noStrike" cap="none" normalizeH="0" baseline="0" dirty="0" smtClean="0">
                          <a:ln>
                            <a:noFill/>
                          </a:ln>
                          <a:solidFill>
                            <a:schemeClr val="tx1"/>
                          </a:solidFill>
                          <a:effectLst/>
                          <a:latin typeface="Century Gothic" pitchFamily="34" charset="0"/>
                          <a:ea typeface="宋体" pitchFamily="2" charset="-122"/>
                          <a:cs typeface="幼圆"/>
                        </a:rPr>
                        <a:t>Akun PBD di debet</a:t>
                      </a:r>
                      <a:endParaRPr kumimoji="0" lang="id-ID" sz="1400" b="0" i="0" u="none" strike="noStrike" cap="none" normalizeH="0" baseline="0" dirty="0" smtClean="0">
                        <a:ln>
                          <a:noFill/>
                        </a:ln>
                        <a:solidFill>
                          <a:schemeClr val="tx1"/>
                        </a:solidFill>
                        <a:effectLst/>
                        <a:latin typeface="Century Gothic" pitchFamily="34" charset="0"/>
                        <a:ea typeface="宋体" pitchFamily="2" charset="-122"/>
                        <a:cs typeface="幼圆"/>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400" b="0" i="0" u="none" strike="noStrike" cap="none" normalizeH="0" baseline="0" dirty="0" smtClean="0">
                          <a:ln>
                            <a:noFill/>
                          </a:ln>
                          <a:solidFill>
                            <a:srgbClr val="000000"/>
                          </a:solidFill>
                          <a:effectLst/>
                          <a:latin typeface="Century Gothic" pitchFamily="34" charset="0"/>
                          <a:ea typeface="宋体" pitchFamily="2" charset="-122"/>
                          <a:cs typeface="幼圆"/>
                        </a:rPr>
                        <a:t>Akun Biaya angkut pembelian di debet</a:t>
                      </a:r>
                      <a:endParaRPr kumimoji="0" lang="id-ID" sz="1400" b="0" i="0" u="none" strike="noStrike" cap="none" normalizeH="0" baseline="0" dirty="0" smtClean="0">
                        <a:ln>
                          <a:noFill/>
                        </a:ln>
                        <a:solidFill>
                          <a:srgbClr val="000000"/>
                        </a:solidFill>
                        <a:effectLst/>
                        <a:latin typeface="Century Gothic" pitchFamily="34" charset="0"/>
                        <a:ea typeface="宋体" pitchFamily="2" charset="-122"/>
                        <a:cs typeface="幼圆"/>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r h="635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400" b="0" i="0" u="none" strike="noStrike" cap="none" normalizeH="0" baseline="0" dirty="0" smtClean="0">
                          <a:ln>
                            <a:noFill/>
                          </a:ln>
                          <a:solidFill>
                            <a:schemeClr val="tx1"/>
                          </a:solidFill>
                          <a:effectLst/>
                          <a:latin typeface="Century Gothic" pitchFamily="34" charset="0"/>
                          <a:ea typeface="宋体" pitchFamily="2" charset="-122"/>
                          <a:cs typeface="幼圆"/>
                        </a:rPr>
                        <a:t>04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400" b="0" i="0" u="none" strike="noStrike" cap="none" normalizeH="0" baseline="0" smtClean="0">
                          <a:ln>
                            <a:noFill/>
                          </a:ln>
                          <a:solidFill>
                            <a:srgbClr val="000000"/>
                          </a:solidFill>
                          <a:effectLst/>
                          <a:latin typeface="Century Gothic" pitchFamily="34" charset="0"/>
                          <a:ea typeface="宋体" pitchFamily="2" charset="-122"/>
                          <a:cs typeface="幼圆"/>
                        </a:rPr>
                        <a:t>Transaksi r</a:t>
                      </a:r>
                      <a:r>
                        <a:rPr kumimoji="0" lang="nb-NO" sz="1400" b="0" i="0" u="none" strike="noStrike" cap="none" normalizeH="0" baseline="0" smtClean="0">
                          <a:ln>
                            <a:noFill/>
                          </a:ln>
                          <a:solidFill>
                            <a:srgbClr val="000000"/>
                          </a:solidFill>
                          <a:effectLst/>
                          <a:latin typeface="Century Gothic" pitchFamily="34" charset="0"/>
                          <a:ea typeface="宋体" pitchFamily="2" charset="-122"/>
                          <a:cs typeface="幼圆"/>
                        </a:rPr>
                        <a:t>etur &amp; pengurangan pemb</a:t>
                      </a:r>
                      <a:r>
                        <a:rPr kumimoji="0" lang="id-ID" sz="1400" b="0" i="0" u="none" strike="noStrike" cap="none" normalizeH="0" baseline="0" smtClean="0">
                          <a:ln>
                            <a:noFill/>
                          </a:ln>
                          <a:solidFill>
                            <a:srgbClr val="000000"/>
                          </a:solidFill>
                          <a:effectLst/>
                          <a:latin typeface="Century Gothic" pitchFamily="34" charset="0"/>
                          <a:ea typeface="宋体" pitchFamily="2" charset="-122"/>
                          <a:cs typeface="幼圆"/>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400" b="0" i="0" u="none" strike="noStrike" cap="none" normalizeH="0" baseline="0" dirty="0" smtClean="0">
                          <a:ln>
                            <a:noFill/>
                          </a:ln>
                          <a:solidFill>
                            <a:schemeClr val="tx1"/>
                          </a:solidFill>
                          <a:effectLst/>
                          <a:latin typeface="Century Gothic" pitchFamily="34" charset="0"/>
                          <a:ea typeface="宋体" pitchFamily="2" charset="-122"/>
                          <a:cs typeface="幼圆"/>
                        </a:rPr>
                        <a:t>Akun PBD di kredit</a:t>
                      </a:r>
                      <a:endParaRPr kumimoji="0" lang="id-ID" sz="1400" b="0" i="0" u="none" strike="noStrike" cap="none" normalizeH="0" baseline="0" dirty="0" smtClean="0">
                        <a:ln>
                          <a:noFill/>
                        </a:ln>
                        <a:solidFill>
                          <a:schemeClr val="tx1"/>
                        </a:solidFill>
                        <a:effectLst/>
                        <a:latin typeface="Century Gothic" pitchFamily="34" charset="0"/>
                        <a:ea typeface="宋体" pitchFamily="2" charset="-122"/>
                        <a:cs typeface="幼圆"/>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nb-NO" sz="1400" b="0" i="0" u="none" strike="noStrike" cap="none" normalizeH="0" baseline="0" dirty="0" smtClean="0">
                          <a:ln>
                            <a:noFill/>
                          </a:ln>
                          <a:solidFill>
                            <a:srgbClr val="000000"/>
                          </a:solidFill>
                          <a:effectLst/>
                          <a:latin typeface="Century Gothic" pitchFamily="34" charset="0"/>
                          <a:ea typeface="宋体" pitchFamily="2" charset="-122"/>
                          <a:cs typeface="Times New Roman" pitchFamily="18" charset="0"/>
                        </a:rPr>
                        <a:t>Akun Retur &amp; pengurangan</a:t>
                      </a:r>
                    </a:p>
                    <a:p>
                      <a:pPr marL="0" marR="0" lvl="0" indent="0" algn="l" defTabSz="914400" rtl="0" eaLnBrk="1" fontAlgn="base" latinLnBrk="0" hangingPunct="1">
                        <a:lnSpc>
                          <a:spcPct val="150000"/>
                        </a:lnSpc>
                        <a:spcBef>
                          <a:spcPct val="0"/>
                        </a:spcBef>
                        <a:spcAft>
                          <a:spcPct val="0"/>
                        </a:spcAft>
                        <a:buClrTx/>
                        <a:buSzTx/>
                        <a:buFontTx/>
                        <a:buNone/>
                        <a:tabLst/>
                      </a:pPr>
                      <a:r>
                        <a:rPr kumimoji="0" lang="nb-NO" sz="1400" b="0" i="0" u="none" strike="noStrike" cap="none" normalizeH="0" baseline="0" dirty="0" smtClean="0">
                          <a:ln>
                            <a:noFill/>
                          </a:ln>
                          <a:solidFill>
                            <a:srgbClr val="000000"/>
                          </a:solidFill>
                          <a:effectLst/>
                          <a:latin typeface="Century Gothic" pitchFamily="34" charset="0"/>
                          <a:ea typeface="宋体" pitchFamily="2" charset="-122"/>
                          <a:cs typeface="Times New Roman" pitchFamily="18" charset="0"/>
                        </a:rPr>
                        <a:t>pembelian di </a:t>
                      </a:r>
                      <a:r>
                        <a:rPr kumimoji="0" lang="id-ID" sz="1400" b="0" i="0" u="none" strike="noStrike" cap="none" normalizeH="0" baseline="0" dirty="0" smtClean="0">
                          <a:ln>
                            <a:noFill/>
                          </a:ln>
                          <a:solidFill>
                            <a:srgbClr val="000000"/>
                          </a:solidFill>
                          <a:effectLst/>
                          <a:latin typeface="Century Gothic" pitchFamily="34" charset="0"/>
                          <a:ea typeface="宋体" pitchFamily="2" charset="-122"/>
                          <a:cs typeface="Times New Roman" pitchFamily="18" charset="0"/>
                        </a:rPr>
                        <a:t>kredit</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r h="641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400" b="0" i="0" u="none" strike="noStrike" cap="none" normalizeH="0" baseline="0" dirty="0" smtClean="0">
                          <a:ln>
                            <a:noFill/>
                          </a:ln>
                          <a:solidFill>
                            <a:schemeClr val="tx1"/>
                          </a:solidFill>
                          <a:effectLst/>
                          <a:latin typeface="Century Gothic" pitchFamily="34" charset="0"/>
                          <a:ea typeface="宋体" pitchFamily="2" charset="-122"/>
                          <a:cs typeface="幼圆"/>
                        </a:rPr>
                        <a:t>05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400" b="0" i="0" u="none" strike="noStrike" cap="none" normalizeH="0" baseline="0" smtClean="0">
                          <a:ln>
                            <a:noFill/>
                          </a:ln>
                          <a:solidFill>
                            <a:srgbClr val="000000"/>
                          </a:solidFill>
                          <a:effectLst/>
                          <a:latin typeface="Century Gothic" pitchFamily="34" charset="0"/>
                          <a:ea typeface="宋体" pitchFamily="2" charset="-122"/>
                          <a:cs typeface="幼圆"/>
                        </a:rPr>
                        <a:t>Transaksi penerimaan p</a:t>
                      </a:r>
                      <a:r>
                        <a:rPr kumimoji="0" lang="nb-NO" sz="1400" b="0" i="0" u="none" strike="noStrike" cap="none" normalizeH="0" baseline="0" smtClean="0">
                          <a:ln>
                            <a:noFill/>
                          </a:ln>
                          <a:solidFill>
                            <a:srgbClr val="000000"/>
                          </a:solidFill>
                          <a:effectLst/>
                          <a:latin typeface="Century Gothic" pitchFamily="34" charset="0"/>
                          <a:ea typeface="宋体" pitchFamily="2" charset="-122"/>
                          <a:cs typeface="幼圆"/>
                        </a:rPr>
                        <a:t>otongan pembelian</a:t>
                      </a:r>
                      <a:endParaRPr kumimoji="0" lang="id-ID" sz="1400" b="0" i="0" u="none" strike="noStrike" cap="none" normalizeH="0" baseline="0" smtClean="0">
                        <a:ln>
                          <a:noFill/>
                        </a:ln>
                        <a:solidFill>
                          <a:srgbClr val="000000"/>
                        </a:solidFill>
                        <a:effectLst/>
                        <a:latin typeface="Century Gothic" pitchFamily="34" charset="0"/>
                        <a:ea typeface="宋体" pitchFamily="2" charset="-122"/>
                        <a:cs typeface="幼圆"/>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400" b="0" i="0" u="none" strike="noStrike" cap="none" normalizeH="0" baseline="0" dirty="0" smtClean="0">
                          <a:ln>
                            <a:noFill/>
                          </a:ln>
                          <a:solidFill>
                            <a:schemeClr val="tx1"/>
                          </a:solidFill>
                          <a:effectLst/>
                          <a:latin typeface="Century Gothic" pitchFamily="34" charset="0"/>
                          <a:ea typeface="宋体" pitchFamily="2" charset="-122"/>
                          <a:cs typeface="幼圆"/>
                        </a:rPr>
                        <a:t>Akun PBD di kredit</a:t>
                      </a:r>
                      <a:endParaRPr kumimoji="0" lang="id-ID" sz="1400" b="0" i="0" u="none" strike="noStrike" cap="none" normalizeH="0" baseline="0" dirty="0" smtClean="0">
                        <a:ln>
                          <a:noFill/>
                        </a:ln>
                        <a:solidFill>
                          <a:schemeClr val="tx1"/>
                        </a:solidFill>
                        <a:effectLst/>
                        <a:latin typeface="Century Gothic" pitchFamily="34" charset="0"/>
                        <a:ea typeface="宋体" pitchFamily="2" charset="-122"/>
                        <a:cs typeface="幼圆"/>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400" b="0" i="0" u="none" strike="noStrike" cap="none" normalizeH="0" baseline="0" dirty="0" smtClean="0">
                          <a:ln>
                            <a:noFill/>
                          </a:ln>
                          <a:solidFill>
                            <a:srgbClr val="000000"/>
                          </a:solidFill>
                          <a:effectLst/>
                          <a:latin typeface="Century Gothic" pitchFamily="34" charset="0"/>
                          <a:ea typeface="宋体" pitchFamily="2" charset="-122"/>
                          <a:cs typeface="幼圆"/>
                        </a:rPr>
                        <a:t>Akun Potongan pembelian di </a:t>
                      </a:r>
                      <a:r>
                        <a:rPr kumimoji="0" lang="id-ID" sz="1400" b="0" i="0" u="none" strike="noStrike" cap="none" normalizeH="0" baseline="0" dirty="0" smtClean="0">
                          <a:ln>
                            <a:noFill/>
                          </a:ln>
                          <a:solidFill>
                            <a:srgbClr val="000000"/>
                          </a:solidFill>
                          <a:effectLst/>
                          <a:latin typeface="Century Gothic" pitchFamily="34" charset="0"/>
                          <a:ea typeface="宋体" pitchFamily="2" charset="-122"/>
                          <a:cs typeface="幼圆"/>
                        </a:rPr>
                        <a:t>kredit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r h="641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400" b="0" i="0" u="none" strike="noStrike" cap="none" normalizeH="0" baseline="0" dirty="0" smtClean="0">
                          <a:ln>
                            <a:noFill/>
                          </a:ln>
                          <a:solidFill>
                            <a:schemeClr val="tx1"/>
                          </a:solidFill>
                          <a:effectLst/>
                          <a:latin typeface="Century Gothic" pitchFamily="34" charset="0"/>
                          <a:ea typeface="宋体" pitchFamily="2" charset="-122"/>
                          <a:cs typeface="幼圆"/>
                        </a:rPr>
                        <a:t>06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400" b="0" i="0" u="none" strike="noStrike" cap="none" normalizeH="0" baseline="0" dirty="0" smtClean="0">
                          <a:ln>
                            <a:noFill/>
                          </a:ln>
                          <a:solidFill>
                            <a:srgbClr val="000000"/>
                          </a:solidFill>
                          <a:effectLst/>
                          <a:latin typeface="Century Gothic" pitchFamily="34" charset="0"/>
                          <a:ea typeface="宋体" pitchFamily="2" charset="-122"/>
                          <a:cs typeface="幼圆"/>
                        </a:rPr>
                        <a:t>Transaksi p</a:t>
                      </a:r>
                      <a:r>
                        <a:rPr kumimoji="0" lang="nb-NO" sz="1400" b="0" i="0" u="none" strike="noStrike" cap="none" normalizeH="0" baseline="0" dirty="0" smtClean="0">
                          <a:ln>
                            <a:noFill/>
                          </a:ln>
                          <a:solidFill>
                            <a:srgbClr val="000000"/>
                          </a:solidFill>
                          <a:effectLst/>
                          <a:latin typeface="Century Gothic" pitchFamily="34" charset="0"/>
                          <a:ea typeface="宋体" pitchFamily="2" charset="-122"/>
                          <a:cs typeface="幼圆"/>
                        </a:rPr>
                        <a:t>enjualan </a:t>
                      </a:r>
                      <a:endParaRPr kumimoji="0" lang="id-ID" sz="1400" b="0" i="0" u="none" strike="noStrike" cap="none" normalizeH="0" baseline="0" dirty="0" smtClean="0">
                        <a:ln>
                          <a:noFill/>
                        </a:ln>
                        <a:solidFill>
                          <a:srgbClr val="000000"/>
                        </a:solidFill>
                        <a:effectLst/>
                        <a:latin typeface="Century Gothic" pitchFamily="34" charset="0"/>
                        <a:ea typeface="宋体" pitchFamily="2" charset="-122"/>
                        <a:cs typeface="幼圆"/>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b-NO" sz="1400" b="0" i="0" u="none" strike="noStrike" cap="none" normalizeH="0" baseline="0" dirty="0" smtClean="0">
                          <a:ln>
                            <a:noFill/>
                          </a:ln>
                          <a:solidFill>
                            <a:schemeClr val="tx1"/>
                          </a:solidFill>
                          <a:effectLst/>
                          <a:latin typeface="Century Gothic" pitchFamily="34" charset="0"/>
                          <a:ea typeface="宋体" pitchFamily="2" charset="-122"/>
                          <a:cs typeface="幼圆"/>
                        </a:rPr>
                        <a:t>Akun </a:t>
                      </a:r>
                      <a:r>
                        <a:rPr kumimoji="0" lang="id-ID" sz="1400" b="0" i="0" u="none" strike="noStrike" cap="none" normalizeH="0" baseline="0" dirty="0" smtClean="0">
                          <a:ln>
                            <a:noFill/>
                          </a:ln>
                          <a:solidFill>
                            <a:schemeClr val="tx1"/>
                          </a:solidFill>
                          <a:effectLst/>
                          <a:latin typeface="Century Gothic" pitchFamily="34" charset="0"/>
                          <a:ea typeface="宋体" pitchFamily="2" charset="-122"/>
                          <a:cs typeface="幼圆"/>
                        </a:rPr>
                        <a:t>Penjualan di kredit. </a:t>
                      </a:r>
                      <a:r>
                        <a:rPr kumimoji="0" lang="nb-NO" sz="1400" b="0" i="0" u="none" strike="noStrike" cap="none" normalizeH="0" baseline="0" dirty="0" smtClean="0">
                          <a:ln>
                            <a:noFill/>
                          </a:ln>
                          <a:solidFill>
                            <a:schemeClr val="tx1"/>
                          </a:solidFill>
                          <a:effectLst/>
                          <a:latin typeface="Century Gothic" pitchFamily="34" charset="0"/>
                          <a:ea typeface="宋体" pitchFamily="2" charset="-122"/>
                          <a:cs typeface="幼圆"/>
                        </a:rPr>
                        <a:t>PBD di kredit</a:t>
                      </a:r>
                      <a:r>
                        <a:rPr kumimoji="0" lang="id-ID" sz="1400" b="0" i="0" u="none" strike="noStrike" cap="none" normalizeH="0" baseline="0" dirty="0" smtClean="0">
                          <a:ln>
                            <a:noFill/>
                          </a:ln>
                          <a:solidFill>
                            <a:schemeClr val="tx1"/>
                          </a:solidFill>
                          <a:effectLst/>
                          <a:latin typeface="Century Gothic" pitchFamily="34" charset="0"/>
                          <a:ea typeface="宋体" pitchFamily="2" charset="-122"/>
                          <a:cs typeface="幼圆"/>
                        </a:rPr>
                        <a:t> &amp;</a:t>
                      </a:r>
                    </a:p>
                    <a:p>
                      <a:pPr marL="0" marR="0" lvl="0" indent="0" algn="l" defTabSz="914400" rtl="0" eaLnBrk="1" fontAlgn="base" latinLnBrk="0" hangingPunct="1">
                        <a:lnSpc>
                          <a:spcPct val="100000"/>
                        </a:lnSpc>
                        <a:spcBef>
                          <a:spcPct val="0"/>
                        </a:spcBef>
                        <a:spcAft>
                          <a:spcPct val="0"/>
                        </a:spcAft>
                        <a:buClrTx/>
                        <a:buSzTx/>
                        <a:buFontTx/>
                        <a:buNone/>
                        <a:tabLst/>
                      </a:pPr>
                      <a:r>
                        <a:rPr kumimoji="0" lang="nb-NO" sz="1400" b="0" i="0" u="none" strike="noStrike" cap="none" normalizeH="0" baseline="0" dirty="0" smtClean="0">
                          <a:ln>
                            <a:noFill/>
                          </a:ln>
                          <a:solidFill>
                            <a:schemeClr val="tx1"/>
                          </a:solidFill>
                          <a:effectLst/>
                          <a:latin typeface="Century Gothic" pitchFamily="34" charset="0"/>
                          <a:ea typeface="宋体" pitchFamily="2" charset="-122"/>
                          <a:cs typeface="幼圆"/>
                        </a:rPr>
                        <a:t>Akun HPP di debet</a:t>
                      </a:r>
                      <a:endParaRPr kumimoji="0" lang="id-ID" sz="1400" b="0" i="0" u="none" strike="noStrike" cap="none" normalizeH="0" baseline="0" dirty="0" smtClean="0">
                        <a:ln>
                          <a:noFill/>
                        </a:ln>
                        <a:solidFill>
                          <a:schemeClr val="tx1"/>
                        </a:solidFill>
                        <a:effectLst/>
                        <a:latin typeface="Century Gothic" pitchFamily="34" charset="0"/>
                        <a:ea typeface="宋体" pitchFamily="2" charset="-122"/>
                        <a:cs typeface="幼圆"/>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400" b="0" i="0" u="none" strike="noStrike" cap="none" normalizeH="0" baseline="0" dirty="0" smtClean="0">
                          <a:ln>
                            <a:noFill/>
                          </a:ln>
                          <a:solidFill>
                            <a:srgbClr val="000000"/>
                          </a:solidFill>
                          <a:effectLst/>
                          <a:latin typeface="Century Gothic" pitchFamily="34" charset="0"/>
                          <a:ea typeface="宋体" pitchFamily="2" charset="-122"/>
                          <a:cs typeface="幼圆"/>
                        </a:rPr>
                        <a:t>Akun Penjualan di kredit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r h="5969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400" b="0" i="0" u="none" strike="noStrike" cap="none" normalizeH="0" baseline="0" dirty="0" smtClean="0">
                          <a:ln>
                            <a:noFill/>
                          </a:ln>
                          <a:solidFill>
                            <a:schemeClr val="tx1"/>
                          </a:solidFill>
                          <a:effectLst/>
                          <a:latin typeface="Century Gothic" pitchFamily="34" charset="0"/>
                          <a:ea typeface="宋体" pitchFamily="2" charset="-122"/>
                          <a:cs typeface="幼圆"/>
                        </a:rPr>
                        <a:t>07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400" b="0" i="0" u="none" strike="noStrike" cap="none" normalizeH="0" baseline="0" dirty="0" smtClean="0">
                          <a:ln>
                            <a:noFill/>
                          </a:ln>
                          <a:solidFill>
                            <a:srgbClr val="000000"/>
                          </a:solidFill>
                          <a:effectLst/>
                          <a:latin typeface="Century Gothic" pitchFamily="34" charset="0"/>
                          <a:ea typeface="宋体" pitchFamily="2" charset="-122"/>
                          <a:cs typeface="幼圆"/>
                        </a:rPr>
                        <a:t>Jurnal penyesuaian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400" b="0" i="0" u="none" strike="noStrike" cap="none" normalizeH="0" baseline="0" dirty="0" smtClean="0">
                          <a:ln>
                            <a:noFill/>
                          </a:ln>
                          <a:solidFill>
                            <a:schemeClr val="tx1"/>
                          </a:solidFill>
                          <a:effectLst/>
                          <a:latin typeface="Century Gothic" pitchFamily="34" charset="0"/>
                          <a:ea typeface="宋体" pitchFamily="2" charset="-122"/>
                          <a:cs typeface="幼圆"/>
                        </a:rPr>
                        <a:t>Tidak ada jurnal penyesuaian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400" b="0" i="0" u="none" strike="noStrike" cap="none" normalizeH="0" baseline="0" dirty="0" smtClean="0">
                          <a:ln>
                            <a:noFill/>
                          </a:ln>
                          <a:solidFill>
                            <a:srgbClr val="000000"/>
                          </a:solidFill>
                          <a:effectLst/>
                          <a:latin typeface="Century Gothic" pitchFamily="34" charset="0"/>
                          <a:ea typeface="宋体" pitchFamily="2" charset="-122"/>
                          <a:cs typeface="幼圆"/>
                        </a:rPr>
                        <a:t>Terdapat jurnal penyesuaian akun PBD dan HPP(atau ILR)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bl>
          </a:graphicData>
        </a:graphic>
      </p:graphicFrame>
    </p:spTree>
    <p:extLst>
      <p:ext uri="{BB962C8B-B14F-4D97-AF65-F5344CB8AC3E}">
        <p14:creationId xmlns:p14="http://schemas.microsoft.com/office/powerpoint/2010/main" val="15438550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0" presetClass="path" presetSubtype="0" accel="50000" decel="50000" fill="hold" nodeType="withEffect">
                                  <p:stCondLst>
                                    <p:cond delay="0"/>
                                  </p:stCondLst>
                                  <p:iterate type="lt">
                                    <p:tmPct val="0"/>
                                  </p:iterate>
                                  <p:childTnLst>
                                    <p:animMotion origin="layout" path="M 4.16667E-6 -3.89454E-6 C 0.06632 0.09598 0.13298 0.19219 0.18559 0.34991 C 0.23819 0.50764 0.27656 0.72688 0.3151 0.94635 " pathEditMode="relative" rAng="0" ptsTypes="aaA">
                                      <p:cBhvr>
                                        <p:cTn id="12" dur="1000" spd="-100000" fill="hold"/>
                                        <p:tgtEl>
                                          <p:spTgt spid="10"/>
                                        </p:tgtEl>
                                        <p:attrNameLst>
                                          <p:attrName>ppt_x</p:attrName>
                                          <p:attrName>ppt_y</p:attrName>
                                        </p:attrNameLst>
                                      </p:cBhvr>
                                      <p:rCtr x="15700" y="473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accent4">
              <a:lumMod val="40000"/>
              <a:lumOff val="6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8" name="Title 1"/>
          <p:cNvSpPr txBox="1">
            <a:spLocks/>
          </p:cNvSpPr>
          <p:nvPr/>
        </p:nvSpPr>
        <p:spPr>
          <a:xfrm>
            <a:off x="1452736" y="381000"/>
            <a:ext cx="7727776" cy="1066800"/>
          </a:xfrm>
          <a:prstGeom prst="rect">
            <a:avLst/>
          </a:prstGeom>
          <a:ex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id-ID" sz="3200" dirty="0" smtClean="0">
                <a:ln w="6350">
                  <a:solidFill>
                    <a:schemeClr val="accent1">
                      <a:shade val="43000"/>
                    </a:schemeClr>
                  </a:solidFill>
                </a:ln>
                <a:solidFill>
                  <a:srgbClr val="F07F6D"/>
                </a:solidFill>
                <a:effectLst>
                  <a:outerShdw blurRad="26000" dist="26000" dir="14500000" algn="tl" rotWithShape="0">
                    <a:srgbClr val="000000">
                      <a:alpha val="40000"/>
                    </a:srgbClr>
                  </a:outerShdw>
                </a:effectLst>
              </a:rPr>
              <a:t>AKUNTANSI DI PERUSAHAAN DAGANG</a:t>
            </a:r>
            <a:endParaRPr lang="id-ID" sz="3200" dirty="0">
              <a:ln w="6350">
                <a:solidFill>
                  <a:schemeClr val="accent1">
                    <a:shade val="43000"/>
                  </a:schemeClr>
                </a:solidFill>
              </a:ln>
              <a:solidFill>
                <a:srgbClr val="F07F6D"/>
              </a:solidFill>
              <a:effectLst>
                <a:outerShdw blurRad="26000" dist="26000" dir="14500000" algn="tl" rotWithShape="0">
                  <a:srgbClr val="000000">
                    <a:alpha val="40000"/>
                  </a:srgbClr>
                </a:outerShdw>
              </a:effectLst>
            </a:endParaRPr>
          </a:p>
        </p:txBody>
      </p:sp>
      <p:pic>
        <p:nvPicPr>
          <p:cNvPr id="10" name="Picture 9" descr="10738245_daisycopy.jpg"/>
          <p:cNvPicPr>
            <a:picLocks noChangeAspect="1"/>
          </p:cNvPicPr>
          <p:nvPr/>
        </p:nvPicPr>
        <p:blipFill>
          <a:blip r:embed="rId3" cstate="print"/>
          <a:srcRect/>
          <a:stretch>
            <a:fillRect/>
          </a:stretch>
        </p:blipFill>
        <p:spPr>
          <a:xfrm>
            <a:off x="683568" y="277949"/>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6" name="Content Placeholder 2"/>
          <p:cNvSpPr txBox="1">
            <a:spLocks/>
          </p:cNvSpPr>
          <p:nvPr/>
        </p:nvSpPr>
        <p:spPr>
          <a:xfrm>
            <a:off x="441130" y="1988840"/>
            <a:ext cx="3466728" cy="4680520"/>
          </a:xfrm>
          <a:prstGeom prst="rect">
            <a:avLst/>
          </a:prstGeom>
        </p:spPr>
        <p:txBody>
          <a:bodyPr vert="horz" lIns="91440" tIns="45720" rIns="91440" bIns="45720" rtlCol="0">
            <a:normAutofit fontScale="400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itchFamily="34" charset="0"/>
              <a:buChar char="•"/>
              <a:defRPr/>
            </a:pPr>
            <a:r>
              <a:rPr lang="en-US" sz="4500" dirty="0" smtClean="0">
                <a:solidFill>
                  <a:schemeClr val="tx1"/>
                </a:solidFill>
              </a:rPr>
              <a:t>P</a:t>
            </a:r>
            <a:r>
              <a:rPr lang="id-ID" sz="4500" dirty="0" smtClean="0">
                <a:solidFill>
                  <a:schemeClr val="tx1"/>
                </a:solidFill>
              </a:rPr>
              <a:t>encatatan (meliputi penjurnalan dan pemindah-bukuan)</a:t>
            </a:r>
            <a:r>
              <a:rPr lang="en-US" sz="4500" dirty="0" smtClean="0">
                <a:solidFill>
                  <a:schemeClr val="tx1"/>
                </a:solidFill>
              </a:rPr>
              <a:t> </a:t>
            </a:r>
            <a:r>
              <a:rPr lang="en-US" sz="4500" dirty="0" err="1" smtClean="0">
                <a:solidFill>
                  <a:schemeClr val="tx1"/>
                </a:solidFill>
              </a:rPr>
              <a:t>atas</a:t>
            </a:r>
            <a:r>
              <a:rPr lang="en-US" sz="4500" dirty="0" smtClean="0">
                <a:solidFill>
                  <a:schemeClr val="tx1"/>
                </a:solidFill>
              </a:rPr>
              <a:t> </a:t>
            </a:r>
            <a:r>
              <a:rPr lang="en-US" sz="4500" dirty="0" err="1" smtClean="0">
                <a:solidFill>
                  <a:schemeClr val="tx1"/>
                </a:solidFill>
              </a:rPr>
              <a:t>perubahan</a:t>
            </a:r>
            <a:r>
              <a:rPr lang="en-US" sz="4500" dirty="0" smtClean="0">
                <a:solidFill>
                  <a:schemeClr val="tx1"/>
                </a:solidFill>
              </a:rPr>
              <a:t> </a:t>
            </a:r>
            <a:r>
              <a:rPr lang="en-US" sz="4500" dirty="0" err="1" smtClean="0">
                <a:solidFill>
                  <a:schemeClr val="tx1"/>
                </a:solidFill>
              </a:rPr>
              <a:t>Barang</a:t>
            </a:r>
            <a:r>
              <a:rPr lang="en-US" sz="4500" dirty="0" smtClean="0">
                <a:solidFill>
                  <a:schemeClr val="tx1"/>
                </a:solidFill>
              </a:rPr>
              <a:t> </a:t>
            </a:r>
            <a:r>
              <a:rPr lang="en-US" sz="4500" dirty="0" err="1" smtClean="0">
                <a:solidFill>
                  <a:schemeClr val="tx1"/>
                </a:solidFill>
              </a:rPr>
              <a:t>Dagangan</a:t>
            </a:r>
            <a:r>
              <a:rPr lang="en-US" sz="4500" dirty="0" smtClean="0">
                <a:solidFill>
                  <a:schemeClr val="tx1"/>
                </a:solidFill>
              </a:rPr>
              <a:t> (</a:t>
            </a:r>
            <a:r>
              <a:rPr lang="en-US" sz="4500" b="1" dirty="0" smtClean="0">
                <a:solidFill>
                  <a:schemeClr val="tx1"/>
                </a:solidFill>
              </a:rPr>
              <a:t>BD</a:t>
            </a:r>
            <a:r>
              <a:rPr lang="en-US" sz="4500" dirty="0" smtClean="0">
                <a:solidFill>
                  <a:schemeClr val="tx1"/>
                </a:solidFill>
              </a:rPr>
              <a:t>) </a:t>
            </a:r>
            <a:r>
              <a:rPr lang="en-US" sz="4500" dirty="0" err="1" smtClean="0">
                <a:solidFill>
                  <a:schemeClr val="tx1"/>
                </a:solidFill>
              </a:rPr>
              <a:t>dilakukan</a:t>
            </a:r>
            <a:r>
              <a:rPr lang="en-US" sz="4500" dirty="0" smtClean="0">
                <a:solidFill>
                  <a:schemeClr val="tx1"/>
                </a:solidFill>
              </a:rPr>
              <a:t> s</a:t>
            </a:r>
            <a:r>
              <a:rPr lang="id-ID" sz="4500" dirty="0" smtClean="0">
                <a:solidFill>
                  <a:schemeClr val="tx1"/>
                </a:solidFill>
              </a:rPr>
              <a:t>ecara periodik. </a:t>
            </a:r>
            <a:endParaRPr lang="en-US" sz="4500" dirty="0" smtClean="0">
              <a:solidFill>
                <a:schemeClr val="tx1"/>
              </a:solidFill>
            </a:endParaRPr>
          </a:p>
          <a:p>
            <a:pPr marL="171450" indent="-171450" algn="l">
              <a:buFont typeface="Arial" pitchFamily="34" charset="0"/>
              <a:buChar char="•"/>
              <a:defRPr/>
            </a:pPr>
            <a:endParaRPr lang="en-US" sz="4500" dirty="0" smtClean="0">
              <a:solidFill>
                <a:schemeClr val="tx1"/>
              </a:solidFill>
            </a:endParaRPr>
          </a:p>
          <a:p>
            <a:pPr marL="457200" indent="-457200" algn="l">
              <a:buFont typeface="Arial" pitchFamily="34" charset="0"/>
              <a:buChar char="•"/>
              <a:defRPr/>
            </a:pPr>
            <a:r>
              <a:rPr lang="en-US" sz="4500" dirty="0" smtClean="0">
                <a:solidFill>
                  <a:schemeClr val="tx1"/>
                </a:solidFill>
              </a:rPr>
              <a:t>B</a:t>
            </a:r>
            <a:r>
              <a:rPr lang="id-ID" sz="4500" dirty="0" smtClean="0">
                <a:solidFill>
                  <a:schemeClr val="tx1"/>
                </a:solidFill>
              </a:rPr>
              <a:t>arang dagangan ditampung di akun Persediaan Barang Dagangan (</a:t>
            </a:r>
            <a:r>
              <a:rPr lang="id-ID" sz="4500" b="1" dirty="0" smtClean="0">
                <a:solidFill>
                  <a:schemeClr val="tx1"/>
                </a:solidFill>
              </a:rPr>
              <a:t>PBD</a:t>
            </a:r>
            <a:r>
              <a:rPr lang="id-ID" sz="4500" dirty="0" smtClean="0">
                <a:solidFill>
                  <a:schemeClr val="tx1"/>
                </a:solidFill>
              </a:rPr>
              <a:t>)</a:t>
            </a:r>
            <a:endParaRPr lang="en-US" sz="4500" dirty="0" smtClean="0">
              <a:solidFill>
                <a:schemeClr val="tx1"/>
              </a:solidFill>
            </a:endParaRPr>
          </a:p>
          <a:p>
            <a:pPr marL="171450" indent="-171450" algn="l">
              <a:buFont typeface="Arial" pitchFamily="34" charset="0"/>
              <a:buChar char="•"/>
              <a:defRPr/>
            </a:pPr>
            <a:endParaRPr lang="en-US" sz="4500" dirty="0" smtClean="0">
              <a:solidFill>
                <a:schemeClr val="tx1"/>
              </a:solidFill>
            </a:endParaRPr>
          </a:p>
          <a:p>
            <a:pPr marL="457200" indent="-457200" algn="l">
              <a:buFont typeface="Arial" pitchFamily="34" charset="0"/>
              <a:buChar char="•"/>
              <a:defRPr/>
            </a:pPr>
            <a:r>
              <a:rPr lang="en-US" sz="4500" dirty="0" smtClean="0">
                <a:solidFill>
                  <a:schemeClr val="tx1"/>
                </a:solidFill>
              </a:rPr>
              <a:t>P</a:t>
            </a:r>
            <a:r>
              <a:rPr lang="id-ID" sz="4500" dirty="0" smtClean="0">
                <a:solidFill>
                  <a:schemeClr val="tx1"/>
                </a:solidFill>
              </a:rPr>
              <a:t>encatatan di akun PBD dilakukan secara periodik pada akhir perioda ketika perusahaan menyusun laporan keuangan. </a:t>
            </a:r>
            <a:endParaRPr lang="en-US" sz="4500" dirty="0" smtClean="0">
              <a:solidFill>
                <a:schemeClr val="tx1"/>
              </a:solidFill>
            </a:endParaRPr>
          </a:p>
          <a:p>
            <a:pPr marL="171450" indent="-171450" algn="l">
              <a:buFont typeface="Arial" pitchFamily="34" charset="0"/>
              <a:buChar char="•"/>
              <a:defRPr/>
            </a:pPr>
            <a:endParaRPr lang="en-US" sz="4500" dirty="0" smtClean="0">
              <a:solidFill>
                <a:schemeClr val="tx1"/>
              </a:solidFill>
            </a:endParaRPr>
          </a:p>
          <a:p>
            <a:pPr marL="457200" indent="-457200" algn="l">
              <a:buFont typeface="Arial" pitchFamily="34" charset="0"/>
              <a:buChar char="•"/>
              <a:defRPr/>
            </a:pPr>
            <a:r>
              <a:rPr lang="id-ID" sz="4500" dirty="0" smtClean="0">
                <a:solidFill>
                  <a:schemeClr val="tx1"/>
                </a:solidFill>
              </a:rPr>
              <a:t>Pencatatan di akun PBD ini dibuat pada saat pencatatan penyesuai</a:t>
            </a:r>
            <a:r>
              <a:rPr lang="en-US" sz="4500" dirty="0" smtClean="0">
                <a:solidFill>
                  <a:schemeClr val="tx1"/>
                </a:solidFill>
              </a:rPr>
              <a:t>an</a:t>
            </a:r>
            <a:r>
              <a:rPr lang="id-ID" sz="4500" dirty="0" smtClean="0">
                <a:solidFill>
                  <a:schemeClr val="tx1"/>
                </a:solidFill>
              </a:rPr>
              <a:t>.</a:t>
            </a:r>
          </a:p>
          <a:p>
            <a:pPr>
              <a:defRPr/>
            </a:pPr>
            <a:endParaRPr lang="id-ID" dirty="0"/>
          </a:p>
        </p:txBody>
      </p:sp>
      <p:sp>
        <p:nvSpPr>
          <p:cNvPr id="9" name="Title 1"/>
          <p:cNvSpPr txBox="1">
            <a:spLocks/>
          </p:cNvSpPr>
          <p:nvPr/>
        </p:nvSpPr>
        <p:spPr>
          <a:xfrm>
            <a:off x="451835" y="1494908"/>
            <a:ext cx="4343400" cy="493932"/>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US" dirty="0" smtClean="0"/>
              <a:t/>
            </a:r>
            <a:br>
              <a:rPr lang="en-US" dirty="0" smtClean="0"/>
            </a:br>
            <a:r>
              <a:rPr lang="id-ID" sz="8000" dirty="0" smtClean="0"/>
              <a:t>KARAKTERISTIK METODA PERIODIK</a:t>
            </a:r>
            <a:br>
              <a:rPr lang="id-ID" sz="8000" dirty="0" smtClean="0"/>
            </a:br>
            <a:endParaRPr lang="id-ID" sz="8000" dirty="0"/>
          </a:p>
        </p:txBody>
      </p:sp>
      <p:sp>
        <p:nvSpPr>
          <p:cNvPr id="13" name="Content Placeholder 2"/>
          <p:cNvSpPr txBox="1">
            <a:spLocks/>
          </p:cNvSpPr>
          <p:nvPr/>
        </p:nvSpPr>
        <p:spPr>
          <a:xfrm>
            <a:off x="5220072" y="1741873"/>
            <a:ext cx="3466728" cy="4758939"/>
          </a:xfrm>
          <a:prstGeom prst="rect">
            <a:avLst/>
          </a:prstGeom>
        </p:spPr>
        <p:txBody>
          <a:bodyPr vert="horz" lIns="91440" tIns="45720" rIns="91440" bIns="45720" rtlCol="0">
            <a:normAutofit fontScale="850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000" dirty="0" smtClean="0">
                <a:solidFill>
                  <a:schemeClr val="tx1"/>
                </a:solidFill>
              </a:rPr>
              <a:t>AKUN-AKUN</a:t>
            </a:r>
          </a:p>
          <a:p>
            <a:pPr algn="l"/>
            <a:endParaRPr lang="en-US" sz="2000" dirty="0">
              <a:solidFill>
                <a:schemeClr val="tx1"/>
              </a:solidFill>
            </a:endParaRPr>
          </a:p>
          <a:p>
            <a:pPr algn="l"/>
            <a:r>
              <a:rPr lang="id-ID" sz="2000" dirty="0" smtClean="0">
                <a:solidFill>
                  <a:schemeClr val="tx1"/>
                </a:solidFill>
              </a:rPr>
              <a:t>Persediaan barang dagangan (PBD)</a:t>
            </a:r>
            <a:endParaRPr lang="en-US" sz="2000" dirty="0" smtClean="0">
              <a:solidFill>
                <a:schemeClr val="tx1"/>
              </a:solidFill>
            </a:endParaRPr>
          </a:p>
          <a:p>
            <a:pPr algn="l"/>
            <a:r>
              <a:rPr lang="id-ID" sz="2000" dirty="0" smtClean="0">
                <a:solidFill>
                  <a:schemeClr val="tx1"/>
                </a:solidFill>
              </a:rPr>
              <a:t>Pembelian;</a:t>
            </a:r>
            <a:endParaRPr lang="en-US" sz="2000" dirty="0" smtClean="0">
              <a:solidFill>
                <a:schemeClr val="tx1"/>
              </a:solidFill>
            </a:endParaRPr>
          </a:p>
          <a:p>
            <a:pPr algn="l"/>
            <a:r>
              <a:rPr lang="id-ID" sz="2000" dirty="0" smtClean="0">
                <a:solidFill>
                  <a:schemeClr val="tx1"/>
                </a:solidFill>
              </a:rPr>
              <a:t>Potongan pembelian</a:t>
            </a:r>
            <a:endParaRPr lang="en-US" sz="2000" dirty="0" smtClean="0">
              <a:solidFill>
                <a:schemeClr val="tx1"/>
              </a:solidFill>
            </a:endParaRPr>
          </a:p>
          <a:p>
            <a:pPr algn="l"/>
            <a:r>
              <a:rPr lang="id-ID" sz="2000" dirty="0" smtClean="0">
                <a:solidFill>
                  <a:schemeClr val="tx1"/>
                </a:solidFill>
              </a:rPr>
              <a:t>Retur &amp; keringanan pembelian</a:t>
            </a:r>
            <a:endParaRPr lang="en-US" sz="2000" dirty="0" smtClean="0">
              <a:solidFill>
                <a:schemeClr val="tx1"/>
              </a:solidFill>
            </a:endParaRPr>
          </a:p>
          <a:p>
            <a:pPr algn="l"/>
            <a:r>
              <a:rPr lang="id-ID" sz="2000" dirty="0" smtClean="0">
                <a:solidFill>
                  <a:schemeClr val="tx1"/>
                </a:solidFill>
              </a:rPr>
              <a:t>Biaya angkut pembelian</a:t>
            </a:r>
            <a:endParaRPr lang="en-US" sz="2000" dirty="0" smtClean="0">
              <a:solidFill>
                <a:schemeClr val="tx1"/>
              </a:solidFill>
            </a:endParaRPr>
          </a:p>
          <a:p>
            <a:pPr algn="l"/>
            <a:r>
              <a:rPr lang="id-ID" sz="2000" dirty="0" smtClean="0">
                <a:solidFill>
                  <a:schemeClr val="tx1"/>
                </a:solidFill>
              </a:rPr>
              <a:t>Utang dagang</a:t>
            </a:r>
            <a:endParaRPr lang="en-US" sz="2000" dirty="0" smtClean="0">
              <a:solidFill>
                <a:schemeClr val="tx1"/>
              </a:solidFill>
            </a:endParaRPr>
          </a:p>
          <a:p>
            <a:pPr algn="l"/>
            <a:r>
              <a:rPr lang="id-ID" sz="2000" dirty="0" smtClean="0">
                <a:solidFill>
                  <a:schemeClr val="tx1"/>
                </a:solidFill>
              </a:rPr>
              <a:t>Penjualan</a:t>
            </a:r>
            <a:endParaRPr lang="en-US" sz="2000" dirty="0" smtClean="0">
              <a:solidFill>
                <a:schemeClr val="tx1"/>
              </a:solidFill>
            </a:endParaRPr>
          </a:p>
          <a:p>
            <a:pPr algn="l"/>
            <a:r>
              <a:rPr lang="id-ID" sz="2000" dirty="0" smtClean="0">
                <a:solidFill>
                  <a:schemeClr val="tx1"/>
                </a:solidFill>
              </a:rPr>
              <a:t>Potongan penjualan</a:t>
            </a:r>
            <a:endParaRPr lang="en-US" sz="2000" dirty="0" smtClean="0">
              <a:solidFill>
                <a:schemeClr val="tx1"/>
              </a:solidFill>
            </a:endParaRPr>
          </a:p>
          <a:p>
            <a:pPr algn="l"/>
            <a:r>
              <a:rPr lang="id-ID" sz="2000" dirty="0" smtClean="0">
                <a:solidFill>
                  <a:schemeClr val="tx1"/>
                </a:solidFill>
              </a:rPr>
              <a:t>Retur &amp; keringanan penjualan</a:t>
            </a:r>
            <a:endParaRPr lang="en-US" sz="2000" dirty="0" smtClean="0">
              <a:solidFill>
                <a:schemeClr val="tx1"/>
              </a:solidFill>
            </a:endParaRPr>
          </a:p>
          <a:p>
            <a:pPr algn="l"/>
            <a:r>
              <a:rPr lang="id-ID" sz="2000" dirty="0" smtClean="0">
                <a:solidFill>
                  <a:schemeClr val="tx1"/>
                </a:solidFill>
              </a:rPr>
              <a:t>Biaya pengiriman penjualan</a:t>
            </a:r>
            <a:endParaRPr lang="en-US" sz="2000" dirty="0" smtClean="0">
              <a:solidFill>
                <a:schemeClr val="tx1"/>
              </a:solidFill>
            </a:endParaRPr>
          </a:p>
          <a:p>
            <a:pPr algn="l"/>
            <a:r>
              <a:rPr lang="id-ID" sz="2000" dirty="0" smtClean="0">
                <a:solidFill>
                  <a:schemeClr val="tx1"/>
                </a:solidFill>
              </a:rPr>
              <a:t>Piutang dagang</a:t>
            </a:r>
            <a:endParaRPr lang="en-US" sz="2000" dirty="0" smtClean="0">
              <a:solidFill>
                <a:schemeClr val="tx1"/>
              </a:solidFill>
            </a:endParaRPr>
          </a:p>
          <a:p>
            <a:pPr algn="l"/>
            <a:r>
              <a:rPr lang="id-ID" sz="2000" dirty="0" smtClean="0">
                <a:solidFill>
                  <a:schemeClr val="tx1"/>
                </a:solidFill>
              </a:rPr>
              <a:t>Cadangan kerugian piutang tak tertagih</a:t>
            </a:r>
            <a:endParaRPr lang="en-US" sz="2000" dirty="0" smtClean="0">
              <a:solidFill>
                <a:schemeClr val="tx1"/>
              </a:solidFill>
            </a:endParaRPr>
          </a:p>
          <a:p>
            <a:pPr algn="l"/>
            <a:r>
              <a:rPr lang="id-ID" sz="2000" dirty="0" smtClean="0">
                <a:solidFill>
                  <a:schemeClr val="tx1"/>
                </a:solidFill>
              </a:rPr>
              <a:t>Biaya kerugian piutang tak tertagih</a:t>
            </a:r>
            <a:endParaRPr lang="en-US" sz="2000" dirty="0" smtClean="0">
              <a:solidFill>
                <a:schemeClr val="tx1"/>
              </a:solidFill>
            </a:endParaRPr>
          </a:p>
          <a:p>
            <a:pPr algn="l"/>
            <a:r>
              <a:rPr lang="id-ID" sz="2000" dirty="0" smtClean="0">
                <a:solidFill>
                  <a:schemeClr val="tx1"/>
                </a:solidFill>
              </a:rPr>
              <a:t>Harga pokok penjualan (HPP)</a:t>
            </a:r>
          </a:p>
        </p:txBody>
      </p:sp>
    </p:spTree>
    <p:extLst>
      <p:ext uri="{BB962C8B-B14F-4D97-AF65-F5344CB8AC3E}">
        <p14:creationId xmlns:p14="http://schemas.microsoft.com/office/powerpoint/2010/main" val="33594054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0" presetClass="path" presetSubtype="0" accel="50000" decel="50000" fill="hold" nodeType="withEffect">
                                  <p:stCondLst>
                                    <p:cond delay="0"/>
                                  </p:stCondLst>
                                  <p:iterate type="lt">
                                    <p:tmPct val="0"/>
                                  </p:iterate>
                                  <p:childTnLst>
                                    <p:animMotion origin="layout" path="M 4.16667E-6 -3.89454E-6 C 0.06632 0.09598 0.13298 0.19219 0.18559 0.34991 C 0.23819 0.50764 0.27656 0.72688 0.3151 0.94635 " pathEditMode="relative" rAng="0" ptsTypes="aaA">
                                      <p:cBhvr>
                                        <p:cTn id="12" dur="1000" spd="-100000" fill="hold"/>
                                        <p:tgtEl>
                                          <p:spTgt spid="10"/>
                                        </p:tgtEl>
                                        <p:attrNameLst>
                                          <p:attrName>ppt_x</p:attrName>
                                          <p:attrName>ppt_y</p:attrName>
                                        </p:attrNameLst>
                                      </p:cBhvr>
                                      <p:rCtr x="15700" y="473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accent4">
              <a:lumMod val="40000"/>
              <a:lumOff val="6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8" name="Title 1"/>
          <p:cNvSpPr txBox="1">
            <a:spLocks/>
          </p:cNvSpPr>
          <p:nvPr/>
        </p:nvSpPr>
        <p:spPr>
          <a:xfrm>
            <a:off x="1452736" y="381000"/>
            <a:ext cx="7727776" cy="1066800"/>
          </a:xfrm>
          <a:prstGeom prst="rect">
            <a:avLst/>
          </a:prstGeom>
          <a:ex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id-ID" sz="3200" dirty="0" smtClean="0">
                <a:ln w="6350">
                  <a:solidFill>
                    <a:schemeClr val="accent1">
                      <a:shade val="43000"/>
                    </a:schemeClr>
                  </a:solidFill>
                </a:ln>
                <a:solidFill>
                  <a:srgbClr val="F07F6D"/>
                </a:solidFill>
                <a:effectLst>
                  <a:outerShdw blurRad="26000" dist="26000" dir="14500000" algn="tl" rotWithShape="0">
                    <a:srgbClr val="000000">
                      <a:alpha val="40000"/>
                    </a:srgbClr>
                  </a:outerShdw>
                </a:effectLst>
              </a:rPr>
              <a:t>AKUNTANSI DI PERUSAHAAN DAGANG</a:t>
            </a:r>
            <a:endParaRPr lang="id-ID" sz="3200" dirty="0">
              <a:ln w="6350">
                <a:solidFill>
                  <a:schemeClr val="accent1">
                    <a:shade val="43000"/>
                  </a:schemeClr>
                </a:solidFill>
              </a:ln>
              <a:solidFill>
                <a:srgbClr val="F07F6D"/>
              </a:solidFill>
              <a:effectLst>
                <a:outerShdw blurRad="26000" dist="26000" dir="14500000" algn="tl" rotWithShape="0">
                  <a:srgbClr val="000000">
                    <a:alpha val="40000"/>
                  </a:srgbClr>
                </a:outerShdw>
              </a:effectLst>
            </a:endParaRPr>
          </a:p>
        </p:txBody>
      </p:sp>
      <p:pic>
        <p:nvPicPr>
          <p:cNvPr id="10" name="Picture 9" descr="10738245_daisycopy.jpg"/>
          <p:cNvPicPr>
            <a:picLocks noChangeAspect="1"/>
          </p:cNvPicPr>
          <p:nvPr/>
        </p:nvPicPr>
        <p:blipFill>
          <a:blip r:embed="rId3" cstate="print"/>
          <a:srcRect/>
          <a:stretch>
            <a:fillRect/>
          </a:stretch>
        </p:blipFill>
        <p:spPr>
          <a:xfrm>
            <a:off x="683568" y="277949"/>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6" name="Content Placeholder 2"/>
          <p:cNvSpPr txBox="1">
            <a:spLocks/>
          </p:cNvSpPr>
          <p:nvPr/>
        </p:nvSpPr>
        <p:spPr>
          <a:xfrm>
            <a:off x="441130" y="1988840"/>
            <a:ext cx="3466728" cy="4680520"/>
          </a:xfrm>
          <a:prstGeom prst="rect">
            <a:avLst/>
          </a:prstGeom>
        </p:spPr>
        <p:txBody>
          <a:bodyPr vert="horz" lIns="91440" tIns="45720" rIns="91440" bIns="45720" rtlCol="0">
            <a:normAutofit fontScale="400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itchFamily="34" charset="0"/>
              <a:buChar char="•"/>
              <a:defRPr/>
            </a:pPr>
            <a:r>
              <a:rPr lang="en-US" sz="4500" dirty="0" smtClean="0">
                <a:solidFill>
                  <a:schemeClr val="tx1"/>
                </a:solidFill>
              </a:rPr>
              <a:t>P</a:t>
            </a:r>
            <a:r>
              <a:rPr lang="id-ID" sz="4500" dirty="0" smtClean="0">
                <a:solidFill>
                  <a:schemeClr val="tx1"/>
                </a:solidFill>
              </a:rPr>
              <a:t>encatatan (meliputi penjurnalan dan pemindah-bukuan)</a:t>
            </a:r>
            <a:r>
              <a:rPr lang="en-US" sz="4500" dirty="0" smtClean="0">
                <a:solidFill>
                  <a:schemeClr val="tx1"/>
                </a:solidFill>
              </a:rPr>
              <a:t> </a:t>
            </a:r>
            <a:r>
              <a:rPr lang="en-US" sz="4500" dirty="0" err="1" smtClean="0">
                <a:solidFill>
                  <a:schemeClr val="tx1"/>
                </a:solidFill>
              </a:rPr>
              <a:t>atas</a:t>
            </a:r>
            <a:r>
              <a:rPr lang="en-US" sz="4500" dirty="0" smtClean="0">
                <a:solidFill>
                  <a:schemeClr val="tx1"/>
                </a:solidFill>
              </a:rPr>
              <a:t> </a:t>
            </a:r>
            <a:r>
              <a:rPr lang="en-US" sz="4500" dirty="0" err="1" smtClean="0">
                <a:solidFill>
                  <a:schemeClr val="tx1"/>
                </a:solidFill>
              </a:rPr>
              <a:t>perubahan</a:t>
            </a:r>
            <a:r>
              <a:rPr lang="en-US" sz="4500" dirty="0" smtClean="0">
                <a:solidFill>
                  <a:schemeClr val="tx1"/>
                </a:solidFill>
              </a:rPr>
              <a:t> </a:t>
            </a:r>
            <a:r>
              <a:rPr lang="en-US" sz="4500" dirty="0" err="1" smtClean="0">
                <a:solidFill>
                  <a:schemeClr val="tx1"/>
                </a:solidFill>
              </a:rPr>
              <a:t>Barang</a:t>
            </a:r>
            <a:r>
              <a:rPr lang="en-US" sz="4500" dirty="0" smtClean="0">
                <a:solidFill>
                  <a:schemeClr val="tx1"/>
                </a:solidFill>
              </a:rPr>
              <a:t> </a:t>
            </a:r>
            <a:r>
              <a:rPr lang="en-US" sz="4500" dirty="0" err="1" smtClean="0">
                <a:solidFill>
                  <a:schemeClr val="tx1"/>
                </a:solidFill>
              </a:rPr>
              <a:t>Dagangan</a:t>
            </a:r>
            <a:r>
              <a:rPr lang="en-US" sz="4500" dirty="0" smtClean="0">
                <a:solidFill>
                  <a:schemeClr val="tx1"/>
                </a:solidFill>
              </a:rPr>
              <a:t> (</a:t>
            </a:r>
            <a:r>
              <a:rPr lang="en-US" sz="4500" b="1" dirty="0" smtClean="0">
                <a:solidFill>
                  <a:schemeClr val="tx1"/>
                </a:solidFill>
              </a:rPr>
              <a:t>BD</a:t>
            </a:r>
            <a:r>
              <a:rPr lang="en-US" sz="4500" dirty="0" smtClean="0">
                <a:solidFill>
                  <a:schemeClr val="tx1"/>
                </a:solidFill>
              </a:rPr>
              <a:t>) </a:t>
            </a:r>
            <a:r>
              <a:rPr lang="en-US" sz="4500" dirty="0" err="1" smtClean="0">
                <a:solidFill>
                  <a:schemeClr val="tx1"/>
                </a:solidFill>
              </a:rPr>
              <a:t>dilakukan</a:t>
            </a:r>
            <a:r>
              <a:rPr lang="en-US" sz="4500" dirty="0" smtClean="0">
                <a:solidFill>
                  <a:schemeClr val="tx1"/>
                </a:solidFill>
              </a:rPr>
              <a:t> s</a:t>
            </a:r>
            <a:r>
              <a:rPr lang="id-ID" sz="4500" dirty="0" smtClean="0">
                <a:solidFill>
                  <a:schemeClr val="tx1"/>
                </a:solidFill>
              </a:rPr>
              <a:t>ecara periodik. </a:t>
            </a:r>
            <a:endParaRPr lang="en-US" sz="4500" dirty="0" smtClean="0">
              <a:solidFill>
                <a:schemeClr val="tx1"/>
              </a:solidFill>
            </a:endParaRPr>
          </a:p>
          <a:p>
            <a:pPr marL="171450" indent="-171450" algn="l">
              <a:buFont typeface="Arial" pitchFamily="34" charset="0"/>
              <a:buChar char="•"/>
              <a:defRPr/>
            </a:pPr>
            <a:endParaRPr lang="en-US" sz="4500" dirty="0" smtClean="0">
              <a:solidFill>
                <a:schemeClr val="tx1"/>
              </a:solidFill>
            </a:endParaRPr>
          </a:p>
          <a:p>
            <a:pPr marL="457200" indent="-457200" algn="l">
              <a:buFont typeface="Arial" pitchFamily="34" charset="0"/>
              <a:buChar char="•"/>
              <a:defRPr/>
            </a:pPr>
            <a:r>
              <a:rPr lang="en-US" sz="4500" dirty="0" smtClean="0">
                <a:solidFill>
                  <a:schemeClr val="tx1"/>
                </a:solidFill>
              </a:rPr>
              <a:t>B</a:t>
            </a:r>
            <a:r>
              <a:rPr lang="id-ID" sz="4500" dirty="0" smtClean="0">
                <a:solidFill>
                  <a:schemeClr val="tx1"/>
                </a:solidFill>
              </a:rPr>
              <a:t>arang dagangan ditampung di akun Persediaan Barang Dagangan (</a:t>
            </a:r>
            <a:r>
              <a:rPr lang="id-ID" sz="4500" b="1" dirty="0" smtClean="0">
                <a:solidFill>
                  <a:schemeClr val="tx1"/>
                </a:solidFill>
              </a:rPr>
              <a:t>PBD</a:t>
            </a:r>
            <a:r>
              <a:rPr lang="id-ID" sz="4500" dirty="0" smtClean="0">
                <a:solidFill>
                  <a:schemeClr val="tx1"/>
                </a:solidFill>
              </a:rPr>
              <a:t>)</a:t>
            </a:r>
            <a:endParaRPr lang="en-US" sz="4500" dirty="0" smtClean="0">
              <a:solidFill>
                <a:schemeClr val="tx1"/>
              </a:solidFill>
            </a:endParaRPr>
          </a:p>
          <a:p>
            <a:pPr marL="171450" indent="-171450" algn="l">
              <a:buFont typeface="Arial" pitchFamily="34" charset="0"/>
              <a:buChar char="•"/>
              <a:defRPr/>
            </a:pPr>
            <a:endParaRPr lang="en-US" sz="4500" dirty="0" smtClean="0">
              <a:solidFill>
                <a:schemeClr val="tx1"/>
              </a:solidFill>
            </a:endParaRPr>
          </a:p>
          <a:p>
            <a:pPr marL="457200" indent="-457200" algn="l">
              <a:buFont typeface="Arial" pitchFamily="34" charset="0"/>
              <a:buChar char="•"/>
              <a:defRPr/>
            </a:pPr>
            <a:r>
              <a:rPr lang="en-US" sz="4500" dirty="0" smtClean="0">
                <a:solidFill>
                  <a:schemeClr val="tx1"/>
                </a:solidFill>
              </a:rPr>
              <a:t>P</a:t>
            </a:r>
            <a:r>
              <a:rPr lang="id-ID" sz="4500" dirty="0" smtClean="0">
                <a:solidFill>
                  <a:schemeClr val="tx1"/>
                </a:solidFill>
              </a:rPr>
              <a:t>encatatan di akun PBD dilakukan secara periodik pada akhir perioda ketika perusahaan menyusun laporan keuangan. </a:t>
            </a:r>
            <a:endParaRPr lang="en-US" sz="4500" dirty="0" smtClean="0">
              <a:solidFill>
                <a:schemeClr val="tx1"/>
              </a:solidFill>
            </a:endParaRPr>
          </a:p>
          <a:p>
            <a:pPr marL="171450" indent="-171450" algn="l">
              <a:buFont typeface="Arial" pitchFamily="34" charset="0"/>
              <a:buChar char="•"/>
              <a:defRPr/>
            </a:pPr>
            <a:endParaRPr lang="en-US" sz="4500" dirty="0" smtClean="0">
              <a:solidFill>
                <a:schemeClr val="tx1"/>
              </a:solidFill>
            </a:endParaRPr>
          </a:p>
          <a:p>
            <a:pPr marL="457200" indent="-457200" algn="l">
              <a:buFont typeface="Arial" pitchFamily="34" charset="0"/>
              <a:buChar char="•"/>
              <a:defRPr/>
            </a:pPr>
            <a:r>
              <a:rPr lang="id-ID" sz="4500" dirty="0" smtClean="0">
                <a:solidFill>
                  <a:schemeClr val="tx1"/>
                </a:solidFill>
              </a:rPr>
              <a:t>Pencatatan di akun PBD ini dibuat pada saat pencatatan penyesuai</a:t>
            </a:r>
            <a:r>
              <a:rPr lang="en-US" sz="4500" dirty="0" smtClean="0">
                <a:solidFill>
                  <a:schemeClr val="tx1"/>
                </a:solidFill>
              </a:rPr>
              <a:t>an</a:t>
            </a:r>
            <a:r>
              <a:rPr lang="id-ID" sz="4500" dirty="0" smtClean="0">
                <a:solidFill>
                  <a:schemeClr val="tx1"/>
                </a:solidFill>
              </a:rPr>
              <a:t>.</a:t>
            </a:r>
          </a:p>
          <a:p>
            <a:pPr>
              <a:defRPr/>
            </a:pPr>
            <a:endParaRPr lang="id-ID" dirty="0"/>
          </a:p>
        </p:txBody>
      </p:sp>
      <p:sp>
        <p:nvSpPr>
          <p:cNvPr id="9" name="Title 1"/>
          <p:cNvSpPr txBox="1">
            <a:spLocks/>
          </p:cNvSpPr>
          <p:nvPr/>
        </p:nvSpPr>
        <p:spPr>
          <a:xfrm>
            <a:off x="451835" y="1494908"/>
            <a:ext cx="4343400" cy="493932"/>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US" dirty="0" smtClean="0"/>
              <a:t/>
            </a:r>
            <a:br>
              <a:rPr lang="en-US" dirty="0" smtClean="0"/>
            </a:br>
            <a:r>
              <a:rPr lang="id-ID" sz="8000" dirty="0" smtClean="0"/>
              <a:t>KARAKTERISTIK METODA PERIODIK</a:t>
            </a:r>
            <a:br>
              <a:rPr lang="id-ID" sz="8000" dirty="0" smtClean="0"/>
            </a:br>
            <a:endParaRPr lang="id-ID" sz="8000" dirty="0"/>
          </a:p>
        </p:txBody>
      </p:sp>
      <p:sp>
        <p:nvSpPr>
          <p:cNvPr id="13" name="Content Placeholder 2"/>
          <p:cNvSpPr txBox="1">
            <a:spLocks/>
          </p:cNvSpPr>
          <p:nvPr/>
        </p:nvSpPr>
        <p:spPr>
          <a:xfrm>
            <a:off x="5220072" y="1741873"/>
            <a:ext cx="3466728" cy="4758939"/>
          </a:xfrm>
          <a:prstGeom prst="rect">
            <a:avLst/>
          </a:prstGeom>
        </p:spPr>
        <p:txBody>
          <a:bodyPr vert="horz" lIns="91440" tIns="45720" rIns="91440" bIns="45720" rtlCol="0">
            <a:normAutofit fontScale="850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000" dirty="0" smtClean="0">
                <a:solidFill>
                  <a:schemeClr val="tx1"/>
                </a:solidFill>
              </a:rPr>
              <a:t>AKUN-AKUN</a:t>
            </a:r>
          </a:p>
          <a:p>
            <a:pPr algn="l"/>
            <a:endParaRPr lang="en-US" sz="2000" dirty="0">
              <a:solidFill>
                <a:schemeClr val="tx1"/>
              </a:solidFill>
            </a:endParaRPr>
          </a:p>
          <a:p>
            <a:pPr algn="l"/>
            <a:r>
              <a:rPr lang="id-ID" sz="2000" dirty="0" smtClean="0">
                <a:solidFill>
                  <a:schemeClr val="tx1"/>
                </a:solidFill>
              </a:rPr>
              <a:t>Persediaan barang dagangan (PBD)</a:t>
            </a:r>
            <a:endParaRPr lang="en-US" sz="2000" dirty="0" smtClean="0">
              <a:solidFill>
                <a:schemeClr val="tx1"/>
              </a:solidFill>
            </a:endParaRPr>
          </a:p>
          <a:p>
            <a:pPr algn="l"/>
            <a:r>
              <a:rPr lang="id-ID" sz="2000" dirty="0" smtClean="0">
                <a:solidFill>
                  <a:schemeClr val="tx1"/>
                </a:solidFill>
              </a:rPr>
              <a:t>Pembelian;</a:t>
            </a:r>
            <a:endParaRPr lang="en-US" sz="2000" dirty="0" smtClean="0">
              <a:solidFill>
                <a:schemeClr val="tx1"/>
              </a:solidFill>
            </a:endParaRPr>
          </a:p>
          <a:p>
            <a:pPr algn="l"/>
            <a:r>
              <a:rPr lang="id-ID" sz="2000" dirty="0" smtClean="0">
                <a:solidFill>
                  <a:schemeClr val="tx1"/>
                </a:solidFill>
              </a:rPr>
              <a:t>Potongan pembelian</a:t>
            </a:r>
            <a:endParaRPr lang="en-US" sz="2000" dirty="0" smtClean="0">
              <a:solidFill>
                <a:schemeClr val="tx1"/>
              </a:solidFill>
            </a:endParaRPr>
          </a:p>
          <a:p>
            <a:pPr algn="l"/>
            <a:r>
              <a:rPr lang="id-ID" sz="2000" dirty="0" smtClean="0">
                <a:solidFill>
                  <a:schemeClr val="tx1"/>
                </a:solidFill>
              </a:rPr>
              <a:t>Retur &amp; keringanan pembelian</a:t>
            </a:r>
            <a:endParaRPr lang="en-US" sz="2000" dirty="0" smtClean="0">
              <a:solidFill>
                <a:schemeClr val="tx1"/>
              </a:solidFill>
            </a:endParaRPr>
          </a:p>
          <a:p>
            <a:pPr algn="l"/>
            <a:r>
              <a:rPr lang="id-ID" sz="2000" dirty="0" smtClean="0">
                <a:solidFill>
                  <a:schemeClr val="tx1"/>
                </a:solidFill>
              </a:rPr>
              <a:t>Biaya angkut pembelian</a:t>
            </a:r>
            <a:endParaRPr lang="en-US" sz="2000" dirty="0" smtClean="0">
              <a:solidFill>
                <a:schemeClr val="tx1"/>
              </a:solidFill>
            </a:endParaRPr>
          </a:p>
          <a:p>
            <a:pPr algn="l"/>
            <a:r>
              <a:rPr lang="id-ID" sz="2000" dirty="0" smtClean="0">
                <a:solidFill>
                  <a:schemeClr val="tx1"/>
                </a:solidFill>
              </a:rPr>
              <a:t>Utang dagang</a:t>
            </a:r>
            <a:endParaRPr lang="en-US" sz="2000" dirty="0" smtClean="0">
              <a:solidFill>
                <a:schemeClr val="tx1"/>
              </a:solidFill>
            </a:endParaRPr>
          </a:p>
          <a:p>
            <a:pPr algn="l"/>
            <a:r>
              <a:rPr lang="id-ID" sz="2000" dirty="0" smtClean="0">
                <a:solidFill>
                  <a:schemeClr val="tx1"/>
                </a:solidFill>
              </a:rPr>
              <a:t>Penjualan</a:t>
            </a:r>
            <a:endParaRPr lang="en-US" sz="2000" dirty="0" smtClean="0">
              <a:solidFill>
                <a:schemeClr val="tx1"/>
              </a:solidFill>
            </a:endParaRPr>
          </a:p>
          <a:p>
            <a:pPr algn="l"/>
            <a:r>
              <a:rPr lang="id-ID" sz="2000" dirty="0" smtClean="0">
                <a:solidFill>
                  <a:schemeClr val="tx1"/>
                </a:solidFill>
              </a:rPr>
              <a:t>Potongan penjualan</a:t>
            </a:r>
            <a:endParaRPr lang="en-US" sz="2000" dirty="0" smtClean="0">
              <a:solidFill>
                <a:schemeClr val="tx1"/>
              </a:solidFill>
            </a:endParaRPr>
          </a:p>
          <a:p>
            <a:pPr algn="l"/>
            <a:r>
              <a:rPr lang="id-ID" sz="2000" dirty="0" smtClean="0">
                <a:solidFill>
                  <a:schemeClr val="tx1"/>
                </a:solidFill>
              </a:rPr>
              <a:t>Retur &amp; keringanan penjualan</a:t>
            </a:r>
            <a:endParaRPr lang="en-US" sz="2000" dirty="0" smtClean="0">
              <a:solidFill>
                <a:schemeClr val="tx1"/>
              </a:solidFill>
            </a:endParaRPr>
          </a:p>
          <a:p>
            <a:pPr algn="l"/>
            <a:r>
              <a:rPr lang="id-ID" sz="2000" dirty="0" smtClean="0">
                <a:solidFill>
                  <a:schemeClr val="tx1"/>
                </a:solidFill>
              </a:rPr>
              <a:t>Biaya pengiriman penjualan</a:t>
            </a:r>
            <a:endParaRPr lang="en-US" sz="2000" dirty="0" smtClean="0">
              <a:solidFill>
                <a:schemeClr val="tx1"/>
              </a:solidFill>
            </a:endParaRPr>
          </a:p>
          <a:p>
            <a:pPr algn="l"/>
            <a:r>
              <a:rPr lang="id-ID" sz="2000" dirty="0" smtClean="0">
                <a:solidFill>
                  <a:schemeClr val="tx1"/>
                </a:solidFill>
              </a:rPr>
              <a:t>Piutang dagang</a:t>
            </a:r>
            <a:endParaRPr lang="en-US" sz="2000" dirty="0" smtClean="0">
              <a:solidFill>
                <a:schemeClr val="tx1"/>
              </a:solidFill>
            </a:endParaRPr>
          </a:p>
          <a:p>
            <a:pPr algn="l"/>
            <a:r>
              <a:rPr lang="id-ID" sz="2000" dirty="0" smtClean="0">
                <a:solidFill>
                  <a:schemeClr val="tx1"/>
                </a:solidFill>
              </a:rPr>
              <a:t>Cadangan kerugian piutang tak tertagih</a:t>
            </a:r>
            <a:endParaRPr lang="en-US" sz="2000" dirty="0" smtClean="0">
              <a:solidFill>
                <a:schemeClr val="tx1"/>
              </a:solidFill>
            </a:endParaRPr>
          </a:p>
          <a:p>
            <a:pPr algn="l"/>
            <a:r>
              <a:rPr lang="id-ID" sz="2000" dirty="0" smtClean="0">
                <a:solidFill>
                  <a:schemeClr val="tx1"/>
                </a:solidFill>
              </a:rPr>
              <a:t>Biaya kerugian piutang tak tertagih</a:t>
            </a:r>
            <a:endParaRPr lang="en-US" sz="2000" dirty="0" smtClean="0">
              <a:solidFill>
                <a:schemeClr val="tx1"/>
              </a:solidFill>
            </a:endParaRPr>
          </a:p>
          <a:p>
            <a:pPr algn="l"/>
            <a:r>
              <a:rPr lang="id-ID" sz="2000" dirty="0" smtClean="0">
                <a:solidFill>
                  <a:schemeClr val="tx1"/>
                </a:solidFill>
              </a:rPr>
              <a:t>Harga pokok penjualan (HPP)</a:t>
            </a:r>
          </a:p>
        </p:txBody>
      </p:sp>
    </p:spTree>
    <p:extLst>
      <p:ext uri="{BB962C8B-B14F-4D97-AF65-F5344CB8AC3E}">
        <p14:creationId xmlns:p14="http://schemas.microsoft.com/office/powerpoint/2010/main" val="21275705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0" presetClass="path" presetSubtype="0" accel="50000" decel="50000" fill="hold" nodeType="withEffect">
                                  <p:stCondLst>
                                    <p:cond delay="0"/>
                                  </p:stCondLst>
                                  <p:iterate type="lt">
                                    <p:tmPct val="0"/>
                                  </p:iterate>
                                  <p:childTnLst>
                                    <p:animMotion origin="layout" path="M 4.16667E-6 -3.89454E-6 C 0.06632 0.09598 0.13298 0.19219 0.18559 0.34991 C 0.23819 0.50764 0.27656 0.72688 0.3151 0.94635 " pathEditMode="relative" rAng="0" ptsTypes="aaA">
                                      <p:cBhvr>
                                        <p:cTn id="12" dur="1000" spd="-100000" fill="hold"/>
                                        <p:tgtEl>
                                          <p:spTgt spid="10"/>
                                        </p:tgtEl>
                                        <p:attrNameLst>
                                          <p:attrName>ppt_x</p:attrName>
                                          <p:attrName>ppt_y</p:attrName>
                                        </p:attrNameLst>
                                      </p:cBhvr>
                                      <p:rCtr x="15700" y="473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accent5">
              <a:lumMod val="60000"/>
              <a:lumOff val="4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8" name="Title 1"/>
          <p:cNvSpPr txBox="1">
            <a:spLocks/>
          </p:cNvSpPr>
          <p:nvPr/>
        </p:nvSpPr>
        <p:spPr>
          <a:xfrm>
            <a:off x="1452736" y="44624"/>
            <a:ext cx="7727776" cy="1066800"/>
          </a:xfrm>
          <a:prstGeom prst="rect">
            <a:avLst/>
          </a:prstGeom>
          <a:ex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2400" dirty="0" smtClean="0">
                <a:ln w="6350">
                  <a:solidFill>
                    <a:schemeClr val="accent1">
                      <a:shade val="43000"/>
                    </a:schemeClr>
                  </a:solidFill>
                </a:ln>
                <a:solidFill>
                  <a:srgbClr val="F07F6D"/>
                </a:solidFill>
                <a:effectLst>
                  <a:outerShdw blurRad="26000" dist="26000" dir="14500000" algn="tl" rotWithShape="0">
                    <a:srgbClr val="000000">
                      <a:alpha val="40000"/>
                    </a:srgbClr>
                  </a:outerShdw>
                </a:effectLst>
              </a:rPr>
              <a:t>PENTATATAN PEMBELIAN DAN PENGELUARAN KAS</a:t>
            </a:r>
            <a:endParaRPr lang="id-ID" sz="2400" dirty="0">
              <a:ln w="6350">
                <a:solidFill>
                  <a:schemeClr val="accent1">
                    <a:shade val="43000"/>
                  </a:schemeClr>
                </a:solidFill>
              </a:ln>
              <a:solidFill>
                <a:srgbClr val="F07F6D"/>
              </a:solidFill>
              <a:effectLst>
                <a:outerShdw blurRad="26000" dist="26000" dir="14500000" algn="tl" rotWithShape="0">
                  <a:srgbClr val="000000">
                    <a:alpha val="40000"/>
                  </a:srgbClr>
                </a:outerShdw>
              </a:effectLst>
            </a:endParaRPr>
          </a:p>
        </p:txBody>
      </p:sp>
      <p:pic>
        <p:nvPicPr>
          <p:cNvPr id="10" name="Picture 9" descr="10738245_daisycopy.jpg"/>
          <p:cNvPicPr>
            <a:picLocks noChangeAspect="1"/>
          </p:cNvPicPr>
          <p:nvPr/>
        </p:nvPicPr>
        <p:blipFill>
          <a:blip r:embed="rId3" cstate="print"/>
          <a:srcRect/>
          <a:stretch>
            <a:fillRect/>
          </a:stretch>
        </p:blipFill>
        <p:spPr>
          <a:xfrm>
            <a:off x="611560" y="116632"/>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graphicFrame>
        <p:nvGraphicFramePr>
          <p:cNvPr id="15" name="Group 222"/>
          <p:cNvGraphicFramePr>
            <a:graphicFrameLocks noGrp="1"/>
          </p:cNvGraphicFramePr>
          <p:nvPr>
            <p:extLst>
              <p:ext uri="{D42A27DB-BD31-4B8C-83A1-F6EECF244321}">
                <p14:modId xmlns:p14="http://schemas.microsoft.com/office/powerpoint/2010/main" val="404553337"/>
              </p:ext>
            </p:extLst>
          </p:nvPr>
        </p:nvGraphicFramePr>
        <p:xfrm>
          <a:off x="285750" y="1389692"/>
          <a:ext cx="8715375" cy="5135652"/>
        </p:xfrm>
        <a:graphic>
          <a:graphicData uri="http://schemas.openxmlformats.org/drawingml/2006/table">
            <a:tbl>
              <a:tblPr/>
              <a:tblGrid>
                <a:gridCol w="4286250"/>
                <a:gridCol w="4429125"/>
              </a:tblGrid>
              <a:tr h="518124">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2800" b="0" i="0" u="none" strike="noStrike" cap="none" normalizeH="0" baseline="0" dirty="0" smtClean="0">
                          <a:ln>
                            <a:noFill/>
                          </a:ln>
                          <a:solidFill>
                            <a:schemeClr val="tx1"/>
                          </a:solidFill>
                          <a:effectLst/>
                          <a:latin typeface="Cambria" pitchFamily="18" charset="0"/>
                        </a:rPr>
                        <a:t>PERIODIK</a:t>
                      </a:r>
                      <a:endParaRPr kumimoji="0" lang="en-US" sz="2800" b="0" i="0" u="none" strike="noStrike" cap="none" normalizeH="0" baseline="0" dirty="0" smtClean="0">
                        <a:ln>
                          <a:noFill/>
                        </a:ln>
                        <a:solidFill>
                          <a:schemeClr val="tx1"/>
                        </a:solidFill>
                        <a:effectLst/>
                        <a:latin typeface="Cambria" pitchFamily="18" charset="0"/>
                      </a:endParaRPr>
                    </a:p>
                  </a:txBody>
                  <a:tcPr marL="91439" marR="91439" marT="45709" marB="45709"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2800" b="0" i="0" u="none" strike="noStrike" cap="none" normalizeH="0" baseline="0" dirty="0" smtClean="0">
                          <a:ln>
                            <a:noFill/>
                          </a:ln>
                          <a:solidFill>
                            <a:schemeClr val="tx1"/>
                          </a:solidFill>
                          <a:effectLst/>
                          <a:latin typeface="Cambria" pitchFamily="18" charset="0"/>
                        </a:rPr>
                        <a:t>PERPECTUAL</a:t>
                      </a:r>
                      <a:endParaRPr kumimoji="0" lang="en-US" sz="2800" b="0" i="0" u="none" strike="noStrike" cap="none" normalizeH="0" baseline="0" dirty="0" smtClean="0">
                        <a:ln>
                          <a:noFill/>
                        </a:ln>
                        <a:solidFill>
                          <a:schemeClr val="tx1"/>
                        </a:solidFill>
                        <a:effectLst/>
                        <a:latin typeface="Cambria" pitchFamily="18" charset="0"/>
                      </a:endParaRPr>
                    </a:p>
                  </a:txBody>
                  <a:tcPr marL="91439" marR="91439" marT="45709" marB="45709"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413378">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err="1" smtClean="0">
                          <a:ln>
                            <a:noFill/>
                          </a:ln>
                          <a:solidFill>
                            <a:schemeClr val="tx1"/>
                          </a:solidFill>
                          <a:effectLst/>
                          <a:latin typeface="Times New Roman" pitchFamily="18" charset="0"/>
                        </a:rPr>
                        <a:t>Pembelian</a:t>
                      </a:r>
                      <a:r>
                        <a:rPr kumimoji="0" lang="en-US" sz="1800" b="0" i="0" u="none" strike="noStrike" cap="none" normalizeH="0" baseline="0" dirty="0" smtClean="0">
                          <a:ln>
                            <a:noFill/>
                          </a:ln>
                          <a:solidFill>
                            <a:schemeClr val="tx1"/>
                          </a:solidFill>
                          <a:effectLst/>
                          <a:latin typeface="Times New Roman" pitchFamily="18" charset="0"/>
                        </a:rPr>
                        <a:t>  ( D )</a:t>
                      </a:r>
                    </a:p>
                  </a:txBody>
                  <a:tcPr marL="91439" marR="91439" marT="45709" marB="45709"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err="1" smtClean="0">
                          <a:ln>
                            <a:noFill/>
                          </a:ln>
                          <a:solidFill>
                            <a:schemeClr val="tx1"/>
                          </a:solidFill>
                          <a:effectLst/>
                          <a:latin typeface="Times New Roman" pitchFamily="18" charset="0"/>
                        </a:rPr>
                        <a:t>Persediaan</a:t>
                      </a: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0" i="0" u="none" strike="noStrike" cap="none" normalizeH="0" baseline="0" dirty="0" err="1" smtClean="0">
                          <a:ln>
                            <a:noFill/>
                          </a:ln>
                          <a:solidFill>
                            <a:schemeClr val="tx1"/>
                          </a:solidFill>
                          <a:effectLst/>
                          <a:latin typeface="Times New Roman" pitchFamily="18" charset="0"/>
                        </a:rPr>
                        <a:t>Barang</a:t>
                      </a: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0" i="0" u="none" strike="noStrike" cap="none" normalizeH="0" baseline="0" dirty="0" err="1" smtClean="0">
                          <a:ln>
                            <a:noFill/>
                          </a:ln>
                          <a:solidFill>
                            <a:schemeClr val="tx1"/>
                          </a:solidFill>
                          <a:effectLst/>
                          <a:latin typeface="Times New Roman" pitchFamily="18" charset="0"/>
                        </a:rPr>
                        <a:t>Dagangan</a:t>
                      </a:r>
                      <a:r>
                        <a:rPr kumimoji="0" lang="en-US" sz="1800" b="0" i="0" u="none" strike="noStrike" cap="none" normalizeH="0" baseline="0" dirty="0" smtClean="0">
                          <a:ln>
                            <a:noFill/>
                          </a:ln>
                          <a:solidFill>
                            <a:schemeClr val="tx1"/>
                          </a:solidFill>
                          <a:effectLst/>
                          <a:latin typeface="Times New Roman" pitchFamily="18" charset="0"/>
                        </a:rPr>
                        <a:t> ( D )</a:t>
                      </a:r>
                    </a:p>
                  </a:txBody>
                  <a:tcPr marL="91439" marR="91439" marT="45709" marB="45709"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413378">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0" i="0" u="none" strike="noStrike" cap="none" normalizeH="0" baseline="0" dirty="0" err="1" smtClean="0">
                          <a:ln>
                            <a:noFill/>
                          </a:ln>
                          <a:solidFill>
                            <a:schemeClr val="tx1"/>
                          </a:solidFill>
                          <a:effectLst/>
                          <a:latin typeface="Times New Roman" pitchFamily="18" charset="0"/>
                        </a:rPr>
                        <a:t>Kas</a:t>
                      </a:r>
                      <a:r>
                        <a:rPr kumimoji="0" lang="en-US" sz="1800" b="0" i="0" u="none" strike="noStrike" cap="none" normalizeH="0" baseline="0" dirty="0" smtClean="0">
                          <a:ln>
                            <a:noFill/>
                          </a:ln>
                          <a:solidFill>
                            <a:schemeClr val="tx1"/>
                          </a:solidFill>
                          <a:effectLst/>
                          <a:latin typeface="Times New Roman" pitchFamily="18" charset="0"/>
                        </a:rPr>
                        <a:t> ( K )</a:t>
                      </a:r>
                    </a:p>
                  </a:txBody>
                  <a:tcPr marL="91439" marR="91439" marT="45709" marB="45709"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0" i="0" u="none" strike="noStrike" cap="none" normalizeH="0" baseline="0" dirty="0" err="1" smtClean="0">
                          <a:ln>
                            <a:noFill/>
                          </a:ln>
                          <a:solidFill>
                            <a:schemeClr val="tx1"/>
                          </a:solidFill>
                          <a:effectLst/>
                          <a:latin typeface="Times New Roman" pitchFamily="18" charset="0"/>
                        </a:rPr>
                        <a:t>Kas</a:t>
                      </a:r>
                      <a:r>
                        <a:rPr kumimoji="0" lang="en-US" sz="1800" b="0" i="0" u="none" strike="noStrike" cap="none" normalizeH="0" baseline="0" dirty="0" smtClean="0">
                          <a:ln>
                            <a:noFill/>
                          </a:ln>
                          <a:solidFill>
                            <a:schemeClr val="tx1"/>
                          </a:solidFill>
                          <a:effectLst/>
                          <a:latin typeface="Times New Roman" pitchFamily="18" charset="0"/>
                        </a:rPr>
                        <a:t> ( K )</a:t>
                      </a:r>
                    </a:p>
                  </a:txBody>
                  <a:tcPr marL="91439" marR="91439" marT="45709" marB="45709"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413378">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Mencatat</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pembelian</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tunai</a:t>
                      </a:r>
                      <a:r>
                        <a:rPr kumimoji="0" lang="en-US" sz="1200" b="0" i="1" u="none" strike="noStrike" cap="none" normalizeH="0" baseline="0" dirty="0" smtClean="0">
                          <a:ln>
                            <a:noFill/>
                          </a:ln>
                          <a:solidFill>
                            <a:schemeClr val="tx1"/>
                          </a:solidFill>
                          <a:effectLst/>
                          <a:latin typeface="Times New Roman" pitchFamily="18" charset="0"/>
                        </a:rPr>
                        <a:t> )</a:t>
                      </a:r>
                    </a:p>
                  </a:txBody>
                  <a:tcPr marL="91439" marR="91439" marT="45709" marB="45709"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Times New Roman" pitchFamily="18" charset="0"/>
                        </a:rPr>
                        <a:t>(</a:t>
                      </a:r>
                      <a:r>
                        <a:rPr kumimoji="0" lang="en-US" sz="1200" b="0" i="1" u="none" strike="noStrike" cap="none" normalizeH="0" baseline="0" dirty="0" err="1" smtClean="0">
                          <a:ln>
                            <a:noFill/>
                          </a:ln>
                          <a:solidFill>
                            <a:schemeClr val="tx1"/>
                          </a:solidFill>
                          <a:effectLst/>
                          <a:latin typeface="Times New Roman" pitchFamily="18" charset="0"/>
                        </a:rPr>
                        <a:t>mencatat</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pembelian</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secara</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tunai</a:t>
                      </a:r>
                      <a:r>
                        <a:rPr kumimoji="0" lang="en-US" sz="1200" b="0" i="1" u="none" strike="noStrike" cap="none" normalizeH="0" baseline="0" dirty="0" smtClean="0">
                          <a:ln>
                            <a:noFill/>
                          </a:ln>
                          <a:solidFill>
                            <a:schemeClr val="tx1"/>
                          </a:solidFill>
                          <a:effectLst/>
                          <a:latin typeface="Times New Roman" pitchFamily="18" charset="0"/>
                        </a:rPr>
                        <a:t> )</a:t>
                      </a:r>
                    </a:p>
                  </a:txBody>
                  <a:tcPr marL="91439" marR="91439" marT="45709" marB="45709"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96208">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endParaRPr kumimoji="0" lang="id-ID" sz="2000" b="0" i="0" u="none" strike="noStrike" cap="none" normalizeH="0" baseline="0" dirty="0" smtClean="0">
                        <a:ln>
                          <a:noFill/>
                        </a:ln>
                        <a:solidFill>
                          <a:schemeClr val="tx1"/>
                        </a:solidFill>
                        <a:effectLst/>
                        <a:latin typeface="Times New Roman" pitchFamily="18" charset="0"/>
                      </a:endParaRPr>
                    </a:p>
                  </a:txBody>
                  <a:tcPr marL="91439" marR="91439" marT="45709" marB="45709"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endParaRPr kumimoji="0" lang="en-US" sz="1800" b="0" i="0" u="none" strike="noStrike" cap="none" normalizeH="0" baseline="0" dirty="0" smtClean="0">
                        <a:ln>
                          <a:noFill/>
                        </a:ln>
                        <a:solidFill>
                          <a:schemeClr val="tx1"/>
                        </a:solidFill>
                        <a:effectLst/>
                        <a:latin typeface="Cambria" pitchFamily="18" charset="0"/>
                      </a:endParaRPr>
                    </a:p>
                  </a:txBody>
                  <a:tcPr marL="91439" marR="91439" marT="45709" marB="45709"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65729">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err="1" smtClean="0">
                          <a:ln>
                            <a:noFill/>
                          </a:ln>
                          <a:solidFill>
                            <a:schemeClr val="tx1"/>
                          </a:solidFill>
                          <a:effectLst/>
                          <a:latin typeface="Times New Roman" pitchFamily="18" charset="0"/>
                        </a:rPr>
                        <a:t>Pembelian</a:t>
                      </a:r>
                      <a:r>
                        <a:rPr kumimoji="0" lang="en-US" sz="1800" b="0" i="0" u="none" strike="noStrike" cap="none" normalizeH="0" baseline="0" dirty="0" smtClean="0">
                          <a:ln>
                            <a:noFill/>
                          </a:ln>
                          <a:solidFill>
                            <a:schemeClr val="tx1"/>
                          </a:solidFill>
                          <a:effectLst/>
                          <a:latin typeface="Times New Roman" pitchFamily="18" charset="0"/>
                        </a:rPr>
                        <a:t> ( D )</a:t>
                      </a:r>
                    </a:p>
                  </a:txBody>
                  <a:tcPr marL="91439" marR="91439" marT="45709" marB="45709"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err="1" smtClean="0">
                          <a:ln>
                            <a:noFill/>
                          </a:ln>
                          <a:solidFill>
                            <a:schemeClr val="tx1"/>
                          </a:solidFill>
                          <a:effectLst/>
                          <a:latin typeface="Times New Roman" pitchFamily="18" charset="0"/>
                        </a:rPr>
                        <a:t>Persediaan</a:t>
                      </a: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0" i="0" u="none" strike="noStrike" cap="none" normalizeH="0" baseline="0" dirty="0" err="1" smtClean="0">
                          <a:ln>
                            <a:noFill/>
                          </a:ln>
                          <a:solidFill>
                            <a:schemeClr val="tx1"/>
                          </a:solidFill>
                          <a:effectLst/>
                          <a:latin typeface="Times New Roman" pitchFamily="18" charset="0"/>
                        </a:rPr>
                        <a:t>Barang</a:t>
                      </a: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0" i="0" u="none" strike="noStrike" cap="none" normalizeH="0" baseline="0" dirty="0" err="1" smtClean="0">
                          <a:ln>
                            <a:noFill/>
                          </a:ln>
                          <a:solidFill>
                            <a:schemeClr val="tx1"/>
                          </a:solidFill>
                          <a:effectLst/>
                          <a:latin typeface="Times New Roman" pitchFamily="18" charset="0"/>
                        </a:rPr>
                        <a:t>Dagangan</a:t>
                      </a:r>
                      <a:r>
                        <a:rPr kumimoji="0" lang="en-US" sz="1800" b="0" i="0" u="none" strike="noStrike" cap="none" normalizeH="0" baseline="0" dirty="0" smtClean="0">
                          <a:ln>
                            <a:noFill/>
                          </a:ln>
                          <a:solidFill>
                            <a:schemeClr val="tx1"/>
                          </a:solidFill>
                          <a:effectLst/>
                          <a:latin typeface="Times New Roman" pitchFamily="18" charset="0"/>
                        </a:rPr>
                        <a:t> ( D )</a:t>
                      </a:r>
                    </a:p>
                  </a:txBody>
                  <a:tcPr marL="91439" marR="91439" marT="45709" marB="45709"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65729">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0" i="0" u="none" strike="noStrike" cap="none" normalizeH="0" baseline="0" dirty="0" err="1" smtClean="0">
                          <a:ln>
                            <a:noFill/>
                          </a:ln>
                          <a:solidFill>
                            <a:schemeClr val="tx1"/>
                          </a:solidFill>
                          <a:effectLst/>
                          <a:latin typeface="Times New Roman" pitchFamily="18" charset="0"/>
                        </a:rPr>
                        <a:t>Hutang</a:t>
                      </a: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0" i="0" u="none" strike="noStrike" cap="none" normalizeH="0" baseline="0" dirty="0" err="1" smtClean="0">
                          <a:ln>
                            <a:noFill/>
                          </a:ln>
                          <a:solidFill>
                            <a:schemeClr val="tx1"/>
                          </a:solidFill>
                          <a:effectLst/>
                          <a:latin typeface="Times New Roman" pitchFamily="18" charset="0"/>
                        </a:rPr>
                        <a:t>Dagang</a:t>
                      </a:r>
                      <a:r>
                        <a:rPr kumimoji="0" lang="en-US" sz="1800" b="0" i="0" u="none" strike="noStrike" cap="none" normalizeH="0" baseline="0" dirty="0" smtClean="0">
                          <a:ln>
                            <a:noFill/>
                          </a:ln>
                          <a:solidFill>
                            <a:schemeClr val="tx1"/>
                          </a:solidFill>
                          <a:effectLst/>
                          <a:latin typeface="Times New Roman" pitchFamily="18" charset="0"/>
                        </a:rPr>
                        <a:t> ( K )</a:t>
                      </a:r>
                    </a:p>
                  </a:txBody>
                  <a:tcPr marL="91439" marR="91439" marT="45709" marB="45709"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0" i="0" u="none" strike="noStrike" cap="none" normalizeH="0" baseline="0" dirty="0" err="1" smtClean="0">
                          <a:ln>
                            <a:noFill/>
                          </a:ln>
                          <a:solidFill>
                            <a:schemeClr val="tx1"/>
                          </a:solidFill>
                          <a:effectLst/>
                          <a:latin typeface="Times New Roman" pitchFamily="18" charset="0"/>
                        </a:rPr>
                        <a:t>Hutang</a:t>
                      </a: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0" i="0" u="none" strike="noStrike" cap="none" normalizeH="0" baseline="0" dirty="0" err="1" smtClean="0">
                          <a:ln>
                            <a:noFill/>
                          </a:ln>
                          <a:solidFill>
                            <a:schemeClr val="tx1"/>
                          </a:solidFill>
                          <a:effectLst/>
                          <a:latin typeface="Times New Roman" pitchFamily="18" charset="0"/>
                        </a:rPr>
                        <a:t>dagang</a:t>
                      </a:r>
                      <a:r>
                        <a:rPr kumimoji="0" lang="en-US" sz="1800" b="0" i="0" u="none" strike="noStrike" cap="none" normalizeH="0" baseline="0" dirty="0" smtClean="0">
                          <a:ln>
                            <a:noFill/>
                          </a:ln>
                          <a:solidFill>
                            <a:schemeClr val="tx1"/>
                          </a:solidFill>
                          <a:effectLst/>
                          <a:latin typeface="Times New Roman" pitchFamily="18" charset="0"/>
                        </a:rPr>
                        <a:t> ( K )</a:t>
                      </a:r>
                    </a:p>
                  </a:txBody>
                  <a:tcPr marL="91439" marR="91439" marT="45709" marB="45709"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29556">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Mencatat</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pembelian</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kredit</a:t>
                      </a:r>
                      <a:r>
                        <a:rPr kumimoji="0" lang="en-US" sz="1200" b="0" i="1" u="none" strike="noStrike" cap="none" normalizeH="0" baseline="0" dirty="0" smtClean="0">
                          <a:ln>
                            <a:noFill/>
                          </a:ln>
                          <a:solidFill>
                            <a:schemeClr val="tx1"/>
                          </a:solidFill>
                          <a:effectLst/>
                          <a:latin typeface="Times New Roman" pitchFamily="18" charset="0"/>
                        </a:rPr>
                        <a:t> )</a:t>
                      </a:r>
                    </a:p>
                  </a:txBody>
                  <a:tcPr marL="91439" marR="91439" marT="45709" marB="45709"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200" b="0" i="1" u="none" strike="noStrike" cap="none" normalizeH="0" baseline="0" dirty="0" smtClean="0">
                          <a:ln>
                            <a:noFill/>
                          </a:ln>
                          <a:solidFill>
                            <a:schemeClr val="tx1"/>
                          </a:solidFill>
                          <a:effectLst/>
                          <a:latin typeface="Times New Roman" pitchFamily="18" charset="0"/>
                        </a:rPr>
                        <a:t>(</a:t>
                      </a:r>
                      <a:r>
                        <a:rPr kumimoji="0" lang="en-US" sz="1200" b="0" i="1" u="none" strike="noStrike" cap="none" normalizeH="0" baseline="0" dirty="0" err="1" smtClean="0">
                          <a:ln>
                            <a:noFill/>
                          </a:ln>
                          <a:solidFill>
                            <a:schemeClr val="tx1"/>
                          </a:solidFill>
                          <a:effectLst/>
                          <a:latin typeface="Times New Roman" pitchFamily="18" charset="0"/>
                        </a:rPr>
                        <a:t>Mencatat</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pembelian</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secara</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kredit</a:t>
                      </a:r>
                      <a:r>
                        <a:rPr kumimoji="0" lang="en-US" sz="1200" b="0" i="1" u="none" strike="noStrike" cap="none" normalizeH="0" baseline="0" dirty="0" smtClean="0">
                          <a:ln>
                            <a:noFill/>
                          </a:ln>
                          <a:solidFill>
                            <a:schemeClr val="tx1"/>
                          </a:solidFill>
                          <a:effectLst/>
                          <a:latin typeface="Times New Roman" pitchFamily="18" charset="0"/>
                        </a:rPr>
                        <a:t> )</a:t>
                      </a:r>
                    </a:p>
                  </a:txBody>
                  <a:tcPr marL="91439" marR="91439" marT="45709" marB="45709"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96208">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endParaRPr kumimoji="0" lang="id-ID" sz="2000" b="0" i="0" u="none" strike="noStrike" cap="none" normalizeH="0" baseline="0" dirty="0" smtClean="0">
                        <a:ln>
                          <a:noFill/>
                        </a:ln>
                        <a:solidFill>
                          <a:schemeClr val="tx1"/>
                        </a:solidFill>
                        <a:effectLst/>
                        <a:latin typeface="Times New Roman" pitchFamily="18" charset="0"/>
                      </a:endParaRPr>
                    </a:p>
                  </a:txBody>
                  <a:tcPr marL="91439" marR="91439" marT="45709" marB="45709"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endParaRPr kumimoji="0" lang="en-US" sz="1800" b="0" i="0" u="none" strike="noStrike" cap="none" normalizeH="0" baseline="0" dirty="0" smtClean="0">
                        <a:ln>
                          <a:noFill/>
                        </a:ln>
                        <a:solidFill>
                          <a:schemeClr val="tx1"/>
                        </a:solidFill>
                        <a:effectLst/>
                        <a:latin typeface="Cambria" pitchFamily="18" charset="0"/>
                      </a:endParaRPr>
                    </a:p>
                  </a:txBody>
                  <a:tcPr marL="91439" marR="91439" marT="45709" marB="45709"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65729">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err="1" smtClean="0">
                          <a:ln>
                            <a:noFill/>
                          </a:ln>
                          <a:solidFill>
                            <a:schemeClr val="tx1"/>
                          </a:solidFill>
                          <a:effectLst/>
                          <a:latin typeface="Times New Roman" pitchFamily="18" charset="0"/>
                        </a:rPr>
                        <a:t>Hutang</a:t>
                      </a: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0" i="0" u="none" strike="noStrike" cap="none" normalizeH="0" baseline="0" dirty="0" err="1" smtClean="0">
                          <a:ln>
                            <a:noFill/>
                          </a:ln>
                          <a:solidFill>
                            <a:schemeClr val="tx1"/>
                          </a:solidFill>
                          <a:effectLst/>
                          <a:latin typeface="Times New Roman" pitchFamily="18" charset="0"/>
                        </a:rPr>
                        <a:t>Dagang</a:t>
                      </a:r>
                      <a:r>
                        <a:rPr kumimoji="0" lang="en-US" sz="1800" b="0" i="0" u="none" strike="noStrike" cap="none" normalizeH="0" baseline="0" dirty="0" smtClean="0">
                          <a:ln>
                            <a:noFill/>
                          </a:ln>
                          <a:solidFill>
                            <a:schemeClr val="tx1"/>
                          </a:solidFill>
                          <a:effectLst/>
                          <a:latin typeface="Times New Roman" pitchFamily="18" charset="0"/>
                        </a:rPr>
                        <a:t> ( D )</a:t>
                      </a:r>
                    </a:p>
                  </a:txBody>
                  <a:tcPr marL="91439" marR="91439" marT="45709" marB="45709"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err="1" smtClean="0">
                          <a:ln>
                            <a:noFill/>
                          </a:ln>
                          <a:solidFill>
                            <a:schemeClr val="tx1"/>
                          </a:solidFill>
                          <a:effectLst/>
                          <a:latin typeface="Times New Roman" pitchFamily="18" charset="0"/>
                        </a:rPr>
                        <a:t>Kas</a:t>
                      </a:r>
                      <a:r>
                        <a:rPr kumimoji="0" lang="en-US" sz="1800" b="0" i="0" u="none" strike="noStrike" cap="none" normalizeH="0" baseline="0" dirty="0" smtClean="0">
                          <a:ln>
                            <a:noFill/>
                          </a:ln>
                          <a:solidFill>
                            <a:schemeClr val="tx1"/>
                          </a:solidFill>
                          <a:effectLst/>
                          <a:latin typeface="Times New Roman" pitchFamily="18" charset="0"/>
                        </a:rPr>
                        <a:t> / </a:t>
                      </a:r>
                      <a:r>
                        <a:rPr kumimoji="0" lang="en-US" sz="1800" b="0" i="0" u="none" strike="noStrike" cap="none" normalizeH="0" baseline="0" dirty="0" err="1" smtClean="0">
                          <a:ln>
                            <a:noFill/>
                          </a:ln>
                          <a:solidFill>
                            <a:schemeClr val="tx1"/>
                          </a:solidFill>
                          <a:effectLst/>
                          <a:latin typeface="Times New Roman" pitchFamily="18" charset="0"/>
                        </a:rPr>
                        <a:t>Hutang</a:t>
                      </a: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0" i="0" u="none" strike="noStrike" cap="none" normalizeH="0" baseline="0" dirty="0" err="1" smtClean="0">
                          <a:ln>
                            <a:noFill/>
                          </a:ln>
                          <a:solidFill>
                            <a:schemeClr val="tx1"/>
                          </a:solidFill>
                          <a:effectLst/>
                          <a:latin typeface="Times New Roman" pitchFamily="18" charset="0"/>
                        </a:rPr>
                        <a:t>Dagang</a:t>
                      </a:r>
                      <a:r>
                        <a:rPr kumimoji="0" lang="en-US" sz="1800" b="0" i="0" u="none" strike="noStrike" cap="none" normalizeH="0" baseline="0" dirty="0" smtClean="0">
                          <a:ln>
                            <a:noFill/>
                          </a:ln>
                          <a:solidFill>
                            <a:schemeClr val="tx1"/>
                          </a:solidFill>
                          <a:effectLst/>
                          <a:latin typeface="Times New Roman" pitchFamily="18" charset="0"/>
                        </a:rPr>
                        <a:t> ( D )</a:t>
                      </a:r>
                    </a:p>
                  </a:txBody>
                  <a:tcPr marL="91439" marR="91439" marT="45709" marB="45709"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96208">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Times New Roman" pitchFamily="18" charset="0"/>
                        </a:rPr>
                        <a:t>   </a:t>
                      </a:r>
                      <a:r>
                        <a:rPr kumimoji="0" lang="en-US" sz="1600" b="0" i="0" u="none" strike="noStrike" cap="none" normalizeH="0" baseline="0" dirty="0" err="1" smtClean="0">
                          <a:ln>
                            <a:noFill/>
                          </a:ln>
                          <a:solidFill>
                            <a:schemeClr val="tx1"/>
                          </a:solidFill>
                          <a:effectLst/>
                          <a:latin typeface="Times New Roman" pitchFamily="18" charset="0"/>
                        </a:rPr>
                        <a:t>Retur</a:t>
                      </a:r>
                      <a:r>
                        <a:rPr kumimoji="0" lang="en-US" sz="1600" b="0" i="0" u="none" strike="noStrike" cap="none" normalizeH="0" baseline="0" dirty="0" smtClean="0">
                          <a:ln>
                            <a:noFill/>
                          </a:ln>
                          <a:solidFill>
                            <a:schemeClr val="tx1"/>
                          </a:solidFill>
                          <a:effectLst/>
                          <a:latin typeface="Times New Roman" pitchFamily="18" charset="0"/>
                        </a:rPr>
                        <a:t> </a:t>
                      </a:r>
                      <a:r>
                        <a:rPr kumimoji="0" lang="en-US" sz="1600" b="0" i="0" u="none" strike="noStrike" cap="none" normalizeH="0" baseline="0" dirty="0" err="1" smtClean="0">
                          <a:ln>
                            <a:noFill/>
                          </a:ln>
                          <a:solidFill>
                            <a:schemeClr val="tx1"/>
                          </a:solidFill>
                          <a:effectLst/>
                          <a:latin typeface="Times New Roman" pitchFamily="18" charset="0"/>
                        </a:rPr>
                        <a:t>Pembelian</a:t>
                      </a:r>
                      <a:r>
                        <a:rPr kumimoji="0" lang="en-US" sz="1600" b="0" i="0" u="none" strike="noStrike" cap="none" normalizeH="0" baseline="0" dirty="0" smtClean="0">
                          <a:ln>
                            <a:noFill/>
                          </a:ln>
                          <a:solidFill>
                            <a:schemeClr val="tx1"/>
                          </a:solidFill>
                          <a:effectLst/>
                          <a:latin typeface="Times New Roman" pitchFamily="18" charset="0"/>
                        </a:rPr>
                        <a:t> </a:t>
                      </a:r>
                      <a:r>
                        <a:rPr kumimoji="0" lang="en-US" sz="1600" b="0" i="0" u="none" strike="noStrike" cap="none" normalizeH="0" baseline="0" dirty="0" err="1" smtClean="0">
                          <a:ln>
                            <a:noFill/>
                          </a:ln>
                          <a:solidFill>
                            <a:schemeClr val="tx1"/>
                          </a:solidFill>
                          <a:effectLst/>
                          <a:latin typeface="Times New Roman" pitchFamily="18" charset="0"/>
                        </a:rPr>
                        <a:t>dan</a:t>
                      </a:r>
                      <a:r>
                        <a:rPr kumimoji="0" lang="en-US" sz="1600" b="0" i="0" u="none" strike="noStrike" cap="none" normalizeH="0" baseline="0" dirty="0" smtClean="0">
                          <a:ln>
                            <a:noFill/>
                          </a:ln>
                          <a:solidFill>
                            <a:schemeClr val="tx1"/>
                          </a:solidFill>
                          <a:effectLst/>
                          <a:latin typeface="Times New Roman" pitchFamily="18" charset="0"/>
                        </a:rPr>
                        <a:t> </a:t>
                      </a:r>
                      <a:r>
                        <a:rPr kumimoji="0" lang="en-US" sz="1600" b="0" i="0" u="none" strike="noStrike" cap="none" normalizeH="0" baseline="0" dirty="0" err="1" smtClean="0">
                          <a:ln>
                            <a:noFill/>
                          </a:ln>
                          <a:solidFill>
                            <a:schemeClr val="tx1"/>
                          </a:solidFill>
                          <a:effectLst/>
                          <a:latin typeface="Times New Roman" pitchFamily="18" charset="0"/>
                        </a:rPr>
                        <a:t>pengurangan</a:t>
                      </a:r>
                      <a:r>
                        <a:rPr kumimoji="0" lang="en-US" sz="1600" b="0" i="0" u="none" strike="noStrike" cap="none" normalizeH="0" baseline="0" dirty="0" smtClean="0">
                          <a:ln>
                            <a:noFill/>
                          </a:ln>
                          <a:solidFill>
                            <a:schemeClr val="tx1"/>
                          </a:solidFill>
                          <a:effectLst/>
                          <a:latin typeface="Times New Roman" pitchFamily="18" charset="0"/>
                        </a:rPr>
                        <a:t> </a:t>
                      </a:r>
                      <a:r>
                        <a:rPr kumimoji="0" lang="en-US" sz="1600" b="0" i="0" u="none" strike="noStrike" cap="none" normalizeH="0" baseline="0" dirty="0" err="1" smtClean="0">
                          <a:ln>
                            <a:noFill/>
                          </a:ln>
                          <a:solidFill>
                            <a:schemeClr val="tx1"/>
                          </a:solidFill>
                          <a:effectLst/>
                          <a:latin typeface="Times New Roman" pitchFamily="18" charset="0"/>
                        </a:rPr>
                        <a:t>harga</a:t>
                      </a:r>
                      <a:r>
                        <a:rPr kumimoji="0" lang="en-US" sz="1800" b="0" i="0" u="none" strike="noStrike" cap="none" normalizeH="0" baseline="0" dirty="0" smtClean="0">
                          <a:ln>
                            <a:noFill/>
                          </a:ln>
                          <a:solidFill>
                            <a:schemeClr val="tx1"/>
                          </a:solidFill>
                          <a:effectLst/>
                          <a:latin typeface="Times New Roman" pitchFamily="18" charset="0"/>
                        </a:rPr>
                        <a:t> (K )</a:t>
                      </a:r>
                    </a:p>
                  </a:txBody>
                  <a:tcPr marL="91439" marR="91439" marT="45709" marB="45709"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0" i="0" u="none" strike="noStrike" cap="none" normalizeH="0" baseline="0" dirty="0" err="1" smtClean="0">
                          <a:ln>
                            <a:noFill/>
                          </a:ln>
                          <a:solidFill>
                            <a:schemeClr val="tx1"/>
                          </a:solidFill>
                          <a:effectLst/>
                          <a:latin typeface="Times New Roman" pitchFamily="18" charset="0"/>
                        </a:rPr>
                        <a:t>Persediaan</a:t>
                      </a: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0" i="0" u="none" strike="noStrike" cap="none" normalizeH="0" baseline="0" dirty="0" err="1" smtClean="0">
                          <a:ln>
                            <a:noFill/>
                          </a:ln>
                          <a:solidFill>
                            <a:schemeClr val="tx1"/>
                          </a:solidFill>
                          <a:effectLst/>
                          <a:latin typeface="Times New Roman" pitchFamily="18" charset="0"/>
                        </a:rPr>
                        <a:t>Barang</a:t>
                      </a: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0" i="0" u="none" strike="noStrike" cap="none" normalizeH="0" baseline="0" dirty="0" err="1" smtClean="0">
                          <a:ln>
                            <a:noFill/>
                          </a:ln>
                          <a:solidFill>
                            <a:schemeClr val="tx1"/>
                          </a:solidFill>
                          <a:effectLst/>
                          <a:latin typeface="Times New Roman" pitchFamily="18" charset="0"/>
                        </a:rPr>
                        <a:t>Dagangan</a:t>
                      </a:r>
                      <a:r>
                        <a:rPr kumimoji="0" lang="en-US" sz="1800" b="0" i="0" u="none" strike="noStrike" cap="none" normalizeH="0" baseline="0" dirty="0" smtClean="0">
                          <a:ln>
                            <a:noFill/>
                          </a:ln>
                          <a:solidFill>
                            <a:schemeClr val="tx1"/>
                          </a:solidFill>
                          <a:effectLst/>
                          <a:latin typeface="Times New Roman" pitchFamily="18" charset="0"/>
                        </a:rPr>
                        <a:t> ( K)</a:t>
                      </a:r>
                    </a:p>
                  </a:txBody>
                  <a:tcPr marL="91439" marR="91439" marT="45709" marB="45709"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96208">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Mencatat</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retur</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pembelian</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kredit</a:t>
                      </a:r>
                      <a:r>
                        <a:rPr kumimoji="0" lang="en-US" sz="1200" b="0" i="1" u="none" strike="noStrike" cap="none" normalizeH="0" baseline="0" dirty="0" smtClean="0">
                          <a:ln>
                            <a:noFill/>
                          </a:ln>
                          <a:solidFill>
                            <a:schemeClr val="tx1"/>
                          </a:solidFill>
                          <a:effectLst/>
                          <a:latin typeface="Times New Roman" pitchFamily="18" charset="0"/>
                        </a:rPr>
                        <a:t>)</a:t>
                      </a:r>
                    </a:p>
                  </a:txBody>
                  <a:tcPr marL="91439" marR="91439" marT="45709" marB="45709"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mencatat</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retur</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pembelian</a:t>
                      </a:r>
                      <a:r>
                        <a:rPr kumimoji="0" lang="en-US" sz="1200" b="0" i="1" u="none" strike="noStrike" cap="none" normalizeH="0" baseline="0" dirty="0" smtClean="0">
                          <a:ln>
                            <a:noFill/>
                          </a:ln>
                          <a:solidFill>
                            <a:schemeClr val="tx1"/>
                          </a:solidFill>
                          <a:effectLst/>
                          <a:latin typeface="Times New Roman" pitchFamily="18" charset="0"/>
                        </a:rPr>
                        <a:t> )</a:t>
                      </a:r>
                    </a:p>
                  </a:txBody>
                  <a:tcPr marL="91439" marR="91439" marT="45709" marB="45709"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65729">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endParaRPr kumimoji="0" lang="en-US" sz="1200" b="0" i="1" u="none" strike="noStrike" cap="none" normalizeH="0" baseline="0" dirty="0" smtClean="0">
                        <a:ln>
                          <a:noFill/>
                        </a:ln>
                        <a:solidFill>
                          <a:schemeClr val="tx1"/>
                        </a:solidFill>
                        <a:effectLst/>
                        <a:latin typeface="Times New Roman" pitchFamily="18" charset="0"/>
                      </a:endParaRPr>
                    </a:p>
                  </a:txBody>
                  <a:tcPr marL="91439" marR="91439" marT="45709" marB="45709"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endParaRPr lang="en-US" sz="1800" dirty="0"/>
                    </a:p>
                  </a:txBody>
                  <a:tcPr marL="91439" marR="91439" marT="45709" marB="45709"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bl>
          </a:graphicData>
        </a:graphic>
      </p:graphicFrame>
    </p:spTree>
    <p:extLst>
      <p:ext uri="{BB962C8B-B14F-4D97-AF65-F5344CB8AC3E}">
        <p14:creationId xmlns:p14="http://schemas.microsoft.com/office/powerpoint/2010/main" val="14462404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0" presetClass="path" presetSubtype="0" accel="50000" decel="50000" fill="hold" nodeType="withEffect">
                                  <p:stCondLst>
                                    <p:cond delay="0"/>
                                  </p:stCondLst>
                                  <p:iterate type="lt">
                                    <p:tmPct val="0"/>
                                  </p:iterate>
                                  <p:childTnLst>
                                    <p:animMotion origin="layout" path="M 4.16667E-6 -3.89454E-6 C 0.06632 0.09598 0.13298 0.19219 0.18559 0.34991 C 0.23819 0.50764 0.27656 0.72688 0.3151 0.94635 " pathEditMode="relative" rAng="0" ptsTypes="aaA">
                                      <p:cBhvr>
                                        <p:cTn id="12" dur="1000" spd="-100000" fill="hold"/>
                                        <p:tgtEl>
                                          <p:spTgt spid="10"/>
                                        </p:tgtEl>
                                        <p:attrNameLst>
                                          <p:attrName>ppt_x</p:attrName>
                                          <p:attrName>ppt_y</p:attrName>
                                        </p:attrNameLst>
                                      </p:cBhvr>
                                      <p:rCtr x="15700" y="473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accent5">
              <a:lumMod val="60000"/>
              <a:lumOff val="4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8" name="Title 1"/>
          <p:cNvSpPr txBox="1">
            <a:spLocks/>
          </p:cNvSpPr>
          <p:nvPr/>
        </p:nvSpPr>
        <p:spPr>
          <a:xfrm>
            <a:off x="1452736" y="44624"/>
            <a:ext cx="7727776" cy="1066800"/>
          </a:xfrm>
          <a:prstGeom prst="rect">
            <a:avLst/>
          </a:prstGeom>
          <a:ex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2400" dirty="0" smtClean="0">
                <a:ln w="6350">
                  <a:solidFill>
                    <a:schemeClr val="accent1">
                      <a:shade val="43000"/>
                    </a:schemeClr>
                  </a:solidFill>
                </a:ln>
                <a:solidFill>
                  <a:srgbClr val="F07F6D"/>
                </a:solidFill>
                <a:effectLst>
                  <a:outerShdw blurRad="26000" dist="26000" dir="14500000" algn="tl" rotWithShape="0">
                    <a:srgbClr val="000000">
                      <a:alpha val="40000"/>
                    </a:srgbClr>
                  </a:outerShdw>
                </a:effectLst>
              </a:rPr>
              <a:t>PENTATATAN PEMBELIAN DAN PENGELUARAN KAS</a:t>
            </a:r>
            <a:endParaRPr lang="id-ID" sz="2400" dirty="0">
              <a:ln w="6350">
                <a:solidFill>
                  <a:schemeClr val="accent1">
                    <a:shade val="43000"/>
                  </a:schemeClr>
                </a:solidFill>
              </a:ln>
              <a:solidFill>
                <a:srgbClr val="F07F6D"/>
              </a:solidFill>
              <a:effectLst>
                <a:outerShdw blurRad="26000" dist="26000" dir="14500000" algn="tl" rotWithShape="0">
                  <a:srgbClr val="000000">
                    <a:alpha val="40000"/>
                  </a:srgbClr>
                </a:outerShdw>
              </a:effectLst>
            </a:endParaRPr>
          </a:p>
        </p:txBody>
      </p:sp>
      <p:pic>
        <p:nvPicPr>
          <p:cNvPr id="10" name="Picture 9" descr="10738245_daisycopy.jpg"/>
          <p:cNvPicPr>
            <a:picLocks noChangeAspect="1"/>
          </p:cNvPicPr>
          <p:nvPr/>
        </p:nvPicPr>
        <p:blipFill>
          <a:blip r:embed="rId3" cstate="print"/>
          <a:srcRect/>
          <a:stretch>
            <a:fillRect/>
          </a:stretch>
        </p:blipFill>
        <p:spPr>
          <a:xfrm>
            <a:off x="611560" y="116632"/>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graphicFrame>
        <p:nvGraphicFramePr>
          <p:cNvPr id="6" name="Group 222"/>
          <p:cNvGraphicFramePr>
            <a:graphicFrameLocks noGrp="1"/>
          </p:cNvGraphicFramePr>
          <p:nvPr>
            <p:extLst>
              <p:ext uri="{D42A27DB-BD31-4B8C-83A1-F6EECF244321}">
                <p14:modId xmlns:p14="http://schemas.microsoft.com/office/powerpoint/2010/main" val="3514471429"/>
              </p:ext>
            </p:extLst>
          </p:nvPr>
        </p:nvGraphicFramePr>
        <p:xfrm>
          <a:off x="285750" y="1575464"/>
          <a:ext cx="8715375" cy="4013776"/>
        </p:xfrm>
        <a:graphic>
          <a:graphicData uri="http://schemas.openxmlformats.org/drawingml/2006/table">
            <a:tbl>
              <a:tblPr/>
              <a:tblGrid>
                <a:gridCol w="4286250"/>
                <a:gridCol w="4429125"/>
              </a:tblGrid>
              <a:tr h="518133">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2800" b="0" i="0" u="none" strike="noStrike" cap="none" normalizeH="0" baseline="0" dirty="0" smtClean="0">
                          <a:ln>
                            <a:noFill/>
                          </a:ln>
                          <a:solidFill>
                            <a:schemeClr val="tx1"/>
                          </a:solidFill>
                          <a:effectLst/>
                          <a:latin typeface="Cambria" pitchFamily="18" charset="0"/>
                        </a:rPr>
                        <a:t>PERIODIK</a:t>
                      </a:r>
                      <a:endParaRPr kumimoji="0" lang="en-US" sz="2800" b="0" i="0" u="none" strike="noStrike" cap="none" normalizeH="0" baseline="0" dirty="0" smtClean="0">
                        <a:ln>
                          <a:noFill/>
                        </a:ln>
                        <a:solidFill>
                          <a:schemeClr val="tx1"/>
                        </a:solidFill>
                        <a:effectLst/>
                        <a:latin typeface="Cambria" pitchFamily="18" charset="0"/>
                      </a:endParaRPr>
                    </a:p>
                  </a:txBody>
                  <a:tcPr marL="91439" marR="91439" marT="45713" marB="45713"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2800" b="0" i="0" u="none" strike="noStrike" cap="none" normalizeH="0" baseline="0" dirty="0" smtClean="0">
                          <a:ln>
                            <a:noFill/>
                          </a:ln>
                          <a:solidFill>
                            <a:schemeClr val="tx1"/>
                          </a:solidFill>
                          <a:effectLst/>
                          <a:latin typeface="Cambria" pitchFamily="18" charset="0"/>
                        </a:rPr>
                        <a:t>PERPECTUAL</a:t>
                      </a:r>
                      <a:endParaRPr kumimoji="0" lang="en-US" sz="2800" b="0" i="0" u="none" strike="noStrike" cap="none" normalizeH="0" baseline="0" dirty="0" smtClean="0">
                        <a:ln>
                          <a:noFill/>
                        </a:ln>
                        <a:solidFill>
                          <a:schemeClr val="tx1"/>
                        </a:solidFill>
                        <a:effectLst/>
                        <a:latin typeface="Cambria" pitchFamily="18" charset="0"/>
                      </a:endParaRPr>
                    </a:p>
                  </a:txBody>
                  <a:tcPr marL="91439" marR="91439" marT="45713" marB="45713"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413398">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1800" b="0" i="0" u="none" strike="noStrike" cap="none" normalizeH="0" baseline="0" dirty="0" smtClean="0">
                          <a:ln>
                            <a:noFill/>
                          </a:ln>
                          <a:solidFill>
                            <a:schemeClr val="tx1"/>
                          </a:solidFill>
                          <a:effectLst/>
                          <a:latin typeface="Cambria" pitchFamily="18" charset="0"/>
                        </a:rPr>
                        <a:t>Hutang  Dagang</a:t>
                      </a:r>
                      <a:r>
                        <a:rPr kumimoji="0" lang="en-US" sz="1800" b="0" i="0" u="none" strike="noStrike" cap="none" normalizeH="0" baseline="0" dirty="0" smtClean="0">
                          <a:ln>
                            <a:noFill/>
                          </a:ln>
                          <a:solidFill>
                            <a:schemeClr val="tx1"/>
                          </a:solidFill>
                          <a:effectLst/>
                          <a:latin typeface="Cambria" pitchFamily="18" charset="0"/>
                        </a:rPr>
                        <a:t>  ( D )</a:t>
                      </a:r>
                    </a:p>
                  </a:txBody>
                  <a:tcPr marL="91439" marR="91439" marT="45713" marB="45713"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1800" b="0" i="0" u="none" strike="noStrike" cap="none" normalizeH="0" baseline="0" dirty="0" smtClean="0">
                          <a:ln>
                            <a:noFill/>
                          </a:ln>
                          <a:solidFill>
                            <a:schemeClr val="tx1"/>
                          </a:solidFill>
                          <a:effectLst/>
                          <a:latin typeface="Cambria" pitchFamily="18" charset="0"/>
                        </a:rPr>
                        <a:t>Hutang  Dagang</a:t>
                      </a:r>
                      <a:r>
                        <a:rPr kumimoji="0" lang="en-US" sz="1800" b="0" i="0" u="none" strike="noStrike" cap="none" normalizeH="0" baseline="0" dirty="0" smtClean="0">
                          <a:ln>
                            <a:noFill/>
                          </a:ln>
                          <a:solidFill>
                            <a:schemeClr val="tx1"/>
                          </a:solidFill>
                          <a:effectLst/>
                          <a:latin typeface="Cambria" pitchFamily="18" charset="0"/>
                        </a:rPr>
                        <a:t>  ( D )</a:t>
                      </a:r>
                    </a:p>
                  </a:txBody>
                  <a:tcPr marL="91439" marR="91439" marT="45713" marB="45713"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413398">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1800" b="0" i="0" u="none" strike="noStrike" cap="none" normalizeH="0" baseline="0" dirty="0" smtClean="0">
                          <a:ln>
                            <a:noFill/>
                          </a:ln>
                          <a:solidFill>
                            <a:schemeClr val="tx1"/>
                          </a:solidFill>
                          <a:effectLst/>
                          <a:latin typeface="Cambria" pitchFamily="18" charset="0"/>
                        </a:rPr>
                        <a:t>        Potongan Pembelian ( K )</a:t>
                      </a:r>
                      <a:endParaRPr kumimoji="0" lang="en-US" sz="1800" b="0" i="0" u="none" strike="noStrike" cap="none" normalizeH="0" baseline="0" dirty="0" smtClean="0">
                        <a:ln>
                          <a:noFill/>
                        </a:ln>
                        <a:solidFill>
                          <a:schemeClr val="tx1"/>
                        </a:solidFill>
                        <a:effectLst/>
                        <a:latin typeface="Cambria" pitchFamily="18" charset="0"/>
                      </a:endParaRPr>
                    </a:p>
                  </a:txBody>
                  <a:tcPr marL="91439" marR="91439" marT="45713" marB="45713"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1800" b="0" i="0" u="none" strike="noStrike" cap="none" normalizeH="0" baseline="0" dirty="0" smtClean="0">
                          <a:ln>
                            <a:noFill/>
                          </a:ln>
                          <a:solidFill>
                            <a:schemeClr val="tx1"/>
                          </a:solidFill>
                          <a:effectLst/>
                          <a:latin typeface="Cambria" pitchFamily="18" charset="0"/>
                        </a:rPr>
                        <a:t>        Persediaan Barang Dagang ( K )</a:t>
                      </a:r>
                      <a:endParaRPr kumimoji="0" lang="en-US" sz="1800" b="0" i="0" u="none" strike="noStrike" cap="none" normalizeH="0" baseline="0" dirty="0" smtClean="0">
                        <a:ln>
                          <a:noFill/>
                        </a:ln>
                        <a:solidFill>
                          <a:schemeClr val="tx1"/>
                        </a:solidFill>
                        <a:effectLst/>
                        <a:latin typeface="Cambria" pitchFamily="18" charset="0"/>
                      </a:endParaRPr>
                    </a:p>
                  </a:txBody>
                  <a:tcPr marL="91439" marR="91439" marT="45713" marB="45713"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413398">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1800" b="0" i="1" u="none" strike="noStrike" cap="none" normalizeH="0" baseline="0" dirty="0" smtClean="0">
                          <a:ln>
                            <a:noFill/>
                          </a:ln>
                          <a:solidFill>
                            <a:schemeClr val="tx1"/>
                          </a:solidFill>
                          <a:effectLst/>
                          <a:latin typeface="Cambria" pitchFamily="18" charset="0"/>
                        </a:rPr>
                        <a:t>        </a:t>
                      </a:r>
                      <a:r>
                        <a:rPr kumimoji="0" lang="id-ID" sz="1800" b="0" i="0" u="none" strike="noStrike" cap="none" normalizeH="0" baseline="0" dirty="0" smtClean="0">
                          <a:ln>
                            <a:noFill/>
                          </a:ln>
                          <a:solidFill>
                            <a:schemeClr val="tx1"/>
                          </a:solidFill>
                          <a:effectLst/>
                          <a:latin typeface="Cambria" pitchFamily="18" charset="0"/>
                        </a:rPr>
                        <a:t>Kas ( K )</a:t>
                      </a:r>
                      <a:endParaRPr kumimoji="0" lang="en-US" sz="1800" b="0" i="1" u="none" strike="noStrike" cap="none" normalizeH="0" baseline="0" dirty="0" smtClean="0">
                        <a:ln>
                          <a:noFill/>
                        </a:ln>
                        <a:solidFill>
                          <a:schemeClr val="tx1"/>
                        </a:solidFill>
                        <a:effectLst/>
                        <a:latin typeface="Cambria" pitchFamily="18" charset="0"/>
                      </a:endParaRPr>
                    </a:p>
                  </a:txBody>
                  <a:tcPr marL="91439" marR="91439" marT="45713" marB="45713"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1800" b="0" i="1" u="none" strike="noStrike" cap="none" normalizeH="0" baseline="0" dirty="0" smtClean="0">
                          <a:ln>
                            <a:noFill/>
                          </a:ln>
                          <a:solidFill>
                            <a:schemeClr val="tx1"/>
                          </a:solidFill>
                          <a:effectLst/>
                          <a:latin typeface="Cambria" pitchFamily="18" charset="0"/>
                        </a:rPr>
                        <a:t>        </a:t>
                      </a:r>
                      <a:r>
                        <a:rPr kumimoji="0" lang="id-ID" sz="1800" b="0" i="0" u="none" strike="noStrike" cap="none" normalizeH="0" baseline="0" dirty="0" smtClean="0">
                          <a:ln>
                            <a:noFill/>
                          </a:ln>
                          <a:solidFill>
                            <a:schemeClr val="tx1"/>
                          </a:solidFill>
                          <a:effectLst/>
                          <a:latin typeface="Cambria" pitchFamily="18" charset="0"/>
                        </a:rPr>
                        <a:t>Kas ( K )</a:t>
                      </a:r>
                      <a:endParaRPr kumimoji="0" lang="en-US" sz="1800" b="0" i="1" u="none" strike="noStrike" cap="none" normalizeH="0" baseline="0" dirty="0" smtClean="0">
                        <a:ln>
                          <a:noFill/>
                        </a:ln>
                        <a:solidFill>
                          <a:schemeClr val="tx1"/>
                        </a:solidFill>
                        <a:effectLst/>
                        <a:latin typeface="Cambria" pitchFamily="18" charset="0"/>
                      </a:endParaRPr>
                    </a:p>
                  </a:txBody>
                  <a:tcPr marL="91439" marR="91439" marT="45713" marB="45713"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96217">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2000" b="0" i="0" u="none" strike="noStrike" cap="none" normalizeH="0" baseline="0" dirty="0" smtClean="0">
                          <a:ln>
                            <a:noFill/>
                          </a:ln>
                          <a:solidFill>
                            <a:schemeClr val="tx1"/>
                          </a:solidFill>
                          <a:effectLst/>
                          <a:latin typeface="Cambria" pitchFamily="18" charset="0"/>
                        </a:rPr>
                        <a:t>( </a:t>
                      </a:r>
                      <a:r>
                        <a:rPr kumimoji="0" lang="id-ID" sz="1200" b="0" i="1" u="none" strike="noStrike" cap="none" normalizeH="0" baseline="0" dirty="0" smtClean="0">
                          <a:ln>
                            <a:noFill/>
                          </a:ln>
                          <a:solidFill>
                            <a:schemeClr val="tx1"/>
                          </a:solidFill>
                          <a:effectLst/>
                          <a:latin typeface="Cambria" pitchFamily="18" charset="0"/>
                        </a:rPr>
                        <a:t>pelunasan hutang dg potongan </a:t>
                      </a:r>
                      <a:r>
                        <a:rPr kumimoji="0" lang="id-ID" sz="2000" b="0" i="0" u="none" strike="noStrike" cap="none" normalizeH="0" baseline="0" dirty="0" smtClean="0">
                          <a:ln>
                            <a:noFill/>
                          </a:ln>
                          <a:solidFill>
                            <a:schemeClr val="tx1"/>
                          </a:solidFill>
                          <a:effectLst/>
                          <a:latin typeface="Cambria" pitchFamily="18" charset="0"/>
                        </a:rPr>
                        <a:t>)</a:t>
                      </a:r>
                    </a:p>
                  </a:txBody>
                  <a:tcPr marL="91439" marR="91439" marT="45713" marB="45713"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2000" b="0" i="0" u="none" strike="noStrike" cap="none" normalizeH="0" baseline="0" dirty="0" smtClean="0">
                          <a:ln>
                            <a:noFill/>
                          </a:ln>
                          <a:solidFill>
                            <a:schemeClr val="tx1"/>
                          </a:solidFill>
                          <a:effectLst/>
                          <a:latin typeface="Cambria" pitchFamily="18" charset="0"/>
                        </a:rPr>
                        <a:t>( </a:t>
                      </a:r>
                      <a:r>
                        <a:rPr kumimoji="0" lang="id-ID" sz="1200" b="0" i="1" u="none" strike="noStrike" cap="none" normalizeH="0" baseline="0" dirty="0" smtClean="0">
                          <a:ln>
                            <a:noFill/>
                          </a:ln>
                          <a:solidFill>
                            <a:schemeClr val="tx1"/>
                          </a:solidFill>
                          <a:effectLst/>
                          <a:latin typeface="Cambria" pitchFamily="18" charset="0"/>
                        </a:rPr>
                        <a:t>pelunasan hutang dg potongan </a:t>
                      </a:r>
                      <a:r>
                        <a:rPr kumimoji="0" lang="id-ID" sz="2000" b="0" i="0" u="none" strike="noStrike" cap="none" normalizeH="0" baseline="0" dirty="0" smtClean="0">
                          <a:ln>
                            <a:noFill/>
                          </a:ln>
                          <a:solidFill>
                            <a:schemeClr val="tx1"/>
                          </a:solidFill>
                          <a:effectLst/>
                          <a:latin typeface="Cambria" pitchFamily="18" charset="0"/>
                        </a:rPr>
                        <a:t>)</a:t>
                      </a:r>
                    </a:p>
                  </a:txBody>
                  <a:tcPr marL="91439" marR="91439" marT="45713" marB="45713"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65738">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endParaRPr kumimoji="0" lang="en-US" sz="1800" b="0" i="0" u="none" strike="noStrike" cap="none" normalizeH="0" baseline="0" dirty="0" smtClean="0">
                        <a:ln>
                          <a:noFill/>
                        </a:ln>
                        <a:solidFill>
                          <a:schemeClr val="tx1"/>
                        </a:solidFill>
                        <a:effectLst/>
                        <a:latin typeface="Cambria" pitchFamily="18" charset="0"/>
                      </a:endParaRPr>
                    </a:p>
                  </a:txBody>
                  <a:tcPr marL="91439" marR="91439" marT="45713" marB="45713"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endParaRPr kumimoji="0" lang="en-US" sz="1800" b="0" i="0" u="none" strike="noStrike" cap="none" normalizeH="0" baseline="0" dirty="0" smtClean="0">
                        <a:ln>
                          <a:noFill/>
                        </a:ln>
                        <a:solidFill>
                          <a:schemeClr val="tx1"/>
                        </a:solidFill>
                        <a:effectLst/>
                        <a:latin typeface="Cambria" pitchFamily="18" charset="0"/>
                      </a:endParaRPr>
                    </a:p>
                  </a:txBody>
                  <a:tcPr marL="91439" marR="91439" marT="45713" marB="45713"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65738">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1800" b="0" i="0" u="none" strike="noStrike" cap="none" normalizeH="0" baseline="0" dirty="0" smtClean="0">
                          <a:ln>
                            <a:noFill/>
                          </a:ln>
                          <a:solidFill>
                            <a:schemeClr val="tx1"/>
                          </a:solidFill>
                          <a:effectLst/>
                          <a:latin typeface="Cambria" pitchFamily="18" charset="0"/>
                        </a:rPr>
                        <a:t>Beban ongkos angkut ( D )</a:t>
                      </a:r>
                      <a:endParaRPr kumimoji="0" lang="en-US" sz="1800" b="0" i="0" u="none" strike="noStrike" cap="none" normalizeH="0" baseline="0" dirty="0" smtClean="0">
                        <a:ln>
                          <a:noFill/>
                        </a:ln>
                        <a:solidFill>
                          <a:schemeClr val="tx1"/>
                        </a:solidFill>
                        <a:effectLst/>
                        <a:latin typeface="Cambria" pitchFamily="18" charset="0"/>
                      </a:endParaRPr>
                    </a:p>
                  </a:txBody>
                  <a:tcPr marL="91439" marR="91439" marT="45713" marB="45713"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1800" b="0" i="0" u="none" strike="noStrike" cap="none" normalizeH="0" baseline="0" dirty="0" smtClean="0">
                          <a:ln>
                            <a:noFill/>
                          </a:ln>
                          <a:solidFill>
                            <a:schemeClr val="tx1"/>
                          </a:solidFill>
                          <a:effectLst/>
                          <a:latin typeface="Cambria" pitchFamily="18" charset="0"/>
                        </a:rPr>
                        <a:t>Persediaan Barang Dagang ( D )</a:t>
                      </a:r>
                      <a:endParaRPr kumimoji="0" lang="en-US" sz="1800" b="0" i="0" u="none" strike="noStrike" cap="none" normalizeH="0" baseline="0" dirty="0" smtClean="0">
                        <a:ln>
                          <a:noFill/>
                        </a:ln>
                        <a:solidFill>
                          <a:schemeClr val="tx1"/>
                        </a:solidFill>
                        <a:effectLst/>
                        <a:latin typeface="Cambria" pitchFamily="18" charset="0"/>
                      </a:endParaRPr>
                    </a:p>
                  </a:txBody>
                  <a:tcPr marL="91439" marR="91439" marT="45713" marB="45713"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65738">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1200" b="0" i="1" u="none" strike="noStrike" cap="none" normalizeH="0" baseline="0" dirty="0" smtClean="0">
                          <a:ln>
                            <a:noFill/>
                          </a:ln>
                          <a:solidFill>
                            <a:schemeClr val="tx1"/>
                          </a:solidFill>
                          <a:effectLst/>
                          <a:latin typeface="Cambria" pitchFamily="18" charset="0"/>
                        </a:rPr>
                        <a:t>            </a:t>
                      </a:r>
                      <a:r>
                        <a:rPr kumimoji="0" lang="id-ID" sz="1800" b="0" i="0" u="none" strike="noStrike" cap="none" normalizeH="0" baseline="0" dirty="0" smtClean="0">
                          <a:ln>
                            <a:noFill/>
                          </a:ln>
                          <a:solidFill>
                            <a:schemeClr val="tx1"/>
                          </a:solidFill>
                          <a:effectLst/>
                          <a:latin typeface="Cambria" pitchFamily="18" charset="0"/>
                        </a:rPr>
                        <a:t>Kas ( K )</a:t>
                      </a:r>
                      <a:endParaRPr kumimoji="0" lang="en-US" sz="1800" b="0" i="1" u="none" strike="noStrike" cap="none" normalizeH="0" baseline="0" dirty="0" smtClean="0">
                        <a:ln>
                          <a:noFill/>
                        </a:ln>
                        <a:solidFill>
                          <a:schemeClr val="tx1"/>
                        </a:solidFill>
                        <a:effectLst/>
                        <a:latin typeface="Cambria" pitchFamily="18" charset="0"/>
                      </a:endParaRPr>
                    </a:p>
                  </a:txBody>
                  <a:tcPr marL="91439" marR="91439" marT="45713" marB="45713"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1200" b="0" i="1" u="none" strike="noStrike" cap="none" normalizeH="0" baseline="0" dirty="0" smtClean="0">
                          <a:ln>
                            <a:noFill/>
                          </a:ln>
                          <a:solidFill>
                            <a:schemeClr val="tx1"/>
                          </a:solidFill>
                          <a:effectLst/>
                          <a:latin typeface="Cambria" pitchFamily="18" charset="0"/>
                        </a:rPr>
                        <a:t>            </a:t>
                      </a:r>
                      <a:r>
                        <a:rPr kumimoji="0" lang="id-ID" sz="1800" b="0" i="0" u="none" strike="noStrike" cap="none" normalizeH="0" baseline="0" dirty="0" smtClean="0">
                          <a:ln>
                            <a:noFill/>
                          </a:ln>
                          <a:solidFill>
                            <a:schemeClr val="tx1"/>
                          </a:solidFill>
                          <a:effectLst/>
                          <a:latin typeface="Cambria" pitchFamily="18" charset="0"/>
                        </a:rPr>
                        <a:t>Kas ( K )</a:t>
                      </a:r>
                      <a:endParaRPr kumimoji="0" lang="en-US" sz="1800" b="0" i="1" u="none" strike="noStrike" cap="none" normalizeH="0" baseline="0" dirty="0" smtClean="0">
                        <a:ln>
                          <a:noFill/>
                        </a:ln>
                        <a:solidFill>
                          <a:schemeClr val="tx1"/>
                        </a:solidFill>
                        <a:effectLst/>
                        <a:latin typeface="Cambria" pitchFamily="18" charset="0"/>
                      </a:endParaRPr>
                    </a:p>
                  </a:txBody>
                  <a:tcPr marL="91439" marR="91439" marT="45713" marB="45713"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96217">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2000" b="0" i="0" u="none" strike="noStrike" cap="none" normalizeH="0" baseline="0" dirty="0" smtClean="0">
                          <a:ln>
                            <a:noFill/>
                          </a:ln>
                          <a:solidFill>
                            <a:schemeClr val="tx1"/>
                          </a:solidFill>
                          <a:effectLst/>
                          <a:latin typeface="Cambria" pitchFamily="18" charset="0"/>
                        </a:rPr>
                        <a:t>(</a:t>
                      </a:r>
                      <a:r>
                        <a:rPr kumimoji="0" lang="id-ID" sz="1200" b="0" i="1" u="none" strike="noStrike" cap="none" normalizeH="0" baseline="0" dirty="0" smtClean="0">
                          <a:ln>
                            <a:noFill/>
                          </a:ln>
                          <a:solidFill>
                            <a:schemeClr val="tx1"/>
                          </a:solidFill>
                          <a:effectLst/>
                          <a:latin typeface="Cambria" pitchFamily="18" charset="0"/>
                        </a:rPr>
                        <a:t>Biaya ongkos angkut </a:t>
                      </a:r>
                      <a:r>
                        <a:rPr kumimoji="0" lang="id-ID" sz="2000" b="0" i="0" u="none" strike="noStrike" cap="none" normalizeH="0" baseline="0" dirty="0" smtClean="0">
                          <a:ln>
                            <a:noFill/>
                          </a:ln>
                          <a:solidFill>
                            <a:schemeClr val="tx1"/>
                          </a:solidFill>
                          <a:effectLst/>
                          <a:latin typeface="Cambria" pitchFamily="18" charset="0"/>
                        </a:rPr>
                        <a:t>)</a:t>
                      </a:r>
                    </a:p>
                  </a:txBody>
                  <a:tcPr marL="91439" marR="91439" marT="45713" marB="45713"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2000" b="0" i="0" u="none" strike="noStrike" cap="none" normalizeH="0" baseline="0" dirty="0" smtClean="0">
                          <a:ln>
                            <a:noFill/>
                          </a:ln>
                          <a:solidFill>
                            <a:schemeClr val="tx1"/>
                          </a:solidFill>
                          <a:effectLst/>
                          <a:latin typeface="Cambria" pitchFamily="18" charset="0"/>
                        </a:rPr>
                        <a:t>(</a:t>
                      </a:r>
                      <a:r>
                        <a:rPr kumimoji="0" lang="id-ID" sz="1200" b="0" i="1" u="none" strike="noStrike" cap="none" normalizeH="0" baseline="0" dirty="0" smtClean="0">
                          <a:ln>
                            <a:noFill/>
                          </a:ln>
                          <a:solidFill>
                            <a:schemeClr val="tx1"/>
                          </a:solidFill>
                          <a:effectLst/>
                          <a:latin typeface="Cambria" pitchFamily="18" charset="0"/>
                        </a:rPr>
                        <a:t>Biaya ongkos angkut </a:t>
                      </a:r>
                      <a:r>
                        <a:rPr kumimoji="0" lang="id-ID" sz="2000" b="0" i="0" u="none" strike="noStrike" cap="none" normalizeH="0" baseline="0" dirty="0" smtClean="0">
                          <a:ln>
                            <a:noFill/>
                          </a:ln>
                          <a:solidFill>
                            <a:schemeClr val="tx1"/>
                          </a:solidFill>
                          <a:effectLst/>
                          <a:latin typeface="Cambria" pitchFamily="18" charset="0"/>
                        </a:rPr>
                        <a:t>)</a:t>
                      </a:r>
                    </a:p>
                  </a:txBody>
                  <a:tcPr marL="91439" marR="91439" marT="45713" marB="45713"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65738">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endParaRPr kumimoji="0" lang="en-US" sz="1800" b="0" i="0" u="none" strike="noStrike" cap="none" normalizeH="0" baseline="0" dirty="0" smtClean="0">
                        <a:ln>
                          <a:noFill/>
                        </a:ln>
                        <a:solidFill>
                          <a:schemeClr val="tx1"/>
                        </a:solidFill>
                        <a:effectLst/>
                        <a:latin typeface="Cambria" pitchFamily="18" charset="0"/>
                      </a:endParaRPr>
                    </a:p>
                  </a:txBody>
                  <a:tcPr marL="91439" marR="91439" marT="45713" marB="45713"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endParaRPr kumimoji="0" lang="en-US" sz="1800" b="0" i="0" u="none" strike="noStrike" cap="none" normalizeH="0" baseline="0" dirty="0" smtClean="0">
                        <a:ln>
                          <a:noFill/>
                        </a:ln>
                        <a:solidFill>
                          <a:schemeClr val="tx1"/>
                        </a:solidFill>
                        <a:effectLst/>
                        <a:latin typeface="Cambria" pitchFamily="18" charset="0"/>
                      </a:endParaRPr>
                    </a:p>
                  </a:txBody>
                  <a:tcPr marL="91439" marR="91439" marT="45713" marB="45713"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bl>
          </a:graphicData>
        </a:graphic>
      </p:graphicFrame>
    </p:spTree>
    <p:extLst>
      <p:ext uri="{BB962C8B-B14F-4D97-AF65-F5344CB8AC3E}">
        <p14:creationId xmlns:p14="http://schemas.microsoft.com/office/powerpoint/2010/main" val="342305115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0" presetClass="path" presetSubtype="0" accel="50000" decel="50000" fill="hold" nodeType="withEffect">
                                  <p:stCondLst>
                                    <p:cond delay="0"/>
                                  </p:stCondLst>
                                  <p:iterate type="lt">
                                    <p:tmPct val="0"/>
                                  </p:iterate>
                                  <p:childTnLst>
                                    <p:animMotion origin="layout" path="M 4.16667E-6 -3.89454E-6 C 0.06632 0.09598 0.13298 0.19219 0.18559 0.34991 C 0.23819 0.50764 0.27656 0.72688 0.3151 0.94635 " pathEditMode="relative" rAng="0" ptsTypes="aaA">
                                      <p:cBhvr>
                                        <p:cTn id="12" dur="1000" spd="-100000" fill="hold"/>
                                        <p:tgtEl>
                                          <p:spTgt spid="10"/>
                                        </p:tgtEl>
                                        <p:attrNameLst>
                                          <p:attrName>ppt_x</p:attrName>
                                          <p:attrName>ppt_y</p:attrName>
                                        </p:attrNameLst>
                                      </p:cBhvr>
                                      <p:rCtr x="15700" y="473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bg1">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8" name="Title 1"/>
          <p:cNvSpPr txBox="1">
            <a:spLocks/>
          </p:cNvSpPr>
          <p:nvPr/>
        </p:nvSpPr>
        <p:spPr>
          <a:xfrm>
            <a:off x="1452736" y="44624"/>
            <a:ext cx="7727776" cy="1066800"/>
          </a:xfrm>
          <a:prstGeom prst="rect">
            <a:avLst/>
          </a:prstGeom>
          <a:ex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2400" dirty="0" smtClean="0">
                <a:ln w="6350">
                  <a:solidFill>
                    <a:schemeClr val="accent1">
                      <a:shade val="43000"/>
                    </a:schemeClr>
                  </a:solidFill>
                </a:ln>
                <a:solidFill>
                  <a:srgbClr val="F07F6D"/>
                </a:solidFill>
                <a:effectLst>
                  <a:outerShdw blurRad="26000" dist="26000" dir="14500000" algn="tl" rotWithShape="0">
                    <a:srgbClr val="000000">
                      <a:alpha val="40000"/>
                    </a:srgbClr>
                  </a:outerShdw>
                </a:effectLst>
              </a:rPr>
              <a:t>PENTATATAN PENJUALAN  DAN PENERIMAAN KAS</a:t>
            </a:r>
            <a:endParaRPr lang="id-ID" sz="2400" dirty="0">
              <a:ln w="6350">
                <a:solidFill>
                  <a:schemeClr val="accent1">
                    <a:shade val="43000"/>
                  </a:schemeClr>
                </a:solidFill>
              </a:ln>
              <a:solidFill>
                <a:srgbClr val="F07F6D"/>
              </a:solidFill>
              <a:effectLst>
                <a:outerShdw blurRad="26000" dist="26000" dir="14500000" algn="tl" rotWithShape="0">
                  <a:srgbClr val="000000">
                    <a:alpha val="40000"/>
                  </a:srgbClr>
                </a:outerShdw>
              </a:effectLst>
            </a:endParaRPr>
          </a:p>
        </p:txBody>
      </p:sp>
      <p:pic>
        <p:nvPicPr>
          <p:cNvPr id="10" name="Picture 9" descr="10738245_daisycopy.jpg"/>
          <p:cNvPicPr>
            <a:picLocks noChangeAspect="1"/>
          </p:cNvPicPr>
          <p:nvPr/>
        </p:nvPicPr>
        <p:blipFill>
          <a:blip r:embed="rId3" cstate="print"/>
          <a:srcRect/>
          <a:stretch>
            <a:fillRect/>
          </a:stretch>
        </p:blipFill>
        <p:spPr>
          <a:xfrm>
            <a:off x="611560" y="116632"/>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graphicFrame>
        <p:nvGraphicFramePr>
          <p:cNvPr id="9" name="Group 222"/>
          <p:cNvGraphicFramePr>
            <a:graphicFrameLocks noGrp="1"/>
          </p:cNvGraphicFramePr>
          <p:nvPr>
            <p:extLst>
              <p:ext uri="{D42A27DB-BD31-4B8C-83A1-F6EECF244321}">
                <p14:modId xmlns:p14="http://schemas.microsoft.com/office/powerpoint/2010/main" val="3196096638"/>
              </p:ext>
            </p:extLst>
          </p:nvPr>
        </p:nvGraphicFramePr>
        <p:xfrm>
          <a:off x="142875" y="1425239"/>
          <a:ext cx="8858250" cy="5172113"/>
        </p:xfrm>
        <a:graphic>
          <a:graphicData uri="http://schemas.openxmlformats.org/drawingml/2006/table">
            <a:tbl>
              <a:tblPr/>
              <a:tblGrid>
                <a:gridCol w="4212605"/>
                <a:gridCol w="4645645"/>
              </a:tblGrid>
              <a:tr h="518149">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2800" b="0" i="0" u="none" strike="noStrike" cap="none" normalizeH="0" baseline="0" dirty="0" smtClean="0">
                          <a:ln>
                            <a:noFill/>
                          </a:ln>
                          <a:solidFill>
                            <a:schemeClr val="tx1"/>
                          </a:solidFill>
                          <a:effectLst/>
                          <a:latin typeface="Cambria" pitchFamily="18" charset="0"/>
                        </a:rPr>
                        <a:t>PERIODIK</a:t>
                      </a:r>
                      <a:endParaRPr kumimoji="0" lang="en-US" sz="2800" b="0" i="0" u="none" strike="noStrike" cap="none" normalizeH="0" baseline="0" dirty="0" smtClean="0">
                        <a:ln>
                          <a:noFill/>
                        </a:ln>
                        <a:solidFill>
                          <a:schemeClr val="tx1"/>
                        </a:solidFill>
                        <a:effectLst/>
                        <a:latin typeface="Cambria" pitchFamily="18" charset="0"/>
                      </a:endParaRPr>
                    </a:p>
                  </a:txBody>
                  <a:tcPr marT="45717" marB="45717"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2800" b="0" i="0" u="none" strike="noStrike" cap="none" normalizeH="0" baseline="0" dirty="0" smtClean="0">
                          <a:ln>
                            <a:noFill/>
                          </a:ln>
                          <a:solidFill>
                            <a:schemeClr val="tx1"/>
                          </a:solidFill>
                          <a:effectLst/>
                          <a:latin typeface="Cambria" pitchFamily="18" charset="0"/>
                        </a:rPr>
                        <a:t>PERPECTUAL</a:t>
                      </a:r>
                      <a:endParaRPr kumimoji="0" lang="en-US" sz="2800" b="0" i="0" u="none" strike="noStrike" cap="none" normalizeH="0" baseline="0" dirty="0" smtClean="0">
                        <a:ln>
                          <a:noFill/>
                        </a:ln>
                        <a:solidFill>
                          <a:schemeClr val="tx1"/>
                        </a:solidFill>
                        <a:effectLst/>
                        <a:latin typeface="Cambria" pitchFamily="18" charset="0"/>
                      </a:endParaRPr>
                    </a:p>
                  </a:txBody>
                  <a:tcPr marT="45717" marB="45717"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413443">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err="1" smtClean="0">
                          <a:ln>
                            <a:noFill/>
                          </a:ln>
                          <a:solidFill>
                            <a:schemeClr val="tx1"/>
                          </a:solidFill>
                          <a:effectLst/>
                          <a:latin typeface="Cambria" pitchFamily="18" charset="0"/>
                        </a:rPr>
                        <a:t>Kas</a:t>
                      </a:r>
                      <a:r>
                        <a:rPr kumimoji="0" lang="en-US" sz="1800" b="0" i="0" u="none" strike="noStrike" cap="none" normalizeH="0" baseline="0" dirty="0" smtClean="0">
                          <a:ln>
                            <a:noFill/>
                          </a:ln>
                          <a:solidFill>
                            <a:schemeClr val="tx1"/>
                          </a:solidFill>
                          <a:effectLst/>
                          <a:latin typeface="Cambria" pitchFamily="18" charset="0"/>
                        </a:rPr>
                        <a:t> </a:t>
                      </a:r>
                      <a:r>
                        <a:rPr kumimoji="0" lang="id-ID" sz="1800" b="0" i="0" u="none" strike="noStrike" cap="none" normalizeH="0" baseline="0" dirty="0" smtClean="0">
                          <a:ln>
                            <a:noFill/>
                          </a:ln>
                          <a:solidFill>
                            <a:schemeClr val="tx1"/>
                          </a:solidFill>
                          <a:effectLst/>
                          <a:latin typeface="Cambria" pitchFamily="18" charset="0"/>
                        </a:rPr>
                        <a:t>/ Piutang dagang</a:t>
                      </a:r>
                      <a:r>
                        <a:rPr kumimoji="0" lang="en-US" sz="1800" b="0" i="0" u="none" strike="noStrike" cap="none" normalizeH="0" baseline="0" dirty="0" smtClean="0">
                          <a:ln>
                            <a:noFill/>
                          </a:ln>
                          <a:solidFill>
                            <a:schemeClr val="tx1"/>
                          </a:solidFill>
                          <a:effectLst/>
                          <a:latin typeface="Cambria" pitchFamily="18" charset="0"/>
                        </a:rPr>
                        <a:t>( D )</a:t>
                      </a:r>
                    </a:p>
                  </a:txBody>
                  <a:tcPr marT="45717" marB="45717"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err="1" smtClean="0">
                          <a:ln>
                            <a:noFill/>
                          </a:ln>
                          <a:solidFill>
                            <a:schemeClr val="tx1"/>
                          </a:solidFill>
                          <a:effectLst/>
                          <a:latin typeface="Cambria" pitchFamily="18" charset="0"/>
                        </a:rPr>
                        <a:t>Kas</a:t>
                      </a:r>
                      <a:r>
                        <a:rPr kumimoji="0" lang="en-US" sz="1800" b="0" i="0" u="none" strike="noStrike" cap="none" normalizeH="0" baseline="0" dirty="0" smtClean="0">
                          <a:ln>
                            <a:noFill/>
                          </a:ln>
                          <a:solidFill>
                            <a:schemeClr val="tx1"/>
                          </a:solidFill>
                          <a:effectLst/>
                          <a:latin typeface="Cambria" pitchFamily="18" charset="0"/>
                        </a:rPr>
                        <a:t> / </a:t>
                      </a:r>
                      <a:r>
                        <a:rPr kumimoji="0" lang="en-US" sz="1800" b="0" i="0" u="none" strike="noStrike" cap="none" normalizeH="0" baseline="0" dirty="0" err="1" smtClean="0">
                          <a:ln>
                            <a:noFill/>
                          </a:ln>
                          <a:solidFill>
                            <a:schemeClr val="tx1"/>
                          </a:solidFill>
                          <a:effectLst/>
                          <a:latin typeface="Cambria" pitchFamily="18" charset="0"/>
                        </a:rPr>
                        <a:t>Piutang</a:t>
                      </a:r>
                      <a:r>
                        <a:rPr kumimoji="0" lang="en-US" sz="1800" b="0" i="0" u="none" strike="noStrike" cap="none" normalizeH="0" baseline="0" dirty="0" smtClean="0">
                          <a:ln>
                            <a:noFill/>
                          </a:ln>
                          <a:solidFill>
                            <a:schemeClr val="tx1"/>
                          </a:solidFill>
                          <a:effectLst/>
                          <a:latin typeface="Cambria" pitchFamily="18" charset="0"/>
                        </a:rPr>
                        <a:t> </a:t>
                      </a:r>
                      <a:r>
                        <a:rPr kumimoji="0" lang="en-US" sz="1800" b="0" i="0" u="none" strike="noStrike" cap="none" normalizeH="0" baseline="0" dirty="0" err="1" smtClean="0">
                          <a:ln>
                            <a:noFill/>
                          </a:ln>
                          <a:solidFill>
                            <a:schemeClr val="tx1"/>
                          </a:solidFill>
                          <a:effectLst/>
                          <a:latin typeface="Cambria" pitchFamily="18" charset="0"/>
                        </a:rPr>
                        <a:t>Dagang</a:t>
                      </a:r>
                      <a:r>
                        <a:rPr kumimoji="0" lang="en-US" sz="1800" b="0" i="0" u="none" strike="noStrike" cap="none" normalizeH="0" baseline="0" dirty="0" smtClean="0">
                          <a:ln>
                            <a:noFill/>
                          </a:ln>
                          <a:solidFill>
                            <a:schemeClr val="tx1"/>
                          </a:solidFill>
                          <a:effectLst/>
                          <a:latin typeface="Cambria" pitchFamily="18" charset="0"/>
                        </a:rPr>
                        <a:t> ( D )</a:t>
                      </a:r>
                    </a:p>
                  </a:txBody>
                  <a:tcPr marT="45717" marB="45717"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413443">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Cambria" pitchFamily="18" charset="0"/>
                        </a:rPr>
                        <a:t>     </a:t>
                      </a:r>
                      <a:r>
                        <a:rPr kumimoji="0" lang="en-US" sz="1800" b="0" i="0" u="none" strike="noStrike" cap="none" normalizeH="0" baseline="0" dirty="0" err="1" smtClean="0">
                          <a:ln>
                            <a:noFill/>
                          </a:ln>
                          <a:solidFill>
                            <a:schemeClr val="tx1"/>
                          </a:solidFill>
                          <a:effectLst/>
                          <a:latin typeface="Cambria" pitchFamily="18" charset="0"/>
                        </a:rPr>
                        <a:t>Penjualan</a:t>
                      </a:r>
                      <a:r>
                        <a:rPr kumimoji="0" lang="en-US" sz="1800" b="0" i="0" u="none" strike="noStrike" cap="none" normalizeH="0" baseline="0" dirty="0" smtClean="0">
                          <a:ln>
                            <a:noFill/>
                          </a:ln>
                          <a:solidFill>
                            <a:schemeClr val="tx1"/>
                          </a:solidFill>
                          <a:effectLst/>
                          <a:latin typeface="Cambria" pitchFamily="18" charset="0"/>
                        </a:rPr>
                        <a:t> ( K )</a:t>
                      </a:r>
                    </a:p>
                  </a:txBody>
                  <a:tcPr marT="45717" marB="45717"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Cambria" pitchFamily="18" charset="0"/>
                        </a:rPr>
                        <a:t>     </a:t>
                      </a:r>
                      <a:r>
                        <a:rPr kumimoji="0" lang="en-US" sz="1800" b="0" i="0" u="none" strike="noStrike" cap="none" normalizeH="0" baseline="0" dirty="0" err="1" smtClean="0">
                          <a:ln>
                            <a:noFill/>
                          </a:ln>
                          <a:solidFill>
                            <a:schemeClr val="tx1"/>
                          </a:solidFill>
                          <a:effectLst/>
                          <a:latin typeface="Cambria" pitchFamily="18" charset="0"/>
                        </a:rPr>
                        <a:t>Penjualan</a:t>
                      </a:r>
                      <a:r>
                        <a:rPr kumimoji="0" lang="en-US" sz="1800" b="0" i="0" u="none" strike="noStrike" cap="none" normalizeH="0" baseline="0" dirty="0" smtClean="0">
                          <a:ln>
                            <a:noFill/>
                          </a:ln>
                          <a:solidFill>
                            <a:schemeClr val="tx1"/>
                          </a:solidFill>
                          <a:effectLst/>
                          <a:latin typeface="Cambria" pitchFamily="18" charset="0"/>
                        </a:rPr>
                        <a:t> ( K )</a:t>
                      </a:r>
                    </a:p>
                  </a:txBody>
                  <a:tcPr marT="45717" marB="45717"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413443">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200" b="0" i="0" u="none" strike="noStrike" cap="none" normalizeH="0" baseline="0" dirty="0" smtClean="0">
                          <a:ln>
                            <a:noFill/>
                          </a:ln>
                          <a:solidFill>
                            <a:schemeClr val="tx1"/>
                          </a:solidFill>
                          <a:effectLst/>
                          <a:latin typeface="Cambria" pitchFamily="18" charset="0"/>
                        </a:rPr>
                        <a:t>(</a:t>
                      </a:r>
                      <a:r>
                        <a:rPr kumimoji="0" lang="en-US" sz="1200" b="0" i="1" u="none" strike="noStrike" cap="none" normalizeH="0" baseline="0" dirty="0" err="1" smtClean="0">
                          <a:ln>
                            <a:noFill/>
                          </a:ln>
                          <a:solidFill>
                            <a:schemeClr val="tx1"/>
                          </a:solidFill>
                          <a:effectLst/>
                          <a:latin typeface="Cambria" pitchFamily="18" charset="0"/>
                        </a:rPr>
                        <a:t>Mencatat</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Penjualan</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Tunai</a:t>
                      </a:r>
                      <a:r>
                        <a:rPr kumimoji="0" lang="id-ID" sz="1200" b="0" i="1" u="none" strike="noStrike" cap="none" normalizeH="0" baseline="0" dirty="0" smtClean="0">
                          <a:ln>
                            <a:noFill/>
                          </a:ln>
                          <a:solidFill>
                            <a:schemeClr val="tx1"/>
                          </a:solidFill>
                          <a:effectLst/>
                          <a:latin typeface="Cambria" pitchFamily="18" charset="0"/>
                        </a:rPr>
                        <a:t> atau kredit)</a:t>
                      </a:r>
                      <a:endParaRPr kumimoji="0" lang="en-US" sz="1200" b="0" i="1" u="none" strike="noStrike" cap="none" normalizeH="0" baseline="0" dirty="0" smtClean="0">
                        <a:ln>
                          <a:noFill/>
                        </a:ln>
                        <a:solidFill>
                          <a:schemeClr val="tx1"/>
                        </a:solidFill>
                        <a:effectLst/>
                        <a:latin typeface="Cambria" pitchFamily="18" charset="0"/>
                      </a:endParaRPr>
                    </a:p>
                  </a:txBody>
                  <a:tcPr marT="45717" marB="45717"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err="1" smtClean="0">
                          <a:ln>
                            <a:noFill/>
                          </a:ln>
                          <a:solidFill>
                            <a:schemeClr val="tx1"/>
                          </a:solidFill>
                          <a:effectLst/>
                          <a:latin typeface="Cambria" pitchFamily="18" charset="0"/>
                        </a:rPr>
                        <a:t>Harga</a:t>
                      </a:r>
                      <a:r>
                        <a:rPr kumimoji="0" lang="en-US" sz="1800" b="0" i="0" u="none" strike="noStrike" cap="none" normalizeH="0" baseline="0" dirty="0" smtClean="0">
                          <a:ln>
                            <a:noFill/>
                          </a:ln>
                          <a:solidFill>
                            <a:schemeClr val="tx1"/>
                          </a:solidFill>
                          <a:effectLst/>
                          <a:latin typeface="Cambria" pitchFamily="18" charset="0"/>
                        </a:rPr>
                        <a:t> </a:t>
                      </a:r>
                      <a:r>
                        <a:rPr kumimoji="0" lang="en-US" sz="1800" b="0" i="0" u="none" strike="noStrike" cap="none" normalizeH="0" baseline="0" dirty="0" err="1" smtClean="0">
                          <a:ln>
                            <a:noFill/>
                          </a:ln>
                          <a:solidFill>
                            <a:schemeClr val="tx1"/>
                          </a:solidFill>
                          <a:effectLst/>
                          <a:latin typeface="Cambria" pitchFamily="18" charset="0"/>
                        </a:rPr>
                        <a:t>Pokok</a:t>
                      </a:r>
                      <a:r>
                        <a:rPr kumimoji="0" lang="en-US" sz="1800" b="0" i="0" u="none" strike="noStrike" cap="none" normalizeH="0" baseline="0" dirty="0" smtClean="0">
                          <a:ln>
                            <a:noFill/>
                          </a:ln>
                          <a:solidFill>
                            <a:schemeClr val="tx1"/>
                          </a:solidFill>
                          <a:effectLst/>
                          <a:latin typeface="Cambria" pitchFamily="18" charset="0"/>
                        </a:rPr>
                        <a:t> </a:t>
                      </a:r>
                      <a:r>
                        <a:rPr kumimoji="0" lang="en-US" sz="1800" b="0" i="0" u="none" strike="noStrike" cap="none" normalizeH="0" baseline="0" dirty="0" err="1" smtClean="0">
                          <a:ln>
                            <a:noFill/>
                          </a:ln>
                          <a:solidFill>
                            <a:schemeClr val="tx1"/>
                          </a:solidFill>
                          <a:effectLst/>
                          <a:latin typeface="Cambria" pitchFamily="18" charset="0"/>
                        </a:rPr>
                        <a:t>Penjualan</a:t>
                      </a:r>
                      <a:r>
                        <a:rPr kumimoji="0" lang="en-US" sz="1800" b="0" i="0" u="none" strike="noStrike" cap="none" normalizeH="0" baseline="0" dirty="0" smtClean="0">
                          <a:ln>
                            <a:noFill/>
                          </a:ln>
                          <a:solidFill>
                            <a:schemeClr val="tx1"/>
                          </a:solidFill>
                          <a:effectLst/>
                          <a:latin typeface="Cambria" pitchFamily="18" charset="0"/>
                        </a:rPr>
                        <a:t> ( D )</a:t>
                      </a:r>
                    </a:p>
                  </a:txBody>
                  <a:tcPr marT="45717" marB="45717"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65750">
                <a:tc>
                  <a:txBody>
                    <a:bodyPr/>
                    <a:lstStyle/>
                    <a:p>
                      <a:endParaRPr lang="en-US" sz="1800">
                        <a:latin typeface="Cambria" pitchFamily="18" charset="0"/>
                      </a:endParaRPr>
                    </a:p>
                  </a:txBody>
                  <a:tcPr marT="45717" marB="45717"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Cambria" pitchFamily="18" charset="0"/>
                        </a:rPr>
                        <a:t>     </a:t>
                      </a:r>
                      <a:r>
                        <a:rPr kumimoji="0" lang="en-US" sz="1800" b="0" i="0" u="none" strike="noStrike" cap="none" normalizeH="0" baseline="0" dirty="0" err="1" smtClean="0">
                          <a:ln>
                            <a:noFill/>
                          </a:ln>
                          <a:solidFill>
                            <a:schemeClr val="tx1"/>
                          </a:solidFill>
                          <a:effectLst/>
                          <a:latin typeface="Cambria" pitchFamily="18" charset="0"/>
                        </a:rPr>
                        <a:t>Persediaan</a:t>
                      </a:r>
                      <a:r>
                        <a:rPr kumimoji="0" lang="en-US" sz="1800" b="0" i="0" u="none" strike="noStrike" cap="none" normalizeH="0" baseline="0" dirty="0" smtClean="0">
                          <a:ln>
                            <a:noFill/>
                          </a:ln>
                          <a:solidFill>
                            <a:schemeClr val="tx1"/>
                          </a:solidFill>
                          <a:effectLst/>
                          <a:latin typeface="Cambria" pitchFamily="18" charset="0"/>
                        </a:rPr>
                        <a:t> </a:t>
                      </a:r>
                      <a:r>
                        <a:rPr kumimoji="0" lang="en-US" sz="1800" b="0" i="0" u="none" strike="noStrike" cap="none" normalizeH="0" baseline="0" dirty="0" err="1" smtClean="0">
                          <a:ln>
                            <a:noFill/>
                          </a:ln>
                          <a:solidFill>
                            <a:schemeClr val="tx1"/>
                          </a:solidFill>
                          <a:effectLst/>
                          <a:latin typeface="Cambria" pitchFamily="18" charset="0"/>
                        </a:rPr>
                        <a:t>Barang</a:t>
                      </a:r>
                      <a:r>
                        <a:rPr kumimoji="0" lang="en-US" sz="1800" b="0" i="0" u="none" strike="noStrike" cap="none" normalizeH="0" baseline="0" dirty="0" smtClean="0">
                          <a:ln>
                            <a:noFill/>
                          </a:ln>
                          <a:solidFill>
                            <a:schemeClr val="tx1"/>
                          </a:solidFill>
                          <a:effectLst/>
                          <a:latin typeface="Cambria" pitchFamily="18" charset="0"/>
                        </a:rPr>
                        <a:t> </a:t>
                      </a:r>
                      <a:r>
                        <a:rPr kumimoji="0" lang="en-US" sz="1800" b="0" i="0" u="none" strike="noStrike" cap="none" normalizeH="0" baseline="0" dirty="0" err="1" smtClean="0">
                          <a:ln>
                            <a:noFill/>
                          </a:ln>
                          <a:solidFill>
                            <a:schemeClr val="tx1"/>
                          </a:solidFill>
                          <a:effectLst/>
                          <a:latin typeface="Cambria" pitchFamily="18" charset="0"/>
                        </a:rPr>
                        <a:t>Dagangan</a:t>
                      </a:r>
                      <a:r>
                        <a:rPr kumimoji="0" lang="en-US" sz="1800" b="0" i="0" u="none" strike="noStrike" cap="none" normalizeH="0" baseline="0" dirty="0" smtClean="0">
                          <a:ln>
                            <a:noFill/>
                          </a:ln>
                          <a:solidFill>
                            <a:schemeClr val="tx1"/>
                          </a:solidFill>
                          <a:effectLst/>
                          <a:latin typeface="Cambria" pitchFamily="18" charset="0"/>
                        </a:rPr>
                        <a:t> ( K ) </a:t>
                      </a:r>
                    </a:p>
                  </a:txBody>
                  <a:tcPr marT="45717" marB="45717"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65750">
                <a:tc>
                  <a:txBody>
                    <a:bodyPr/>
                    <a:lstStyle/>
                    <a:p>
                      <a:endParaRPr lang="en-US" sz="1800">
                        <a:latin typeface="Cambria" pitchFamily="18" charset="0"/>
                      </a:endParaRPr>
                    </a:p>
                  </a:txBody>
                  <a:tcPr marT="45717" marB="45717"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Mencatat</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Harga</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Pokok</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barang</a:t>
                      </a:r>
                      <a:r>
                        <a:rPr kumimoji="0" lang="en-US" sz="1200" b="0" i="1" u="none" strike="noStrike" cap="none" normalizeH="0" baseline="0" dirty="0" smtClean="0">
                          <a:ln>
                            <a:noFill/>
                          </a:ln>
                          <a:solidFill>
                            <a:schemeClr val="tx1"/>
                          </a:solidFill>
                          <a:effectLst/>
                          <a:latin typeface="Cambria" pitchFamily="18" charset="0"/>
                        </a:rPr>
                        <a:t> Yang </a:t>
                      </a:r>
                      <a:r>
                        <a:rPr kumimoji="0" lang="en-US" sz="1200" b="0" i="1" u="none" strike="noStrike" cap="none" normalizeH="0" baseline="0" dirty="0" err="1" smtClean="0">
                          <a:ln>
                            <a:noFill/>
                          </a:ln>
                          <a:solidFill>
                            <a:schemeClr val="tx1"/>
                          </a:solidFill>
                          <a:effectLst/>
                          <a:latin typeface="Cambria" pitchFamily="18" charset="0"/>
                        </a:rPr>
                        <a:t>Terjual</a:t>
                      </a:r>
                      <a:r>
                        <a:rPr kumimoji="0" lang="en-US" sz="1200" b="0" i="1" u="none" strike="noStrike" cap="none" normalizeH="0" baseline="0" dirty="0" smtClean="0">
                          <a:ln>
                            <a:noFill/>
                          </a:ln>
                          <a:solidFill>
                            <a:schemeClr val="tx1"/>
                          </a:solidFill>
                          <a:effectLst/>
                          <a:latin typeface="Cambria" pitchFamily="18" charset="0"/>
                        </a:rPr>
                        <a:t> )</a:t>
                      </a:r>
                    </a:p>
                  </a:txBody>
                  <a:tcPr marT="45717" marB="45717"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65750">
                <a:tc>
                  <a:txBody>
                    <a:bodyPr/>
                    <a:lstStyle/>
                    <a:p>
                      <a:endParaRPr lang="en-US" sz="1800" dirty="0">
                        <a:latin typeface="Cambria" pitchFamily="18" charset="0"/>
                      </a:endParaRPr>
                    </a:p>
                  </a:txBody>
                  <a:tcPr marT="45717" marB="45717"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endParaRPr kumimoji="0" lang="id-ID" sz="1800" b="0" i="0" u="none" strike="noStrike" cap="none" normalizeH="0" baseline="0" dirty="0" smtClean="0">
                        <a:ln>
                          <a:noFill/>
                        </a:ln>
                        <a:solidFill>
                          <a:schemeClr val="tx1"/>
                        </a:solidFill>
                        <a:effectLst/>
                        <a:latin typeface="Cambria" pitchFamily="18" charset="0"/>
                      </a:endParaRPr>
                    </a:p>
                  </a:txBody>
                  <a:tcPr marT="45717" marB="45717"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65750">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600" b="0" i="0" u="none" strike="noStrike" cap="none" normalizeH="0" baseline="0" dirty="0" err="1" smtClean="0">
                          <a:ln>
                            <a:noFill/>
                          </a:ln>
                          <a:solidFill>
                            <a:schemeClr val="tx1"/>
                          </a:solidFill>
                          <a:effectLst/>
                          <a:latin typeface="Cambria" pitchFamily="18" charset="0"/>
                        </a:rPr>
                        <a:t>Retur</a:t>
                      </a:r>
                      <a:r>
                        <a:rPr kumimoji="0" lang="en-US" sz="1600" b="0" i="0" u="none" strike="noStrike" cap="none" normalizeH="0" baseline="0" dirty="0" smtClean="0">
                          <a:ln>
                            <a:noFill/>
                          </a:ln>
                          <a:solidFill>
                            <a:schemeClr val="tx1"/>
                          </a:solidFill>
                          <a:effectLst/>
                          <a:latin typeface="Cambria" pitchFamily="18" charset="0"/>
                        </a:rPr>
                        <a:t> </a:t>
                      </a:r>
                      <a:r>
                        <a:rPr kumimoji="0" lang="en-US" sz="1600" b="0" i="0" u="none" strike="noStrike" cap="none" normalizeH="0" baseline="0" dirty="0" err="1" smtClean="0">
                          <a:ln>
                            <a:noFill/>
                          </a:ln>
                          <a:solidFill>
                            <a:schemeClr val="tx1"/>
                          </a:solidFill>
                          <a:effectLst/>
                          <a:latin typeface="Cambria" pitchFamily="18" charset="0"/>
                        </a:rPr>
                        <a:t>Penjualan</a:t>
                      </a:r>
                      <a:r>
                        <a:rPr kumimoji="0" lang="en-US" sz="1600" b="0" i="0" u="none" strike="noStrike" cap="none" normalizeH="0" baseline="0" dirty="0" smtClean="0">
                          <a:ln>
                            <a:noFill/>
                          </a:ln>
                          <a:solidFill>
                            <a:schemeClr val="tx1"/>
                          </a:solidFill>
                          <a:effectLst/>
                          <a:latin typeface="Cambria" pitchFamily="18" charset="0"/>
                        </a:rPr>
                        <a:t>  ( D )</a:t>
                      </a:r>
                    </a:p>
                  </a:txBody>
                  <a:tcPr marT="45717" marB="45717"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err="1" smtClean="0">
                          <a:ln>
                            <a:noFill/>
                          </a:ln>
                          <a:solidFill>
                            <a:schemeClr val="tx1"/>
                          </a:solidFill>
                          <a:effectLst/>
                          <a:latin typeface="Cambria" pitchFamily="18" charset="0"/>
                        </a:rPr>
                        <a:t>Retur</a:t>
                      </a:r>
                      <a:r>
                        <a:rPr kumimoji="0" lang="en-US" sz="1800" b="0" i="0" u="none" strike="noStrike" cap="none" normalizeH="0" baseline="0" dirty="0" smtClean="0">
                          <a:ln>
                            <a:noFill/>
                          </a:ln>
                          <a:solidFill>
                            <a:schemeClr val="tx1"/>
                          </a:solidFill>
                          <a:effectLst/>
                          <a:latin typeface="Cambria" pitchFamily="18" charset="0"/>
                        </a:rPr>
                        <a:t> </a:t>
                      </a:r>
                      <a:r>
                        <a:rPr kumimoji="0" lang="en-US" sz="1800" b="0" i="0" u="none" strike="noStrike" cap="none" normalizeH="0" baseline="0" dirty="0" err="1" smtClean="0">
                          <a:ln>
                            <a:noFill/>
                          </a:ln>
                          <a:solidFill>
                            <a:schemeClr val="tx1"/>
                          </a:solidFill>
                          <a:effectLst/>
                          <a:latin typeface="Cambria" pitchFamily="18" charset="0"/>
                        </a:rPr>
                        <a:t>Penjualan</a:t>
                      </a:r>
                      <a:r>
                        <a:rPr kumimoji="0" lang="en-US" sz="1800" b="0" i="0" u="none" strike="noStrike" cap="none" normalizeH="0" baseline="0" dirty="0" smtClean="0">
                          <a:ln>
                            <a:noFill/>
                          </a:ln>
                          <a:solidFill>
                            <a:schemeClr val="tx1"/>
                          </a:solidFill>
                          <a:effectLst/>
                          <a:latin typeface="Cambria" pitchFamily="18" charset="0"/>
                        </a:rPr>
                        <a:t> ( D )</a:t>
                      </a:r>
                    </a:p>
                  </a:txBody>
                  <a:tcPr marT="45717" marB="45717"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96230">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Cambria" pitchFamily="18" charset="0"/>
                        </a:rPr>
                        <a:t>     </a:t>
                      </a:r>
                      <a:r>
                        <a:rPr kumimoji="0" lang="en-US" sz="2000" b="0" i="0" u="none" strike="noStrike" cap="none" normalizeH="0" baseline="0" dirty="0" err="1" smtClean="0">
                          <a:ln>
                            <a:noFill/>
                          </a:ln>
                          <a:solidFill>
                            <a:schemeClr val="tx1"/>
                          </a:solidFill>
                          <a:effectLst/>
                          <a:latin typeface="Cambria" pitchFamily="18" charset="0"/>
                        </a:rPr>
                        <a:t>Kas</a:t>
                      </a:r>
                      <a:r>
                        <a:rPr kumimoji="0" lang="en-US" sz="2000" b="0" i="0" u="none" strike="noStrike" cap="none" normalizeH="0" baseline="0" dirty="0" smtClean="0">
                          <a:ln>
                            <a:noFill/>
                          </a:ln>
                          <a:solidFill>
                            <a:schemeClr val="tx1"/>
                          </a:solidFill>
                          <a:effectLst/>
                          <a:latin typeface="Cambria" pitchFamily="18" charset="0"/>
                        </a:rPr>
                        <a:t> </a:t>
                      </a:r>
                      <a:r>
                        <a:rPr kumimoji="0" lang="id-ID" sz="2000" b="0" i="0" u="none" strike="noStrike" cap="none" normalizeH="0" baseline="0" dirty="0" smtClean="0">
                          <a:ln>
                            <a:noFill/>
                          </a:ln>
                          <a:solidFill>
                            <a:schemeClr val="tx1"/>
                          </a:solidFill>
                          <a:effectLst/>
                          <a:latin typeface="Cambria" pitchFamily="18" charset="0"/>
                        </a:rPr>
                        <a:t>/ Piutang dagang</a:t>
                      </a:r>
                      <a:r>
                        <a:rPr kumimoji="0" lang="en-US" sz="2000" b="0" i="0" u="none" strike="noStrike" cap="none" normalizeH="0" baseline="0" dirty="0" smtClean="0">
                          <a:ln>
                            <a:noFill/>
                          </a:ln>
                          <a:solidFill>
                            <a:schemeClr val="tx1"/>
                          </a:solidFill>
                          <a:effectLst/>
                          <a:latin typeface="Cambria" pitchFamily="18" charset="0"/>
                        </a:rPr>
                        <a:t>( K )</a:t>
                      </a:r>
                    </a:p>
                  </a:txBody>
                  <a:tcPr marT="45717" marB="45717"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Cambria" pitchFamily="18" charset="0"/>
                        </a:rPr>
                        <a:t>     </a:t>
                      </a:r>
                      <a:r>
                        <a:rPr kumimoji="0" lang="en-US" sz="1800" b="0" i="0" u="none" strike="noStrike" cap="none" normalizeH="0" baseline="0" dirty="0" err="1" smtClean="0">
                          <a:ln>
                            <a:noFill/>
                          </a:ln>
                          <a:solidFill>
                            <a:schemeClr val="tx1"/>
                          </a:solidFill>
                          <a:effectLst/>
                          <a:latin typeface="Cambria" pitchFamily="18" charset="0"/>
                        </a:rPr>
                        <a:t>Kas</a:t>
                      </a:r>
                      <a:r>
                        <a:rPr kumimoji="0" lang="en-US" sz="1800" b="0" i="0" u="none" strike="noStrike" cap="none" normalizeH="0" baseline="0" dirty="0" smtClean="0">
                          <a:ln>
                            <a:noFill/>
                          </a:ln>
                          <a:solidFill>
                            <a:schemeClr val="tx1"/>
                          </a:solidFill>
                          <a:effectLst/>
                          <a:latin typeface="Cambria" pitchFamily="18" charset="0"/>
                        </a:rPr>
                        <a:t> / </a:t>
                      </a:r>
                      <a:r>
                        <a:rPr kumimoji="0" lang="en-US" sz="1800" b="0" i="0" u="none" strike="noStrike" cap="none" normalizeH="0" baseline="0" dirty="0" err="1" smtClean="0">
                          <a:ln>
                            <a:noFill/>
                          </a:ln>
                          <a:solidFill>
                            <a:schemeClr val="tx1"/>
                          </a:solidFill>
                          <a:effectLst/>
                          <a:latin typeface="Cambria" pitchFamily="18" charset="0"/>
                        </a:rPr>
                        <a:t>Piutang</a:t>
                      </a:r>
                      <a:r>
                        <a:rPr kumimoji="0" lang="en-US" sz="1800" b="0" i="0" u="none" strike="noStrike" cap="none" normalizeH="0" baseline="0" dirty="0" smtClean="0">
                          <a:ln>
                            <a:noFill/>
                          </a:ln>
                          <a:solidFill>
                            <a:schemeClr val="tx1"/>
                          </a:solidFill>
                          <a:effectLst/>
                          <a:latin typeface="Cambria" pitchFamily="18" charset="0"/>
                        </a:rPr>
                        <a:t> </a:t>
                      </a:r>
                      <a:r>
                        <a:rPr kumimoji="0" lang="en-US" sz="1800" b="0" i="0" u="none" strike="noStrike" cap="none" normalizeH="0" baseline="0" dirty="0" err="1" smtClean="0">
                          <a:ln>
                            <a:noFill/>
                          </a:ln>
                          <a:solidFill>
                            <a:schemeClr val="tx1"/>
                          </a:solidFill>
                          <a:effectLst/>
                          <a:latin typeface="Cambria" pitchFamily="18" charset="0"/>
                        </a:rPr>
                        <a:t>Dagang</a:t>
                      </a:r>
                      <a:r>
                        <a:rPr kumimoji="0" lang="en-US" sz="1800" b="0" i="0" u="none" strike="noStrike" cap="none" normalizeH="0" baseline="0" dirty="0" smtClean="0">
                          <a:ln>
                            <a:noFill/>
                          </a:ln>
                          <a:solidFill>
                            <a:schemeClr val="tx1"/>
                          </a:solidFill>
                          <a:effectLst/>
                          <a:latin typeface="Cambria" pitchFamily="18" charset="0"/>
                        </a:rPr>
                        <a:t>  ( K )</a:t>
                      </a:r>
                    </a:p>
                  </a:txBody>
                  <a:tcPr marT="45717" marB="45717"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04718">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200" b="0" i="1" u="none" strike="noStrike" cap="none" normalizeH="0" baseline="0" dirty="0" smtClean="0">
                          <a:ln>
                            <a:noFill/>
                          </a:ln>
                          <a:solidFill>
                            <a:schemeClr val="tx1"/>
                          </a:solidFill>
                          <a:effectLst/>
                          <a:latin typeface="Cambria" pitchFamily="18" charset="0"/>
                        </a:rPr>
                        <a:t>(</a:t>
                      </a:r>
                      <a:r>
                        <a:rPr kumimoji="0" lang="en-US" sz="1200" b="0" i="1" u="none" strike="noStrike" cap="none" normalizeH="0" baseline="0" dirty="0" err="1" smtClean="0">
                          <a:ln>
                            <a:noFill/>
                          </a:ln>
                          <a:solidFill>
                            <a:schemeClr val="tx1"/>
                          </a:solidFill>
                          <a:effectLst/>
                          <a:latin typeface="Cambria" pitchFamily="18" charset="0"/>
                        </a:rPr>
                        <a:t>Mencatat</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retur</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dan</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pengurangan</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harga</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Tunai</a:t>
                      </a:r>
                      <a:r>
                        <a:rPr kumimoji="0" lang="en-US" sz="1200" b="0" i="1" u="none" strike="noStrike" cap="none" normalizeH="0" baseline="0" dirty="0" smtClean="0">
                          <a:ln>
                            <a:noFill/>
                          </a:ln>
                          <a:solidFill>
                            <a:schemeClr val="tx1"/>
                          </a:solidFill>
                          <a:effectLst/>
                          <a:latin typeface="Cambria" pitchFamily="18" charset="0"/>
                        </a:rPr>
                        <a:t> </a:t>
                      </a:r>
                      <a:r>
                        <a:rPr kumimoji="0" lang="id-ID" sz="1200" b="0" i="1" u="none" strike="noStrike" cap="none" normalizeH="0" baseline="0" dirty="0" smtClean="0">
                          <a:ln>
                            <a:noFill/>
                          </a:ln>
                          <a:solidFill>
                            <a:schemeClr val="tx1"/>
                          </a:solidFill>
                          <a:effectLst/>
                          <a:latin typeface="Cambria" pitchFamily="18" charset="0"/>
                        </a:rPr>
                        <a:t> atau kredit</a:t>
                      </a:r>
                      <a:r>
                        <a:rPr kumimoji="0" lang="en-US" sz="1200" b="0" i="1" u="none" strike="noStrike" cap="none" normalizeH="0" baseline="0" dirty="0" smtClean="0">
                          <a:ln>
                            <a:noFill/>
                          </a:ln>
                          <a:solidFill>
                            <a:schemeClr val="tx1"/>
                          </a:solidFill>
                          <a:effectLst/>
                          <a:latin typeface="Cambria" pitchFamily="18" charset="0"/>
                        </a:rPr>
                        <a:t>)</a:t>
                      </a:r>
                    </a:p>
                  </a:txBody>
                  <a:tcPr marT="45717" marB="45717"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mencatat</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retur</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penjualan</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berkaitan</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dengan</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pengurangan</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hutang</a:t>
                      </a:r>
                      <a:r>
                        <a:rPr kumimoji="0" lang="en-US" sz="1200" b="0" i="1" u="none" strike="noStrike" cap="none" normalizeH="0" baseline="0" dirty="0" smtClean="0">
                          <a:ln>
                            <a:noFill/>
                          </a:ln>
                          <a:solidFill>
                            <a:schemeClr val="tx1"/>
                          </a:solidFill>
                          <a:effectLst/>
                          <a:latin typeface="Cambria" pitchFamily="18" charset="0"/>
                        </a:rPr>
                        <a:t>)</a:t>
                      </a:r>
                    </a:p>
                  </a:txBody>
                  <a:tcPr marT="45717" marB="45717"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96230">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endParaRPr kumimoji="0" lang="en-US" sz="2000" b="0" i="0" u="none" strike="noStrike" cap="none" normalizeH="0" baseline="0" dirty="0" smtClean="0">
                        <a:ln>
                          <a:noFill/>
                        </a:ln>
                        <a:solidFill>
                          <a:schemeClr val="tx1"/>
                        </a:solidFill>
                        <a:effectLst/>
                        <a:latin typeface="Cambria" pitchFamily="18" charset="0"/>
                      </a:endParaRPr>
                    </a:p>
                  </a:txBody>
                  <a:tcPr marT="45717" marB="45717"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err="1" smtClean="0">
                          <a:ln>
                            <a:noFill/>
                          </a:ln>
                          <a:solidFill>
                            <a:schemeClr val="tx1"/>
                          </a:solidFill>
                          <a:effectLst/>
                          <a:latin typeface="Cambria" pitchFamily="18" charset="0"/>
                        </a:rPr>
                        <a:t>Persedian</a:t>
                      </a:r>
                      <a:r>
                        <a:rPr kumimoji="0" lang="en-US" sz="1800" b="0" i="0" u="none" strike="noStrike" cap="none" normalizeH="0" baseline="0" dirty="0" smtClean="0">
                          <a:ln>
                            <a:noFill/>
                          </a:ln>
                          <a:solidFill>
                            <a:schemeClr val="tx1"/>
                          </a:solidFill>
                          <a:effectLst/>
                          <a:latin typeface="Cambria" pitchFamily="18" charset="0"/>
                        </a:rPr>
                        <a:t> </a:t>
                      </a:r>
                      <a:r>
                        <a:rPr kumimoji="0" lang="en-US" sz="1800" b="0" i="0" u="none" strike="noStrike" cap="none" normalizeH="0" baseline="0" dirty="0" err="1" smtClean="0">
                          <a:ln>
                            <a:noFill/>
                          </a:ln>
                          <a:solidFill>
                            <a:schemeClr val="tx1"/>
                          </a:solidFill>
                          <a:effectLst/>
                          <a:latin typeface="Cambria" pitchFamily="18" charset="0"/>
                        </a:rPr>
                        <a:t>Barang</a:t>
                      </a:r>
                      <a:r>
                        <a:rPr kumimoji="0" lang="en-US" sz="1800" b="0" i="0" u="none" strike="noStrike" cap="none" normalizeH="0" baseline="0" dirty="0" smtClean="0">
                          <a:ln>
                            <a:noFill/>
                          </a:ln>
                          <a:solidFill>
                            <a:schemeClr val="tx1"/>
                          </a:solidFill>
                          <a:effectLst/>
                          <a:latin typeface="Cambria" pitchFamily="18" charset="0"/>
                        </a:rPr>
                        <a:t> </a:t>
                      </a:r>
                      <a:r>
                        <a:rPr kumimoji="0" lang="en-US" sz="1800" b="0" i="0" u="none" strike="noStrike" cap="none" normalizeH="0" baseline="0" dirty="0" err="1" smtClean="0">
                          <a:ln>
                            <a:noFill/>
                          </a:ln>
                          <a:solidFill>
                            <a:schemeClr val="tx1"/>
                          </a:solidFill>
                          <a:effectLst/>
                          <a:latin typeface="Cambria" pitchFamily="18" charset="0"/>
                        </a:rPr>
                        <a:t>Dagangan</a:t>
                      </a:r>
                      <a:r>
                        <a:rPr kumimoji="0" lang="en-US" sz="1800" b="0" i="0" u="none" strike="noStrike" cap="none" normalizeH="0" baseline="0" dirty="0" smtClean="0">
                          <a:ln>
                            <a:noFill/>
                          </a:ln>
                          <a:solidFill>
                            <a:schemeClr val="tx1"/>
                          </a:solidFill>
                          <a:effectLst/>
                          <a:latin typeface="Cambria" pitchFamily="18" charset="0"/>
                        </a:rPr>
                        <a:t> ( D )</a:t>
                      </a:r>
                    </a:p>
                  </a:txBody>
                  <a:tcPr marT="45717" marB="45717"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96230">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endParaRPr kumimoji="0" lang="id-ID" sz="2000" b="0" i="0" u="none" strike="noStrike" cap="none" normalizeH="0" baseline="0" smtClean="0">
                        <a:ln>
                          <a:noFill/>
                        </a:ln>
                        <a:solidFill>
                          <a:schemeClr val="tx1"/>
                        </a:solidFill>
                        <a:effectLst/>
                        <a:latin typeface="Cambria" pitchFamily="18" charset="0"/>
                      </a:endParaRPr>
                    </a:p>
                  </a:txBody>
                  <a:tcPr marT="45717" marB="45717"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Cambria" pitchFamily="18" charset="0"/>
                        </a:rPr>
                        <a:t>     </a:t>
                      </a:r>
                      <a:r>
                        <a:rPr kumimoji="0" lang="id-ID" sz="1800" b="0" i="0" u="none" strike="noStrike" cap="none" normalizeH="0" baseline="0" dirty="0" smtClean="0">
                          <a:ln>
                            <a:noFill/>
                          </a:ln>
                          <a:solidFill>
                            <a:schemeClr val="tx1"/>
                          </a:solidFill>
                          <a:effectLst/>
                          <a:latin typeface="Cambria" pitchFamily="18" charset="0"/>
                        </a:rPr>
                        <a:t>          </a:t>
                      </a:r>
                      <a:r>
                        <a:rPr kumimoji="0" lang="en-US" sz="1800" b="0" i="0" u="none" strike="noStrike" cap="none" normalizeH="0" baseline="0" dirty="0" err="1" smtClean="0">
                          <a:ln>
                            <a:noFill/>
                          </a:ln>
                          <a:solidFill>
                            <a:schemeClr val="tx1"/>
                          </a:solidFill>
                          <a:effectLst/>
                          <a:latin typeface="Cambria" pitchFamily="18" charset="0"/>
                        </a:rPr>
                        <a:t>Harga</a:t>
                      </a:r>
                      <a:r>
                        <a:rPr kumimoji="0" lang="en-US" sz="1800" b="0" i="0" u="none" strike="noStrike" cap="none" normalizeH="0" baseline="0" dirty="0" smtClean="0">
                          <a:ln>
                            <a:noFill/>
                          </a:ln>
                          <a:solidFill>
                            <a:schemeClr val="tx1"/>
                          </a:solidFill>
                          <a:effectLst/>
                          <a:latin typeface="Cambria" pitchFamily="18" charset="0"/>
                        </a:rPr>
                        <a:t> </a:t>
                      </a:r>
                      <a:r>
                        <a:rPr kumimoji="0" lang="en-US" sz="1800" b="0" i="0" u="none" strike="noStrike" cap="none" normalizeH="0" baseline="0" dirty="0" err="1" smtClean="0">
                          <a:ln>
                            <a:noFill/>
                          </a:ln>
                          <a:solidFill>
                            <a:schemeClr val="tx1"/>
                          </a:solidFill>
                          <a:effectLst/>
                          <a:latin typeface="Cambria" pitchFamily="18" charset="0"/>
                        </a:rPr>
                        <a:t>Pokok</a:t>
                      </a:r>
                      <a:r>
                        <a:rPr kumimoji="0" lang="en-US" sz="1800" b="0" i="0" u="none" strike="noStrike" cap="none" normalizeH="0" baseline="0" dirty="0" smtClean="0">
                          <a:ln>
                            <a:noFill/>
                          </a:ln>
                          <a:solidFill>
                            <a:schemeClr val="tx1"/>
                          </a:solidFill>
                          <a:effectLst/>
                          <a:latin typeface="Cambria" pitchFamily="18" charset="0"/>
                        </a:rPr>
                        <a:t> </a:t>
                      </a:r>
                      <a:r>
                        <a:rPr kumimoji="0" lang="en-US" sz="1800" b="0" i="0" u="none" strike="noStrike" cap="none" normalizeH="0" baseline="0" dirty="0" err="1" smtClean="0">
                          <a:ln>
                            <a:noFill/>
                          </a:ln>
                          <a:solidFill>
                            <a:schemeClr val="tx1"/>
                          </a:solidFill>
                          <a:effectLst/>
                          <a:latin typeface="Cambria" pitchFamily="18" charset="0"/>
                        </a:rPr>
                        <a:t>Penjualan</a:t>
                      </a:r>
                      <a:r>
                        <a:rPr kumimoji="0" lang="en-US" sz="1800" b="0" i="0" u="none" strike="noStrike" cap="none" normalizeH="0" baseline="0" dirty="0" smtClean="0">
                          <a:ln>
                            <a:noFill/>
                          </a:ln>
                          <a:solidFill>
                            <a:schemeClr val="tx1"/>
                          </a:solidFill>
                          <a:effectLst/>
                          <a:latin typeface="Cambria" pitchFamily="18" charset="0"/>
                        </a:rPr>
                        <a:t> ( K )</a:t>
                      </a:r>
                    </a:p>
                  </a:txBody>
                  <a:tcPr marT="45717" marB="45717"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457189">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endParaRPr kumimoji="0" lang="en-US" sz="1600" b="0" i="0" u="none" strike="noStrike" cap="none" normalizeH="0" baseline="0" dirty="0" smtClean="0">
                        <a:ln>
                          <a:noFill/>
                        </a:ln>
                        <a:solidFill>
                          <a:schemeClr val="tx1"/>
                        </a:solidFill>
                        <a:effectLst/>
                        <a:latin typeface="Cambria" pitchFamily="18" charset="0"/>
                      </a:endParaRPr>
                    </a:p>
                  </a:txBody>
                  <a:tcPr marT="45717" marB="45717"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200" b="0" i="1" u="none" strike="noStrike" cap="none" normalizeH="0" baseline="0" dirty="0" smtClean="0">
                          <a:ln>
                            <a:noFill/>
                          </a:ln>
                          <a:solidFill>
                            <a:schemeClr val="tx1"/>
                          </a:solidFill>
                          <a:effectLst/>
                          <a:latin typeface="Cambria" pitchFamily="18" charset="0"/>
                        </a:rPr>
                        <a:t>(</a:t>
                      </a:r>
                      <a:r>
                        <a:rPr kumimoji="0" lang="en-US" sz="1200" b="0" i="1" u="none" strike="noStrike" cap="none" normalizeH="0" baseline="0" dirty="0" err="1" smtClean="0">
                          <a:ln>
                            <a:noFill/>
                          </a:ln>
                          <a:solidFill>
                            <a:schemeClr val="tx1"/>
                          </a:solidFill>
                          <a:effectLst/>
                          <a:latin typeface="Cambria" pitchFamily="18" charset="0"/>
                        </a:rPr>
                        <a:t>mencatat</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retur</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penjualan</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sebesar</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harga</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pokok</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berkaitan</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gengan</a:t>
                      </a:r>
                      <a:r>
                        <a:rPr kumimoji="0" lang="en-US" sz="1200" b="0" i="1" u="none" strike="noStrike" cap="none" normalizeH="0" baseline="0" dirty="0" smtClean="0">
                          <a:ln>
                            <a:noFill/>
                          </a:ln>
                          <a:solidFill>
                            <a:schemeClr val="tx1"/>
                          </a:solidFill>
                          <a:effectLst/>
                          <a:latin typeface="Cambria" pitchFamily="18" charset="0"/>
                        </a:rPr>
                        <a:t> </a:t>
                      </a:r>
                      <a:r>
                        <a:rPr kumimoji="0" lang="en-US" sz="1200" b="0" i="1" u="none" strike="noStrike" cap="none" normalizeH="0" baseline="0" dirty="0" err="1" smtClean="0">
                          <a:ln>
                            <a:noFill/>
                          </a:ln>
                          <a:solidFill>
                            <a:schemeClr val="tx1"/>
                          </a:solidFill>
                          <a:effectLst/>
                          <a:latin typeface="Cambria" pitchFamily="18" charset="0"/>
                        </a:rPr>
                        <a:t>penerimaanbarang</a:t>
                      </a:r>
                      <a:r>
                        <a:rPr kumimoji="0" lang="en-US" sz="1200" b="0" i="1" u="none" strike="noStrike" cap="none" normalizeH="0" baseline="0" dirty="0" smtClean="0">
                          <a:ln>
                            <a:noFill/>
                          </a:ln>
                          <a:solidFill>
                            <a:schemeClr val="tx1"/>
                          </a:solidFill>
                          <a:effectLst/>
                          <a:latin typeface="Cambria" pitchFamily="18" charset="0"/>
                        </a:rPr>
                        <a:t> )</a:t>
                      </a:r>
                    </a:p>
                  </a:txBody>
                  <a:tcPr marT="45717" marB="45717"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bl>
          </a:graphicData>
        </a:graphic>
      </p:graphicFrame>
    </p:spTree>
    <p:extLst>
      <p:ext uri="{BB962C8B-B14F-4D97-AF65-F5344CB8AC3E}">
        <p14:creationId xmlns:p14="http://schemas.microsoft.com/office/powerpoint/2010/main" val="31923663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0" presetClass="path" presetSubtype="0" accel="50000" decel="50000" fill="hold" nodeType="withEffect">
                                  <p:stCondLst>
                                    <p:cond delay="0"/>
                                  </p:stCondLst>
                                  <p:iterate type="lt">
                                    <p:tmPct val="0"/>
                                  </p:iterate>
                                  <p:childTnLst>
                                    <p:animMotion origin="layout" path="M 4.16667E-6 -3.89454E-6 C 0.06632 0.09598 0.13298 0.19219 0.18559 0.34991 C 0.23819 0.50764 0.27656 0.72688 0.3151 0.94635 " pathEditMode="relative" rAng="0" ptsTypes="aaA">
                                      <p:cBhvr>
                                        <p:cTn id="12" dur="1000" spd="-100000" fill="hold"/>
                                        <p:tgtEl>
                                          <p:spTgt spid="10"/>
                                        </p:tgtEl>
                                        <p:attrNameLst>
                                          <p:attrName>ppt_x</p:attrName>
                                          <p:attrName>ppt_y</p:attrName>
                                        </p:attrNameLst>
                                      </p:cBhvr>
                                      <p:rCtr x="15700" y="473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bg1">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8" name="Title 1"/>
          <p:cNvSpPr txBox="1">
            <a:spLocks/>
          </p:cNvSpPr>
          <p:nvPr/>
        </p:nvSpPr>
        <p:spPr>
          <a:xfrm>
            <a:off x="1452736" y="44624"/>
            <a:ext cx="7727776" cy="1066800"/>
          </a:xfrm>
          <a:prstGeom prst="rect">
            <a:avLst/>
          </a:prstGeom>
          <a:ex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2400" dirty="0" smtClean="0">
                <a:ln w="6350">
                  <a:solidFill>
                    <a:schemeClr val="accent1">
                      <a:shade val="43000"/>
                    </a:schemeClr>
                  </a:solidFill>
                </a:ln>
                <a:solidFill>
                  <a:srgbClr val="F07F6D"/>
                </a:solidFill>
                <a:effectLst>
                  <a:outerShdw blurRad="26000" dist="26000" dir="14500000" algn="tl" rotWithShape="0">
                    <a:srgbClr val="000000">
                      <a:alpha val="40000"/>
                    </a:srgbClr>
                  </a:outerShdw>
                </a:effectLst>
              </a:rPr>
              <a:t>PENTATATAN PENJUALAN  DAN PENERIMAAN KAS</a:t>
            </a:r>
            <a:endParaRPr lang="id-ID" sz="2400" dirty="0">
              <a:ln w="6350">
                <a:solidFill>
                  <a:schemeClr val="accent1">
                    <a:shade val="43000"/>
                  </a:schemeClr>
                </a:solidFill>
              </a:ln>
              <a:solidFill>
                <a:srgbClr val="F07F6D"/>
              </a:solidFill>
              <a:effectLst>
                <a:outerShdw blurRad="26000" dist="26000" dir="14500000" algn="tl" rotWithShape="0">
                  <a:srgbClr val="000000">
                    <a:alpha val="40000"/>
                  </a:srgbClr>
                </a:outerShdw>
              </a:effectLst>
            </a:endParaRPr>
          </a:p>
        </p:txBody>
      </p:sp>
      <p:pic>
        <p:nvPicPr>
          <p:cNvPr id="10" name="Picture 9" descr="10738245_daisycopy.jpg"/>
          <p:cNvPicPr>
            <a:picLocks noChangeAspect="1"/>
          </p:cNvPicPr>
          <p:nvPr/>
        </p:nvPicPr>
        <p:blipFill>
          <a:blip r:embed="rId3" cstate="print"/>
          <a:srcRect/>
          <a:stretch>
            <a:fillRect/>
          </a:stretch>
        </p:blipFill>
        <p:spPr>
          <a:xfrm>
            <a:off x="611560" y="116632"/>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graphicFrame>
        <p:nvGraphicFramePr>
          <p:cNvPr id="6" name="Group 148"/>
          <p:cNvGraphicFramePr>
            <a:graphicFrameLocks noGrp="1"/>
          </p:cNvGraphicFramePr>
          <p:nvPr>
            <p:extLst>
              <p:ext uri="{D42A27DB-BD31-4B8C-83A1-F6EECF244321}">
                <p14:modId xmlns:p14="http://schemas.microsoft.com/office/powerpoint/2010/main" val="2070952006"/>
              </p:ext>
            </p:extLst>
          </p:nvPr>
        </p:nvGraphicFramePr>
        <p:xfrm>
          <a:off x="228600" y="1812564"/>
          <a:ext cx="8763000" cy="3992700"/>
        </p:xfrm>
        <a:graphic>
          <a:graphicData uri="http://schemas.openxmlformats.org/drawingml/2006/table">
            <a:tbl>
              <a:tblPr/>
              <a:tblGrid>
                <a:gridCol w="4381500"/>
                <a:gridCol w="4381500"/>
              </a:tblGrid>
              <a:tr h="518123">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2800" b="0" i="0" u="none" strike="noStrike" cap="none" normalizeH="0" baseline="0" dirty="0" smtClean="0">
                          <a:ln>
                            <a:noFill/>
                          </a:ln>
                          <a:solidFill>
                            <a:schemeClr val="tx1"/>
                          </a:solidFill>
                          <a:effectLst/>
                          <a:latin typeface="Times New Roman" pitchFamily="18" charset="0"/>
                        </a:rPr>
                        <a:t>PERIODIK</a:t>
                      </a:r>
                      <a:endParaRPr kumimoji="0" lang="en-US" sz="2800" b="0" i="0" u="none" strike="noStrike" cap="none" normalizeH="0" baseline="0" dirty="0" smtClean="0">
                        <a:ln>
                          <a:noFill/>
                        </a:ln>
                        <a:solidFill>
                          <a:schemeClr val="tx1"/>
                        </a:solidFill>
                        <a:effectLst/>
                        <a:latin typeface="Times New Roman" pitchFamily="18" charset="0"/>
                      </a:endParaRPr>
                    </a:p>
                  </a:txBody>
                  <a:tcPr marT="45711" marB="45711"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id-ID" sz="2800" b="0" i="0" u="none" strike="noStrike" cap="none" normalizeH="0" baseline="0" dirty="0" smtClean="0">
                          <a:ln>
                            <a:noFill/>
                          </a:ln>
                          <a:solidFill>
                            <a:schemeClr val="tx1"/>
                          </a:solidFill>
                          <a:effectLst/>
                          <a:latin typeface="Times New Roman" pitchFamily="18" charset="0"/>
                        </a:rPr>
                        <a:t>PERPECTUAL</a:t>
                      </a:r>
                      <a:endParaRPr kumimoji="0" lang="en-US" sz="2800" b="0" i="0" u="none" strike="noStrike" cap="none" normalizeH="0" baseline="0" dirty="0" smtClean="0">
                        <a:ln>
                          <a:noFill/>
                        </a:ln>
                        <a:solidFill>
                          <a:schemeClr val="tx1"/>
                        </a:solidFill>
                        <a:effectLst/>
                        <a:latin typeface="Times New Roman" pitchFamily="18" charset="0"/>
                      </a:endParaRPr>
                    </a:p>
                  </a:txBody>
                  <a:tcPr marT="45711" marB="45711"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65730">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err="1" smtClean="0">
                          <a:ln>
                            <a:noFill/>
                          </a:ln>
                          <a:solidFill>
                            <a:schemeClr val="tx1"/>
                          </a:solidFill>
                          <a:effectLst/>
                          <a:latin typeface="Times New Roman" pitchFamily="18" charset="0"/>
                        </a:rPr>
                        <a:t>Kas</a:t>
                      </a:r>
                      <a:r>
                        <a:rPr kumimoji="0" lang="en-US" sz="1800" b="0" i="0" u="none" strike="noStrike" cap="none" normalizeH="0" baseline="0" dirty="0" smtClean="0">
                          <a:ln>
                            <a:noFill/>
                          </a:ln>
                          <a:solidFill>
                            <a:schemeClr val="tx1"/>
                          </a:solidFill>
                          <a:effectLst/>
                          <a:latin typeface="Times New Roman" pitchFamily="18" charset="0"/>
                        </a:rPr>
                        <a:t> ( D )</a:t>
                      </a:r>
                    </a:p>
                  </a:txBody>
                  <a:tcPr marT="45711" marB="45711"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err="1" smtClean="0">
                          <a:ln>
                            <a:noFill/>
                          </a:ln>
                          <a:solidFill>
                            <a:schemeClr val="tx1"/>
                          </a:solidFill>
                          <a:effectLst/>
                          <a:latin typeface="Times New Roman" pitchFamily="18" charset="0"/>
                        </a:rPr>
                        <a:t>Kas</a:t>
                      </a:r>
                      <a:r>
                        <a:rPr kumimoji="0" lang="en-US" sz="1800" b="0" i="0" u="none" strike="noStrike" cap="none" normalizeH="0" baseline="0" dirty="0" smtClean="0">
                          <a:ln>
                            <a:noFill/>
                          </a:ln>
                          <a:solidFill>
                            <a:schemeClr val="tx1"/>
                          </a:solidFill>
                          <a:effectLst/>
                          <a:latin typeface="Times New Roman" pitchFamily="18" charset="0"/>
                        </a:rPr>
                        <a:t> ( D )</a:t>
                      </a:r>
                    </a:p>
                  </a:txBody>
                  <a:tcPr marT="45711" marB="45711"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65730">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smtClean="0">
                          <a:ln>
                            <a:noFill/>
                          </a:ln>
                          <a:solidFill>
                            <a:schemeClr val="tx1"/>
                          </a:solidFill>
                          <a:effectLst/>
                          <a:latin typeface="Times New Roman" pitchFamily="18" charset="0"/>
                        </a:rPr>
                        <a:t>Potongan Penjualan ( D )</a:t>
                      </a:r>
                    </a:p>
                  </a:txBody>
                  <a:tcPr marT="45711" marB="45711"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smtClean="0">
                          <a:ln>
                            <a:noFill/>
                          </a:ln>
                          <a:solidFill>
                            <a:schemeClr val="tx1"/>
                          </a:solidFill>
                          <a:effectLst/>
                          <a:latin typeface="Times New Roman" pitchFamily="18" charset="0"/>
                        </a:rPr>
                        <a:t>Potongan Penjualan ( D )</a:t>
                      </a:r>
                    </a:p>
                  </a:txBody>
                  <a:tcPr marT="45711" marB="45711"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65730">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0" i="0" u="none" strike="noStrike" cap="none" normalizeH="0" baseline="0" dirty="0" err="1" smtClean="0">
                          <a:ln>
                            <a:noFill/>
                          </a:ln>
                          <a:solidFill>
                            <a:schemeClr val="tx1"/>
                          </a:solidFill>
                          <a:effectLst/>
                          <a:latin typeface="Times New Roman" pitchFamily="18" charset="0"/>
                        </a:rPr>
                        <a:t>Piutang</a:t>
                      </a: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0" i="0" u="none" strike="noStrike" cap="none" normalizeH="0" baseline="0" dirty="0" err="1" smtClean="0">
                          <a:ln>
                            <a:noFill/>
                          </a:ln>
                          <a:solidFill>
                            <a:schemeClr val="tx1"/>
                          </a:solidFill>
                          <a:effectLst/>
                          <a:latin typeface="Times New Roman" pitchFamily="18" charset="0"/>
                        </a:rPr>
                        <a:t>Dagang</a:t>
                      </a:r>
                      <a:r>
                        <a:rPr kumimoji="0" lang="en-US" sz="1800" b="0" i="0" u="none" strike="noStrike" cap="none" normalizeH="0" baseline="0" dirty="0" smtClean="0">
                          <a:ln>
                            <a:noFill/>
                          </a:ln>
                          <a:solidFill>
                            <a:schemeClr val="tx1"/>
                          </a:solidFill>
                          <a:effectLst/>
                          <a:latin typeface="Times New Roman" pitchFamily="18" charset="0"/>
                        </a:rPr>
                        <a:t> ( K )</a:t>
                      </a:r>
                    </a:p>
                  </a:txBody>
                  <a:tcPr marT="45711" marB="45711"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smtClean="0">
                          <a:ln>
                            <a:noFill/>
                          </a:ln>
                          <a:solidFill>
                            <a:schemeClr val="tx1"/>
                          </a:solidFill>
                          <a:effectLst/>
                          <a:latin typeface="Times New Roman" pitchFamily="18" charset="0"/>
                        </a:rPr>
                        <a:t>     Piutang Dagang ( K )</a:t>
                      </a:r>
                    </a:p>
                  </a:txBody>
                  <a:tcPr marT="45711" marB="45711"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457166">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Mencatat</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penerimaan</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Piutang</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dari</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langganan</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dengan</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pemberian</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potongan</a:t>
                      </a:r>
                      <a:r>
                        <a:rPr kumimoji="0" lang="en-US" sz="1200" b="0" i="1" u="none" strike="noStrike" cap="none" normalizeH="0" baseline="0" dirty="0" smtClean="0">
                          <a:ln>
                            <a:noFill/>
                          </a:ln>
                          <a:solidFill>
                            <a:schemeClr val="tx1"/>
                          </a:solidFill>
                          <a:effectLst/>
                          <a:latin typeface="Times New Roman" pitchFamily="18" charset="0"/>
                        </a:rPr>
                        <a:t> )</a:t>
                      </a:r>
                    </a:p>
                  </a:txBody>
                  <a:tcPr marT="45711" marB="45711"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Mencatat</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penerimaan</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Piutang</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dari</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langganan</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dengan</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pemberian</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potongan</a:t>
                      </a:r>
                      <a:r>
                        <a:rPr kumimoji="0" lang="en-US" sz="1200" b="0" i="1" u="none" strike="noStrike" cap="none" normalizeH="0" baseline="0" dirty="0" smtClean="0">
                          <a:ln>
                            <a:noFill/>
                          </a:ln>
                          <a:solidFill>
                            <a:schemeClr val="tx1"/>
                          </a:solidFill>
                          <a:effectLst/>
                          <a:latin typeface="Times New Roman" pitchFamily="18" charset="0"/>
                        </a:rPr>
                        <a:t> )</a:t>
                      </a:r>
                    </a:p>
                  </a:txBody>
                  <a:tcPr marT="45711" marB="45711"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65730">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endParaRPr kumimoji="0" lang="id-ID" sz="1800" b="0" i="0" u="none" strike="noStrike" cap="none" normalizeH="0" baseline="0" smtClean="0">
                        <a:ln>
                          <a:noFill/>
                        </a:ln>
                        <a:solidFill>
                          <a:schemeClr val="tx1"/>
                        </a:solidFill>
                        <a:effectLst/>
                        <a:latin typeface="Times New Roman" pitchFamily="18" charset="0"/>
                      </a:endParaRPr>
                    </a:p>
                  </a:txBody>
                  <a:tcPr marT="45711" marB="45711"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endParaRPr kumimoji="0" lang="id-ID" sz="1800" b="0" i="0" u="none" strike="noStrike" cap="none" normalizeH="0" baseline="0" smtClean="0">
                        <a:ln>
                          <a:noFill/>
                        </a:ln>
                        <a:solidFill>
                          <a:schemeClr val="tx1"/>
                        </a:solidFill>
                        <a:effectLst/>
                        <a:latin typeface="Times New Roman" pitchFamily="18" charset="0"/>
                      </a:endParaRPr>
                    </a:p>
                  </a:txBody>
                  <a:tcPr marT="45711" marB="45711"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65730">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smtClean="0">
                          <a:ln>
                            <a:noFill/>
                          </a:ln>
                          <a:solidFill>
                            <a:schemeClr val="tx1"/>
                          </a:solidFill>
                          <a:effectLst/>
                          <a:latin typeface="Times New Roman" pitchFamily="18" charset="0"/>
                        </a:rPr>
                        <a:t>Kas ( D )</a:t>
                      </a:r>
                    </a:p>
                  </a:txBody>
                  <a:tcPr marT="45711" marB="45711"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smtClean="0">
                          <a:ln>
                            <a:noFill/>
                          </a:ln>
                          <a:solidFill>
                            <a:schemeClr val="tx1"/>
                          </a:solidFill>
                          <a:effectLst/>
                          <a:latin typeface="Times New Roman" pitchFamily="18" charset="0"/>
                        </a:rPr>
                        <a:t>Kas ( D )</a:t>
                      </a:r>
                    </a:p>
                  </a:txBody>
                  <a:tcPr marT="45711" marB="45711"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65730">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0" i="0" u="none" strike="noStrike" cap="none" normalizeH="0" baseline="0" dirty="0" err="1" smtClean="0">
                          <a:ln>
                            <a:noFill/>
                          </a:ln>
                          <a:solidFill>
                            <a:schemeClr val="tx1"/>
                          </a:solidFill>
                          <a:effectLst/>
                          <a:latin typeface="Times New Roman" pitchFamily="18" charset="0"/>
                        </a:rPr>
                        <a:t>Piutang</a:t>
                      </a: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0" i="0" u="none" strike="noStrike" cap="none" normalizeH="0" baseline="0" dirty="0" err="1" smtClean="0">
                          <a:ln>
                            <a:noFill/>
                          </a:ln>
                          <a:solidFill>
                            <a:schemeClr val="tx1"/>
                          </a:solidFill>
                          <a:effectLst/>
                          <a:latin typeface="Times New Roman" pitchFamily="18" charset="0"/>
                        </a:rPr>
                        <a:t>dagan</a:t>
                      </a:r>
                      <a:r>
                        <a:rPr kumimoji="0" lang="id-ID" sz="1800" b="0" i="0" u="none" strike="noStrike" cap="none" normalizeH="0" baseline="0" dirty="0" smtClean="0">
                          <a:ln>
                            <a:noFill/>
                          </a:ln>
                          <a:solidFill>
                            <a:schemeClr val="tx1"/>
                          </a:solidFill>
                          <a:effectLst/>
                          <a:latin typeface="Times New Roman" pitchFamily="18" charset="0"/>
                        </a:rPr>
                        <a:t>g</a:t>
                      </a:r>
                      <a:r>
                        <a:rPr kumimoji="0" lang="en-US" sz="1800" b="0" i="0" u="none" strike="noStrike" cap="none" normalizeH="0" baseline="0" dirty="0" smtClean="0">
                          <a:ln>
                            <a:noFill/>
                          </a:ln>
                          <a:solidFill>
                            <a:schemeClr val="tx1"/>
                          </a:solidFill>
                          <a:effectLst/>
                          <a:latin typeface="Times New Roman" pitchFamily="18" charset="0"/>
                        </a:rPr>
                        <a:t> ( K )</a:t>
                      </a:r>
                    </a:p>
                  </a:txBody>
                  <a:tcPr marT="45711" marB="45711"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0" i="0" u="none" strike="noStrike" cap="none" normalizeH="0" baseline="0" dirty="0" err="1" smtClean="0">
                          <a:ln>
                            <a:noFill/>
                          </a:ln>
                          <a:solidFill>
                            <a:schemeClr val="tx1"/>
                          </a:solidFill>
                          <a:effectLst/>
                          <a:latin typeface="Times New Roman" pitchFamily="18" charset="0"/>
                        </a:rPr>
                        <a:t>Piutang</a:t>
                      </a: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0" i="0" u="none" strike="noStrike" cap="none" normalizeH="0" baseline="0" dirty="0" err="1" smtClean="0">
                          <a:ln>
                            <a:noFill/>
                          </a:ln>
                          <a:solidFill>
                            <a:schemeClr val="tx1"/>
                          </a:solidFill>
                          <a:effectLst/>
                          <a:latin typeface="Times New Roman" pitchFamily="18" charset="0"/>
                        </a:rPr>
                        <a:t>dagan</a:t>
                      </a:r>
                      <a:r>
                        <a:rPr kumimoji="0" lang="id-ID" sz="1800" b="0" i="0" u="none" strike="noStrike" cap="none" normalizeH="0" baseline="0" dirty="0" smtClean="0">
                          <a:ln>
                            <a:noFill/>
                          </a:ln>
                          <a:solidFill>
                            <a:schemeClr val="tx1"/>
                          </a:solidFill>
                          <a:effectLst/>
                          <a:latin typeface="Times New Roman" pitchFamily="18" charset="0"/>
                        </a:rPr>
                        <a:t>g</a:t>
                      </a:r>
                      <a:r>
                        <a:rPr kumimoji="0" lang="en-US" sz="1800" b="0" i="0" u="none" strike="noStrike" cap="none" normalizeH="0" baseline="0" dirty="0" smtClean="0">
                          <a:ln>
                            <a:noFill/>
                          </a:ln>
                          <a:solidFill>
                            <a:schemeClr val="tx1"/>
                          </a:solidFill>
                          <a:effectLst/>
                          <a:latin typeface="Times New Roman" pitchFamily="18" charset="0"/>
                        </a:rPr>
                        <a:t> ( K )</a:t>
                      </a:r>
                    </a:p>
                  </a:txBody>
                  <a:tcPr marT="45711" marB="45711"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457166">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mencatat</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penerimaan</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piutang</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dimana</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pembeli</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membayar</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tidak</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dalam</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periode</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potongan</a:t>
                      </a:r>
                      <a:r>
                        <a:rPr kumimoji="0" lang="en-US" sz="1200" b="0" i="1" u="none" strike="noStrike" cap="none" normalizeH="0" baseline="0" dirty="0" smtClean="0">
                          <a:ln>
                            <a:noFill/>
                          </a:ln>
                          <a:solidFill>
                            <a:schemeClr val="tx1"/>
                          </a:solidFill>
                          <a:effectLst/>
                          <a:latin typeface="Times New Roman" pitchFamily="18" charset="0"/>
                        </a:rPr>
                        <a:t> )</a:t>
                      </a:r>
                    </a:p>
                  </a:txBody>
                  <a:tcPr marT="45711" marB="45711"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mencatat</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penerimaan</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piutang</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dimana</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pembeli</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membayar</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tidak</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dalam</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periode</a:t>
                      </a:r>
                      <a:r>
                        <a:rPr kumimoji="0" lang="en-US" sz="1200" b="0" i="1" u="none" strike="noStrike" cap="none" normalizeH="0" baseline="0" dirty="0" smtClean="0">
                          <a:ln>
                            <a:noFill/>
                          </a:ln>
                          <a:solidFill>
                            <a:schemeClr val="tx1"/>
                          </a:solidFill>
                          <a:effectLst/>
                          <a:latin typeface="Times New Roman" pitchFamily="18" charset="0"/>
                        </a:rPr>
                        <a:t> </a:t>
                      </a:r>
                      <a:r>
                        <a:rPr kumimoji="0" lang="en-US" sz="1200" b="0" i="1" u="none" strike="noStrike" cap="none" normalizeH="0" baseline="0" dirty="0" err="1" smtClean="0">
                          <a:ln>
                            <a:noFill/>
                          </a:ln>
                          <a:solidFill>
                            <a:schemeClr val="tx1"/>
                          </a:solidFill>
                          <a:effectLst/>
                          <a:latin typeface="Times New Roman" pitchFamily="18" charset="0"/>
                        </a:rPr>
                        <a:t>potongan</a:t>
                      </a:r>
                      <a:r>
                        <a:rPr kumimoji="0" lang="en-US" sz="1200" b="0" i="1" u="none" strike="noStrike" cap="none" normalizeH="0" baseline="0" dirty="0" smtClean="0">
                          <a:ln>
                            <a:noFill/>
                          </a:ln>
                          <a:solidFill>
                            <a:schemeClr val="tx1"/>
                          </a:solidFill>
                          <a:effectLst/>
                          <a:latin typeface="Times New Roman" pitchFamily="18" charset="0"/>
                        </a:rPr>
                        <a:t> )</a:t>
                      </a:r>
                    </a:p>
                  </a:txBody>
                  <a:tcPr marT="45711" marB="45711"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r h="365730">
                <a:tc>
                  <a:txBody>
                    <a:bodyPr/>
                    <a:lstStyle/>
                    <a:p>
                      <a:endParaRPr lang="en-US" sz="1800"/>
                    </a:p>
                  </a:txBody>
                  <a:tcPr marT="45711" marB="45711"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endParaRPr kumimoji="0" lang="id-ID" sz="1800" b="0" i="0" u="none" strike="noStrike" cap="none" normalizeH="0" baseline="0" dirty="0" smtClean="0">
                        <a:ln>
                          <a:noFill/>
                        </a:ln>
                        <a:solidFill>
                          <a:schemeClr val="tx1"/>
                        </a:solidFill>
                        <a:effectLst/>
                        <a:latin typeface="Times New Roman" pitchFamily="18" charset="0"/>
                      </a:endParaRPr>
                    </a:p>
                  </a:txBody>
                  <a:tcPr marT="45711" marB="45711"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r>
            </a:tbl>
          </a:graphicData>
        </a:graphic>
      </p:graphicFrame>
    </p:spTree>
    <p:extLst>
      <p:ext uri="{BB962C8B-B14F-4D97-AF65-F5344CB8AC3E}">
        <p14:creationId xmlns:p14="http://schemas.microsoft.com/office/powerpoint/2010/main" val="6884172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0" presetClass="path" presetSubtype="0" accel="50000" decel="50000" fill="hold" nodeType="withEffect">
                                  <p:stCondLst>
                                    <p:cond delay="0"/>
                                  </p:stCondLst>
                                  <p:iterate type="lt">
                                    <p:tmPct val="0"/>
                                  </p:iterate>
                                  <p:childTnLst>
                                    <p:animMotion origin="layout" path="M 4.16667E-6 -3.89454E-6 C 0.06632 0.09598 0.13298 0.19219 0.18559 0.34991 C 0.23819 0.50764 0.27656 0.72688 0.3151 0.94635 " pathEditMode="relative" rAng="0" ptsTypes="aaA">
                                      <p:cBhvr>
                                        <p:cTn id="12" dur="1000" spd="-100000" fill="hold"/>
                                        <p:tgtEl>
                                          <p:spTgt spid="10"/>
                                        </p:tgtEl>
                                        <p:attrNameLst>
                                          <p:attrName>ppt_x</p:attrName>
                                          <p:attrName>ppt_y</p:attrName>
                                        </p:attrNameLst>
                                      </p:cBhvr>
                                      <p:rCtr x="15700" y="473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bg2">
              <a:lumMod val="9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pic>
        <p:nvPicPr>
          <p:cNvPr id="14" name="Picture 13" descr="10738245_daisycopy.jpg"/>
          <p:cNvPicPr>
            <a:picLocks noChangeAspect="1"/>
          </p:cNvPicPr>
          <p:nvPr/>
        </p:nvPicPr>
        <p:blipFill>
          <a:blip r:embed="rId3" cstate="print"/>
          <a:srcRect/>
          <a:stretch>
            <a:fillRect/>
          </a:stretch>
        </p:blipFill>
        <p:spPr>
          <a:xfrm>
            <a:off x="539552" y="188640"/>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15" name="TextBox 14"/>
          <p:cNvSpPr txBox="1"/>
          <p:nvPr/>
        </p:nvSpPr>
        <p:spPr>
          <a:xfrm flipH="1">
            <a:off x="1844276" y="306393"/>
            <a:ext cx="4735368" cy="430887"/>
          </a:xfrm>
          <a:prstGeom prst="rect">
            <a:avLst/>
          </a:prstGeom>
          <a:noFill/>
        </p:spPr>
        <p:txBody>
          <a:bodyPr wrap="square" rtlCol="0">
            <a:spAutoFit/>
          </a:bodyPr>
          <a:lstStyle/>
          <a:p>
            <a:r>
              <a:rPr lang="en-US" sz="2200" dirty="0" err="1" smtClean="0">
                <a:latin typeface="Corbel" pitchFamily="34" charset="0"/>
              </a:rPr>
              <a:t>Masalah</a:t>
            </a:r>
            <a:r>
              <a:rPr lang="en-US" sz="2200" dirty="0" smtClean="0">
                <a:latin typeface="Corbel" pitchFamily="34" charset="0"/>
              </a:rPr>
              <a:t> </a:t>
            </a:r>
            <a:r>
              <a:rPr lang="en-US" sz="2200" dirty="0" err="1" smtClean="0">
                <a:latin typeface="Corbel" pitchFamily="34" charset="0"/>
              </a:rPr>
              <a:t>Akuntansi</a:t>
            </a:r>
            <a:r>
              <a:rPr lang="en-US" sz="2200" dirty="0" smtClean="0">
                <a:latin typeface="Corbel" pitchFamily="34" charset="0"/>
              </a:rPr>
              <a:t> Perusahaan </a:t>
            </a:r>
            <a:r>
              <a:rPr lang="en-US" sz="2200" dirty="0" err="1" smtClean="0">
                <a:latin typeface="Corbel" pitchFamily="34" charset="0"/>
              </a:rPr>
              <a:t>Dagang</a:t>
            </a:r>
            <a:endParaRPr lang="en-US" sz="2200" dirty="0">
              <a:latin typeface="Corbel" pitchFamily="34" charset="0"/>
            </a:endParaRPr>
          </a:p>
        </p:txBody>
      </p:sp>
      <p:sp>
        <p:nvSpPr>
          <p:cNvPr id="20" name="Oval 19"/>
          <p:cNvSpPr/>
          <p:nvPr/>
        </p:nvSpPr>
        <p:spPr>
          <a:xfrm>
            <a:off x="2585797" y="829628"/>
            <a:ext cx="3442320" cy="912583"/>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endParaRPr lang="en-US" sz="1600" dirty="0" smtClean="0">
              <a:solidFill>
                <a:schemeClr val="tx1"/>
              </a:solidFill>
              <a:latin typeface="Cambria" pitchFamily="18" charset="0"/>
            </a:endParaRPr>
          </a:p>
          <a:p>
            <a:pPr marL="0" lvl="1" algn="ctr"/>
            <a:r>
              <a:rPr lang="en-US" sz="1600" dirty="0" err="1" smtClean="0">
                <a:solidFill>
                  <a:schemeClr val="tx1"/>
                </a:solidFill>
                <a:latin typeface="Cambria" pitchFamily="18" charset="0"/>
              </a:rPr>
              <a:t>Syarat</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Jual</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Beli</a:t>
            </a:r>
            <a:endParaRPr lang="en-US" sz="1600" dirty="0">
              <a:solidFill>
                <a:schemeClr val="tx1"/>
              </a:solidFill>
              <a:latin typeface="Cambria" pitchFamily="18" charset="0"/>
            </a:endParaRPr>
          </a:p>
          <a:p>
            <a:pPr algn="ctr"/>
            <a:endParaRPr lang="en-US" b="1" dirty="0"/>
          </a:p>
        </p:txBody>
      </p:sp>
      <p:sp>
        <p:nvSpPr>
          <p:cNvPr id="10" name="Rectangle 2"/>
          <p:cNvSpPr txBox="1">
            <a:spLocks noChangeArrowheads="1"/>
          </p:cNvSpPr>
          <p:nvPr/>
        </p:nvSpPr>
        <p:spPr>
          <a:xfrm>
            <a:off x="432973" y="1722254"/>
            <a:ext cx="8153400" cy="1331912"/>
          </a:xfrm>
          <a:prstGeom prst="rect">
            <a:avLst/>
          </a:prstGeom>
          <a:ex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id-ID" altLang="zh-CN" sz="3600" dirty="0" smtClean="0">
                <a:ln w="6350">
                  <a:solidFill>
                    <a:schemeClr val="accent1">
                      <a:shade val="43000"/>
                    </a:schemeClr>
                  </a:solidFill>
                </a:ln>
                <a:solidFill>
                  <a:srgbClr val="F07F6D"/>
                </a:solidFill>
                <a:effectLst>
                  <a:outerShdw blurRad="26000" dist="26000" dir="14500000" algn="tl" rotWithShape="0">
                    <a:srgbClr val="000000">
                      <a:alpha val="40000"/>
                    </a:srgbClr>
                  </a:outerShdw>
                </a:effectLst>
              </a:rPr>
              <a:t>HARUSKAH JUAL-BELI BD SECARA TUNAI</a:t>
            </a:r>
            <a:r>
              <a:rPr lang="id-ID" altLang="zh-CN" sz="360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rPr>
              <a:t>?</a:t>
            </a:r>
            <a:endParaRPr lang="en-US" altLang="zh-CN" sz="3600" dirty="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endParaRPr>
          </a:p>
        </p:txBody>
      </p:sp>
      <p:sp>
        <p:nvSpPr>
          <p:cNvPr id="11" name="Rectangle 3"/>
          <p:cNvSpPr txBox="1">
            <a:spLocks noChangeArrowheads="1"/>
          </p:cNvSpPr>
          <p:nvPr/>
        </p:nvSpPr>
        <p:spPr>
          <a:xfrm>
            <a:off x="419100" y="3428999"/>
            <a:ext cx="8229600" cy="2971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id-ID" altLang="zh-CN" dirty="0" smtClean="0"/>
              <a:t> 2 (dua) cara pembayaran:</a:t>
            </a:r>
          </a:p>
          <a:p>
            <a:pPr marL="1050925" lvl="1" indent="-514350" algn="just">
              <a:buFont typeface="Century Gothic" pitchFamily="34" charset="0"/>
              <a:buAutoNum type="alphaUcPeriod"/>
            </a:pPr>
            <a:r>
              <a:rPr lang="id-ID" altLang="zh-CN" dirty="0" smtClean="0">
                <a:solidFill>
                  <a:srgbClr val="FF0000"/>
                </a:solidFill>
              </a:rPr>
              <a:t>Tunai; </a:t>
            </a:r>
            <a:r>
              <a:rPr lang="id-ID" altLang="zh-CN" dirty="0" smtClean="0"/>
              <a:t>pembayaran kas ketika penyerahan BD.</a:t>
            </a:r>
          </a:p>
          <a:p>
            <a:pPr marL="1050925" lvl="1" indent="-514350" algn="just">
              <a:buFont typeface="Century Gothic" pitchFamily="34" charset="0"/>
              <a:buAutoNum type="alphaUcPeriod"/>
            </a:pPr>
            <a:r>
              <a:rPr lang="id-ID" altLang="zh-CN" dirty="0" smtClean="0">
                <a:solidFill>
                  <a:srgbClr val="FF0000"/>
                </a:solidFill>
              </a:rPr>
              <a:t>Kredit</a:t>
            </a:r>
            <a:r>
              <a:rPr lang="id-ID" altLang="zh-CN" dirty="0" smtClean="0"/>
              <a:t>; pembayaran kas dilakukan beberapa waktu (hari, minggu, atau bulan) SETELAH penyerahan BD.</a:t>
            </a:r>
          </a:p>
        </p:txBody>
      </p:sp>
    </p:spTree>
    <p:extLst>
      <p:ext uri="{BB962C8B-B14F-4D97-AF65-F5344CB8AC3E}">
        <p14:creationId xmlns:p14="http://schemas.microsoft.com/office/powerpoint/2010/main" val="7290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par>
                                <p:cTn id="11" presetID="0" presetClass="path" presetSubtype="0" accel="50000" decel="50000" fill="hold" nodeType="withEffect">
                                  <p:stCondLst>
                                    <p:cond delay="0"/>
                                  </p:stCondLst>
                                  <p:iterate type="lt">
                                    <p:tmPct val="0"/>
                                  </p:iterate>
                                  <p:childTnLst>
                                    <p:animMotion origin="layout" path="M -1.66667E-6 2.23867E-6 C 0.0198 0.07146 0.03959 0.14315 0.05973 0.2426 C 0.07987 0.34204 0.10035 0.46924 0.12084 0.59644 " pathEditMode="relative" ptsTypes="aaA">
                                      <p:cBhvr>
                                        <p:cTn id="12" dur="1000" spd="-100000" fill="hold"/>
                                        <p:tgtEl>
                                          <p:spTgt spid="14"/>
                                        </p:tgtEl>
                                        <p:attrNameLst>
                                          <p:attrName>ppt_x</p:attrName>
                                          <p:attrName>ppt_y</p:attrName>
                                        </p:attrNameLst>
                                      </p:cBhvr>
                                    </p:animMotion>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accent3">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pic>
        <p:nvPicPr>
          <p:cNvPr id="14" name="Picture 13" descr="10738245_daisycopy.jpg"/>
          <p:cNvPicPr>
            <a:picLocks noChangeAspect="1"/>
          </p:cNvPicPr>
          <p:nvPr/>
        </p:nvPicPr>
        <p:blipFill>
          <a:blip r:embed="rId3" cstate="print"/>
          <a:srcRect/>
          <a:stretch>
            <a:fillRect/>
          </a:stretch>
        </p:blipFill>
        <p:spPr>
          <a:xfrm>
            <a:off x="539552" y="188640"/>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15" name="TextBox 14"/>
          <p:cNvSpPr txBox="1"/>
          <p:nvPr/>
        </p:nvSpPr>
        <p:spPr>
          <a:xfrm flipH="1">
            <a:off x="1844276" y="306393"/>
            <a:ext cx="4735368" cy="430887"/>
          </a:xfrm>
          <a:prstGeom prst="rect">
            <a:avLst/>
          </a:prstGeom>
          <a:noFill/>
        </p:spPr>
        <p:txBody>
          <a:bodyPr wrap="square" rtlCol="0">
            <a:spAutoFit/>
          </a:bodyPr>
          <a:lstStyle/>
          <a:p>
            <a:r>
              <a:rPr lang="en-US" sz="2200" dirty="0" err="1" smtClean="0">
                <a:latin typeface="Corbel" pitchFamily="34" charset="0"/>
              </a:rPr>
              <a:t>Masalah</a:t>
            </a:r>
            <a:r>
              <a:rPr lang="en-US" sz="2200" dirty="0" smtClean="0">
                <a:latin typeface="Corbel" pitchFamily="34" charset="0"/>
              </a:rPr>
              <a:t> </a:t>
            </a:r>
            <a:r>
              <a:rPr lang="en-US" sz="2200" dirty="0" err="1" smtClean="0">
                <a:latin typeface="Corbel" pitchFamily="34" charset="0"/>
              </a:rPr>
              <a:t>Akuntansi</a:t>
            </a:r>
            <a:r>
              <a:rPr lang="en-US" sz="2200" dirty="0" smtClean="0">
                <a:latin typeface="Corbel" pitchFamily="34" charset="0"/>
              </a:rPr>
              <a:t> Perusahaan </a:t>
            </a:r>
            <a:r>
              <a:rPr lang="en-US" sz="2200" dirty="0" err="1" smtClean="0">
                <a:latin typeface="Corbel" pitchFamily="34" charset="0"/>
              </a:rPr>
              <a:t>Dagang</a:t>
            </a:r>
            <a:endParaRPr lang="en-US" sz="2200" dirty="0">
              <a:latin typeface="Corbel" pitchFamily="34" charset="0"/>
            </a:endParaRPr>
          </a:p>
        </p:txBody>
      </p:sp>
      <p:sp>
        <p:nvSpPr>
          <p:cNvPr id="20" name="Oval 19"/>
          <p:cNvSpPr/>
          <p:nvPr/>
        </p:nvSpPr>
        <p:spPr>
          <a:xfrm>
            <a:off x="2585797" y="829628"/>
            <a:ext cx="3442320" cy="912583"/>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endParaRPr lang="en-US" sz="1600" dirty="0" smtClean="0">
              <a:solidFill>
                <a:schemeClr val="tx1"/>
              </a:solidFill>
              <a:latin typeface="Cambria" pitchFamily="18" charset="0"/>
            </a:endParaRPr>
          </a:p>
          <a:p>
            <a:pPr marL="0" lvl="1" algn="ctr"/>
            <a:r>
              <a:rPr lang="en-US" sz="1600" dirty="0" err="1" smtClean="0">
                <a:solidFill>
                  <a:schemeClr val="tx1"/>
                </a:solidFill>
                <a:latin typeface="Cambria" pitchFamily="18" charset="0"/>
              </a:rPr>
              <a:t>Syarat</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Jual</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Beli</a:t>
            </a:r>
            <a:endParaRPr lang="en-US" sz="1600" dirty="0">
              <a:solidFill>
                <a:schemeClr val="tx1"/>
              </a:solidFill>
              <a:latin typeface="Cambria" pitchFamily="18" charset="0"/>
            </a:endParaRPr>
          </a:p>
          <a:p>
            <a:pPr algn="ctr"/>
            <a:endParaRPr lang="en-US" b="1" dirty="0"/>
          </a:p>
        </p:txBody>
      </p:sp>
      <p:sp>
        <p:nvSpPr>
          <p:cNvPr id="8" name="Title 1"/>
          <p:cNvSpPr txBox="1">
            <a:spLocks/>
          </p:cNvSpPr>
          <p:nvPr/>
        </p:nvSpPr>
        <p:spPr>
          <a:xfrm>
            <a:off x="539552" y="2051049"/>
            <a:ext cx="8213606" cy="922956"/>
          </a:xfrm>
          <a:prstGeom prst="rect">
            <a:avLst/>
          </a:prstGeom>
          <a:extLst/>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id-ID" sz="3600" dirty="0" smtClean="0">
                <a:ln w="6350">
                  <a:solidFill>
                    <a:schemeClr val="accent1">
                      <a:shade val="43000"/>
                    </a:schemeClr>
                  </a:solidFill>
                </a:ln>
                <a:solidFill>
                  <a:srgbClr val="F07F6D"/>
                </a:solidFill>
                <a:effectLst>
                  <a:outerShdw blurRad="26000" dist="26000" dir="14500000" algn="tl" rotWithShape="0">
                    <a:srgbClr val="000000">
                      <a:alpha val="40000"/>
                    </a:srgbClr>
                  </a:outerShdw>
                </a:effectLst>
              </a:rPr>
              <a:t>KETENTUAN-KETENTUAN DALAM</a:t>
            </a:r>
            <a:br>
              <a:rPr lang="id-ID" sz="3600" dirty="0" smtClean="0">
                <a:ln w="6350">
                  <a:solidFill>
                    <a:schemeClr val="accent1">
                      <a:shade val="43000"/>
                    </a:schemeClr>
                  </a:solidFill>
                </a:ln>
                <a:solidFill>
                  <a:srgbClr val="F07F6D"/>
                </a:solidFill>
                <a:effectLst>
                  <a:outerShdw blurRad="26000" dist="26000" dir="14500000" algn="tl" rotWithShape="0">
                    <a:srgbClr val="000000">
                      <a:alpha val="40000"/>
                    </a:srgbClr>
                  </a:outerShdw>
                </a:effectLst>
              </a:rPr>
            </a:br>
            <a:r>
              <a:rPr lang="id-ID" sz="3600" dirty="0" smtClean="0">
                <a:ln w="6350">
                  <a:solidFill>
                    <a:schemeClr val="accent1">
                      <a:shade val="43000"/>
                    </a:schemeClr>
                  </a:solidFill>
                </a:ln>
                <a:solidFill>
                  <a:srgbClr val="F07F6D"/>
                </a:solidFill>
                <a:effectLst>
                  <a:outerShdw blurRad="26000" dist="26000" dir="14500000" algn="tl" rotWithShape="0">
                    <a:srgbClr val="000000">
                      <a:alpha val="40000"/>
                    </a:srgbClr>
                  </a:outerShdw>
                </a:effectLst>
              </a:rPr>
              <a:t>JUAL BELI BD</a:t>
            </a:r>
            <a:endParaRPr lang="id-ID" sz="3600" dirty="0">
              <a:ln w="6350">
                <a:solidFill>
                  <a:schemeClr val="accent1">
                    <a:shade val="43000"/>
                  </a:schemeClr>
                </a:solidFill>
              </a:ln>
              <a:solidFill>
                <a:srgbClr val="F07F6D"/>
              </a:solidFill>
              <a:effectLst>
                <a:outerShdw blurRad="26000" dist="26000" dir="14500000" algn="tl" rotWithShape="0">
                  <a:srgbClr val="000000">
                    <a:alpha val="40000"/>
                  </a:srgbClr>
                </a:outerShdw>
              </a:effectLst>
            </a:endParaRPr>
          </a:p>
        </p:txBody>
      </p:sp>
      <p:sp>
        <p:nvSpPr>
          <p:cNvPr id="9" name="Text Placeholder 2"/>
          <p:cNvSpPr txBox="1">
            <a:spLocks/>
          </p:cNvSpPr>
          <p:nvPr/>
        </p:nvSpPr>
        <p:spPr>
          <a:xfrm>
            <a:off x="371158" y="3428999"/>
            <a:ext cx="8458200" cy="28201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id-ID" sz="2800" dirty="0" smtClean="0"/>
              <a:t>Beberapa ketentuan yang lazim dibuat:</a:t>
            </a:r>
          </a:p>
          <a:p>
            <a:pPr marL="993775" lvl="1" indent="-457200">
              <a:buFont typeface="Century Gothic" pitchFamily="34" charset="0"/>
              <a:buAutoNum type="alphaUcPeriod"/>
            </a:pPr>
            <a:r>
              <a:rPr lang="id-ID" sz="2400" dirty="0" smtClean="0"/>
              <a:t>Tentang penyerahan BD</a:t>
            </a:r>
          </a:p>
          <a:p>
            <a:pPr marL="993775" lvl="1" indent="-457200">
              <a:buFont typeface="Century Gothic" pitchFamily="34" charset="0"/>
              <a:buAutoNum type="alphaUcPeriod"/>
            </a:pPr>
            <a:r>
              <a:rPr lang="id-ID" sz="2400" dirty="0" smtClean="0"/>
              <a:t>Tentang penjualan kredit</a:t>
            </a:r>
          </a:p>
          <a:p>
            <a:pPr marL="993775" lvl="1" indent="-457200">
              <a:buFont typeface="Century Gothic" pitchFamily="34" charset="0"/>
              <a:buAutoNum type="alphaUcPeriod"/>
            </a:pPr>
            <a:r>
              <a:rPr lang="id-ID" sz="2400" dirty="0" smtClean="0"/>
              <a:t>Tentang retur dan pengurangan harga</a:t>
            </a:r>
          </a:p>
          <a:p>
            <a:pPr marL="993775" lvl="1" indent="-457200">
              <a:buFont typeface="Century Gothic" pitchFamily="34" charset="0"/>
              <a:buAutoNum type="alphaUcPeriod"/>
            </a:pPr>
            <a:r>
              <a:rPr lang="id-ID" sz="2400" dirty="0" smtClean="0"/>
              <a:t>Tentang potongan harga</a:t>
            </a:r>
          </a:p>
          <a:p>
            <a:pPr>
              <a:buFont typeface="Wingdings 2" pitchFamily="18" charset="2"/>
              <a:buNone/>
            </a:pPr>
            <a:endParaRPr lang="id-ID" sz="2000" dirty="0" smtClean="0"/>
          </a:p>
          <a:p>
            <a:pPr>
              <a:buFont typeface="Wingdings 2" pitchFamily="18" charset="2"/>
              <a:buNone/>
            </a:pPr>
            <a:endParaRPr lang="id-ID" dirty="0" smtClean="0"/>
          </a:p>
        </p:txBody>
      </p:sp>
    </p:spTree>
    <p:extLst>
      <p:ext uri="{BB962C8B-B14F-4D97-AF65-F5344CB8AC3E}">
        <p14:creationId xmlns:p14="http://schemas.microsoft.com/office/powerpoint/2010/main" val="34748096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par>
                                <p:cTn id="11" presetID="0" presetClass="path" presetSubtype="0" accel="50000" decel="50000" fill="hold" nodeType="withEffect">
                                  <p:stCondLst>
                                    <p:cond delay="0"/>
                                  </p:stCondLst>
                                  <p:iterate type="lt">
                                    <p:tmPct val="0"/>
                                  </p:iterate>
                                  <p:childTnLst>
                                    <p:animMotion origin="layout" path="M -1.66667E-6 2.23867E-6 C 0.0198 0.07146 0.03959 0.14315 0.05973 0.2426 C 0.07987 0.34204 0.10035 0.46924 0.12084 0.59644 " pathEditMode="relative" ptsTypes="aaA">
                                      <p:cBhvr>
                                        <p:cTn id="12" dur="1000" spd="-100000" fill="hold"/>
                                        <p:tgtEl>
                                          <p:spTgt spid="14"/>
                                        </p:tgtEl>
                                        <p:attrNameLst>
                                          <p:attrName>ppt_x</p:attrName>
                                          <p:attrName>ppt_y</p:attrName>
                                        </p:attrNameLst>
                                      </p:cBhvr>
                                    </p:animMotion>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rgbClr val="DDE488"/>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pic>
        <p:nvPicPr>
          <p:cNvPr id="14" name="Picture 13" descr="10738245_daisycopy.jpg"/>
          <p:cNvPicPr>
            <a:picLocks noChangeAspect="1"/>
          </p:cNvPicPr>
          <p:nvPr/>
        </p:nvPicPr>
        <p:blipFill>
          <a:blip r:embed="rId3" cstate="print"/>
          <a:srcRect/>
          <a:stretch>
            <a:fillRect/>
          </a:stretch>
        </p:blipFill>
        <p:spPr>
          <a:xfrm>
            <a:off x="539552" y="188640"/>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15" name="TextBox 14"/>
          <p:cNvSpPr txBox="1"/>
          <p:nvPr/>
        </p:nvSpPr>
        <p:spPr>
          <a:xfrm flipH="1">
            <a:off x="1844276" y="306393"/>
            <a:ext cx="4735368" cy="430887"/>
          </a:xfrm>
          <a:prstGeom prst="rect">
            <a:avLst/>
          </a:prstGeom>
          <a:noFill/>
        </p:spPr>
        <p:txBody>
          <a:bodyPr wrap="square" rtlCol="0">
            <a:spAutoFit/>
          </a:bodyPr>
          <a:lstStyle/>
          <a:p>
            <a:r>
              <a:rPr lang="en-US" sz="2200" dirty="0" err="1" smtClean="0">
                <a:latin typeface="Corbel" pitchFamily="34" charset="0"/>
              </a:rPr>
              <a:t>Masalah</a:t>
            </a:r>
            <a:r>
              <a:rPr lang="en-US" sz="2200" dirty="0" smtClean="0">
                <a:latin typeface="Corbel" pitchFamily="34" charset="0"/>
              </a:rPr>
              <a:t> </a:t>
            </a:r>
            <a:r>
              <a:rPr lang="en-US" sz="2200" dirty="0" err="1" smtClean="0">
                <a:latin typeface="Corbel" pitchFamily="34" charset="0"/>
              </a:rPr>
              <a:t>Akuntansi</a:t>
            </a:r>
            <a:r>
              <a:rPr lang="en-US" sz="2200" dirty="0" smtClean="0">
                <a:latin typeface="Corbel" pitchFamily="34" charset="0"/>
              </a:rPr>
              <a:t> Perusahaan </a:t>
            </a:r>
            <a:r>
              <a:rPr lang="en-US" sz="2200" dirty="0" err="1" smtClean="0">
                <a:latin typeface="Corbel" pitchFamily="34" charset="0"/>
              </a:rPr>
              <a:t>Dagang</a:t>
            </a:r>
            <a:endParaRPr lang="en-US" sz="2200" dirty="0">
              <a:latin typeface="Corbel" pitchFamily="34" charset="0"/>
            </a:endParaRPr>
          </a:p>
        </p:txBody>
      </p:sp>
      <p:sp>
        <p:nvSpPr>
          <p:cNvPr id="20" name="Oval 19"/>
          <p:cNvSpPr/>
          <p:nvPr/>
        </p:nvSpPr>
        <p:spPr>
          <a:xfrm>
            <a:off x="2585797" y="829628"/>
            <a:ext cx="3442320" cy="912583"/>
          </a:xfrm>
          <a:prstGeom prst="ellipse">
            <a:avLst/>
          </a:prstGeom>
          <a:solidFill>
            <a:srgbClr val="DDE4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endParaRPr lang="en-US" sz="1600" dirty="0" smtClean="0">
              <a:solidFill>
                <a:schemeClr val="tx1"/>
              </a:solidFill>
              <a:latin typeface="Cambria" pitchFamily="18" charset="0"/>
            </a:endParaRPr>
          </a:p>
          <a:p>
            <a:pPr marL="0" lvl="1" algn="ctr"/>
            <a:r>
              <a:rPr lang="en-US" sz="1600" dirty="0" err="1" smtClean="0">
                <a:solidFill>
                  <a:schemeClr val="tx1"/>
                </a:solidFill>
                <a:latin typeface="Cambria" pitchFamily="18" charset="0"/>
              </a:rPr>
              <a:t>Syarat</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Jual</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Beli</a:t>
            </a:r>
            <a:endParaRPr lang="en-US" sz="1600" dirty="0">
              <a:solidFill>
                <a:schemeClr val="tx1"/>
              </a:solidFill>
              <a:latin typeface="Cambria" pitchFamily="18" charset="0"/>
            </a:endParaRPr>
          </a:p>
          <a:p>
            <a:pPr algn="ctr"/>
            <a:endParaRPr lang="en-US" b="1" dirty="0"/>
          </a:p>
        </p:txBody>
      </p:sp>
      <p:sp>
        <p:nvSpPr>
          <p:cNvPr id="10" name="Text Placeholder 2"/>
          <p:cNvSpPr txBox="1">
            <a:spLocks/>
          </p:cNvSpPr>
          <p:nvPr/>
        </p:nvSpPr>
        <p:spPr>
          <a:xfrm>
            <a:off x="685800" y="1773386"/>
            <a:ext cx="7848600" cy="1800225"/>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Wingdings 2" pitchFamily="18" charset="2"/>
              <a:buNone/>
              <a:defRPr/>
            </a:pPr>
            <a:r>
              <a:rPr lang="id-ID" sz="2800" b="1" smtClean="0"/>
              <a:t>KETENTUAN TENTANG PENYERAHAN BD</a:t>
            </a:r>
          </a:p>
          <a:p>
            <a:pPr algn="ctr">
              <a:buFont typeface="Wingdings 2" pitchFamily="18" charset="2"/>
              <a:buNone/>
              <a:defRPr/>
            </a:pPr>
            <a:endParaRPr lang="id-ID" sz="2800" smtClean="0"/>
          </a:p>
          <a:p>
            <a:pPr marL="457200" lvl="1" indent="-457200" algn="just">
              <a:buFont typeface="Century Gothic" pitchFamily="34" charset="0"/>
              <a:buAutoNum type="alphaUcPeriod"/>
              <a:defRPr/>
            </a:pPr>
            <a:r>
              <a:rPr lang="id-ID" sz="2400" i="1" smtClean="0"/>
              <a:t>FOB (free on board) Shipping Point</a:t>
            </a:r>
            <a:r>
              <a:rPr lang="id-ID" sz="2400" smtClean="0"/>
              <a:t>; semua biaya pengiriman ditanggung oleh pembeli</a:t>
            </a:r>
          </a:p>
          <a:p>
            <a:pPr marL="0" lvl="1" indent="0" algn="just">
              <a:buFont typeface="Arial" charset="0"/>
              <a:buNone/>
              <a:defRPr/>
            </a:pPr>
            <a:endParaRPr lang="id-ID" sz="2400" smtClean="0"/>
          </a:p>
          <a:p>
            <a:pPr marL="0" lvl="1" indent="0" algn="just">
              <a:buFont typeface="Arial" charset="0"/>
              <a:buNone/>
              <a:defRPr/>
            </a:pPr>
            <a:endParaRPr lang="id-ID" sz="2400" smtClean="0"/>
          </a:p>
          <a:p>
            <a:pPr marL="457200" lvl="1" indent="-457200" algn="just">
              <a:buFont typeface="Century Gothic" pitchFamily="34" charset="0"/>
              <a:buAutoNum type="alphaUcPeriod"/>
              <a:defRPr/>
            </a:pPr>
            <a:endParaRPr lang="id-ID" sz="2400" smtClean="0"/>
          </a:p>
          <a:p>
            <a:pPr marL="457200" lvl="1" indent="-457200" algn="just">
              <a:buFont typeface="Century Gothic" pitchFamily="34" charset="0"/>
              <a:buAutoNum type="alphaUcPeriod"/>
              <a:defRPr/>
            </a:pPr>
            <a:endParaRPr lang="id-ID" sz="2400" smtClean="0"/>
          </a:p>
          <a:p>
            <a:pPr marL="457200" lvl="1" indent="-457200" algn="just">
              <a:buFont typeface="Century Gothic" pitchFamily="34" charset="0"/>
              <a:buAutoNum type="alphaUcPeriod"/>
              <a:defRPr/>
            </a:pPr>
            <a:endParaRPr lang="id-ID" sz="2400" smtClean="0"/>
          </a:p>
          <a:p>
            <a:pPr marL="457200" lvl="1" indent="-457200" algn="just">
              <a:buFont typeface="Century Gothic" pitchFamily="34" charset="0"/>
              <a:buAutoNum type="alphaUcPeriod"/>
              <a:defRPr/>
            </a:pPr>
            <a:endParaRPr lang="id-ID" sz="2400" smtClean="0"/>
          </a:p>
          <a:p>
            <a:pPr>
              <a:buFont typeface="Wingdings 2" pitchFamily="18" charset="2"/>
              <a:buNone/>
              <a:defRPr/>
            </a:pPr>
            <a:endParaRPr lang="id-ID" sz="2000" smtClean="0"/>
          </a:p>
          <a:p>
            <a:pPr>
              <a:buFont typeface="Wingdings 2" pitchFamily="18" charset="2"/>
              <a:buNone/>
              <a:defRPr/>
            </a:pPr>
            <a:endParaRPr lang="id-ID" dirty="0" smtClean="0"/>
          </a:p>
        </p:txBody>
      </p:sp>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137173"/>
            <a:ext cx="4343400" cy="2316163"/>
          </a:xfrm>
          <a:prstGeom prst="rect">
            <a:avLst/>
          </a:prstGeom>
          <a:noFill/>
          <a:ln w="38100" cap="sq">
            <a:solidFill>
              <a:srgbClr val="8000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sp>
        <p:nvSpPr>
          <p:cNvPr id="12" name="AutoShape 10"/>
          <p:cNvSpPr>
            <a:spLocks noChangeArrowheads="1"/>
          </p:cNvSpPr>
          <p:nvPr/>
        </p:nvSpPr>
        <p:spPr bwMode="auto">
          <a:xfrm rot="16200000">
            <a:off x="5003800" y="5081736"/>
            <a:ext cx="381000" cy="381000"/>
          </a:xfrm>
          <a:prstGeom prst="downArrow">
            <a:avLst>
              <a:gd name="adj1" fmla="val 50000"/>
              <a:gd name="adj2" fmla="val 25000"/>
            </a:avLst>
          </a:prstGeom>
          <a:solidFill>
            <a:srgbClr val="990099"/>
          </a:solidFill>
          <a:ln w="12700" cap="sq">
            <a:solidFill>
              <a:srgbClr val="990099"/>
            </a:solidFill>
            <a:miter lim="800000"/>
            <a:headEnd type="none" w="sm" len="sm"/>
            <a:tailEnd type="none" w="sm" len="sm"/>
          </a:ln>
        </p:spPr>
        <p:txBody>
          <a:bodyPr vert="eaVert" wrap="none" anchor="ctr"/>
          <a:lstStyle/>
          <a:p>
            <a:endParaRPr lang="id-ID"/>
          </a:p>
        </p:txBody>
      </p:sp>
      <p:sp>
        <p:nvSpPr>
          <p:cNvPr id="13" name="Rectangle 12"/>
          <p:cNvSpPr/>
          <p:nvPr/>
        </p:nvSpPr>
        <p:spPr>
          <a:xfrm>
            <a:off x="5511800" y="4162573"/>
            <a:ext cx="3200400" cy="2286000"/>
          </a:xfrm>
          <a:prstGeom prst="rect">
            <a:avLst/>
          </a:prstGeom>
          <a:solidFill>
            <a:schemeClr val="bg1">
              <a:lumMod val="65000"/>
              <a:lumOff val="35000"/>
            </a:schemeClr>
          </a:solidFill>
        </p:spPr>
        <p:style>
          <a:lnRef idx="1">
            <a:schemeClr val="accent1"/>
          </a:lnRef>
          <a:fillRef idx="3">
            <a:schemeClr val="accent1"/>
          </a:fillRef>
          <a:effectRef idx="2">
            <a:schemeClr val="accent1"/>
          </a:effectRef>
          <a:fontRef idx="minor">
            <a:schemeClr val="lt1"/>
          </a:fontRef>
        </p:style>
        <p:txBody>
          <a:bodyPr anchor="ctr"/>
          <a:lstStyle/>
          <a:p>
            <a:pPr algn="ctr">
              <a:buFont typeface="Arial" pitchFamily="34" charset="0"/>
              <a:buNone/>
              <a:defRPr/>
            </a:pPr>
            <a:r>
              <a:rPr lang="id-ID" dirty="0">
                <a:solidFill>
                  <a:schemeClr val="tx1"/>
                </a:solidFill>
              </a:rPr>
              <a:t>Penyerahan BD di tempat penjual, semua biaya pengiriman ditanggung oleh pembeli</a:t>
            </a:r>
          </a:p>
        </p:txBody>
      </p:sp>
    </p:spTree>
    <p:extLst>
      <p:ext uri="{BB962C8B-B14F-4D97-AF65-F5344CB8AC3E}">
        <p14:creationId xmlns:p14="http://schemas.microsoft.com/office/powerpoint/2010/main" val="36113569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par>
                                <p:cTn id="11" presetID="0" presetClass="path" presetSubtype="0" accel="50000" decel="50000" fill="hold" nodeType="withEffect">
                                  <p:stCondLst>
                                    <p:cond delay="0"/>
                                  </p:stCondLst>
                                  <p:iterate type="lt">
                                    <p:tmPct val="0"/>
                                  </p:iterate>
                                  <p:childTnLst>
                                    <p:animMotion origin="layout" path="M -1.66667E-6 2.23867E-6 C 0.0198 0.07146 0.03959 0.14315 0.05973 0.2426 C 0.07987 0.34204 0.10035 0.46924 0.12084 0.59644 " pathEditMode="relative" ptsTypes="aaA">
                                      <p:cBhvr>
                                        <p:cTn id="12" dur="1000" spd="-100000" fill="hold"/>
                                        <p:tgtEl>
                                          <p:spTgt spid="14"/>
                                        </p:tgtEl>
                                        <p:attrNameLst>
                                          <p:attrName>ppt_x</p:attrName>
                                          <p:attrName>ppt_y</p:attrName>
                                        </p:attrNameLst>
                                      </p:cBhvr>
                                    </p:animMotion>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rgbClr val="DCC3A2"/>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pic>
        <p:nvPicPr>
          <p:cNvPr id="14" name="Picture 13" descr="10738245_daisycopy.jpg"/>
          <p:cNvPicPr>
            <a:picLocks noChangeAspect="1"/>
          </p:cNvPicPr>
          <p:nvPr/>
        </p:nvPicPr>
        <p:blipFill>
          <a:blip r:embed="rId3" cstate="print"/>
          <a:srcRect/>
          <a:stretch>
            <a:fillRect/>
          </a:stretch>
        </p:blipFill>
        <p:spPr>
          <a:xfrm>
            <a:off x="539552" y="188640"/>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15" name="TextBox 14"/>
          <p:cNvSpPr txBox="1"/>
          <p:nvPr/>
        </p:nvSpPr>
        <p:spPr>
          <a:xfrm flipH="1">
            <a:off x="1844276" y="306393"/>
            <a:ext cx="4735368" cy="430887"/>
          </a:xfrm>
          <a:prstGeom prst="rect">
            <a:avLst/>
          </a:prstGeom>
          <a:noFill/>
        </p:spPr>
        <p:txBody>
          <a:bodyPr wrap="square" rtlCol="0">
            <a:spAutoFit/>
          </a:bodyPr>
          <a:lstStyle/>
          <a:p>
            <a:r>
              <a:rPr lang="en-US" sz="2200" dirty="0" err="1" smtClean="0">
                <a:latin typeface="Corbel" pitchFamily="34" charset="0"/>
              </a:rPr>
              <a:t>Masalah</a:t>
            </a:r>
            <a:r>
              <a:rPr lang="en-US" sz="2200" dirty="0" smtClean="0">
                <a:latin typeface="Corbel" pitchFamily="34" charset="0"/>
              </a:rPr>
              <a:t> </a:t>
            </a:r>
            <a:r>
              <a:rPr lang="en-US" sz="2200" dirty="0" err="1" smtClean="0">
                <a:latin typeface="Corbel" pitchFamily="34" charset="0"/>
              </a:rPr>
              <a:t>Akuntansi</a:t>
            </a:r>
            <a:r>
              <a:rPr lang="en-US" sz="2200" dirty="0" smtClean="0">
                <a:latin typeface="Corbel" pitchFamily="34" charset="0"/>
              </a:rPr>
              <a:t> Perusahaan </a:t>
            </a:r>
            <a:r>
              <a:rPr lang="en-US" sz="2200" dirty="0" err="1" smtClean="0">
                <a:latin typeface="Corbel" pitchFamily="34" charset="0"/>
              </a:rPr>
              <a:t>Dagang</a:t>
            </a:r>
            <a:endParaRPr lang="en-US" sz="2200" dirty="0">
              <a:latin typeface="Corbel" pitchFamily="34" charset="0"/>
            </a:endParaRPr>
          </a:p>
        </p:txBody>
      </p:sp>
      <p:sp>
        <p:nvSpPr>
          <p:cNvPr id="20" name="Oval 19"/>
          <p:cNvSpPr/>
          <p:nvPr/>
        </p:nvSpPr>
        <p:spPr>
          <a:xfrm>
            <a:off x="2585797" y="829628"/>
            <a:ext cx="3442320" cy="912583"/>
          </a:xfrm>
          <a:prstGeom prst="ellipse">
            <a:avLst/>
          </a:prstGeom>
          <a:solidFill>
            <a:srgbClr val="DCC3A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endParaRPr lang="en-US" sz="1600" dirty="0" smtClean="0">
              <a:solidFill>
                <a:schemeClr val="tx1"/>
              </a:solidFill>
              <a:latin typeface="Cambria" pitchFamily="18" charset="0"/>
            </a:endParaRPr>
          </a:p>
          <a:p>
            <a:pPr marL="0" lvl="1" algn="ctr"/>
            <a:r>
              <a:rPr lang="en-US" sz="1600" dirty="0" err="1" smtClean="0">
                <a:solidFill>
                  <a:schemeClr val="tx1"/>
                </a:solidFill>
                <a:latin typeface="Cambria" pitchFamily="18" charset="0"/>
              </a:rPr>
              <a:t>Syarat</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Jual</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Beli</a:t>
            </a:r>
            <a:endParaRPr lang="en-US" sz="1600" dirty="0">
              <a:solidFill>
                <a:schemeClr val="tx1"/>
              </a:solidFill>
              <a:latin typeface="Cambria" pitchFamily="18" charset="0"/>
            </a:endParaRPr>
          </a:p>
          <a:p>
            <a:pPr algn="ctr"/>
            <a:endParaRPr lang="en-US" b="1" dirty="0"/>
          </a:p>
        </p:txBody>
      </p:sp>
      <p:sp>
        <p:nvSpPr>
          <p:cNvPr id="17" name="Rectangle 1"/>
          <p:cNvSpPr>
            <a:spLocks noChangeArrowheads="1"/>
          </p:cNvSpPr>
          <p:nvPr/>
        </p:nvSpPr>
        <p:spPr bwMode="auto">
          <a:xfrm>
            <a:off x="539750" y="2347937"/>
            <a:ext cx="80645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lvl="1" algn="just"/>
            <a:r>
              <a:rPr lang="id-ID" sz="2400" i="1"/>
              <a:t>B. FOB Destination</a:t>
            </a:r>
            <a:r>
              <a:rPr lang="id-ID" sz="2400"/>
              <a:t>; semua biaya pengiriman ditanggung oleh penjual</a:t>
            </a:r>
          </a:p>
        </p:txBody>
      </p:sp>
      <p:sp>
        <p:nvSpPr>
          <p:cNvPr id="18" name="AutoShape 10"/>
          <p:cNvSpPr>
            <a:spLocks noChangeArrowheads="1"/>
          </p:cNvSpPr>
          <p:nvPr/>
        </p:nvSpPr>
        <p:spPr bwMode="auto">
          <a:xfrm rot="16200000">
            <a:off x="4991100" y="4713312"/>
            <a:ext cx="381000" cy="381000"/>
          </a:xfrm>
          <a:prstGeom prst="downArrow">
            <a:avLst>
              <a:gd name="adj1" fmla="val 50000"/>
              <a:gd name="adj2" fmla="val 25000"/>
            </a:avLst>
          </a:prstGeom>
          <a:solidFill>
            <a:srgbClr val="990099"/>
          </a:solidFill>
          <a:ln w="12700" cap="sq">
            <a:solidFill>
              <a:srgbClr val="990099"/>
            </a:solidFill>
            <a:miter lim="800000"/>
            <a:headEnd type="none" w="sm" len="sm"/>
            <a:tailEnd type="none" w="sm" len="sm"/>
          </a:ln>
        </p:spPr>
        <p:txBody>
          <a:bodyPr vert="eaVert" wrap="none" anchor="ctr"/>
          <a:lstStyle/>
          <a:p>
            <a:endParaRPr lang="id-ID"/>
          </a:p>
        </p:txBody>
      </p:sp>
      <p:sp>
        <p:nvSpPr>
          <p:cNvPr id="19" name="Rectangle 18"/>
          <p:cNvSpPr/>
          <p:nvPr/>
        </p:nvSpPr>
        <p:spPr>
          <a:xfrm>
            <a:off x="5473700" y="3722712"/>
            <a:ext cx="3200400" cy="2286000"/>
          </a:xfrm>
          <a:prstGeom prst="rect">
            <a:avLst/>
          </a:prstGeom>
          <a:solidFill>
            <a:schemeClr val="bg1">
              <a:lumMod val="65000"/>
              <a:lumOff val="35000"/>
            </a:schemeClr>
          </a:solidFill>
        </p:spPr>
        <p:style>
          <a:lnRef idx="1">
            <a:schemeClr val="accent1"/>
          </a:lnRef>
          <a:fillRef idx="3">
            <a:schemeClr val="accent1"/>
          </a:fillRef>
          <a:effectRef idx="2">
            <a:schemeClr val="accent1"/>
          </a:effectRef>
          <a:fontRef idx="minor">
            <a:schemeClr val="lt1"/>
          </a:fontRef>
        </p:style>
        <p:txBody>
          <a:bodyPr anchor="ctr"/>
          <a:lstStyle/>
          <a:p>
            <a:pPr algn="ctr">
              <a:buFont typeface="Arial" pitchFamily="34" charset="0"/>
              <a:buNone/>
              <a:defRPr/>
            </a:pPr>
            <a:r>
              <a:rPr lang="id-ID" dirty="0">
                <a:solidFill>
                  <a:schemeClr val="tx1"/>
                </a:solidFill>
              </a:rPr>
              <a:t>Penyerahan BD di tempat pembeli, semua biaya pengiriman ditanggung oleh penjual</a:t>
            </a:r>
          </a:p>
        </p:txBody>
      </p:sp>
      <p:pic>
        <p:nvPicPr>
          <p:cNvPr id="2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800" y="3570312"/>
            <a:ext cx="4267200" cy="2667000"/>
          </a:xfrm>
          <a:prstGeom prst="rect">
            <a:avLst/>
          </a:prstGeom>
          <a:noFill/>
          <a:ln w="38100" cap="sq">
            <a:solidFill>
              <a:srgbClr val="8000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198925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par>
                                <p:cTn id="11" presetID="0" presetClass="path" presetSubtype="0" accel="50000" decel="50000" fill="hold" nodeType="withEffect">
                                  <p:stCondLst>
                                    <p:cond delay="0"/>
                                  </p:stCondLst>
                                  <p:iterate type="lt">
                                    <p:tmPct val="0"/>
                                  </p:iterate>
                                  <p:childTnLst>
                                    <p:animMotion origin="layout" path="M -1.66667E-6 2.23867E-6 C 0.0198 0.07146 0.03959 0.14315 0.05973 0.2426 C 0.07987 0.34204 0.10035 0.46924 0.12084 0.59644 " pathEditMode="relative" ptsTypes="aaA">
                                      <p:cBhvr>
                                        <p:cTn id="12" dur="1000" spd="-100000" fill="hold"/>
                                        <p:tgtEl>
                                          <p:spTgt spid="14"/>
                                        </p:tgtEl>
                                        <p:attrNameLst>
                                          <p:attrName>ppt_x</p:attrName>
                                          <p:attrName>ppt_y</p:attrName>
                                        </p:attrNameLst>
                                      </p:cBhvr>
                                    </p:animMotion>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accent6">
              <a:lumMod val="60000"/>
              <a:lumOff val="4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pic>
        <p:nvPicPr>
          <p:cNvPr id="14" name="Picture 13" descr="10738245_daisycopy.jpg"/>
          <p:cNvPicPr>
            <a:picLocks noChangeAspect="1"/>
          </p:cNvPicPr>
          <p:nvPr/>
        </p:nvPicPr>
        <p:blipFill>
          <a:blip r:embed="rId3" cstate="print"/>
          <a:srcRect/>
          <a:stretch>
            <a:fillRect/>
          </a:stretch>
        </p:blipFill>
        <p:spPr>
          <a:xfrm>
            <a:off x="539552" y="188640"/>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15" name="TextBox 14"/>
          <p:cNvSpPr txBox="1"/>
          <p:nvPr/>
        </p:nvSpPr>
        <p:spPr>
          <a:xfrm flipH="1">
            <a:off x="1844276" y="306393"/>
            <a:ext cx="4735368" cy="430887"/>
          </a:xfrm>
          <a:prstGeom prst="rect">
            <a:avLst/>
          </a:prstGeom>
          <a:noFill/>
        </p:spPr>
        <p:txBody>
          <a:bodyPr wrap="square" rtlCol="0">
            <a:spAutoFit/>
          </a:bodyPr>
          <a:lstStyle/>
          <a:p>
            <a:r>
              <a:rPr lang="en-US" sz="2200" dirty="0" err="1" smtClean="0">
                <a:latin typeface="Corbel" pitchFamily="34" charset="0"/>
              </a:rPr>
              <a:t>Masalah</a:t>
            </a:r>
            <a:r>
              <a:rPr lang="en-US" sz="2200" dirty="0" smtClean="0">
                <a:latin typeface="Corbel" pitchFamily="34" charset="0"/>
              </a:rPr>
              <a:t> </a:t>
            </a:r>
            <a:r>
              <a:rPr lang="en-US" sz="2200" dirty="0" err="1" smtClean="0">
                <a:latin typeface="Corbel" pitchFamily="34" charset="0"/>
              </a:rPr>
              <a:t>Akuntansi</a:t>
            </a:r>
            <a:r>
              <a:rPr lang="en-US" sz="2200" dirty="0" smtClean="0">
                <a:latin typeface="Corbel" pitchFamily="34" charset="0"/>
              </a:rPr>
              <a:t> Perusahaan </a:t>
            </a:r>
            <a:r>
              <a:rPr lang="en-US" sz="2200" dirty="0" err="1" smtClean="0">
                <a:latin typeface="Corbel" pitchFamily="34" charset="0"/>
              </a:rPr>
              <a:t>Dagang</a:t>
            </a:r>
            <a:endParaRPr lang="en-US" sz="2200" dirty="0">
              <a:latin typeface="Corbel" pitchFamily="34" charset="0"/>
            </a:endParaRPr>
          </a:p>
        </p:txBody>
      </p:sp>
      <p:sp>
        <p:nvSpPr>
          <p:cNvPr id="20" name="Oval 19"/>
          <p:cNvSpPr/>
          <p:nvPr/>
        </p:nvSpPr>
        <p:spPr>
          <a:xfrm>
            <a:off x="2585797" y="829628"/>
            <a:ext cx="3442320" cy="912583"/>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endParaRPr lang="en-US" sz="1600" dirty="0" smtClean="0">
              <a:solidFill>
                <a:schemeClr val="tx1"/>
              </a:solidFill>
              <a:latin typeface="Cambria" pitchFamily="18" charset="0"/>
            </a:endParaRPr>
          </a:p>
          <a:p>
            <a:pPr marL="0" lvl="1" algn="ctr"/>
            <a:r>
              <a:rPr lang="en-US" sz="1600" dirty="0" err="1" smtClean="0">
                <a:solidFill>
                  <a:schemeClr val="tx1"/>
                </a:solidFill>
                <a:latin typeface="Cambria" pitchFamily="18" charset="0"/>
              </a:rPr>
              <a:t>Syarat</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Jual</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Beli</a:t>
            </a:r>
            <a:endParaRPr lang="en-US" sz="1600" dirty="0">
              <a:solidFill>
                <a:schemeClr val="tx1"/>
              </a:solidFill>
              <a:latin typeface="Cambria" pitchFamily="18" charset="0"/>
            </a:endParaRPr>
          </a:p>
          <a:p>
            <a:pPr algn="ctr"/>
            <a:endParaRPr lang="en-US" b="1" dirty="0"/>
          </a:p>
        </p:txBody>
      </p:sp>
      <p:sp>
        <p:nvSpPr>
          <p:cNvPr id="10" name="Text Placeholder 2"/>
          <p:cNvSpPr txBox="1">
            <a:spLocks/>
          </p:cNvSpPr>
          <p:nvPr/>
        </p:nvSpPr>
        <p:spPr>
          <a:xfrm>
            <a:off x="600100" y="1988840"/>
            <a:ext cx="7639000" cy="41707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Wingdings 2" pitchFamily="18" charset="2"/>
              <a:buNone/>
            </a:pPr>
            <a:r>
              <a:rPr lang="id-ID" sz="2800" b="1" smtClean="0"/>
              <a:t>KETENTUAN TENTANG PENJUALAN KREDIT</a:t>
            </a:r>
          </a:p>
          <a:p>
            <a:pPr algn="ctr">
              <a:buFont typeface="Wingdings 2" pitchFamily="18" charset="2"/>
              <a:buNone/>
            </a:pPr>
            <a:endParaRPr lang="id-ID" sz="2800" smtClean="0"/>
          </a:p>
          <a:p>
            <a:pPr marL="457200" lvl="1" indent="-457200">
              <a:buFont typeface="Century Gothic" pitchFamily="34" charset="0"/>
              <a:buAutoNum type="alphaUcPeriod"/>
            </a:pPr>
            <a:r>
              <a:rPr lang="id-ID" sz="2400" smtClean="0">
                <a:solidFill>
                  <a:srgbClr val="FF0000"/>
                </a:solidFill>
              </a:rPr>
              <a:t>2/10, n/30</a:t>
            </a:r>
            <a:r>
              <a:rPr lang="id-ID" sz="2400" smtClean="0"/>
              <a:t>; Pembeli mendapat potongan 2 % jika membayar paling lambat 10 hari setelah transaksi, dan batas waktu pelunasan kredit adalah 30 hari setelah transaksi</a:t>
            </a:r>
          </a:p>
          <a:p>
            <a:pPr marL="457200" lvl="1" indent="-457200">
              <a:buFont typeface="Century Gothic" pitchFamily="34" charset="0"/>
              <a:buAutoNum type="alphaUcPeriod"/>
            </a:pPr>
            <a:r>
              <a:rPr lang="id-ID" sz="2400" smtClean="0">
                <a:solidFill>
                  <a:srgbClr val="FF0000"/>
                </a:solidFill>
              </a:rPr>
              <a:t>EOM (end of month); </a:t>
            </a:r>
            <a:r>
              <a:rPr lang="id-ID" sz="2400" smtClean="0"/>
              <a:t>Batas waktu pelunasan kredit adalah akhir bulan.</a:t>
            </a:r>
          </a:p>
          <a:p>
            <a:pPr>
              <a:buFont typeface="Wingdings 2" pitchFamily="18" charset="2"/>
              <a:buNone/>
            </a:pPr>
            <a:endParaRPr lang="id-ID" sz="2000" smtClean="0"/>
          </a:p>
          <a:p>
            <a:pPr>
              <a:buFont typeface="Wingdings 2" pitchFamily="18" charset="2"/>
              <a:buNone/>
            </a:pPr>
            <a:endParaRPr lang="id-ID" dirty="0" smtClean="0"/>
          </a:p>
        </p:txBody>
      </p:sp>
    </p:spTree>
    <p:extLst>
      <p:ext uri="{BB962C8B-B14F-4D97-AF65-F5344CB8AC3E}">
        <p14:creationId xmlns:p14="http://schemas.microsoft.com/office/powerpoint/2010/main" val="7078451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par>
                                <p:cTn id="11" presetID="0" presetClass="path" presetSubtype="0" accel="50000" decel="50000" fill="hold" nodeType="withEffect">
                                  <p:stCondLst>
                                    <p:cond delay="0"/>
                                  </p:stCondLst>
                                  <p:iterate type="lt">
                                    <p:tmPct val="0"/>
                                  </p:iterate>
                                  <p:childTnLst>
                                    <p:animMotion origin="layout" path="M -1.66667E-6 2.23867E-6 C 0.0198 0.07146 0.03959 0.14315 0.05973 0.2426 C 0.07987 0.34204 0.10035 0.46924 0.12084 0.59644 " pathEditMode="relative" ptsTypes="aaA">
                                      <p:cBhvr>
                                        <p:cTn id="12" dur="1000" spd="-100000" fill="hold"/>
                                        <p:tgtEl>
                                          <p:spTgt spid="14"/>
                                        </p:tgtEl>
                                        <p:attrNameLst>
                                          <p:attrName>ppt_x</p:attrName>
                                          <p:attrName>ppt_y</p:attrName>
                                        </p:attrNameLst>
                                      </p:cBhvr>
                                    </p:animMotion>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rgbClr val="CD7037"/>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pic>
        <p:nvPicPr>
          <p:cNvPr id="14" name="Picture 13" descr="10738245_daisycopy.jpg"/>
          <p:cNvPicPr>
            <a:picLocks noChangeAspect="1"/>
          </p:cNvPicPr>
          <p:nvPr/>
        </p:nvPicPr>
        <p:blipFill>
          <a:blip r:embed="rId3" cstate="print"/>
          <a:srcRect/>
          <a:stretch>
            <a:fillRect/>
          </a:stretch>
        </p:blipFill>
        <p:spPr>
          <a:xfrm>
            <a:off x="539552" y="188640"/>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15" name="TextBox 14"/>
          <p:cNvSpPr txBox="1"/>
          <p:nvPr/>
        </p:nvSpPr>
        <p:spPr>
          <a:xfrm flipH="1">
            <a:off x="1844276" y="306393"/>
            <a:ext cx="4735368" cy="430887"/>
          </a:xfrm>
          <a:prstGeom prst="rect">
            <a:avLst/>
          </a:prstGeom>
          <a:noFill/>
        </p:spPr>
        <p:txBody>
          <a:bodyPr wrap="square" rtlCol="0">
            <a:spAutoFit/>
          </a:bodyPr>
          <a:lstStyle/>
          <a:p>
            <a:r>
              <a:rPr lang="en-US" sz="2200" dirty="0" err="1" smtClean="0">
                <a:latin typeface="Corbel" pitchFamily="34" charset="0"/>
              </a:rPr>
              <a:t>Masalah</a:t>
            </a:r>
            <a:r>
              <a:rPr lang="en-US" sz="2200" dirty="0" smtClean="0">
                <a:latin typeface="Corbel" pitchFamily="34" charset="0"/>
              </a:rPr>
              <a:t> </a:t>
            </a:r>
            <a:r>
              <a:rPr lang="en-US" sz="2200" dirty="0" err="1" smtClean="0">
                <a:latin typeface="Corbel" pitchFamily="34" charset="0"/>
              </a:rPr>
              <a:t>Akuntansi</a:t>
            </a:r>
            <a:r>
              <a:rPr lang="en-US" sz="2200" dirty="0" smtClean="0">
                <a:latin typeface="Corbel" pitchFamily="34" charset="0"/>
              </a:rPr>
              <a:t> Perusahaan </a:t>
            </a:r>
            <a:r>
              <a:rPr lang="en-US" sz="2200" dirty="0" err="1" smtClean="0">
                <a:latin typeface="Corbel" pitchFamily="34" charset="0"/>
              </a:rPr>
              <a:t>Dagang</a:t>
            </a:r>
            <a:endParaRPr lang="en-US" sz="2200" dirty="0">
              <a:latin typeface="Corbel" pitchFamily="34" charset="0"/>
            </a:endParaRPr>
          </a:p>
        </p:txBody>
      </p:sp>
      <p:sp>
        <p:nvSpPr>
          <p:cNvPr id="20" name="Oval 19"/>
          <p:cNvSpPr/>
          <p:nvPr/>
        </p:nvSpPr>
        <p:spPr>
          <a:xfrm>
            <a:off x="2585797" y="829628"/>
            <a:ext cx="3442320" cy="912583"/>
          </a:xfrm>
          <a:prstGeom prst="ellipse">
            <a:avLst/>
          </a:prstGeom>
          <a:solidFill>
            <a:srgbClr val="CD70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endParaRPr lang="en-US" sz="1600" dirty="0" smtClean="0">
              <a:solidFill>
                <a:schemeClr val="tx1"/>
              </a:solidFill>
              <a:latin typeface="Cambria" pitchFamily="18" charset="0"/>
            </a:endParaRPr>
          </a:p>
          <a:p>
            <a:pPr marL="0" lvl="1" algn="ctr"/>
            <a:r>
              <a:rPr lang="en-US" sz="1600" dirty="0" err="1" smtClean="0">
                <a:solidFill>
                  <a:schemeClr val="tx1"/>
                </a:solidFill>
                <a:latin typeface="Cambria" pitchFamily="18" charset="0"/>
              </a:rPr>
              <a:t>Syarat</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Jual</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Beli</a:t>
            </a:r>
            <a:endParaRPr lang="en-US" sz="1600" dirty="0">
              <a:solidFill>
                <a:schemeClr val="tx1"/>
              </a:solidFill>
              <a:latin typeface="Cambria" pitchFamily="18" charset="0"/>
            </a:endParaRPr>
          </a:p>
          <a:p>
            <a:pPr algn="ctr"/>
            <a:endParaRPr lang="en-US" b="1" dirty="0"/>
          </a:p>
        </p:txBody>
      </p:sp>
      <p:sp>
        <p:nvSpPr>
          <p:cNvPr id="9" name="Text Placeholder 2"/>
          <p:cNvSpPr txBox="1">
            <a:spLocks/>
          </p:cNvSpPr>
          <p:nvPr/>
        </p:nvSpPr>
        <p:spPr>
          <a:xfrm>
            <a:off x="672108" y="1988840"/>
            <a:ext cx="7494984" cy="44755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Wingdings 2" pitchFamily="18" charset="2"/>
              <a:buNone/>
            </a:pPr>
            <a:r>
              <a:rPr lang="id-ID" sz="2800" b="1" dirty="0" smtClean="0">
                <a:solidFill>
                  <a:srgbClr val="FF0000"/>
                </a:solidFill>
              </a:rPr>
              <a:t> 2/10,n/30</a:t>
            </a:r>
          </a:p>
          <a:p>
            <a:pPr algn="ctr">
              <a:buFont typeface="Wingdings 2" pitchFamily="18" charset="2"/>
              <a:buNone/>
            </a:pPr>
            <a:endParaRPr lang="id-ID" sz="2800" dirty="0" smtClean="0"/>
          </a:p>
          <a:p>
            <a:pPr marL="457200" lvl="1" indent="-457200">
              <a:buFont typeface="Century Gothic" pitchFamily="34" charset="0"/>
              <a:buAutoNum type="alphaUcPeriod"/>
            </a:pPr>
            <a:r>
              <a:rPr lang="id-ID" sz="2400" dirty="0" smtClean="0"/>
              <a:t>Angka-angka yang digunakan di sini adalah contoh semata</a:t>
            </a:r>
          </a:p>
          <a:p>
            <a:pPr marL="457200" lvl="1" indent="-457200">
              <a:buFont typeface="Century Gothic" pitchFamily="34" charset="0"/>
              <a:buAutoNum type="alphaUcPeriod"/>
            </a:pPr>
            <a:r>
              <a:rPr lang="id-ID" sz="2400" dirty="0" smtClean="0"/>
              <a:t>Angka 2 (dua) menunjukkan besarnya potongan kredit</a:t>
            </a:r>
          </a:p>
          <a:p>
            <a:pPr marL="457200" lvl="1" indent="-457200">
              <a:buFont typeface="Century Gothic" pitchFamily="34" charset="0"/>
              <a:buAutoNum type="alphaUcPeriod"/>
            </a:pPr>
            <a:r>
              <a:rPr lang="id-ID" sz="2400" dirty="0" smtClean="0"/>
              <a:t>Angka 10 (sepuluh) menunjukkan tenggang waktu dimana potongan kredit  dapat diperoleh pembeli</a:t>
            </a:r>
          </a:p>
          <a:p>
            <a:pPr marL="457200" lvl="1" indent="-457200">
              <a:buFont typeface="Century Gothic" pitchFamily="34" charset="0"/>
              <a:buAutoNum type="alphaUcPeriod"/>
            </a:pPr>
            <a:r>
              <a:rPr lang="id-ID" sz="2400" dirty="0" smtClean="0"/>
              <a:t>Huruf n mewakili jumlah hari.</a:t>
            </a:r>
          </a:p>
          <a:p>
            <a:pPr marL="457200" lvl="1" indent="-457200">
              <a:buFont typeface="Century Gothic" pitchFamily="34" charset="0"/>
              <a:buAutoNum type="alphaUcPeriod"/>
            </a:pPr>
            <a:r>
              <a:rPr lang="id-ID" sz="2400" dirty="0" smtClean="0"/>
              <a:t>Angka 30 (tigapuluh) menunjukkan tenggang waktu pelunasan kredit. </a:t>
            </a:r>
          </a:p>
          <a:p>
            <a:pPr marL="457200" lvl="1" indent="-457200">
              <a:buFont typeface="Verdana" pitchFamily="34" charset="0"/>
              <a:buNone/>
            </a:pPr>
            <a:endParaRPr lang="id-ID" sz="2400" dirty="0" smtClean="0"/>
          </a:p>
          <a:p>
            <a:pPr>
              <a:buFont typeface="Wingdings 2" pitchFamily="18" charset="2"/>
              <a:buNone/>
            </a:pPr>
            <a:endParaRPr lang="id-ID" sz="2000" dirty="0" smtClean="0"/>
          </a:p>
          <a:p>
            <a:pPr>
              <a:buFont typeface="Wingdings 2" pitchFamily="18" charset="2"/>
              <a:buNone/>
            </a:pPr>
            <a:endParaRPr lang="id-ID" dirty="0" smtClean="0"/>
          </a:p>
        </p:txBody>
      </p:sp>
    </p:spTree>
    <p:extLst>
      <p:ext uri="{BB962C8B-B14F-4D97-AF65-F5344CB8AC3E}">
        <p14:creationId xmlns:p14="http://schemas.microsoft.com/office/powerpoint/2010/main" val="189390272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par>
                                <p:cTn id="11" presetID="0" presetClass="path" presetSubtype="0" accel="50000" decel="50000" fill="hold" nodeType="withEffect">
                                  <p:stCondLst>
                                    <p:cond delay="0"/>
                                  </p:stCondLst>
                                  <p:iterate type="lt">
                                    <p:tmPct val="0"/>
                                  </p:iterate>
                                  <p:childTnLst>
                                    <p:animMotion origin="layout" path="M -1.66667E-6 2.23867E-6 C 0.0198 0.07146 0.03959 0.14315 0.05973 0.2426 C 0.07987 0.34204 0.10035 0.46924 0.12084 0.59644 " pathEditMode="relative" ptsTypes="aaA">
                                      <p:cBhvr>
                                        <p:cTn id="12" dur="1000" spd="-100000" fill="hold"/>
                                        <p:tgtEl>
                                          <p:spTgt spid="14"/>
                                        </p:tgtEl>
                                        <p:attrNameLst>
                                          <p:attrName>ppt_x</p:attrName>
                                          <p:attrName>ppt_y</p:attrName>
                                        </p:attrNameLst>
                                      </p:cBhvr>
                                    </p:animMotion>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rgbClr val="DDE488"/>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pic>
        <p:nvPicPr>
          <p:cNvPr id="14" name="Picture 13" descr="10738245_daisycopy.jpg"/>
          <p:cNvPicPr>
            <a:picLocks noChangeAspect="1"/>
          </p:cNvPicPr>
          <p:nvPr/>
        </p:nvPicPr>
        <p:blipFill>
          <a:blip r:embed="rId3" cstate="print"/>
          <a:srcRect/>
          <a:stretch>
            <a:fillRect/>
          </a:stretch>
        </p:blipFill>
        <p:spPr>
          <a:xfrm>
            <a:off x="539552" y="188640"/>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15" name="TextBox 14"/>
          <p:cNvSpPr txBox="1"/>
          <p:nvPr/>
        </p:nvSpPr>
        <p:spPr>
          <a:xfrm flipH="1">
            <a:off x="1844276" y="306393"/>
            <a:ext cx="4735368" cy="430887"/>
          </a:xfrm>
          <a:prstGeom prst="rect">
            <a:avLst/>
          </a:prstGeom>
          <a:noFill/>
        </p:spPr>
        <p:txBody>
          <a:bodyPr wrap="square" rtlCol="0">
            <a:spAutoFit/>
          </a:bodyPr>
          <a:lstStyle/>
          <a:p>
            <a:r>
              <a:rPr lang="en-US" sz="2200" dirty="0" err="1" smtClean="0">
                <a:latin typeface="Corbel" pitchFamily="34" charset="0"/>
              </a:rPr>
              <a:t>Masalah</a:t>
            </a:r>
            <a:r>
              <a:rPr lang="en-US" sz="2200" dirty="0" smtClean="0">
                <a:latin typeface="Corbel" pitchFamily="34" charset="0"/>
              </a:rPr>
              <a:t> </a:t>
            </a:r>
            <a:r>
              <a:rPr lang="en-US" sz="2200" dirty="0" err="1" smtClean="0">
                <a:latin typeface="Corbel" pitchFamily="34" charset="0"/>
              </a:rPr>
              <a:t>Akuntansi</a:t>
            </a:r>
            <a:r>
              <a:rPr lang="en-US" sz="2200" dirty="0" smtClean="0">
                <a:latin typeface="Corbel" pitchFamily="34" charset="0"/>
              </a:rPr>
              <a:t> Perusahaan </a:t>
            </a:r>
            <a:r>
              <a:rPr lang="en-US" sz="2200" dirty="0" err="1" smtClean="0">
                <a:latin typeface="Corbel" pitchFamily="34" charset="0"/>
              </a:rPr>
              <a:t>Dagang</a:t>
            </a:r>
            <a:endParaRPr lang="en-US" sz="2200" dirty="0">
              <a:latin typeface="Corbel" pitchFamily="34" charset="0"/>
            </a:endParaRPr>
          </a:p>
        </p:txBody>
      </p:sp>
      <p:sp>
        <p:nvSpPr>
          <p:cNvPr id="20" name="Oval 19"/>
          <p:cNvSpPr/>
          <p:nvPr/>
        </p:nvSpPr>
        <p:spPr>
          <a:xfrm>
            <a:off x="2585797" y="829628"/>
            <a:ext cx="3442320" cy="912583"/>
          </a:xfrm>
          <a:prstGeom prst="ellipse">
            <a:avLst/>
          </a:prstGeom>
          <a:solidFill>
            <a:srgbClr val="DDE4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endParaRPr lang="en-US" sz="1600" dirty="0" smtClean="0">
              <a:solidFill>
                <a:schemeClr val="tx1"/>
              </a:solidFill>
              <a:latin typeface="Cambria" pitchFamily="18" charset="0"/>
            </a:endParaRPr>
          </a:p>
          <a:p>
            <a:pPr marL="0" lvl="1" algn="ctr"/>
            <a:r>
              <a:rPr lang="en-US" sz="1600" dirty="0" err="1" smtClean="0">
                <a:solidFill>
                  <a:schemeClr val="tx1"/>
                </a:solidFill>
                <a:latin typeface="Cambria" pitchFamily="18" charset="0"/>
              </a:rPr>
              <a:t>Syarat</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Jual</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Beli</a:t>
            </a:r>
            <a:endParaRPr lang="en-US" sz="1600" dirty="0">
              <a:solidFill>
                <a:schemeClr val="tx1"/>
              </a:solidFill>
              <a:latin typeface="Cambria" pitchFamily="18" charset="0"/>
            </a:endParaRPr>
          </a:p>
          <a:p>
            <a:pPr algn="ctr"/>
            <a:endParaRPr lang="en-US" b="1" dirty="0"/>
          </a:p>
        </p:txBody>
      </p:sp>
      <p:sp>
        <p:nvSpPr>
          <p:cNvPr id="10" name="Text Placeholder 2"/>
          <p:cNvSpPr txBox="1">
            <a:spLocks/>
          </p:cNvSpPr>
          <p:nvPr/>
        </p:nvSpPr>
        <p:spPr>
          <a:xfrm>
            <a:off x="553233" y="2132856"/>
            <a:ext cx="8147248" cy="43993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Wingdings 2" pitchFamily="18" charset="2"/>
              <a:buNone/>
            </a:pPr>
            <a:r>
              <a:rPr lang="id-ID" sz="2800" smtClean="0">
                <a:solidFill>
                  <a:srgbClr val="FFFF00"/>
                </a:solidFill>
              </a:rPr>
              <a:t> </a:t>
            </a:r>
            <a:r>
              <a:rPr lang="id-ID" sz="2800" b="1" smtClean="0">
                <a:solidFill>
                  <a:srgbClr val="FF0000"/>
                </a:solidFill>
              </a:rPr>
              <a:t>EOM (End Of Month)</a:t>
            </a:r>
          </a:p>
          <a:p>
            <a:pPr algn="ctr">
              <a:buFont typeface="Wingdings 2" pitchFamily="18" charset="2"/>
              <a:buNone/>
            </a:pPr>
            <a:endParaRPr lang="id-ID" sz="2800" smtClean="0">
              <a:solidFill>
                <a:srgbClr val="FF0000"/>
              </a:solidFill>
            </a:endParaRPr>
          </a:p>
          <a:p>
            <a:pPr marL="457200" lvl="1" indent="-457200">
              <a:buFont typeface="Century Gothic" pitchFamily="34" charset="0"/>
              <a:buAutoNum type="alphaUcPeriod"/>
            </a:pPr>
            <a:r>
              <a:rPr lang="id-ID" sz="2400" smtClean="0"/>
              <a:t>Pelunasan kredit paling lambat adalah akhir bulan di bulan yang sama dengan transaksi</a:t>
            </a:r>
          </a:p>
          <a:p>
            <a:pPr marL="457200" lvl="1" indent="-457200">
              <a:buFont typeface="Century Gothic" pitchFamily="34" charset="0"/>
              <a:buAutoNum type="alphaUcPeriod"/>
            </a:pPr>
            <a:r>
              <a:rPr lang="id-ID" sz="2400" smtClean="0"/>
              <a:t>Jika jual-beli BD pada tanggal 3 Desember 2007, maka pembeli harus sudah melunasinya paling lambat tanggal 31 Desember 2007 (28 hari).</a:t>
            </a:r>
          </a:p>
          <a:p>
            <a:pPr marL="457200" lvl="1" indent="-457200">
              <a:buFont typeface="Century Gothic" pitchFamily="34" charset="0"/>
              <a:buAutoNum type="alphaUcPeriod"/>
            </a:pPr>
            <a:r>
              <a:rPr lang="id-ID" sz="2400" smtClean="0"/>
              <a:t>Jika jual BD pada tanggal 23 Desember 2007, maka pembeli harus sudah melunasinya paling lambat tanggal 31 Desember 2007 (8 hari) </a:t>
            </a:r>
          </a:p>
          <a:p>
            <a:pPr marL="457200" lvl="1" indent="-457200">
              <a:buFont typeface="Verdana" pitchFamily="34" charset="0"/>
              <a:buNone/>
            </a:pPr>
            <a:endParaRPr lang="id-ID" sz="2400" smtClean="0"/>
          </a:p>
          <a:p>
            <a:pPr>
              <a:buFont typeface="Wingdings 2" pitchFamily="18" charset="2"/>
              <a:buNone/>
            </a:pPr>
            <a:endParaRPr lang="id-ID" sz="2000" smtClean="0"/>
          </a:p>
          <a:p>
            <a:pPr>
              <a:buFont typeface="Wingdings 2" pitchFamily="18" charset="2"/>
              <a:buNone/>
            </a:pPr>
            <a:endParaRPr lang="id-ID" dirty="0" smtClean="0"/>
          </a:p>
        </p:txBody>
      </p:sp>
    </p:spTree>
    <p:extLst>
      <p:ext uri="{BB962C8B-B14F-4D97-AF65-F5344CB8AC3E}">
        <p14:creationId xmlns:p14="http://schemas.microsoft.com/office/powerpoint/2010/main" val="2109066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par>
                                <p:cTn id="11" presetID="0" presetClass="path" presetSubtype="0" accel="50000" decel="50000" fill="hold" nodeType="withEffect">
                                  <p:stCondLst>
                                    <p:cond delay="0"/>
                                  </p:stCondLst>
                                  <p:iterate type="lt">
                                    <p:tmPct val="0"/>
                                  </p:iterate>
                                  <p:childTnLst>
                                    <p:animMotion origin="layout" path="M -1.66667E-6 2.23867E-6 C 0.0198 0.07146 0.03959 0.14315 0.05973 0.2426 C 0.07987 0.34204 0.10035 0.46924 0.12084 0.59644 " pathEditMode="relative" ptsTypes="aaA">
                                      <p:cBhvr>
                                        <p:cTn id="12" dur="1000" spd="-100000" fill="hold"/>
                                        <p:tgtEl>
                                          <p:spTgt spid="14"/>
                                        </p:tgtEl>
                                        <p:attrNameLst>
                                          <p:attrName>ppt_x</p:attrName>
                                          <p:attrName>ppt_y</p:attrName>
                                        </p:attrNameLst>
                                      </p:cBhvr>
                                    </p:animMotion>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rgbClr val="DCC3A2"/>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pic>
        <p:nvPicPr>
          <p:cNvPr id="14" name="Picture 13" descr="10738245_daisycopy.jpg"/>
          <p:cNvPicPr>
            <a:picLocks noChangeAspect="1"/>
          </p:cNvPicPr>
          <p:nvPr/>
        </p:nvPicPr>
        <p:blipFill>
          <a:blip r:embed="rId3" cstate="print"/>
          <a:srcRect/>
          <a:stretch>
            <a:fillRect/>
          </a:stretch>
        </p:blipFill>
        <p:spPr>
          <a:xfrm>
            <a:off x="539552" y="188640"/>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15" name="TextBox 14"/>
          <p:cNvSpPr txBox="1"/>
          <p:nvPr/>
        </p:nvSpPr>
        <p:spPr>
          <a:xfrm flipH="1">
            <a:off x="1844276" y="306393"/>
            <a:ext cx="4735368" cy="430887"/>
          </a:xfrm>
          <a:prstGeom prst="rect">
            <a:avLst/>
          </a:prstGeom>
          <a:noFill/>
        </p:spPr>
        <p:txBody>
          <a:bodyPr wrap="square" rtlCol="0">
            <a:spAutoFit/>
          </a:bodyPr>
          <a:lstStyle/>
          <a:p>
            <a:r>
              <a:rPr lang="en-US" sz="2200" dirty="0" err="1" smtClean="0">
                <a:latin typeface="Corbel" pitchFamily="34" charset="0"/>
              </a:rPr>
              <a:t>Masalah</a:t>
            </a:r>
            <a:r>
              <a:rPr lang="en-US" sz="2200" dirty="0" smtClean="0">
                <a:latin typeface="Corbel" pitchFamily="34" charset="0"/>
              </a:rPr>
              <a:t> </a:t>
            </a:r>
            <a:r>
              <a:rPr lang="en-US" sz="2200" dirty="0" err="1" smtClean="0">
                <a:latin typeface="Corbel" pitchFamily="34" charset="0"/>
              </a:rPr>
              <a:t>Akuntansi</a:t>
            </a:r>
            <a:r>
              <a:rPr lang="en-US" sz="2200" dirty="0" smtClean="0">
                <a:latin typeface="Corbel" pitchFamily="34" charset="0"/>
              </a:rPr>
              <a:t> Perusahaan </a:t>
            </a:r>
            <a:r>
              <a:rPr lang="en-US" sz="2200" dirty="0" err="1" smtClean="0">
                <a:latin typeface="Corbel" pitchFamily="34" charset="0"/>
              </a:rPr>
              <a:t>Dagang</a:t>
            </a:r>
            <a:endParaRPr lang="en-US" sz="2200" dirty="0">
              <a:latin typeface="Corbel" pitchFamily="34" charset="0"/>
            </a:endParaRPr>
          </a:p>
        </p:txBody>
      </p:sp>
      <p:sp>
        <p:nvSpPr>
          <p:cNvPr id="20" name="Oval 19"/>
          <p:cNvSpPr/>
          <p:nvPr/>
        </p:nvSpPr>
        <p:spPr>
          <a:xfrm>
            <a:off x="2585797" y="829628"/>
            <a:ext cx="3442320" cy="912583"/>
          </a:xfrm>
          <a:prstGeom prst="ellipse">
            <a:avLst/>
          </a:prstGeom>
          <a:solidFill>
            <a:srgbClr val="DCC3A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endParaRPr lang="en-US" sz="1600" dirty="0" smtClean="0">
              <a:solidFill>
                <a:schemeClr val="tx1"/>
              </a:solidFill>
              <a:latin typeface="Cambria" pitchFamily="18" charset="0"/>
            </a:endParaRPr>
          </a:p>
          <a:p>
            <a:pPr marL="0" lvl="1" algn="ctr"/>
            <a:r>
              <a:rPr lang="en-US" sz="1600" dirty="0" err="1" smtClean="0">
                <a:solidFill>
                  <a:schemeClr val="tx1"/>
                </a:solidFill>
                <a:latin typeface="Cambria" pitchFamily="18" charset="0"/>
              </a:rPr>
              <a:t>Syarat</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Jual</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Beli</a:t>
            </a:r>
            <a:endParaRPr lang="en-US" sz="1600" dirty="0">
              <a:solidFill>
                <a:schemeClr val="tx1"/>
              </a:solidFill>
              <a:latin typeface="Cambria" pitchFamily="18" charset="0"/>
            </a:endParaRPr>
          </a:p>
          <a:p>
            <a:pPr algn="ctr"/>
            <a:endParaRPr lang="en-US" b="1" dirty="0"/>
          </a:p>
        </p:txBody>
      </p:sp>
      <p:sp>
        <p:nvSpPr>
          <p:cNvPr id="9" name="Text Placeholder 2"/>
          <p:cNvSpPr txBox="1">
            <a:spLocks/>
          </p:cNvSpPr>
          <p:nvPr/>
        </p:nvSpPr>
        <p:spPr>
          <a:xfrm>
            <a:off x="457200" y="2132856"/>
            <a:ext cx="8003232" cy="396733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Wingdings 2" pitchFamily="18" charset="2"/>
              <a:buNone/>
            </a:pPr>
            <a:r>
              <a:rPr lang="id-ID" sz="2800" b="1" dirty="0" smtClean="0"/>
              <a:t>KETENTUAN TENTANG </a:t>
            </a:r>
          </a:p>
          <a:p>
            <a:pPr algn="ctr">
              <a:buFont typeface="Wingdings 2" pitchFamily="18" charset="2"/>
              <a:buNone/>
            </a:pPr>
            <a:r>
              <a:rPr lang="id-ID" sz="2800" b="1" dirty="0" smtClean="0"/>
              <a:t>RETUR DAN PENGURANGAN HARGA</a:t>
            </a:r>
          </a:p>
          <a:p>
            <a:pPr algn="ctr">
              <a:buFont typeface="Wingdings 2" pitchFamily="18" charset="2"/>
              <a:buNone/>
            </a:pPr>
            <a:endParaRPr lang="id-ID" sz="2800" dirty="0" smtClean="0"/>
          </a:p>
          <a:p>
            <a:pPr marL="457200" lvl="1" indent="-457200">
              <a:buFont typeface="Century Gothic" pitchFamily="34" charset="0"/>
              <a:buAutoNum type="alphaUcPeriod"/>
            </a:pPr>
            <a:r>
              <a:rPr lang="id-ID" sz="2400" dirty="0" smtClean="0"/>
              <a:t>Retur: BD yang diterima tidak sesuai pesanan, pembeli mengembalikan BD ke penjual</a:t>
            </a:r>
          </a:p>
          <a:p>
            <a:pPr marL="457200" lvl="1" indent="-457200">
              <a:buFont typeface="Century Gothic" pitchFamily="34" charset="0"/>
              <a:buAutoNum type="alphaUcPeriod"/>
            </a:pPr>
            <a:r>
              <a:rPr lang="id-ID" sz="2400" dirty="0" smtClean="0"/>
              <a:t>Pengurangan harga: BD yang diterima tidak sesuai pesanan, pembeli TIDAK mengembalikan BD tetapi meminta pengurangan harga kepada penjual.</a:t>
            </a:r>
          </a:p>
          <a:p>
            <a:pPr>
              <a:buFont typeface="Wingdings 2" pitchFamily="18" charset="2"/>
              <a:buNone/>
            </a:pPr>
            <a:endParaRPr lang="id-ID" sz="2000" dirty="0" smtClean="0"/>
          </a:p>
          <a:p>
            <a:pPr>
              <a:buFont typeface="Wingdings 2" pitchFamily="18" charset="2"/>
              <a:buNone/>
            </a:pPr>
            <a:endParaRPr lang="id-ID" dirty="0" smtClean="0"/>
          </a:p>
        </p:txBody>
      </p:sp>
    </p:spTree>
    <p:extLst>
      <p:ext uri="{BB962C8B-B14F-4D97-AF65-F5344CB8AC3E}">
        <p14:creationId xmlns:p14="http://schemas.microsoft.com/office/powerpoint/2010/main" val="19747935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par>
                                <p:cTn id="11" presetID="0" presetClass="path" presetSubtype="0" accel="50000" decel="50000" fill="hold" nodeType="withEffect">
                                  <p:stCondLst>
                                    <p:cond delay="0"/>
                                  </p:stCondLst>
                                  <p:iterate type="lt">
                                    <p:tmPct val="0"/>
                                  </p:iterate>
                                  <p:childTnLst>
                                    <p:animMotion origin="layout" path="M -1.66667E-6 2.23867E-6 C 0.0198 0.07146 0.03959 0.14315 0.05973 0.2426 C 0.07987 0.34204 0.10035 0.46924 0.12084 0.59644 " pathEditMode="relative" ptsTypes="aaA">
                                      <p:cBhvr>
                                        <p:cTn id="12" dur="1000" spd="-100000" fill="hold"/>
                                        <p:tgtEl>
                                          <p:spTgt spid="14"/>
                                        </p:tgtEl>
                                        <p:attrNameLst>
                                          <p:attrName>ppt_x</p:attrName>
                                          <p:attrName>ppt_y</p:attrName>
                                        </p:attrNameLst>
                                      </p:cBhvr>
                                    </p:animMotion>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theme/theme1.xml><?xml version="1.0" encoding="utf-8"?>
<a:theme xmlns:a="http://schemas.openxmlformats.org/drawingml/2006/main" name="Animated_picture_buttons_on_presentation_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APDescription xmlns="4873beb7-5857-4685-be1f-d57550cc96cc" xsi:nil="true"/>
    <AssetExpire xmlns="4873beb7-5857-4685-be1f-d57550cc96cc">2029-05-12T07:00:00+00:00</AssetExpire>
    <IntlLangReviewDate xmlns="4873beb7-5857-4685-be1f-d57550cc96cc">2010-05-28T00:21:00+00:00</IntlLangReviewDate>
    <TPFriendlyName xmlns="4873beb7-5857-4685-be1f-d57550cc96cc" xsi:nil="true"/>
    <IntlLangReview xmlns="4873beb7-5857-4685-be1f-d57550cc96cc" xsi:nil="true"/>
    <PolicheckWords xmlns="4873beb7-5857-4685-be1f-d57550cc96cc" xsi:nil="true"/>
    <SubmitterId xmlns="4873beb7-5857-4685-be1f-d57550cc96cc" xsi:nil="true"/>
    <AcquiredFrom xmlns="4873beb7-5857-4685-be1f-d57550cc96cc">Community</AcquiredFrom>
    <EditorialStatus xmlns="4873beb7-5857-4685-be1f-d57550cc96cc" xsi:nil="true"/>
    <Markets xmlns="4873beb7-5857-4685-be1f-d57550cc96cc"/>
    <OriginAsset xmlns="4873beb7-5857-4685-be1f-d57550cc96cc" xsi:nil="true"/>
    <AssetStart xmlns="4873beb7-5857-4685-be1f-d57550cc96cc">2010-05-28T00:18:00+00:00</AssetStart>
    <FriendlyTitle xmlns="4873beb7-5857-4685-be1f-d57550cc96cc" xsi:nil="true"/>
    <MarketSpecific xmlns="4873beb7-5857-4685-be1f-d57550cc96cc">false</MarketSpecific>
    <TPNamespace xmlns="4873beb7-5857-4685-be1f-d57550cc96cc" xsi:nil="true"/>
    <PublishStatusLookup xmlns="4873beb7-5857-4685-be1f-d57550cc96cc">
      <Value>918038</Value>
      <Value>1313880</Value>
    </PublishStatusLookup>
    <APAuthor xmlns="4873beb7-5857-4685-be1f-d57550cc96cc">
      <UserInfo>
        <DisplayName>REDMOND\v-luannv</DisplayName>
        <AccountId>92</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true</OutputCachingOn>
    <TemplateStatus xmlns="4873beb7-5857-4685-be1f-d57550cc96cc" xsi:nil="true"/>
    <IsSearchable xmlns="4873beb7-5857-4685-be1f-d57550cc96cc">true</IsSearchable>
    <ContentItem xmlns="4873beb7-5857-4685-be1f-d57550cc96cc" xsi:nil="true"/>
    <HandoffToMSDN xmlns="4873beb7-5857-4685-be1f-d57550cc96cc">2010-05-28T00:21:00+00:00</HandoffToMSDN>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2010-05-28T00:21:00+00:00</LastModifiedDateTime>
    <LastPublishResultLookup xmlns="4873beb7-5857-4685-be1f-d57550cc96cc" xsi:nil="true"/>
    <LegacyData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false</PrimaryImageGen>
    <PlannedPubDate xmlns="4873beb7-5857-4685-be1f-d57550cc96cc">2010-05-28T00:21:00+00:00</PlannedPubDate>
    <CSXSubmissionMarket xmlns="4873beb7-5857-4685-be1f-d57550cc96cc" xsi:nil="true"/>
    <Downloads xmlns="4873beb7-5857-4685-be1f-d57550cc96cc">0</Downloads>
    <ArtSampleDocs xmlns="4873beb7-5857-4685-be1f-d57550cc96cc" xsi:nil="true"/>
    <TrustLevel xmlns="4873beb7-5857-4685-be1f-d57550cc96cc">1 Microsoft Managed Content</TrustLevel>
    <TPLaunchHelpLinkType xmlns="4873beb7-5857-4685-be1f-d57550cc96cc">Template</TPLaunchHelpLinkType>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Provider xmlns="4873beb7-5857-4685-be1f-d57550cc96cc" xsi:nil="true"/>
    <UACurrentWords xmlns="4873beb7-5857-4685-be1f-d57550cc96cc" xsi:nil="true"/>
    <AssetId xmlns="4873beb7-5857-4685-be1f-d57550cc96cc">TP101881385</AssetId>
    <TPClientViewer xmlns="4873beb7-5857-4685-be1f-d57550cc96cc" xsi:nil="true"/>
    <DSATActionTaken xmlns="4873beb7-5857-4685-be1f-d57550cc96cc">Best Bets</DSATActionTaken>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PublishTargets>
    <ApprovalLog xmlns="4873beb7-5857-4685-be1f-d57550cc96cc" xsi:nil="true"/>
    <BugNumber xmlns="4873beb7-5857-4685-be1f-d57550cc96cc" xsi:nil="true"/>
    <CrawlForDependencies xmlns="4873beb7-5857-4685-be1f-d57550cc96cc">false</CrawlForDependencies>
    <LastHandOff xmlns="4873beb7-5857-4685-be1f-d57550cc96cc" xsi:nil="true"/>
    <Milestone xmlns="4873beb7-5857-4685-be1f-d57550cc96cc" xsi:nil="true"/>
    <UANotes xmlns="4873beb7-5857-4685-be1f-d57550cc96cc" xsi:nil="true"/>
    <BlockPublish xmlns="4873beb7-5857-4685-be1f-d57550cc96cc" xsi:nil="true"/>
    <CampaignTagsTaxHTField0 xmlns="4873beb7-5857-4685-be1f-d57550cc96cc">
      <Terms xmlns="http://schemas.microsoft.com/office/infopath/2007/PartnerControls"/>
    </CampaignTagsTaxHTField0>
    <LocLastLocAttemptVersionLookup xmlns="4873beb7-5857-4685-be1f-d57550cc96cc">24686</LocLastLocAttemptVersionLookup>
    <LocLastLocAttemptVersionTypeLookup xmlns="4873beb7-5857-4685-be1f-d57550cc96cc" xsi:nil="true"/>
    <LocOverallPreviewStatusLookup xmlns="4873beb7-5857-4685-be1f-d57550cc96cc" xsi:nil="true"/>
    <LocOverallPublishStatusLookup xmlns="4873beb7-5857-4685-be1f-d57550cc96cc" xsi:nil="true"/>
    <TaxCatchAll xmlns="4873beb7-5857-4685-be1f-d57550cc96cc"/>
    <LocNewPublishedVersionLookup xmlns="4873beb7-5857-4685-be1f-d57550cc96cc" xsi:nil="true"/>
    <LocPublishedDependentAssetsLookup xmlns="4873beb7-5857-4685-be1f-d57550cc96cc" xsi:nil="true"/>
    <LocComments xmlns="4873beb7-5857-4685-be1f-d57550cc96cc" xsi:nil="true"/>
    <LocProcessedForMarketsLookup xmlns="4873beb7-5857-4685-be1f-d57550cc96cc" xsi:nil="true"/>
    <LocRecommendedHandoff xmlns="4873beb7-5857-4685-be1f-d57550cc96cc" xsi:nil="true"/>
    <LocManualTestRequired xmlns="4873beb7-5857-4685-be1f-d57550cc96cc" xsi:nil="true"/>
    <LocProcessedForHandoffsLookup xmlns="4873beb7-5857-4685-be1f-d57550cc96cc" xsi:nil="true"/>
    <LocOverallHandbackStatusLookup xmlns="4873beb7-5857-4685-be1f-d57550cc96cc" xsi:nil="true"/>
    <LocalizationTagsTaxHTField0 xmlns="4873beb7-5857-4685-be1f-d57550cc96cc">
      <Terms xmlns="http://schemas.microsoft.com/office/infopath/2007/PartnerControls"/>
    </LocalizationTagsTaxHTField0>
    <FeatureTagsTaxHTField0 xmlns="4873beb7-5857-4685-be1f-d57550cc96cc">
      <Terms xmlns="http://schemas.microsoft.com/office/infopath/2007/PartnerControls"/>
    </FeatureTagsTaxHTField0>
    <LocOverallLocStatusLookup xmlns="4873beb7-5857-4685-be1f-d57550cc96cc" xsi:nil="true"/>
    <LocPublishedLinkedAssetsLookup xmlns="4873beb7-5857-4685-be1f-d57550cc96cc" xsi:nil="true"/>
    <InternalTagsTaxHTField0 xmlns="4873beb7-5857-4685-be1f-d57550cc96cc">
      <Terms xmlns="http://schemas.microsoft.com/office/infopath/2007/PartnerControls"/>
    </InternalTagsTaxHTField0>
    <RecommendationsModifier xmlns="4873beb7-5857-4685-be1f-d57550cc96cc" xsi:nil="true"/>
    <ScenarioTagsTaxHTField0 xmlns="4873beb7-5857-4685-be1f-d57550cc96cc">
      <Terms xmlns="http://schemas.microsoft.com/office/infopath/2007/PartnerControls"/>
    </ScenarioTagsTaxHTField0>
    <OriginalRelease xmlns="4873beb7-5857-4685-be1f-d57550cc96cc">14</OriginalRelease>
    <LocMarketGroupTiers2 xmlns="4873beb7-5857-4685-be1f-d57550cc96cc" xsi:nil="true"/>
  </documentManagement>
</p:properties>
</file>

<file path=customXml/itemProps1.xml><?xml version="1.0" encoding="utf-8"?>
<ds:datastoreItem xmlns:ds="http://schemas.openxmlformats.org/officeDocument/2006/customXml" ds:itemID="{04D78C37-F75A-4B70-8686-418C4989BED3}">
  <ds:schemaRefs>
    <ds:schemaRef ds:uri="http://schemas.microsoft.com/sharepoint/v3/contenttype/forms"/>
  </ds:schemaRefs>
</ds:datastoreItem>
</file>

<file path=customXml/itemProps2.xml><?xml version="1.0" encoding="utf-8"?>
<ds:datastoreItem xmlns:ds="http://schemas.openxmlformats.org/officeDocument/2006/customXml" ds:itemID="{3690C7B4-261B-4A04-8F92-7E17E4A679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25A81F1-06C8-471E-86BE-882894DE38F9}">
  <ds:schemaRefs>
    <ds:schemaRef ds:uri="http://purl.org/dc/terms/"/>
    <ds:schemaRef ds:uri="http://purl.org/dc/elements/1.1/"/>
    <ds:schemaRef ds:uri="http://www.w3.org/XML/1998/namespace"/>
    <ds:schemaRef ds:uri="http://schemas.microsoft.com/office/infopath/2007/PartnerControls"/>
    <ds:schemaRef ds:uri="http://schemas.microsoft.com/office/2006/documentManagement/types"/>
    <ds:schemaRef ds:uri="http://purl.org/dc/dcmitype/"/>
    <ds:schemaRef ds:uri="http://schemas.microsoft.com/office/2006/metadata/properties"/>
    <ds:schemaRef ds:uri="http://schemas.openxmlformats.org/package/2006/metadata/core-properties"/>
    <ds:schemaRef ds:uri="4873beb7-5857-4685-be1f-d57550cc96cc"/>
  </ds:schemaRefs>
</ds:datastoreItem>
</file>

<file path=docProps/app.xml><?xml version="1.0" encoding="utf-8"?>
<Properties xmlns="http://schemas.openxmlformats.org/officeDocument/2006/extended-properties" xmlns:vt="http://schemas.openxmlformats.org/officeDocument/2006/docPropsVTypes">
  <Template/>
  <TotalTime>1895</TotalTime>
  <Words>35725</Words>
  <Application>Microsoft Office PowerPoint</Application>
  <PresentationFormat>On-screen Show (4:3)</PresentationFormat>
  <Paragraphs>1809</Paragraphs>
  <Slides>19</Slides>
  <Notes>19</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Animated_picture_buttons_on_presentation_slide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36</cp:revision>
  <dcterms:created xsi:type="dcterms:W3CDTF">2021-03-22T08:56:30Z</dcterms:created>
  <dcterms:modified xsi:type="dcterms:W3CDTF">2021-03-28T11:31:49Z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Scrubbed &amp; tested?">
    <vt:lpwstr>0</vt:lpwstr>
  </property>
  <property fmtid="{D5CDD505-2E9C-101B-9397-08002B2CF9AE}" pid="4" name="Effects types">
    <vt:lpwstr/>
  </property>
  <property fmtid="{D5CDD505-2E9C-101B-9397-08002B2CF9AE}" pid="5" name="Notes0">
    <vt:lpwstr/>
  </property>
  <property fmtid="{D5CDD505-2E9C-101B-9397-08002B2CF9AE}" pid="6" name="Presentation">
    <vt:lpwstr>TEXT_PIC</vt:lpwstr>
  </property>
  <property fmtid="{D5CDD505-2E9C-101B-9397-08002B2CF9AE}" pid="7" name="SlideDescription">
    <vt:lpwstr/>
  </property>
</Properties>
</file>