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390" r:id="rId3"/>
    <p:sldId id="397" r:id="rId4"/>
    <p:sldId id="396" r:id="rId5"/>
    <p:sldId id="379" r:id="rId6"/>
    <p:sldId id="381" r:id="rId7"/>
    <p:sldId id="382" r:id="rId8"/>
    <p:sldId id="383" r:id="rId9"/>
    <p:sldId id="392" r:id="rId10"/>
    <p:sldId id="393" r:id="rId11"/>
    <p:sldId id="394" r:id="rId12"/>
    <p:sldId id="395" r:id="rId13"/>
    <p:sldId id="371" r:id="rId14"/>
  </p:sldIdLst>
  <p:sldSz cx="9144000" cy="6858000" type="screen4x3"/>
  <p:notesSz cx="7102475" cy="9388475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50" autoAdjust="0"/>
    <p:restoredTop sz="94656" autoAdjust="0"/>
  </p:normalViewPr>
  <p:slideViewPr>
    <p:cSldViewPr>
      <p:cViewPr varScale="1">
        <p:scale>
          <a:sx n="72" d="100"/>
          <a:sy n="72" d="100"/>
        </p:scale>
        <p:origin x="129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093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093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3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3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Seminar Manajemen Pemasaran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84409" y="1844824"/>
            <a:ext cx="885208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/>
              <a:t>LANDASAN TEORI</a:t>
            </a:r>
            <a:endParaRPr lang="id-ID" sz="5400" b="1" dirty="0" smtClean="0"/>
          </a:p>
          <a:p>
            <a:pPr algn="ctr"/>
            <a:r>
              <a:rPr lang="id-ID" sz="5400" b="1" dirty="0" smtClean="0"/>
              <a:t> (SINTESIS  DAN HIPOTESIS)</a:t>
            </a:r>
            <a:endParaRPr lang="id-ID" sz="5400" b="1" dirty="0">
              <a:latin typeface="Cambria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635896" y="5517232"/>
            <a:ext cx="225260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d-ID" sz="1600" b="1" dirty="0" smtClean="0">
                <a:latin typeface="Cambria" pitchFamily="18" charset="0"/>
              </a:rPr>
              <a:t>Pertemuan 13 dan 14 </a:t>
            </a:r>
          </a:p>
          <a:p>
            <a:pPr algn="ctr"/>
            <a:r>
              <a:rPr lang="id-ID" sz="1600" b="1" dirty="0" smtClean="0">
                <a:latin typeface="Cambria" pitchFamily="18" charset="0"/>
              </a:rPr>
              <a:t>(Minggu Ke-7)</a:t>
            </a:r>
            <a:endParaRPr lang="id-ID" sz="1600" b="1" dirty="0">
              <a:latin typeface="Cambria" pitchFamily="18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51520" y="1052736"/>
            <a:ext cx="8568952" cy="452596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charset="0"/>
              <a:buNone/>
            </a:pPr>
            <a:r>
              <a:rPr lang="en-US" dirty="0" err="1" smtClean="0"/>
              <a:t>Hipotesis</a:t>
            </a:r>
            <a:r>
              <a:rPr lang="en-US" dirty="0" smtClean="0"/>
              <a:t> yang </a:t>
            </a:r>
            <a:r>
              <a:rPr lang="en-US" dirty="0" err="1" smtClean="0"/>
              <a:t>dibuat</a:t>
            </a:r>
            <a:r>
              <a:rPr lang="en-US" dirty="0" smtClean="0"/>
              <a:t> h</a:t>
            </a:r>
            <a:r>
              <a:rPr lang="id-ID" dirty="0" smtClean="0"/>
              <a:t>a</a:t>
            </a:r>
            <a:r>
              <a:rPr lang="en-US" dirty="0" smtClean="0"/>
              <a:t>r</a:t>
            </a:r>
            <a:r>
              <a:rPr lang="id-ID" dirty="0" smtClean="0"/>
              <a:t>u</a:t>
            </a:r>
            <a:r>
              <a:rPr lang="en-US" dirty="0" smtClean="0"/>
              <a:t>s </a:t>
            </a:r>
            <a:r>
              <a:rPr lang="en-US" dirty="0" err="1" smtClean="0"/>
              <a:t>konsisten</a:t>
            </a:r>
            <a:r>
              <a:rPr lang="en-US" dirty="0" smtClean="0"/>
              <a:t> d</a:t>
            </a:r>
            <a:r>
              <a:rPr lang="id-ID" dirty="0" smtClean="0"/>
              <a:t>en</a:t>
            </a:r>
            <a:r>
              <a:rPr lang="en-US" dirty="0" smtClean="0"/>
              <a:t>g</a:t>
            </a:r>
            <a:r>
              <a:rPr lang="id-ID" dirty="0" smtClean="0"/>
              <a:t>a</a:t>
            </a:r>
            <a:r>
              <a:rPr lang="en-US" dirty="0" smtClean="0"/>
              <a:t>n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</a:p>
          <a:p>
            <a:pPr>
              <a:buFont typeface="Arial" charset="0"/>
              <a:buNone/>
            </a:pPr>
            <a:r>
              <a:rPr lang="en-US" dirty="0" err="1" smtClean="0"/>
              <a:t>penelitian</a:t>
            </a:r>
            <a:r>
              <a:rPr lang="en-US" dirty="0" smtClean="0"/>
              <a:t> yang </a:t>
            </a:r>
            <a:r>
              <a:rPr lang="en-US" dirty="0" err="1" smtClean="0"/>
              <a:t>dirumuskan</a:t>
            </a:r>
            <a:r>
              <a:rPr lang="en-US" dirty="0" smtClean="0"/>
              <a:t>.</a:t>
            </a:r>
          </a:p>
          <a:p>
            <a:pPr>
              <a:buFont typeface="Arial" charset="0"/>
              <a:buNone/>
            </a:pPr>
            <a:endParaRPr lang="id-ID" b="1" dirty="0" smtClean="0"/>
          </a:p>
          <a:p>
            <a:pPr>
              <a:buFont typeface="Arial" charset="0"/>
              <a:buNone/>
            </a:pPr>
            <a:r>
              <a:rPr lang="en-US" b="1" dirty="0" err="1" smtClean="0"/>
              <a:t>Penelitian</a:t>
            </a:r>
            <a:r>
              <a:rPr lang="en-US" b="1" dirty="0" smtClean="0"/>
              <a:t> </a:t>
            </a:r>
            <a:r>
              <a:rPr lang="en-US" b="1" dirty="0" err="1" smtClean="0"/>
              <a:t>deskriptif</a:t>
            </a:r>
            <a:r>
              <a:rPr lang="en-US" dirty="0" smtClean="0"/>
              <a:t> </a:t>
            </a:r>
            <a:r>
              <a:rPr lang="en-US" b="1" dirty="0" smtClean="0"/>
              <a:t>t</a:t>
            </a:r>
            <a:r>
              <a:rPr lang="id-ID" b="1" dirty="0" smtClean="0"/>
              <a:t>i</a:t>
            </a:r>
            <a:r>
              <a:rPr lang="en-US" b="1" dirty="0" smtClean="0"/>
              <a:t>d</a:t>
            </a:r>
            <a:r>
              <a:rPr lang="id-ID" b="1" dirty="0" smtClean="0"/>
              <a:t>a</a:t>
            </a:r>
            <a:r>
              <a:rPr lang="en-US" b="1" dirty="0" smtClean="0"/>
              <a:t>k d</a:t>
            </a:r>
            <a:r>
              <a:rPr lang="id-ID" b="1" dirty="0" smtClean="0"/>
              <a:t>a</a:t>
            </a:r>
            <a:r>
              <a:rPr lang="en-US" b="1" dirty="0" smtClean="0"/>
              <a:t>p</a:t>
            </a:r>
            <a:r>
              <a:rPr lang="id-ID" b="1" dirty="0" smtClean="0"/>
              <a:t>a</a:t>
            </a:r>
            <a:r>
              <a:rPr lang="en-US" b="1" dirty="0" smtClean="0"/>
              <a:t>t </a:t>
            </a:r>
            <a:r>
              <a:rPr lang="en-US" b="1" dirty="0" err="1" smtClean="0"/>
              <a:t>dihipotesiskan</a:t>
            </a:r>
            <a:endParaRPr lang="en-US" b="1" dirty="0" smtClean="0"/>
          </a:p>
          <a:p>
            <a:pPr algn="just">
              <a:buFont typeface="Arial" charset="0"/>
              <a:buNone/>
            </a:pPr>
            <a:r>
              <a:rPr lang="en-US" dirty="0" smtClean="0"/>
              <a:t>(k</a:t>
            </a:r>
            <a:r>
              <a:rPr lang="id-ID" dirty="0" smtClean="0"/>
              <a:t>a</a:t>
            </a:r>
            <a:r>
              <a:rPr lang="en-US" dirty="0" smtClean="0"/>
              <a:t>r</a:t>
            </a:r>
            <a:r>
              <a:rPr lang="id-ID" dirty="0" smtClean="0"/>
              <a:t>e</a:t>
            </a:r>
            <a:r>
              <a:rPr lang="en-US" dirty="0" smtClean="0"/>
              <a:t>n</a:t>
            </a:r>
            <a:r>
              <a:rPr lang="id-ID" dirty="0" smtClean="0"/>
              <a:t>a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menguraikan</a:t>
            </a:r>
            <a:r>
              <a:rPr lang="en-US" dirty="0" smtClean="0"/>
              <a:t> </a:t>
            </a:r>
            <a:r>
              <a:rPr lang="en-US" dirty="0" err="1" smtClean="0"/>
              <a:t>satu-persatu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id-ID" dirty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)</a:t>
            </a:r>
          </a:p>
          <a:p>
            <a:pPr>
              <a:buFont typeface="Arial" charset="0"/>
              <a:buNone/>
            </a:pPr>
            <a:endParaRPr lang="id-ID" b="1" dirty="0" smtClean="0"/>
          </a:p>
          <a:p>
            <a:pPr>
              <a:buFont typeface="Arial" charset="0"/>
              <a:buNone/>
            </a:pPr>
            <a:r>
              <a:rPr lang="en-US" b="1" dirty="0" err="1" smtClean="0"/>
              <a:t>Penelitian</a:t>
            </a:r>
            <a:r>
              <a:rPr lang="en-US" b="1" dirty="0" smtClean="0"/>
              <a:t> </a:t>
            </a:r>
            <a:r>
              <a:rPr lang="en-US" b="1" dirty="0" err="1" smtClean="0"/>
              <a:t>korelasi</a:t>
            </a:r>
            <a:r>
              <a:rPr lang="id-ID" b="1" dirty="0" smtClean="0"/>
              <a:t> dan </a:t>
            </a:r>
            <a:r>
              <a:rPr lang="en-US" b="1" dirty="0" err="1" smtClean="0"/>
              <a:t>eksprimen</a:t>
            </a:r>
            <a:r>
              <a:rPr lang="en-US" b="1" dirty="0" smtClean="0"/>
              <a:t> d</a:t>
            </a:r>
            <a:r>
              <a:rPr lang="id-ID" b="1" dirty="0" smtClean="0"/>
              <a:t>a</a:t>
            </a:r>
            <a:r>
              <a:rPr lang="en-US" b="1" dirty="0" smtClean="0"/>
              <a:t>p</a:t>
            </a:r>
            <a:r>
              <a:rPr lang="id-ID" b="1" dirty="0" smtClean="0"/>
              <a:t>a</a:t>
            </a:r>
            <a:r>
              <a:rPr lang="en-US" b="1" dirty="0" smtClean="0"/>
              <a:t>t</a:t>
            </a:r>
            <a:r>
              <a:rPr lang="id-ID" b="1" dirty="0" smtClean="0"/>
              <a:t> </a:t>
            </a:r>
            <a:r>
              <a:rPr lang="en-US" b="1" dirty="0" err="1" smtClean="0"/>
              <a:t>dihipotesikan</a:t>
            </a:r>
            <a:endParaRPr lang="id-ID" dirty="0"/>
          </a:p>
          <a:p>
            <a:pPr>
              <a:buFont typeface="Arial" charset="0"/>
              <a:buNone/>
            </a:pPr>
            <a:r>
              <a:rPr lang="en-US" dirty="0" smtClean="0"/>
              <a:t>(</a:t>
            </a:r>
            <a:r>
              <a:rPr lang="en-US" dirty="0" err="1" smtClean="0"/>
              <a:t>hipotesis</a:t>
            </a:r>
            <a:r>
              <a:rPr lang="en-US" dirty="0" smtClean="0"/>
              <a:t> </a:t>
            </a:r>
            <a:r>
              <a:rPr lang="en-US" dirty="0" err="1" smtClean="0"/>
              <a:t>membutuhkan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</a:t>
            </a:r>
          </a:p>
          <a:p>
            <a:pPr>
              <a:buFont typeface="Arial" charset="0"/>
              <a:buNone/>
            </a:pP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keterkaitan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) </a:t>
            </a:r>
          </a:p>
          <a:p>
            <a:endParaRPr lang="en-US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2800" dirty="0" err="1" smtClean="0">
                <a:solidFill>
                  <a:srgbClr val="C00000"/>
                </a:solidFill>
              </a:rPr>
              <a:t>Hipotesis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</a:rPr>
              <a:t>dan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</a:rPr>
              <a:t>Masalah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</a:rPr>
              <a:t>Penelitian</a:t>
            </a:r>
            <a:endParaRPr lang="en-US" sz="2800" dirty="0" smtClean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3018473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827584" y="836712"/>
            <a:ext cx="7704856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id-ID" sz="2800" b="1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Contoh</a:t>
            </a:r>
            <a:r>
              <a:rPr lang="id-ID" sz="2800" b="1" dirty="0" smtClean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:</a:t>
            </a:r>
          </a:p>
          <a:p>
            <a:pPr lvl="0"/>
            <a:endParaRPr lang="id-ID" sz="2800" b="1" dirty="0"/>
          </a:p>
          <a:p>
            <a:pPr lvl="0" algn="just"/>
            <a:r>
              <a:rPr lang="id-ID" sz="2800" b="1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Konsep: </a:t>
            </a:r>
            <a:r>
              <a:rPr lang="id-ID" sz="2800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Pendidikan</a:t>
            </a:r>
            <a:endParaRPr lang="id-ID" sz="2800" dirty="0"/>
          </a:p>
          <a:p>
            <a:pPr lvl="0" algn="just"/>
            <a:r>
              <a:rPr lang="id-ID" sz="2800" b="1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Variabel:</a:t>
            </a:r>
            <a:r>
              <a:rPr lang="id-ID" sz="2800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 Tingkat Pendidikan (Pendidikan rendah, Menengah, </a:t>
            </a:r>
            <a:r>
              <a:rPr lang="id-ID" sz="2800" dirty="0" smtClean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Tinggi)</a:t>
            </a:r>
            <a:endParaRPr lang="id-ID" sz="2800" dirty="0"/>
          </a:p>
          <a:p>
            <a:pPr lvl="0" algn="just"/>
            <a:r>
              <a:rPr lang="id-ID" sz="2800" b="1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Proposisi:</a:t>
            </a:r>
            <a:r>
              <a:rPr lang="id-ID" sz="2800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 Tingkat Pendidikan yang dimiliki seseorang mempunyai kaitan yang erat dengan sikap seseorang terhadap demokrasi</a:t>
            </a:r>
            <a:endParaRPr lang="id-ID" sz="2800" dirty="0"/>
          </a:p>
          <a:p>
            <a:pPr lvl="0" algn="just"/>
            <a:r>
              <a:rPr lang="id-ID" sz="2800" b="1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Hipotesis:</a:t>
            </a:r>
            <a:r>
              <a:rPr lang="id-ID" sz="2800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 Ada hubungan yang signifikan antara tingkat pendidikan dengan sikap seseorang </a:t>
            </a:r>
            <a:r>
              <a:rPr lang="id-ID" sz="2800" dirty="0" smtClean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terhadap </a:t>
            </a:r>
            <a:r>
              <a:rPr lang="id-ID" sz="2800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demokrasi</a:t>
            </a:r>
            <a:endParaRPr lang="id-ID" sz="2800" dirty="0"/>
          </a:p>
        </p:txBody>
      </p:sp>
    </p:spTree>
    <p:extLst>
      <p:ext uri="{BB962C8B-B14F-4D97-AF65-F5344CB8AC3E}">
        <p14:creationId xmlns:p14="http://schemas.microsoft.com/office/powerpoint/2010/main" val="1663840832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4" name="Google Shape;332;p19"/>
          <p:cNvSpPr txBox="1">
            <a:spLocks/>
          </p:cNvSpPr>
          <p:nvPr/>
        </p:nvSpPr>
        <p:spPr>
          <a:xfrm>
            <a:off x="292062" y="1422421"/>
            <a:ext cx="8384394" cy="4022803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0" tIns="45700" rIns="0" bIns="45700" rtlCol="0" anchor="t" anchorCtr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" indent="-127000">
              <a:lnSpc>
                <a:spcPct val="90000"/>
              </a:lnSpc>
              <a:spcBef>
                <a:spcPts val="0"/>
              </a:spcBef>
              <a:buSzPts val="2000"/>
              <a:buFont typeface="Arial" pitchFamily="34" charset="0"/>
              <a:buChar char=" "/>
            </a:pPr>
            <a:r>
              <a:rPr lang="id-ID" sz="2400" b="1" dirty="0" smtClean="0"/>
              <a:t>Proposisi Perilaku Menjual Yang Santun</a:t>
            </a:r>
            <a:endParaRPr lang="id-ID" sz="2400" dirty="0" smtClean="0"/>
          </a:p>
          <a:p>
            <a:pPr marL="91440" indent="-127000" algn="just">
              <a:lnSpc>
                <a:spcPct val="90000"/>
              </a:lnSpc>
              <a:spcBef>
                <a:spcPts val="1400"/>
              </a:spcBef>
              <a:buSzPts val="2000"/>
              <a:buFont typeface="Arial" pitchFamily="34" charset="0"/>
              <a:buChar char=" "/>
            </a:pPr>
            <a:r>
              <a:rPr lang="id-ID" sz="2400" b="1" dirty="0" smtClean="0"/>
              <a:t>“</a:t>
            </a:r>
            <a:r>
              <a:rPr lang="id-ID" sz="2400" i="1" dirty="0" smtClean="0"/>
              <a:t>Perilaku Menjual yang Santun</a:t>
            </a:r>
            <a:r>
              <a:rPr lang="id-ID" sz="2400" dirty="0" smtClean="0"/>
              <a:t> adalah tabiat menjual yang didominasi oleh rasa empati, mengutamakan harmonisasi komunikasi arah, dilakukan dengan terencana dan ikhlas, mengutamakan musyawarah dan jauh dari sikap sombong</a:t>
            </a:r>
          </a:p>
          <a:p>
            <a:pPr marL="91440" indent="-127000" algn="just">
              <a:lnSpc>
                <a:spcPct val="90000"/>
              </a:lnSpc>
              <a:spcBef>
                <a:spcPts val="1400"/>
              </a:spcBef>
              <a:buSzPts val="2000"/>
              <a:buFont typeface="Arial" pitchFamily="34" charset="0"/>
              <a:buChar char=" "/>
            </a:pPr>
            <a:endParaRPr lang="id-ID" sz="2400" dirty="0" smtClean="0"/>
          </a:p>
          <a:p>
            <a:pPr marL="91440" indent="-127000" algn="just">
              <a:lnSpc>
                <a:spcPct val="90000"/>
              </a:lnSpc>
              <a:spcBef>
                <a:spcPts val="1400"/>
              </a:spcBef>
              <a:buSzPts val="2000"/>
              <a:buFont typeface="Arial" pitchFamily="34" charset="0"/>
              <a:buChar char=" "/>
            </a:pPr>
            <a:r>
              <a:rPr lang="en-US" sz="2400" dirty="0"/>
              <a:t>“ </a:t>
            </a:r>
            <a:r>
              <a:rPr lang="en-US" sz="2400" dirty="0" err="1"/>
              <a:t>banyak</a:t>
            </a:r>
            <a:r>
              <a:rPr lang="en-US" sz="2400" dirty="0"/>
              <a:t> </a:t>
            </a:r>
            <a:r>
              <a:rPr lang="en-US" sz="2400" dirty="0" err="1"/>
              <a:t>uang</a:t>
            </a:r>
            <a:r>
              <a:rPr lang="en-US" sz="2400" dirty="0"/>
              <a:t> </a:t>
            </a:r>
            <a:r>
              <a:rPr lang="en-US" sz="2400" dirty="0" err="1"/>
              <a:t>menentukan</a:t>
            </a:r>
            <a:r>
              <a:rPr lang="en-US" sz="2400" dirty="0"/>
              <a:t> </a:t>
            </a:r>
            <a:r>
              <a:rPr lang="en-US" sz="2400" dirty="0" err="1"/>
              <a:t>kebahagiaan</a:t>
            </a:r>
            <a:r>
              <a:rPr lang="en-US" sz="2400" dirty="0"/>
              <a:t> </a:t>
            </a:r>
            <a:r>
              <a:rPr lang="en-US" sz="2400" dirty="0" err="1"/>
              <a:t>seseorang</a:t>
            </a:r>
            <a:r>
              <a:rPr lang="en-US" sz="2400" dirty="0"/>
              <a:t>”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b="1" dirty="0" err="1"/>
              <a:t>proposisi</a:t>
            </a:r>
            <a:r>
              <a:rPr lang="en-US" sz="2400" dirty="0"/>
              <a:t>. Di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proposisi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ada</a:t>
            </a:r>
            <a:r>
              <a:rPr lang="en-US" sz="2400" dirty="0"/>
              <a:t> </a:t>
            </a:r>
            <a:r>
              <a:rPr lang="en-US" sz="2400" dirty="0" err="1"/>
              <a:t>beberapa</a:t>
            </a:r>
            <a:r>
              <a:rPr lang="en-US" sz="2400" dirty="0"/>
              <a:t> </a:t>
            </a:r>
            <a:r>
              <a:rPr lang="en-US" sz="2400" dirty="0" err="1"/>
              <a:t>konsep</a:t>
            </a:r>
            <a:r>
              <a:rPr lang="en-US" sz="2400" dirty="0"/>
              <a:t>. </a:t>
            </a:r>
            <a:r>
              <a:rPr lang="en-US" sz="2400" dirty="0" err="1"/>
              <a:t>Yaitu</a:t>
            </a:r>
            <a:r>
              <a:rPr lang="en-US" sz="2400" dirty="0"/>
              <a:t> : “</a:t>
            </a:r>
            <a:r>
              <a:rPr lang="en-US" sz="2400" dirty="0" err="1"/>
              <a:t>uang</a:t>
            </a:r>
            <a:r>
              <a:rPr lang="en-US" sz="2400" dirty="0"/>
              <a:t>” </a:t>
            </a:r>
            <a:r>
              <a:rPr lang="en-US" sz="2400" dirty="0" err="1"/>
              <a:t>dan</a:t>
            </a:r>
            <a:r>
              <a:rPr lang="en-US" sz="2400" dirty="0"/>
              <a:t> “ </a:t>
            </a:r>
            <a:r>
              <a:rPr lang="en-US" sz="2400" dirty="0" err="1"/>
              <a:t>kebahagiaan</a:t>
            </a:r>
            <a:r>
              <a:rPr lang="en-US" sz="2400" dirty="0"/>
              <a:t>”.  </a:t>
            </a:r>
            <a:r>
              <a:rPr lang="en-US" sz="2400" dirty="0" err="1"/>
              <a:t>Jadi</a:t>
            </a:r>
            <a:r>
              <a:rPr lang="en-US" sz="2400" dirty="0"/>
              <a:t> </a:t>
            </a:r>
            <a:r>
              <a:rPr lang="en-US" sz="2400" b="1" dirty="0" err="1"/>
              <a:t>kumpulan</a:t>
            </a:r>
            <a:r>
              <a:rPr lang="en-US" sz="2400" b="1" dirty="0"/>
              <a:t> </a:t>
            </a:r>
            <a:r>
              <a:rPr lang="en-US" sz="2400" b="1" dirty="0" err="1"/>
              <a:t>beberapa</a:t>
            </a:r>
            <a:r>
              <a:rPr lang="en-US" sz="2400" b="1" dirty="0"/>
              <a:t> </a:t>
            </a:r>
            <a:r>
              <a:rPr lang="en-US" sz="2400" b="1" dirty="0" err="1"/>
              <a:t>konsep</a:t>
            </a:r>
            <a:r>
              <a:rPr lang="en-US" sz="2400" dirty="0"/>
              <a:t> ( “</a:t>
            </a:r>
            <a:r>
              <a:rPr lang="en-US" sz="2400" dirty="0" err="1"/>
              <a:t>uang</a:t>
            </a:r>
            <a:r>
              <a:rPr lang="en-US" sz="2400" dirty="0"/>
              <a:t>” </a:t>
            </a:r>
            <a:r>
              <a:rPr lang="en-US" sz="2400" dirty="0" err="1"/>
              <a:t>dan</a:t>
            </a:r>
            <a:r>
              <a:rPr lang="en-US" sz="2400" dirty="0"/>
              <a:t> “</a:t>
            </a:r>
            <a:r>
              <a:rPr lang="en-US" sz="2400" dirty="0" err="1"/>
              <a:t>kebahagiaan</a:t>
            </a:r>
            <a:r>
              <a:rPr lang="en-US" sz="2400" dirty="0"/>
              <a:t>”) </a:t>
            </a:r>
            <a:r>
              <a:rPr lang="en-US" sz="2400" b="1" dirty="0" err="1"/>
              <a:t>membentuk</a:t>
            </a:r>
            <a:r>
              <a:rPr lang="en-US" sz="2400" b="1" dirty="0"/>
              <a:t> </a:t>
            </a:r>
            <a:r>
              <a:rPr lang="en-US" sz="2400" b="1" dirty="0" err="1"/>
              <a:t>proposisi</a:t>
            </a:r>
            <a:r>
              <a:rPr lang="en-US" sz="2400" dirty="0"/>
              <a:t>.</a:t>
            </a:r>
          </a:p>
          <a:p>
            <a:pPr marL="91440" indent="-127000" algn="just">
              <a:lnSpc>
                <a:spcPct val="90000"/>
              </a:lnSpc>
              <a:spcBef>
                <a:spcPts val="1400"/>
              </a:spcBef>
              <a:buSzPts val="2000"/>
              <a:buFont typeface="Arial" pitchFamily="34" charset="0"/>
              <a:buChar char=" "/>
            </a:pPr>
            <a:endParaRPr lang="id-ID" sz="2400" b="1" dirty="0"/>
          </a:p>
        </p:txBody>
      </p:sp>
      <p:sp>
        <p:nvSpPr>
          <p:cNvPr id="5" name="Rectangle 4"/>
          <p:cNvSpPr/>
          <p:nvPr/>
        </p:nvSpPr>
        <p:spPr>
          <a:xfrm>
            <a:off x="2796688" y="404664"/>
            <a:ext cx="352692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3600" b="1" dirty="0" smtClean="0"/>
              <a:t>Contoh </a:t>
            </a:r>
            <a:r>
              <a:rPr lang="id-ID" sz="3600" b="1" dirty="0"/>
              <a:t>Proposisi </a:t>
            </a:r>
          </a:p>
        </p:txBody>
      </p:sp>
    </p:spTree>
    <p:extLst>
      <p:ext uri="{BB962C8B-B14F-4D97-AF65-F5344CB8AC3E}">
        <p14:creationId xmlns:p14="http://schemas.microsoft.com/office/powerpoint/2010/main" val="3885558042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pic>
        <p:nvPicPr>
          <p:cNvPr id="6" name="Picture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1412776"/>
            <a:ext cx="6192688" cy="3816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398150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09600" y="16288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dirty="0" smtClean="0"/>
              <a:t>Hub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didasarkan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teori-teori</a:t>
            </a:r>
            <a:r>
              <a:rPr lang="en-US" dirty="0" smtClean="0"/>
              <a:t> (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dikumpulkan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landasan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diuraikan</a:t>
            </a:r>
            <a:r>
              <a:rPr lang="en-US" dirty="0" smtClean="0"/>
              <a:t> h</a:t>
            </a:r>
            <a:r>
              <a:rPr lang="id-ID" dirty="0" smtClean="0"/>
              <a:t>a</a:t>
            </a:r>
            <a:r>
              <a:rPr lang="en-US" dirty="0" smtClean="0"/>
              <a:t>r</a:t>
            </a:r>
            <a:r>
              <a:rPr lang="id-ID" dirty="0" smtClean="0"/>
              <a:t>u</a:t>
            </a:r>
            <a:r>
              <a:rPr lang="en-US" dirty="0" smtClean="0"/>
              <a:t>s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menghasilkan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)</a:t>
            </a:r>
          </a:p>
          <a:p>
            <a:pPr algn="just"/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istilah</a:t>
            </a:r>
            <a:r>
              <a:rPr lang="en-US" dirty="0" smtClean="0"/>
              <a:t> ; </a:t>
            </a:r>
            <a:r>
              <a:rPr lang="en-US" b="1" dirty="0" err="1" smtClean="0"/>
              <a:t>konsep</a:t>
            </a:r>
            <a:r>
              <a:rPr lang="en-US" b="1" dirty="0" smtClean="0"/>
              <a:t>, </a:t>
            </a:r>
            <a:r>
              <a:rPr lang="en-US" b="1" dirty="0" err="1" smtClean="0"/>
              <a:t>variabel</a:t>
            </a:r>
            <a:r>
              <a:rPr lang="en-US" b="1" dirty="0" smtClean="0"/>
              <a:t>, </a:t>
            </a:r>
            <a:r>
              <a:rPr lang="en-US" b="1" dirty="0" err="1" smtClean="0"/>
              <a:t>proposisi</a:t>
            </a:r>
            <a:r>
              <a:rPr lang="en-US" b="1" dirty="0" smtClean="0"/>
              <a:t>, </a:t>
            </a:r>
            <a:r>
              <a:rPr lang="en-US" b="1" dirty="0" err="1" smtClean="0"/>
              <a:t>hipotesis,teori</a:t>
            </a:r>
            <a:endParaRPr lang="en-US" b="1" dirty="0" smtClean="0"/>
          </a:p>
          <a:p>
            <a:pPr algn="just"/>
            <a:endParaRPr lang="en-US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284213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en-US" dirty="0" smtClean="0">
              <a:solidFill>
                <a:srgbClr val="C0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339752" y="476672"/>
            <a:ext cx="383002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err="1">
                <a:solidFill>
                  <a:srgbClr val="C00000"/>
                </a:solidFill>
              </a:rPr>
              <a:t>Kerangka</a:t>
            </a:r>
            <a:r>
              <a:rPr lang="en-US" sz="4000" b="1" dirty="0">
                <a:solidFill>
                  <a:srgbClr val="C00000"/>
                </a:solidFill>
              </a:rPr>
              <a:t> </a:t>
            </a:r>
            <a:r>
              <a:rPr lang="en-US" sz="4000" b="1" dirty="0" err="1">
                <a:solidFill>
                  <a:srgbClr val="C00000"/>
                </a:solidFill>
              </a:rPr>
              <a:t>Konsep</a:t>
            </a:r>
            <a:endParaRPr lang="en-US" sz="4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001158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52872" y="908720"/>
            <a:ext cx="7838256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id-ID" sz="2800" dirty="0" smtClean="0">
                <a:latin typeface="Open Sans"/>
              </a:rPr>
              <a:t>Kerangka </a:t>
            </a:r>
            <a:r>
              <a:rPr lang="id-ID" sz="2800" dirty="0">
                <a:latin typeface="Open Sans"/>
              </a:rPr>
              <a:t>Konsep (Framework) adalah hubungan antara berbagai konsep yang dihasilkan dari teori-teori yang ada di landasan </a:t>
            </a:r>
            <a:r>
              <a:rPr lang="id-ID" sz="2800" dirty="0" smtClean="0">
                <a:latin typeface="Open Sans"/>
              </a:rPr>
              <a:t>teori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id-ID" sz="2800" dirty="0" smtClean="0">
                <a:latin typeface="Open Sans"/>
              </a:rPr>
              <a:t>Kerangka </a:t>
            </a:r>
            <a:r>
              <a:rPr lang="id-ID" sz="2800" dirty="0">
                <a:latin typeface="Open Sans"/>
              </a:rPr>
              <a:t>konsep bisa berupa rumus persamaan matematika, bagan (diagram) atau menggunakan simbol-simbol lain</a:t>
            </a:r>
            <a:endParaRPr lang="id-ID" sz="2800" dirty="0"/>
          </a:p>
        </p:txBody>
      </p:sp>
    </p:spTree>
    <p:extLst>
      <p:ext uri="{BB962C8B-B14F-4D97-AF65-F5344CB8AC3E}">
        <p14:creationId xmlns:p14="http://schemas.microsoft.com/office/powerpoint/2010/main" val="144396894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39552" y="548680"/>
            <a:ext cx="8064896" cy="51644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</a:pPr>
            <a:r>
              <a:rPr lang="en-US" altLang="id-ID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Konsep</a:t>
            </a:r>
            <a:r>
              <a:rPr lang="en-US" altLang="id-ID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 algn="just">
              <a:lnSpc>
                <a:spcPct val="80000"/>
              </a:lnSpc>
            </a:pPr>
            <a:r>
              <a:rPr lang="en-US" altLang="id-ID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US" altLang="id-ID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id-ID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abstraksi</a:t>
            </a:r>
            <a:r>
              <a:rPr lang="en-US" altLang="id-ID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altLang="id-ID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terbentuk</a:t>
            </a:r>
            <a:r>
              <a:rPr lang="en-US" altLang="id-ID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id-ID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melalui</a:t>
            </a:r>
            <a:r>
              <a:rPr lang="en-US" altLang="id-ID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id-ID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generalisasi</a:t>
            </a:r>
            <a:r>
              <a:rPr lang="en-US" altLang="id-ID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id-ID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altLang="id-ID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id-ID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pengamatan</a:t>
            </a:r>
            <a:r>
              <a:rPr lang="en-US" altLang="id-ID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id-ID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terhadap</a:t>
            </a:r>
            <a:r>
              <a:rPr lang="en-US" altLang="id-ID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fenomena2 (</a:t>
            </a:r>
            <a:r>
              <a:rPr lang="en-US" altLang="id-ID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objek</a:t>
            </a:r>
            <a:r>
              <a:rPr lang="en-US" altLang="id-ID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id-ID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kejadian</a:t>
            </a:r>
            <a:r>
              <a:rPr lang="en-US" altLang="id-ID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id-ID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atribut</a:t>
            </a:r>
            <a:r>
              <a:rPr lang="en-US" altLang="id-ID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proses)</a:t>
            </a:r>
            <a:endParaRPr lang="id-ID" altLang="id-ID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80000"/>
              </a:lnSpc>
            </a:pPr>
            <a:endParaRPr lang="en-US" altLang="id-ID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80000"/>
              </a:lnSpc>
            </a:pPr>
            <a:r>
              <a:rPr lang="en-US" altLang="id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Sejumlah</a:t>
            </a:r>
            <a:r>
              <a:rPr lang="en-US" altLang="id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id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pengertian</a:t>
            </a:r>
            <a:r>
              <a:rPr lang="en-US" altLang="id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id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altLang="id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id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karakteristik</a:t>
            </a:r>
            <a:r>
              <a:rPr lang="en-US" altLang="id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altLang="id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dikaitkan</a:t>
            </a:r>
            <a:r>
              <a:rPr lang="en-US" altLang="id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id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altLang="id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id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peristiwa</a:t>
            </a:r>
            <a:r>
              <a:rPr lang="en-US" altLang="id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id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objek</a:t>
            </a:r>
            <a:r>
              <a:rPr lang="en-US" altLang="id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id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kondisi</a:t>
            </a:r>
            <a:r>
              <a:rPr lang="en-US" altLang="id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id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situasi</a:t>
            </a:r>
            <a:r>
              <a:rPr lang="en-US" altLang="id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id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altLang="id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id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perilaku</a:t>
            </a:r>
            <a:r>
              <a:rPr lang="en-US" altLang="id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id-ID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tertentu</a:t>
            </a:r>
            <a:endParaRPr lang="id-ID" altLang="id-ID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80000"/>
              </a:lnSpc>
            </a:pPr>
            <a:endParaRPr lang="en-US" altLang="id-ID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en-US" altLang="id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Sukses</a:t>
            </a:r>
            <a:r>
              <a:rPr lang="en-US" altLang="id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id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tidaknya</a:t>
            </a:r>
            <a:r>
              <a:rPr lang="en-US" altLang="id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id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US" altLang="id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id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riset</a:t>
            </a:r>
            <a:r>
              <a:rPr lang="en-US" altLang="id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id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altLang="id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id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ditentukan</a:t>
            </a:r>
            <a:r>
              <a:rPr lang="en-US" altLang="id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id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oleh</a:t>
            </a:r>
            <a:r>
              <a:rPr lang="en-US" altLang="id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914400" lvl="1" indent="-457200" algn="just">
              <a:lnSpc>
                <a:spcPct val="80000"/>
              </a:lnSpc>
              <a:buFontTx/>
              <a:buChar char="-"/>
            </a:pPr>
            <a:r>
              <a:rPr lang="en-US" altLang="id-ID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Seberapa</a:t>
            </a:r>
            <a:r>
              <a:rPr lang="en-US" altLang="id-ID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id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jelas</a:t>
            </a:r>
            <a:r>
              <a:rPr lang="en-US" altLang="id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id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US" altLang="id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id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altLang="id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id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mengkonseptualisasikan</a:t>
            </a:r>
            <a:r>
              <a:rPr lang="en-US" altLang="id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id-ID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sesuatu</a:t>
            </a:r>
            <a:endParaRPr lang="id-ID" altLang="id-ID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 algn="just">
              <a:lnSpc>
                <a:spcPct val="80000"/>
              </a:lnSpc>
              <a:buFontTx/>
              <a:buChar char="-"/>
            </a:pPr>
            <a:r>
              <a:rPr lang="en-US" altLang="id-ID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Seberapa</a:t>
            </a:r>
            <a:r>
              <a:rPr lang="en-US" altLang="id-ID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id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jauh</a:t>
            </a:r>
            <a:r>
              <a:rPr lang="en-US" altLang="id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orang lain </a:t>
            </a:r>
            <a:r>
              <a:rPr lang="en-US" altLang="id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altLang="id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id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memahami</a:t>
            </a:r>
            <a:r>
              <a:rPr lang="en-US" altLang="id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id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konsep</a:t>
            </a:r>
            <a:r>
              <a:rPr lang="en-US" altLang="id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altLang="id-ID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digunakan</a:t>
            </a:r>
            <a:endParaRPr lang="en-US" altLang="id-ID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638286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67544" y="620688"/>
            <a:ext cx="8229600" cy="5616624"/>
          </a:xfrm>
        </p:spPr>
        <p:txBody>
          <a:bodyPr>
            <a:noAutofit/>
          </a:bodyPr>
          <a:lstStyle/>
          <a:p>
            <a:pPr eaLnBrk="1" hangingPunct="1">
              <a:buFont typeface="Wingdings" pitchFamily="2" charset="2"/>
              <a:buChar char="§"/>
            </a:pPr>
            <a:r>
              <a:rPr lang="en-US" sz="3200" b="1" dirty="0" err="1" smtClean="0"/>
              <a:t>Konsep</a:t>
            </a:r>
            <a:r>
              <a:rPr lang="en-US" sz="3200" dirty="0" smtClean="0"/>
              <a:t> :</a:t>
            </a:r>
            <a:endParaRPr lang="id-ID" sz="3200" dirty="0" smtClean="0"/>
          </a:p>
          <a:p>
            <a:pPr marL="800100" indent="-457200" eaLnBrk="1" hangingPunct="1">
              <a:buFontTx/>
              <a:buChar char="-"/>
            </a:pPr>
            <a:r>
              <a:rPr lang="id-ID" sz="3200" dirty="0" smtClean="0"/>
              <a:t>P</a:t>
            </a:r>
            <a:r>
              <a:rPr lang="en-US" sz="3200" dirty="0" err="1" smtClean="0"/>
              <a:t>engertian</a:t>
            </a:r>
            <a:r>
              <a:rPr lang="en-US" sz="3200" dirty="0" smtClean="0"/>
              <a:t> </a:t>
            </a:r>
            <a:r>
              <a:rPr lang="en-US" sz="3200" dirty="0" err="1" smtClean="0"/>
              <a:t>abstrak</a:t>
            </a:r>
            <a:r>
              <a:rPr lang="en-US" sz="3200" dirty="0" smtClean="0"/>
              <a:t>  </a:t>
            </a:r>
            <a:r>
              <a:rPr lang="en-US" sz="3200" dirty="0" err="1" smtClean="0"/>
              <a:t>sebagai</a:t>
            </a:r>
            <a:r>
              <a:rPr lang="en-US" sz="3200" dirty="0" smtClean="0"/>
              <a:t> </a:t>
            </a:r>
            <a:r>
              <a:rPr lang="en-US" sz="3200" dirty="0" err="1" smtClean="0"/>
              <a:t>komponen</a:t>
            </a:r>
            <a:r>
              <a:rPr lang="en-US" sz="3200" dirty="0" smtClean="0"/>
              <a:t> </a:t>
            </a:r>
            <a:r>
              <a:rPr lang="en-US" sz="3200" dirty="0" err="1" smtClean="0"/>
              <a:t>membangun</a:t>
            </a:r>
            <a:r>
              <a:rPr lang="en-US" sz="3200" dirty="0" smtClean="0"/>
              <a:t> </a:t>
            </a:r>
            <a:r>
              <a:rPr lang="en-US" sz="3200" dirty="0" err="1" smtClean="0"/>
              <a:t>proposisi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teori</a:t>
            </a:r>
            <a:endParaRPr lang="id-ID" sz="3200" dirty="0" smtClean="0"/>
          </a:p>
          <a:p>
            <a:pPr marL="800100" indent="-457200" eaLnBrk="1" hangingPunct="1">
              <a:buFontTx/>
              <a:buChar char="-"/>
            </a:pPr>
            <a:r>
              <a:rPr lang="id-ID" sz="3200" dirty="0" smtClean="0"/>
              <a:t>U</a:t>
            </a:r>
            <a:r>
              <a:rPr lang="en-US" sz="3200" dirty="0" err="1" smtClean="0"/>
              <a:t>ntuk</a:t>
            </a:r>
            <a:r>
              <a:rPr lang="en-US" sz="3200" dirty="0" smtClean="0"/>
              <a:t> </a:t>
            </a:r>
            <a:r>
              <a:rPr lang="en-US" sz="3200" dirty="0" err="1" smtClean="0"/>
              <a:t>memberikan</a:t>
            </a:r>
            <a:r>
              <a:rPr lang="en-US" sz="3200" dirty="0" smtClean="0"/>
              <a:t> </a:t>
            </a:r>
            <a:r>
              <a:rPr lang="en-US" sz="3200" dirty="0" err="1" smtClean="0"/>
              <a:t>arti</a:t>
            </a:r>
            <a:r>
              <a:rPr lang="en-US" sz="3200" dirty="0" smtClean="0"/>
              <a:t> </a:t>
            </a:r>
            <a:r>
              <a:rPr lang="en-US" sz="3200" dirty="0" err="1" smtClean="0"/>
              <a:t>dari</a:t>
            </a:r>
            <a:r>
              <a:rPr lang="en-US" sz="3200" dirty="0" smtClean="0"/>
              <a:t> </a:t>
            </a:r>
            <a:r>
              <a:rPr lang="en-US" sz="3200" dirty="0" err="1" smtClean="0"/>
              <a:t>sesuatu</a:t>
            </a:r>
            <a:r>
              <a:rPr lang="en-US" sz="3200" dirty="0" smtClean="0"/>
              <a:t>. </a:t>
            </a:r>
            <a:r>
              <a:rPr lang="en-US" sz="3200" dirty="0" err="1" smtClean="0"/>
              <a:t>Mi</a:t>
            </a:r>
            <a:r>
              <a:rPr lang="id-ID" sz="3200" dirty="0" smtClean="0"/>
              <a:t>salkan</a:t>
            </a:r>
            <a:r>
              <a:rPr lang="en-US" sz="3200" dirty="0" smtClean="0"/>
              <a:t>: </a:t>
            </a:r>
            <a:r>
              <a:rPr lang="en-US" sz="3200" dirty="0" err="1" smtClean="0"/>
              <a:t>konsep</a:t>
            </a:r>
            <a:r>
              <a:rPr lang="en-US" sz="3200" dirty="0" smtClean="0"/>
              <a:t> </a:t>
            </a:r>
            <a:r>
              <a:rPr lang="en-US" sz="3200" dirty="0" err="1" smtClean="0"/>
              <a:t>tentang</a:t>
            </a:r>
            <a:r>
              <a:rPr lang="en-US" sz="3200" dirty="0" smtClean="0"/>
              <a:t> “</a:t>
            </a:r>
            <a:r>
              <a:rPr lang="en-US" sz="3200" dirty="0" err="1" smtClean="0"/>
              <a:t>uang</a:t>
            </a:r>
            <a:r>
              <a:rPr lang="en-US" sz="3200" dirty="0" smtClean="0"/>
              <a:t> </a:t>
            </a:r>
            <a:r>
              <a:rPr lang="en-US" sz="3200" dirty="0" err="1" smtClean="0"/>
              <a:t>saku</a:t>
            </a:r>
            <a:r>
              <a:rPr lang="en-US" sz="3200" dirty="0" smtClean="0"/>
              <a:t>”, </a:t>
            </a:r>
            <a:r>
              <a:rPr lang="en-US" sz="3200" dirty="0" err="1" smtClean="0"/>
              <a:t>artinya</a:t>
            </a:r>
            <a:r>
              <a:rPr lang="en-US" sz="3200" dirty="0" smtClean="0"/>
              <a:t> </a:t>
            </a:r>
            <a:r>
              <a:rPr lang="en-US" sz="3200" dirty="0" err="1" smtClean="0"/>
              <a:t>berbeda</a:t>
            </a:r>
            <a:r>
              <a:rPr lang="en-US" sz="3200" dirty="0" smtClean="0"/>
              <a:t> </a:t>
            </a:r>
            <a:r>
              <a:rPr lang="en-US" sz="3200" dirty="0" err="1" smtClean="0"/>
              <a:t>dengan</a:t>
            </a:r>
            <a:r>
              <a:rPr lang="en-US" sz="3200" dirty="0" smtClean="0"/>
              <a:t> </a:t>
            </a:r>
            <a:r>
              <a:rPr lang="en-US" sz="3200" dirty="0" err="1" smtClean="0"/>
              <a:t>konsep</a:t>
            </a:r>
            <a:r>
              <a:rPr lang="en-US" sz="3200" dirty="0" smtClean="0"/>
              <a:t>  </a:t>
            </a:r>
            <a:r>
              <a:rPr lang="en-US" sz="3200" dirty="0" err="1" smtClean="0"/>
              <a:t>tentang</a:t>
            </a:r>
            <a:r>
              <a:rPr lang="en-US" sz="3200" dirty="0" smtClean="0"/>
              <a:t> “ </a:t>
            </a:r>
            <a:r>
              <a:rPr lang="en-US" sz="3200" dirty="0" err="1" smtClean="0"/>
              <a:t>raut</a:t>
            </a:r>
            <a:r>
              <a:rPr lang="en-US" sz="3200" dirty="0" smtClean="0"/>
              <a:t> </a:t>
            </a:r>
            <a:r>
              <a:rPr lang="en-US" sz="3200" dirty="0" err="1" smtClean="0"/>
              <a:t>muka</a:t>
            </a:r>
            <a:r>
              <a:rPr lang="en-US" sz="3200" dirty="0" smtClean="0"/>
              <a:t>”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z="3200" b="1" dirty="0" err="1" smtClean="0"/>
              <a:t>Variabel</a:t>
            </a:r>
            <a:r>
              <a:rPr lang="en-US" sz="3200" dirty="0" smtClean="0"/>
              <a:t> : </a:t>
            </a:r>
            <a:r>
              <a:rPr lang="en-US" sz="3200" dirty="0" err="1" smtClean="0"/>
              <a:t>konsep</a:t>
            </a:r>
            <a:r>
              <a:rPr lang="en-US" sz="3200" dirty="0" smtClean="0"/>
              <a:t> yang </a:t>
            </a:r>
            <a:r>
              <a:rPr lang="en-US" sz="3200" dirty="0" err="1" smtClean="0"/>
              <a:t>dapat</a:t>
            </a:r>
            <a:r>
              <a:rPr lang="en-US" sz="3200" dirty="0" smtClean="0"/>
              <a:t> </a:t>
            </a:r>
            <a:r>
              <a:rPr lang="en-US" sz="3200" dirty="0" err="1" smtClean="0"/>
              <a:t>diukur</a:t>
            </a:r>
            <a:endParaRPr lang="id-ID" sz="3200" dirty="0"/>
          </a:p>
          <a:p>
            <a:pPr eaLnBrk="1" hangingPunct="1">
              <a:buFont typeface="Wingdings" pitchFamily="2" charset="2"/>
              <a:buChar char="§"/>
            </a:pPr>
            <a:r>
              <a:rPr lang="en-US" sz="3200" b="1" dirty="0" err="1" smtClean="0"/>
              <a:t>Proposisi</a:t>
            </a:r>
            <a:r>
              <a:rPr lang="en-US" sz="3200" dirty="0" smtClean="0"/>
              <a:t>: </a:t>
            </a:r>
            <a:r>
              <a:rPr lang="en-US" sz="3200" dirty="0" err="1" smtClean="0"/>
              <a:t>pernyataan</a:t>
            </a:r>
            <a:r>
              <a:rPr lang="en-US" sz="3200" dirty="0" smtClean="0"/>
              <a:t> </a:t>
            </a:r>
            <a:r>
              <a:rPr lang="en-US" sz="3200" dirty="0" err="1" smtClean="0"/>
              <a:t>tentang</a:t>
            </a:r>
            <a:r>
              <a:rPr lang="en-US" sz="3200" dirty="0" smtClean="0"/>
              <a:t> </a:t>
            </a:r>
            <a:r>
              <a:rPr lang="en-US" sz="3200" dirty="0" err="1" smtClean="0"/>
              <a:t>realitas</a:t>
            </a:r>
            <a:r>
              <a:rPr lang="en-US" sz="3200" dirty="0" smtClean="0"/>
              <a:t> y</a:t>
            </a:r>
            <a:r>
              <a:rPr lang="id-ID" sz="3200" dirty="0" smtClean="0"/>
              <a:t>an</a:t>
            </a:r>
            <a:r>
              <a:rPr lang="en-US" sz="3200" dirty="0" smtClean="0"/>
              <a:t>g d</a:t>
            </a:r>
            <a:r>
              <a:rPr lang="id-ID" sz="3200" dirty="0" smtClean="0"/>
              <a:t>a</a:t>
            </a:r>
            <a:r>
              <a:rPr lang="en-US" sz="3200" dirty="0" smtClean="0"/>
              <a:t>p</a:t>
            </a:r>
            <a:r>
              <a:rPr lang="id-ID" sz="3200" dirty="0" smtClean="0"/>
              <a:t>a</a:t>
            </a:r>
            <a:r>
              <a:rPr lang="en-US" sz="3200" dirty="0" smtClean="0"/>
              <a:t>t </a:t>
            </a:r>
            <a:r>
              <a:rPr lang="en-US" sz="3200" dirty="0" err="1" smtClean="0"/>
              <a:t>dievaluasi</a:t>
            </a:r>
            <a:r>
              <a:rPr lang="en-US" sz="3200" dirty="0" smtClean="0"/>
              <a:t> ,</a:t>
            </a:r>
            <a:r>
              <a:rPr lang="en-US" sz="3200" dirty="0" err="1" smtClean="0"/>
              <a:t>benar</a:t>
            </a:r>
            <a:r>
              <a:rPr lang="en-US" sz="3200" dirty="0" smtClean="0"/>
              <a:t> </a:t>
            </a:r>
            <a:r>
              <a:rPr lang="en-US" sz="3200" dirty="0" err="1" smtClean="0"/>
              <a:t>atau</a:t>
            </a:r>
            <a:r>
              <a:rPr lang="en-US" sz="3200" dirty="0" smtClean="0"/>
              <a:t> </a:t>
            </a:r>
            <a:r>
              <a:rPr lang="en-US" sz="3200" dirty="0" err="1" smtClean="0"/>
              <a:t>salah</a:t>
            </a:r>
            <a:r>
              <a:rPr lang="en-US" sz="3200" dirty="0" smtClean="0"/>
              <a:t>.</a:t>
            </a:r>
          </a:p>
          <a:p>
            <a:pPr lvl="4" eaLnBrk="1" hangingPunct="1">
              <a:buFont typeface="Arial" charset="0"/>
              <a:buNone/>
            </a:pPr>
            <a:r>
              <a:rPr lang="en-US" sz="2000" dirty="0" smtClean="0"/>
              <a:t> -</a:t>
            </a:r>
          </a:p>
        </p:txBody>
      </p:sp>
    </p:spTree>
    <p:extLst>
      <p:ext uri="{BB962C8B-B14F-4D97-AF65-F5344CB8AC3E}">
        <p14:creationId xmlns:p14="http://schemas.microsoft.com/office/powerpoint/2010/main" val="323511893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611560" y="764704"/>
            <a:ext cx="8208912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/>
              <a:t>Hipotesis</a:t>
            </a:r>
            <a:r>
              <a:rPr lang="en-US" sz="3200" dirty="0"/>
              <a:t> : </a:t>
            </a:r>
            <a:endParaRPr lang="id-ID" sz="3200" dirty="0" smtClean="0"/>
          </a:p>
          <a:p>
            <a:pPr algn="just"/>
            <a:r>
              <a:rPr lang="id-ID" sz="3200" dirty="0" smtClean="0"/>
              <a:t>P</a:t>
            </a:r>
            <a:r>
              <a:rPr lang="en-US" sz="3200" dirty="0" err="1" smtClean="0"/>
              <a:t>roposisi</a:t>
            </a:r>
            <a:r>
              <a:rPr lang="en-US" sz="3200" dirty="0" smtClean="0"/>
              <a:t> y</a:t>
            </a:r>
            <a:r>
              <a:rPr lang="id-ID" sz="3200" dirty="0" smtClean="0"/>
              <a:t>ang</a:t>
            </a:r>
            <a:r>
              <a:rPr lang="en-US" sz="3200" dirty="0" smtClean="0"/>
              <a:t> </a:t>
            </a:r>
            <a:r>
              <a:rPr lang="en-US" sz="3200" dirty="0" err="1"/>
              <a:t>dibuat</a:t>
            </a:r>
            <a:r>
              <a:rPr lang="en-US" sz="3200" dirty="0"/>
              <a:t>/</a:t>
            </a:r>
            <a:r>
              <a:rPr lang="en-US" sz="3200" dirty="0" err="1"/>
              <a:t>dimaksudkan</a:t>
            </a:r>
            <a:r>
              <a:rPr lang="en-US" sz="3200" dirty="0"/>
              <a:t> </a:t>
            </a:r>
            <a:r>
              <a:rPr lang="en-US" sz="3200" dirty="0" err="1"/>
              <a:t>untuk</a:t>
            </a:r>
            <a:r>
              <a:rPr lang="en-US" sz="3200" dirty="0"/>
              <a:t> </a:t>
            </a:r>
            <a:r>
              <a:rPr lang="en-US" sz="3200" dirty="0" err="1"/>
              <a:t>mengumpulkan</a:t>
            </a:r>
            <a:r>
              <a:rPr lang="en-US" sz="3200" dirty="0"/>
              <a:t> </a:t>
            </a:r>
            <a:r>
              <a:rPr lang="en-US" sz="3200" dirty="0" err="1"/>
              <a:t>bukti-bukti</a:t>
            </a:r>
            <a:r>
              <a:rPr lang="en-US" sz="3200" dirty="0"/>
              <a:t> </a:t>
            </a:r>
            <a:r>
              <a:rPr lang="en-US" sz="3200" dirty="0" err="1"/>
              <a:t>dalam</a:t>
            </a:r>
            <a:r>
              <a:rPr lang="en-US" sz="3200" dirty="0"/>
              <a:t> </a:t>
            </a:r>
            <a:r>
              <a:rPr lang="en-US" sz="3200" dirty="0" err="1"/>
              <a:t>rangka</a:t>
            </a:r>
            <a:r>
              <a:rPr lang="en-US" sz="3200" dirty="0"/>
              <a:t> </a:t>
            </a:r>
            <a:r>
              <a:rPr lang="en-US" sz="3200" dirty="0" err="1"/>
              <a:t>menguji</a:t>
            </a:r>
            <a:r>
              <a:rPr lang="en-US" sz="3200" dirty="0"/>
              <a:t> </a:t>
            </a:r>
            <a:r>
              <a:rPr lang="en-US" sz="3200" dirty="0" err="1"/>
              <a:t>proposisi</a:t>
            </a:r>
            <a:r>
              <a:rPr lang="en-US" sz="3200" dirty="0"/>
              <a:t> </a:t>
            </a:r>
            <a:r>
              <a:rPr lang="en-US" sz="3200" dirty="0" err="1"/>
              <a:t>tersebut</a:t>
            </a:r>
            <a:r>
              <a:rPr lang="en-US" sz="3200" dirty="0"/>
              <a:t>. ( </a:t>
            </a:r>
            <a:r>
              <a:rPr lang="en-US" sz="3200" dirty="0" err="1"/>
              <a:t>dugaan</a:t>
            </a:r>
            <a:r>
              <a:rPr lang="en-US" sz="3200" dirty="0"/>
              <a:t> </a:t>
            </a:r>
            <a:r>
              <a:rPr lang="en-US" sz="3200" dirty="0" err="1"/>
              <a:t>sementara</a:t>
            </a:r>
            <a:r>
              <a:rPr lang="en-US" sz="3200" dirty="0"/>
              <a:t> </a:t>
            </a:r>
            <a:r>
              <a:rPr lang="en-US" sz="3200" dirty="0" err="1"/>
              <a:t>yg</a:t>
            </a:r>
            <a:r>
              <a:rPr lang="en-US" sz="3200" dirty="0"/>
              <a:t> </a:t>
            </a:r>
            <a:r>
              <a:rPr lang="en-US" sz="3200" dirty="0" err="1"/>
              <a:t>masih</a:t>
            </a:r>
            <a:r>
              <a:rPr lang="en-US" sz="3200" dirty="0"/>
              <a:t> </a:t>
            </a:r>
            <a:r>
              <a:rPr lang="en-US" sz="3200" dirty="0" err="1"/>
              <a:t>memerlukan</a:t>
            </a:r>
            <a:r>
              <a:rPr lang="en-US" sz="3200" dirty="0"/>
              <a:t> </a:t>
            </a:r>
            <a:r>
              <a:rPr lang="en-US" sz="3200" dirty="0" err="1"/>
              <a:t>bukti</a:t>
            </a:r>
            <a:r>
              <a:rPr lang="en-US" sz="3200" dirty="0"/>
              <a:t>/ </a:t>
            </a:r>
            <a:r>
              <a:rPr lang="en-US" sz="3200" dirty="0" err="1"/>
              <a:t>proposisi</a:t>
            </a:r>
            <a:r>
              <a:rPr lang="en-US" sz="3200" dirty="0"/>
              <a:t> </a:t>
            </a:r>
            <a:r>
              <a:rPr lang="en-US" sz="3200" dirty="0" err="1"/>
              <a:t>yg</a:t>
            </a:r>
            <a:r>
              <a:rPr lang="en-US" sz="3200" dirty="0"/>
              <a:t> </a:t>
            </a:r>
            <a:r>
              <a:rPr lang="en-US" sz="3200" dirty="0" err="1"/>
              <a:t>perlu</a:t>
            </a:r>
            <a:r>
              <a:rPr lang="en-US" sz="3200" dirty="0"/>
              <a:t> </a:t>
            </a:r>
            <a:r>
              <a:rPr lang="en-US" sz="3200" dirty="0" err="1"/>
              <a:t>diuji</a:t>
            </a:r>
            <a:r>
              <a:rPr lang="en-US" sz="3200" dirty="0" smtClean="0"/>
              <a:t>)</a:t>
            </a:r>
            <a:endParaRPr lang="id-ID" sz="3200" dirty="0" smtClean="0"/>
          </a:p>
          <a:p>
            <a:endParaRPr lang="en-US" sz="3200" dirty="0"/>
          </a:p>
          <a:p>
            <a:r>
              <a:rPr lang="en-US" sz="3200" b="1" dirty="0" err="1"/>
              <a:t>Teori</a:t>
            </a:r>
            <a:r>
              <a:rPr lang="en-US" sz="3200" dirty="0"/>
              <a:t> : </a:t>
            </a:r>
            <a:endParaRPr lang="id-ID" sz="3200" dirty="0" smtClean="0"/>
          </a:p>
          <a:p>
            <a:r>
              <a:rPr lang="en-US" sz="3200" dirty="0" err="1" smtClean="0"/>
              <a:t>sistem</a:t>
            </a:r>
            <a:r>
              <a:rPr lang="en-US" sz="3200" dirty="0" smtClean="0"/>
              <a:t> </a:t>
            </a:r>
            <a:r>
              <a:rPr lang="en-US" sz="3200" dirty="0" err="1"/>
              <a:t>dari</a:t>
            </a:r>
            <a:r>
              <a:rPr lang="en-US" sz="3200" dirty="0"/>
              <a:t> </a:t>
            </a:r>
            <a:r>
              <a:rPr lang="en-US" sz="3200" dirty="0" err="1"/>
              <a:t>proposisi</a:t>
            </a:r>
            <a:r>
              <a:rPr lang="en-US" sz="3200" dirty="0"/>
              <a:t>/</a:t>
            </a:r>
            <a:r>
              <a:rPr lang="en-US" sz="3200" dirty="0" err="1"/>
              <a:t>kumpulan</a:t>
            </a:r>
            <a:r>
              <a:rPr lang="en-US" sz="3200" dirty="0"/>
              <a:t> </a:t>
            </a:r>
            <a:r>
              <a:rPr lang="en-US" sz="3200" dirty="0" err="1"/>
              <a:t>dari</a:t>
            </a:r>
            <a:r>
              <a:rPr lang="en-US" sz="3200" dirty="0"/>
              <a:t> </a:t>
            </a:r>
            <a:r>
              <a:rPr lang="en-US" sz="3200" dirty="0" err="1"/>
              <a:t>proposisi</a:t>
            </a:r>
            <a:r>
              <a:rPr lang="en-US" sz="3200" dirty="0"/>
              <a:t> </a:t>
            </a:r>
            <a:r>
              <a:rPr lang="en-US" sz="3200" dirty="0" err="1"/>
              <a:t>yg</a:t>
            </a:r>
            <a:r>
              <a:rPr lang="en-US" sz="3200" dirty="0"/>
              <a:t> </a:t>
            </a:r>
            <a:r>
              <a:rPr lang="en-US" sz="3200" dirty="0" err="1"/>
              <a:t>saling</a:t>
            </a:r>
            <a:r>
              <a:rPr lang="en-US" sz="3200" dirty="0"/>
              <a:t> </a:t>
            </a:r>
            <a:r>
              <a:rPr lang="en-US" sz="3200" dirty="0" err="1"/>
              <a:t>berkaitan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05943388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27855" y="1196752"/>
            <a:ext cx="8229600" cy="4525963"/>
          </a:xfrm>
        </p:spPr>
        <p:txBody>
          <a:bodyPr/>
          <a:lstStyle/>
          <a:p>
            <a:pPr algn="just" eaLnBrk="1" hangingPunct="1">
              <a:buFont typeface="Wingdings" pitchFamily="2" charset="2"/>
              <a:buChar char="ü"/>
            </a:pPr>
            <a:r>
              <a:rPr lang="en-US" dirty="0" err="1" smtClean="0"/>
              <a:t>Dugaan</a:t>
            </a:r>
            <a:r>
              <a:rPr lang="en-US" dirty="0" smtClean="0"/>
              <a:t> </a:t>
            </a:r>
            <a:r>
              <a:rPr lang="en-US" dirty="0" err="1" smtClean="0"/>
              <a:t>sementara</a:t>
            </a:r>
            <a:r>
              <a:rPr lang="en-US" dirty="0" smtClean="0"/>
              <a:t>/</a:t>
            </a:r>
            <a:r>
              <a:rPr lang="en-US" dirty="0" err="1" smtClean="0"/>
              <a:t>jawaban</a:t>
            </a:r>
            <a:r>
              <a:rPr lang="en-US" dirty="0" smtClean="0"/>
              <a:t> </a:t>
            </a:r>
            <a:r>
              <a:rPr lang="en-US" dirty="0" err="1" smtClean="0"/>
              <a:t>sementara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permasalah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memerlukan</a:t>
            </a:r>
            <a:r>
              <a:rPr lang="en-US" dirty="0" smtClean="0"/>
              <a:t> data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menguji</a:t>
            </a:r>
            <a:r>
              <a:rPr lang="en-US" dirty="0" smtClean="0"/>
              <a:t> </a:t>
            </a:r>
            <a:r>
              <a:rPr lang="en-US" dirty="0" err="1" smtClean="0"/>
              <a:t>kebenaran</a:t>
            </a:r>
            <a:r>
              <a:rPr lang="en-US" dirty="0" smtClean="0"/>
              <a:t> </a:t>
            </a:r>
            <a:r>
              <a:rPr lang="en-US" dirty="0" err="1" smtClean="0"/>
              <a:t>dugaan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</a:t>
            </a:r>
          </a:p>
          <a:p>
            <a:pPr algn="just" eaLnBrk="1" hangingPunct="1">
              <a:buFont typeface="Wingdings" pitchFamily="2" charset="2"/>
              <a:buChar char="ü"/>
            </a:pPr>
            <a:r>
              <a:rPr lang="en-US" dirty="0" err="1" smtClean="0"/>
              <a:t>Dugaan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didasarkan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/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pemikiran</a:t>
            </a:r>
            <a:r>
              <a:rPr lang="en-US" dirty="0" smtClean="0"/>
              <a:t>.</a:t>
            </a:r>
          </a:p>
          <a:p>
            <a:pPr algn="just" eaLnBrk="1" hangingPunct="1">
              <a:buFont typeface="Wingdings" pitchFamily="2" charset="2"/>
              <a:buChar char="ü"/>
            </a:pP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pemikiran</a:t>
            </a:r>
            <a:r>
              <a:rPr lang="en-US" dirty="0" smtClean="0"/>
              <a:t> </a:t>
            </a:r>
            <a:r>
              <a:rPr lang="en-US" dirty="0" err="1" smtClean="0"/>
              <a:t>diperoleh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.</a:t>
            </a:r>
          </a:p>
          <a:p>
            <a:pPr algn="just" eaLnBrk="1" hangingPunct="1">
              <a:buFont typeface="Wingdings" pitchFamily="2" charset="2"/>
              <a:buChar char="ü"/>
            </a:pPr>
            <a:r>
              <a:rPr lang="en-US" dirty="0" err="1" smtClean="0"/>
              <a:t>Hipotesis</a:t>
            </a:r>
            <a:r>
              <a:rPr lang="en-US" dirty="0" smtClean="0"/>
              <a:t> 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yang </a:t>
            </a:r>
            <a:r>
              <a:rPr lang="en-US" dirty="0" err="1" smtClean="0"/>
              <a:t>kuat</a:t>
            </a:r>
            <a:r>
              <a:rPr lang="en-US" dirty="0" smtClean="0"/>
              <a:t>. (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diperoleh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h</a:t>
            </a:r>
            <a:r>
              <a:rPr lang="id-ID" dirty="0" smtClean="0"/>
              <a:t>a</a:t>
            </a:r>
            <a:r>
              <a:rPr lang="en-US" dirty="0" smtClean="0"/>
              <a:t>s</a:t>
            </a:r>
            <a:r>
              <a:rPr lang="id-ID" dirty="0" smtClean="0"/>
              <a:t>i</a:t>
            </a:r>
            <a:r>
              <a:rPr lang="en-US" dirty="0" smtClean="0"/>
              <a:t>l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terbaru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buku</a:t>
            </a:r>
            <a:r>
              <a:rPr lang="en-US" dirty="0" smtClean="0"/>
              <a:t> </a:t>
            </a:r>
            <a:r>
              <a:rPr lang="en-US" dirty="0" err="1" smtClean="0"/>
              <a:t>teks</a:t>
            </a:r>
            <a:r>
              <a:rPr lang="en-US" dirty="0" smtClean="0"/>
              <a:t>).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 smtClean="0">
                <a:solidFill>
                  <a:srgbClr val="C00000"/>
                </a:solidFill>
              </a:rPr>
              <a:t>Hipotesis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5914199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4525963"/>
          </a:xfrm>
        </p:spPr>
        <p:txBody>
          <a:bodyPr>
            <a:normAutofit lnSpcReduction="10000"/>
          </a:bodyPr>
          <a:lstStyle/>
          <a:p>
            <a:pPr eaLnBrk="1" hangingPunct="1">
              <a:buFont typeface="Wingdings" pitchFamily="2" charset="2"/>
              <a:buChar char="ü"/>
            </a:pPr>
            <a:r>
              <a:rPr lang="en-US" dirty="0" err="1" smtClean="0"/>
              <a:t>Pernyataan</a:t>
            </a:r>
            <a:r>
              <a:rPr lang="en-US" dirty="0" smtClean="0"/>
              <a:t> hub</a:t>
            </a:r>
            <a:r>
              <a:rPr lang="id-ID" dirty="0" smtClean="0"/>
              <a:t>ungan</a:t>
            </a:r>
            <a:r>
              <a:rPr lang="en-US" dirty="0" smtClean="0"/>
              <a:t> y</a:t>
            </a:r>
            <a:r>
              <a:rPr lang="id-ID" dirty="0" smtClean="0"/>
              <a:t>an</a:t>
            </a:r>
            <a:r>
              <a:rPr lang="en-US" dirty="0" smtClean="0"/>
              <a:t>g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,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kemungkinan</a:t>
            </a:r>
            <a:r>
              <a:rPr lang="en-US" dirty="0" smtClean="0"/>
              <a:t> y</a:t>
            </a:r>
            <a:r>
              <a:rPr lang="id-ID" dirty="0" smtClean="0"/>
              <a:t>an</a:t>
            </a:r>
            <a:r>
              <a:rPr lang="en-US" dirty="0" smtClean="0"/>
              <a:t>g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.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n-US" dirty="0" smtClean="0"/>
              <a:t> </a:t>
            </a:r>
            <a:r>
              <a:rPr lang="en-US" dirty="0" err="1" smtClean="0"/>
              <a:t>Hipotesis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( research hypothesis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hipotesis</a:t>
            </a:r>
            <a:r>
              <a:rPr lang="en-US" dirty="0" smtClean="0"/>
              <a:t> </a:t>
            </a:r>
            <a:r>
              <a:rPr lang="en-US" dirty="0" err="1" smtClean="0"/>
              <a:t>alternatif</a:t>
            </a:r>
            <a:r>
              <a:rPr lang="en-US" dirty="0" smtClean="0"/>
              <a:t>)/H₁ : </a:t>
            </a:r>
            <a:r>
              <a:rPr lang="en-US" dirty="0" err="1" smtClean="0"/>
              <a:t>pernyataan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diharapkan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diharapkan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.</a:t>
            </a:r>
            <a:endParaRPr lang="id-ID" dirty="0" smtClean="0"/>
          </a:p>
          <a:p>
            <a:pPr>
              <a:buFont typeface="Wingdings" pitchFamily="2" charset="2"/>
              <a:buChar char="ü"/>
            </a:pPr>
            <a:r>
              <a:rPr lang="en-US" dirty="0" err="1"/>
              <a:t>Hipotesis</a:t>
            </a:r>
            <a:r>
              <a:rPr lang="en-US" dirty="0"/>
              <a:t> </a:t>
            </a:r>
            <a:r>
              <a:rPr lang="en-US" dirty="0" err="1"/>
              <a:t>nul</a:t>
            </a:r>
            <a:r>
              <a:rPr lang="en-US" dirty="0"/>
              <a:t>/H₀ : </a:t>
            </a:r>
            <a:r>
              <a:rPr lang="en-US" dirty="0" err="1"/>
              <a:t>pernyataan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. </a:t>
            </a:r>
            <a:r>
              <a:rPr lang="en-US" dirty="0" err="1"/>
              <a:t>Mis</a:t>
            </a:r>
            <a:r>
              <a:rPr lang="en-US" dirty="0"/>
              <a:t>, ‘ </a:t>
            </a:r>
            <a:r>
              <a:rPr lang="en-US" dirty="0" err="1"/>
              <a:t>tdk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……” , “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perbedaan</a:t>
            </a:r>
            <a:r>
              <a:rPr lang="en-US" dirty="0"/>
              <a:t> ….” , “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pengaruh</a:t>
            </a:r>
            <a:r>
              <a:rPr lang="en-US" dirty="0"/>
              <a:t> ….”, </a:t>
            </a:r>
          </a:p>
          <a:p>
            <a:pPr marL="0" indent="0" eaLnBrk="1" hangingPunct="1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07495241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Seminar Manajemen Pemasaran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39552" y="404664"/>
            <a:ext cx="784887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itchFamily="2" charset="2"/>
              <a:buChar char="ü"/>
            </a:pPr>
            <a:r>
              <a:rPr lang="en-US" sz="3200" dirty="0" smtClean="0"/>
              <a:t>Data y</a:t>
            </a:r>
            <a:r>
              <a:rPr lang="id-ID" sz="3200" dirty="0" smtClean="0"/>
              <a:t>an</a:t>
            </a:r>
            <a:r>
              <a:rPr lang="en-US" sz="3200" dirty="0" smtClean="0"/>
              <a:t>g </a:t>
            </a:r>
            <a:r>
              <a:rPr lang="en-US" sz="3200" dirty="0" err="1"/>
              <a:t>dikumpulkan</a:t>
            </a:r>
            <a:r>
              <a:rPr lang="en-US" sz="3200" dirty="0"/>
              <a:t> </a:t>
            </a:r>
            <a:r>
              <a:rPr lang="en-US" sz="3200" dirty="0" smtClean="0"/>
              <a:t>d</a:t>
            </a:r>
            <a:r>
              <a:rPr lang="id-ID" sz="3200" dirty="0" smtClean="0"/>
              <a:t>a</a:t>
            </a:r>
            <a:r>
              <a:rPr lang="en-US" sz="3200" dirty="0" smtClean="0"/>
              <a:t>l</a:t>
            </a:r>
            <a:r>
              <a:rPr lang="id-ID" sz="3200" dirty="0" smtClean="0"/>
              <a:t>a</a:t>
            </a:r>
            <a:r>
              <a:rPr lang="en-US" sz="3200" dirty="0" smtClean="0"/>
              <a:t>m </a:t>
            </a:r>
            <a:r>
              <a:rPr lang="en-US" sz="3200" dirty="0" err="1"/>
              <a:t>penelitian</a:t>
            </a:r>
            <a:r>
              <a:rPr lang="en-US" sz="3200" dirty="0"/>
              <a:t> </a:t>
            </a:r>
            <a:r>
              <a:rPr lang="en-US" sz="3200" dirty="0" err="1" smtClean="0"/>
              <a:t>digunakan</a:t>
            </a:r>
            <a:r>
              <a:rPr lang="en-US" sz="3200" dirty="0" smtClean="0"/>
              <a:t> u</a:t>
            </a:r>
            <a:r>
              <a:rPr lang="id-ID" sz="3200" dirty="0" smtClean="0"/>
              <a:t>n</a:t>
            </a:r>
            <a:r>
              <a:rPr lang="en-US" sz="3200" dirty="0" smtClean="0"/>
              <a:t>t</a:t>
            </a:r>
            <a:r>
              <a:rPr lang="id-ID" sz="3200" dirty="0" smtClean="0"/>
              <a:t>u</a:t>
            </a:r>
            <a:r>
              <a:rPr lang="en-US" sz="3200" dirty="0" smtClean="0"/>
              <a:t>k </a:t>
            </a:r>
            <a:r>
              <a:rPr lang="en-US" sz="3200" dirty="0" err="1"/>
              <a:t>menguji</a:t>
            </a:r>
            <a:r>
              <a:rPr lang="en-US" sz="3200" dirty="0"/>
              <a:t> </a:t>
            </a:r>
            <a:r>
              <a:rPr lang="en-US" sz="3200" dirty="0" err="1"/>
              <a:t>hipotesis</a:t>
            </a:r>
            <a:r>
              <a:rPr lang="en-US" sz="3200" dirty="0"/>
              <a:t>.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en-US" sz="3200" dirty="0" smtClean="0"/>
              <a:t>H</a:t>
            </a:r>
            <a:r>
              <a:rPr lang="id-ID" sz="3200" dirty="0" smtClean="0"/>
              <a:t>a</a:t>
            </a:r>
            <a:r>
              <a:rPr lang="en-US" sz="3200" dirty="0" smtClean="0"/>
              <a:t>s</a:t>
            </a:r>
            <a:r>
              <a:rPr lang="id-ID" sz="3200" dirty="0" smtClean="0"/>
              <a:t>i</a:t>
            </a:r>
            <a:r>
              <a:rPr lang="en-US" sz="3200" dirty="0" smtClean="0"/>
              <a:t>l </a:t>
            </a:r>
            <a:r>
              <a:rPr lang="en-US" sz="3200" dirty="0" err="1"/>
              <a:t>analisis</a:t>
            </a:r>
            <a:r>
              <a:rPr lang="en-US" sz="3200" dirty="0"/>
              <a:t> data </a:t>
            </a:r>
            <a:r>
              <a:rPr lang="en-US" sz="3200" dirty="0" smtClean="0"/>
              <a:t>y</a:t>
            </a:r>
            <a:r>
              <a:rPr lang="id-ID" sz="3200" dirty="0" smtClean="0"/>
              <a:t>ang</a:t>
            </a:r>
            <a:r>
              <a:rPr lang="en-US" sz="3200" dirty="0" smtClean="0"/>
              <a:t> </a:t>
            </a:r>
            <a:r>
              <a:rPr lang="en-US" sz="3200" dirty="0" err="1"/>
              <a:t>dikumpulkan</a:t>
            </a:r>
            <a:r>
              <a:rPr lang="en-US" sz="3200" dirty="0"/>
              <a:t> </a:t>
            </a:r>
            <a:r>
              <a:rPr lang="en-US" sz="3200" dirty="0" err="1"/>
              <a:t>akan</a:t>
            </a:r>
            <a:r>
              <a:rPr lang="en-US" sz="3200" dirty="0"/>
              <a:t> </a:t>
            </a:r>
            <a:r>
              <a:rPr lang="en-US" sz="3200" dirty="0" err="1"/>
              <a:t>menentukan</a:t>
            </a:r>
            <a:r>
              <a:rPr lang="en-US" sz="3200" dirty="0"/>
              <a:t> </a:t>
            </a:r>
            <a:r>
              <a:rPr lang="en-US" sz="3200" dirty="0" err="1"/>
              <a:t>apakah</a:t>
            </a:r>
            <a:r>
              <a:rPr lang="en-US" sz="3200" dirty="0"/>
              <a:t> </a:t>
            </a:r>
            <a:r>
              <a:rPr lang="en-US" sz="3200" dirty="0" err="1"/>
              <a:t>hipotesis</a:t>
            </a:r>
            <a:r>
              <a:rPr lang="en-US" sz="3200" dirty="0"/>
              <a:t> </a:t>
            </a:r>
            <a:r>
              <a:rPr lang="en-US" sz="3200" dirty="0" err="1"/>
              <a:t>diterima</a:t>
            </a:r>
            <a:r>
              <a:rPr lang="en-US" sz="3200" dirty="0"/>
              <a:t> </a:t>
            </a:r>
            <a:r>
              <a:rPr lang="en-US" sz="3200" dirty="0" err="1"/>
              <a:t>atau</a:t>
            </a:r>
            <a:r>
              <a:rPr lang="en-US" sz="3200" dirty="0"/>
              <a:t> </a:t>
            </a:r>
            <a:r>
              <a:rPr lang="en-US" sz="3200" dirty="0" err="1"/>
              <a:t>ditolak</a:t>
            </a:r>
            <a:r>
              <a:rPr lang="en-US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4067252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4886</TotalTime>
  <Words>673</Words>
  <Application>Microsoft Office PowerPoint</Application>
  <PresentationFormat>On-screen Show (4:3)</PresentationFormat>
  <Paragraphs>72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Cambria</vt:lpstr>
      <vt:lpstr>Open Sans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Aswin</cp:lastModifiedBy>
  <cp:revision>565</cp:revision>
  <cp:lastPrinted>2017-04-16T14:44:29Z</cp:lastPrinted>
  <dcterms:created xsi:type="dcterms:W3CDTF">2010-04-18T12:06:30Z</dcterms:created>
  <dcterms:modified xsi:type="dcterms:W3CDTF">2021-11-10T08:54:25Z</dcterms:modified>
</cp:coreProperties>
</file>