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4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4" r:id="rId8"/>
    <p:sldId id="265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460" autoAdjust="0"/>
  </p:normalViewPr>
  <p:slideViewPr>
    <p:cSldViewPr>
      <p:cViewPr varScale="1">
        <p:scale>
          <a:sx n="61" d="100"/>
          <a:sy n="61" d="100"/>
        </p:scale>
        <p:origin x="165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584BF-1057-430C-BDDE-2F68006C1984}" type="datetimeFigureOut">
              <a:rPr lang="id-ID" smtClean="0"/>
              <a:pPr/>
              <a:t>20/04/2021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5AF7E-CD57-49D4-98CB-E07BA5513D35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5AF7E-CD57-49D4-98CB-E07BA5513D35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5AF7E-CD57-49D4-98CB-E07BA5513D35}" type="slidenum">
              <a:rPr lang="id-ID" smtClean="0"/>
              <a:pPr/>
              <a:t>2</a:t>
            </a:fld>
            <a:endParaRPr lang="id-ID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5AF7E-CD57-49D4-98CB-E07BA5513D35}" type="slidenum">
              <a:rPr lang="id-ID" smtClean="0"/>
              <a:pPr/>
              <a:t>3</a:t>
            </a:fld>
            <a:endParaRPr lang="id-ID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5AF7E-CD57-49D4-98CB-E07BA5513D35}" type="slidenum">
              <a:rPr lang="id-ID" smtClean="0"/>
              <a:pPr/>
              <a:t>4</a:t>
            </a:fld>
            <a:endParaRPr lang="id-ID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5AF7E-CD57-49D4-98CB-E07BA5513D35}" type="slidenum">
              <a:rPr lang="id-ID" smtClean="0"/>
              <a:pPr/>
              <a:t>5</a:t>
            </a:fld>
            <a:endParaRPr lang="id-ID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5AF7E-CD57-49D4-98CB-E07BA5513D35}" type="slidenum">
              <a:rPr lang="id-ID" smtClean="0"/>
              <a:pPr/>
              <a:t>6</a:t>
            </a:fld>
            <a:endParaRPr lang="id-ID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5AF7E-CD57-49D4-98CB-E07BA5513D35}" type="slidenum">
              <a:rPr lang="id-ID" smtClean="0"/>
              <a:pPr/>
              <a:t>7</a:t>
            </a:fld>
            <a:endParaRPr lang="id-ID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5AF7E-CD57-49D4-98CB-E07BA5513D35}" type="slidenum">
              <a:rPr lang="id-ID" smtClean="0"/>
              <a:pPr/>
              <a:t>8</a:t>
            </a:fld>
            <a:endParaRPr lang="id-ID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5AF7E-CD57-49D4-98CB-E07BA5513D35}" type="slidenum">
              <a:rPr lang="id-ID" smtClean="0"/>
              <a:pPr/>
              <a:t>9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2A7A8-2EE5-4F8F-A369-6384991889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83B4A-C606-4679-9384-FAC8DB97D9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F94A4-009B-479D-A9EC-71E302D279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0483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id-ID" sz="2400"/>
            </a:p>
          </p:txBody>
        </p:sp>
        <p:sp>
          <p:nvSpPr>
            <p:cNvPr id="20484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 sz="2400"/>
            </a:p>
          </p:txBody>
        </p:sp>
        <p:grpSp>
          <p:nvGrpSpPr>
            <p:cNvPr id="20485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20486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 sz="2400"/>
              </a:p>
            </p:txBody>
          </p:sp>
          <p:sp>
            <p:nvSpPr>
              <p:cNvPr id="20487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 sz="2400"/>
              </a:p>
            </p:txBody>
          </p:sp>
          <p:sp>
            <p:nvSpPr>
              <p:cNvPr id="20488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 sz="2400"/>
              </a:p>
            </p:txBody>
          </p:sp>
          <p:sp>
            <p:nvSpPr>
              <p:cNvPr id="20489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 sz="2400"/>
              </a:p>
            </p:txBody>
          </p:sp>
          <p:sp>
            <p:nvSpPr>
              <p:cNvPr id="20490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 sz="2400"/>
              </a:p>
            </p:txBody>
          </p:sp>
          <p:sp>
            <p:nvSpPr>
              <p:cNvPr id="20491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 sz="2400"/>
              </a:p>
            </p:txBody>
          </p:sp>
          <p:sp>
            <p:nvSpPr>
              <p:cNvPr id="20492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 sz="2400"/>
              </a:p>
            </p:txBody>
          </p:sp>
          <p:sp>
            <p:nvSpPr>
              <p:cNvPr id="20493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 sz="2400"/>
              </a:p>
            </p:txBody>
          </p:sp>
          <p:sp>
            <p:nvSpPr>
              <p:cNvPr id="20494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 sz="2400"/>
              </a:p>
            </p:txBody>
          </p:sp>
          <p:sp>
            <p:nvSpPr>
              <p:cNvPr id="20495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 sz="2400"/>
              </a:p>
            </p:txBody>
          </p:sp>
        </p:grpSp>
      </p:grpSp>
      <p:sp>
        <p:nvSpPr>
          <p:cNvPr id="20496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97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98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344CB46-019A-440C-927A-9A7A59DF2CB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49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0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4CE5C39-3DE1-445D-AFAF-C22BD51A627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767473-8968-4E60-B96F-B51E13C4B87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E931A77-CC60-4E33-8A05-9454DE0974F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BFBAE89-F16B-4EC7-AE80-91E0FF7FEE9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D59DCD1-9B54-40A7-AD93-AFC0E2A7C98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1B1B032-5A05-49EE-B15C-3F1F3EA539E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0ABA9D2-76A1-41AD-B869-1A65D37E008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91526-39EE-4563-983A-6630E7D589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796403-3CF9-4AC4-9BE3-F97C44CD895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BC44B74-530C-4CA6-B724-C78CC9AEF37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A87D28-EF32-4B02-83F4-FABB3CB2770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FD65E4D-7947-4D68-8A20-9B35A2C0707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D104371-9A03-4CCF-92A0-258A2A111B8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D161F-B00E-4B3B-991C-C2FAA7252A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5DC38-6EFE-45DF-98F9-29A34D39E4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E21B2-7EBD-46D0-A385-0F06E173BB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0D4F78-0085-4B5A-9D0F-BE06A1A7E6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577FA4-8225-4426-8637-F3FF540C46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89C5CD-008A-4BFE-B6B4-2A216217DC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BCCD58-5FBB-43C3-8F70-04DB148979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C0EE306C-14E5-4992-8CFC-58A1F87EDDB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31235DF3-AB65-4ADD-BB1D-492347905CA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9460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946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id-ID" sz="2400"/>
            </a:p>
          </p:txBody>
        </p:sp>
        <p:sp>
          <p:nvSpPr>
            <p:cNvPr id="1946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 sz="2400"/>
            </a:p>
          </p:txBody>
        </p:sp>
        <p:sp>
          <p:nvSpPr>
            <p:cNvPr id="1946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946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946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946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946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 sz="2400"/>
            </a:p>
          </p:txBody>
        </p:sp>
        <p:sp>
          <p:nvSpPr>
            <p:cNvPr id="1946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946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19470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947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47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709" r:id="rId12"/>
    <p:sldLayoutId id="2147483710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990600"/>
            <a:ext cx="7772400" cy="1736725"/>
          </a:xfrm>
        </p:spPr>
        <p:txBody>
          <a:bodyPr/>
          <a:lstStyle/>
          <a:p>
            <a:r>
              <a:rPr lang="en-US" sz="4400">
                <a:latin typeface="Arial Black" pitchFamily="34" charset="0"/>
              </a:rPr>
              <a:t>ANGGARAN PRODUKSI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343400"/>
            <a:ext cx="6400800" cy="685800"/>
          </a:xfrm>
        </p:spPr>
        <p:txBody>
          <a:bodyPr/>
          <a:lstStyle/>
          <a:p>
            <a:endParaRPr lang="en-US" sz="2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563562"/>
          </a:xfrm>
          <a:gradFill rotWithShape="1">
            <a:gsLst>
              <a:gs pos="0">
                <a:schemeClr val="folHlink"/>
              </a:gs>
              <a:gs pos="100000">
                <a:srgbClr val="FF5050"/>
              </a:gs>
            </a:gsLst>
            <a:lin ang="2700000" scaled="1"/>
          </a:gradFill>
        </p:spPr>
        <p:txBody>
          <a:bodyPr/>
          <a:lstStyle/>
          <a:p>
            <a:pPr algn="l"/>
            <a:r>
              <a:rPr lang="en-US" sz="3200" b="1">
                <a:solidFill>
                  <a:srgbClr val="FF5050"/>
                </a:solidFill>
              </a:rPr>
              <a:t>Anggaran Produksi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669925" y="1385888"/>
            <a:ext cx="1525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PRODUKSI</a:t>
            </a:r>
          </a:p>
        </p:txBody>
      </p:sp>
      <p:sp>
        <p:nvSpPr>
          <p:cNvPr id="8197" name="Freeform 5"/>
          <p:cNvSpPr>
            <a:spLocks/>
          </p:cNvSpPr>
          <p:nvPr/>
        </p:nvSpPr>
        <p:spPr bwMode="auto">
          <a:xfrm>
            <a:off x="2286000" y="1219200"/>
            <a:ext cx="609600" cy="762000"/>
          </a:xfrm>
          <a:custGeom>
            <a:avLst/>
            <a:gdLst/>
            <a:ahLst/>
            <a:cxnLst>
              <a:cxn ang="0">
                <a:pos x="384" y="0"/>
              </a:cxn>
              <a:cxn ang="0">
                <a:pos x="0" y="240"/>
              </a:cxn>
              <a:cxn ang="0">
                <a:pos x="384" y="480"/>
              </a:cxn>
            </a:cxnLst>
            <a:rect l="0" t="0" r="r" b="b"/>
            <a:pathLst>
              <a:path w="384" h="480">
                <a:moveTo>
                  <a:pt x="384" y="0"/>
                </a:moveTo>
                <a:lnTo>
                  <a:pt x="0" y="240"/>
                </a:lnTo>
                <a:lnTo>
                  <a:pt x="384" y="48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2286000" y="1600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032125" y="917575"/>
            <a:ext cx="1701800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/>
              <a:t>BAHAN BAKU</a:t>
            </a:r>
          </a:p>
          <a:p>
            <a:pPr>
              <a:lnSpc>
                <a:spcPct val="150000"/>
              </a:lnSpc>
            </a:pPr>
            <a:r>
              <a:rPr lang="en-US"/>
              <a:t>T. KERJA</a:t>
            </a:r>
          </a:p>
          <a:p>
            <a:pPr>
              <a:lnSpc>
                <a:spcPct val="150000"/>
              </a:lnSpc>
            </a:pPr>
            <a:r>
              <a:rPr lang="en-US"/>
              <a:t>OVERHEAD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669925" y="2362200"/>
            <a:ext cx="8159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Anggaran Produksi dibuat atas dasar angg. Penjualan dan anggaran persediaan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685800" y="2819400"/>
            <a:ext cx="1919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Rumus Umum :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743200" y="2770188"/>
            <a:ext cx="5278438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Penjualan ………………......	= XXX</a:t>
            </a:r>
          </a:p>
          <a:p>
            <a:r>
              <a:rPr lang="en-US" sz="2400"/>
              <a:t>Persediaan Akhir ………….	</a:t>
            </a:r>
            <a:r>
              <a:rPr lang="en-US" sz="2400" u="sng"/>
              <a:t>= XXX  (+)</a:t>
            </a:r>
            <a:endParaRPr lang="en-US" sz="2400"/>
          </a:p>
          <a:p>
            <a:r>
              <a:rPr lang="en-US" sz="2400"/>
              <a:t>Produk siap jual …………..	= XXX</a:t>
            </a:r>
          </a:p>
          <a:p>
            <a:r>
              <a:rPr lang="en-US" sz="2400"/>
              <a:t>Persediaan Awal ………….	</a:t>
            </a:r>
            <a:r>
              <a:rPr lang="en-US" sz="2400" u="sng"/>
              <a:t>= XXX (-)</a:t>
            </a:r>
            <a:endParaRPr lang="en-US" sz="2400"/>
          </a:p>
          <a:p>
            <a:r>
              <a:rPr lang="en-US" sz="2400"/>
              <a:t>Barang yang diproduksi   	   </a:t>
            </a:r>
            <a:r>
              <a:rPr lang="en-US" sz="2400" u="sng"/>
              <a:t>XXX  </a:t>
            </a:r>
            <a:r>
              <a:rPr lang="en-US" sz="2400"/>
              <a:t> 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762000" y="4876800"/>
            <a:ext cx="4337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Penyusunan anggaran produksi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1371600" y="5334000"/>
            <a:ext cx="476604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2400" dirty="0" err="1"/>
              <a:t>Mengutamakan</a:t>
            </a:r>
            <a:r>
              <a:rPr lang="en-US" sz="2400" dirty="0"/>
              <a:t> </a:t>
            </a:r>
            <a:r>
              <a:rPr lang="en-US" sz="2400" dirty="0" err="1"/>
              <a:t>stabilitas</a:t>
            </a:r>
            <a:r>
              <a:rPr lang="en-US" sz="2400" dirty="0"/>
              <a:t> </a:t>
            </a:r>
            <a:r>
              <a:rPr lang="en-US" sz="2400" dirty="0" err="1"/>
              <a:t>produksi</a:t>
            </a:r>
            <a:endParaRPr lang="en-US" sz="2400" dirty="0"/>
          </a:p>
          <a:p>
            <a:pPr marL="342900" indent="-342900">
              <a:buFontTx/>
              <a:buAutoNum type="arabicPeriod"/>
            </a:pPr>
            <a:r>
              <a:rPr lang="en-US" sz="2400" dirty="0" err="1"/>
              <a:t>Mengutamakan</a:t>
            </a:r>
            <a:r>
              <a:rPr lang="en-US" sz="2400" dirty="0"/>
              <a:t> stab. </a:t>
            </a:r>
            <a:r>
              <a:rPr lang="en-US" sz="2400" dirty="0" err="1"/>
              <a:t>Persediaan</a:t>
            </a:r>
            <a:endParaRPr lang="en-US" sz="2400" dirty="0"/>
          </a:p>
          <a:p>
            <a:pPr marL="342900" indent="-342900">
              <a:buFontTx/>
              <a:buAutoNum type="arabicPeriod"/>
            </a:pPr>
            <a:r>
              <a:rPr lang="en-US" sz="2400" dirty="0" err="1"/>
              <a:t>Campuran</a:t>
            </a:r>
            <a:r>
              <a:rPr lang="en-US" sz="2400" dirty="0"/>
              <a:t> Stab </a:t>
            </a:r>
            <a:r>
              <a:rPr lang="id-ID" sz="2400" dirty="0"/>
              <a:t>1</a:t>
            </a:r>
            <a:r>
              <a:rPr lang="en-US" sz="2400" dirty="0"/>
              <a:t> + 2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8458200" cy="641350"/>
          </a:xfrm>
          <a:solidFill>
            <a:schemeClr val="folHlink"/>
          </a:solidFill>
          <a:ln/>
        </p:spPr>
        <p:txBody>
          <a:bodyPr anchor="ctr"/>
          <a:lstStyle/>
          <a:p>
            <a:pPr algn="l">
              <a:tabLst>
                <a:tab pos="515938" algn="l"/>
              </a:tabLst>
            </a:pPr>
            <a:r>
              <a:rPr lang="en-US" sz="2400" b="1"/>
              <a:t>1).	Mengutamakan</a:t>
            </a:r>
            <a:r>
              <a:rPr lang="en-US" sz="2800" b="1"/>
              <a:t> Stabilitas Produksi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295400"/>
            <a:ext cx="8229600" cy="1219200"/>
          </a:xfrm>
          <a:noFill/>
        </p:spPr>
        <p:txBody>
          <a:bodyPr/>
          <a:lstStyle/>
          <a:p>
            <a:pPr marL="0" indent="0">
              <a:buFontTx/>
              <a:buNone/>
            </a:pPr>
            <a:r>
              <a:rPr lang="en-US" sz="2400"/>
              <a:t>Pada stabilitas produksi, anggaran produksi akan mempunyai tingkat persediaan yang berfluktuasi dan pola produksi konstan (stabil)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685800" y="2590800"/>
            <a:ext cx="1328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Contoh :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746125" y="3048000"/>
            <a:ext cx="51308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468313" indent="-468313">
              <a:buFont typeface="Wingdings" pitchFamily="2" charset="2"/>
              <a:buChar char="Ø"/>
            </a:pPr>
            <a:r>
              <a:rPr lang="en-US" sz="2200"/>
              <a:t> Rencana penjualan produk x = 182 unit</a:t>
            </a:r>
          </a:p>
          <a:p>
            <a:pPr marL="468313" indent="-468313">
              <a:buFont typeface="Wingdings" pitchFamily="2" charset="2"/>
              <a:buChar char="Ø"/>
            </a:pPr>
            <a:r>
              <a:rPr lang="en-US" sz="2200"/>
              <a:t> Persediaan awal = 10 unit</a:t>
            </a:r>
          </a:p>
          <a:p>
            <a:pPr marL="468313" indent="-468313">
              <a:buFont typeface="Wingdings" pitchFamily="2" charset="2"/>
              <a:buChar char="Ø"/>
            </a:pPr>
            <a:r>
              <a:rPr lang="en-US" sz="2200"/>
              <a:t> Persediaan akhir = 12 unit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685800" y="4114800"/>
            <a:ext cx="2759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Rencana Produksi :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736725" y="4689475"/>
            <a:ext cx="456247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Penjualan 		= 182 unit</a:t>
            </a:r>
          </a:p>
          <a:p>
            <a:r>
              <a:rPr lang="en-US" sz="2400"/>
              <a:t>Persediaan Akhir	</a:t>
            </a:r>
            <a:r>
              <a:rPr lang="en-US" sz="2400" u="sng"/>
              <a:t>=   12 unit</a:t>
            </a:r>
          </a:p>
          <a:p>
            <a:r>
              <a:rPr lang="en-US" sz="2400"/>
              <a:t>			= 194 unit</a:t>
            </a:r>
          </a:p>
          <a:p>
            <a:r>
              <a:rPr lang="en-US" sz="2400"/>
              <a:t>Persediaan Awal 	</a:t>
            </a:r>
            <a:r>
              <a:rPr lang="en-US" sz="2400" u="sng"/>
              <a:t>=   10 unit (-)</a:t>
            </a:r>
          </a:p>
          <a:p>
            <a:r>
              <a:rPr lang="en-US" sz="2400"/>
              <a:t>Produksi		= 184 unit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685800" y="304800"/>
            <a:ext cx="5027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Rencana Penjualan setiap Triwulan :</a:t>
            </a:r>
          </a:p>
        </p:txBody>
      </p:sp>
      <p:graphicFrame>
        <p:nvGraphicFramePr>
          <p:cNvPr id="17589" name="Group 181"/>
          <p:cNvGraphicFramePr>
            <a:graphicFrameLocks noGrp="1"/>
          </p:cNvGraphicFramePr>
          <p:nvPr>
            <p:ph/>
          </p:nvPr>
        </p:nvGraphicFramePr>
        <p:xfrm>
          <a:off x="2209800" y="838200"/>
          <a:ext cx="4725988" cy="2444751"/>
        </p:xfrm>
        <a:graphic>
          <a:graphicData uri="http://schemas.openxmlformats.org/drawingml/2006/table">
            <a:tbl>
              <a:tblPr/>
              <a:tblGrid>
                <a:gridCol w="2363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TRIWULAN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PENJUALAN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 unit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 unit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 unit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 unit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182 unit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483" name="Text Box 75"/>
          <p:cNvSpPr txBox="1">
            <a:spLocks noChangeArrowheads="1"/>
          </p:cNvSpPr>
          <p:nvPr/>
        </p:nvSpPr>
        <p:spPr bwMode="auto">
          <a:xfrm>
            <a:off x="685800" y="3429000"/>
            <a:ext cx="2751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Anggaran Produksi</a:t>
            </a:r>
          </a:p>
        </p:txBody>
      </p:sp>
      <p:graphicFrame>
        <p:nvGraphicFramePr>
          <p:cNvPr id="17565" name="Group 157"/>
          <p:cNvGraphicFramePr>
            <a:graphicFrameLocks noGrp="1"/>
          </p:cNvGraphicFramePr>
          <p:nvPr/>
        </p:nvGraphicFramePr>
        <p:xfrm>
          <a:off x="838200" y="3962400"/>
          <a:ext cx="7804150" cy="2560320"/>
        </p:xfrm>
        <a:graphic>
          <a:graphicData uri="http://schemas.openxmlformats.org/drawingml/2006/table">
            <a:tbl>
              <a:tblPr/>
              <a:tblGrid>
                <a:gridCol w="1555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43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Keterangan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 WULAN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313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4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Penjualan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Persed. Akhir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Kebutuhan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Persed. Awal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4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Produksi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7568" name="Line 160"/>
          <p:cNvSpPr>
            <a:spLocks noChangeShapeType="1"/>
          </p:cNvSpPr>
          <p:nvPr/>
        </p:nvSpPr>
        <p:spPr bwMode="auto">
          <a:xfrm>
            <a:off x="3276600" y="53340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7569" name="Line 161"/>
          <p:cNvSpPr>
            <a:spLocks noChangeShapeType="1"/>
          </p:cNvSpPr>
          <p:nvPr/>
        </p:nvSpPr>
        <p:spPr bwMode="auto">
          <a:xfrm>
            <a:off x="4419600" y="5334000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7570" name="Oval 162"/>
          <p:cNvSpPr>
            <a:spLocks noChangeArrowheads="1"/>
          </p:cNvSpPr>
          <p:nvPr/>
        </p:nvSpPr>
        <p:spPr bwMode="auto">
          <a:xfrm>
            <a:off x="2743200" y="5815013"/>
            <a:ext cx="5334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7571" name="Oval 163"/>
          <p:cNvSpPr>
            <a:spLocks noChangeArrowheads="1"/>
          </p:cNvSpPr>
          <p:nvPr/>
        </p:nvSpPr>
        <p:spPr bwMode="auto">
          <a:xfrm>
            <a:off x="3957638" y="5843588"/>
            <a:ext cx="5334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7572" name="Oval 164"/>
          <p:cNvSpPr>
            <a:spLocks noChangeArrowheads="1"/>
          </p:cNvSpPr>
          <p:nvPr/>
        </p:nvSpPr>
        <p:spPr bwMode="auto">
          <a:xfrm>
            <a:off x="6467475" y="5081588"/>
            <a:ext cx="5334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7573" name="Oval 165"/>
          <p:cNvSpPr>
            <a:spLocks noChangeArrowheads="1"/>
          </p:cNvSpPr>
          <p:nvPr/>
        </p:nvSpPr>
        <p:spPr bwMode="auto">
          <a:xfrm>
            <a:off x="7748588" y="5076825"/>
            <a:ext cx="5334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7574" name="Oval 166"/>
          <p:cNvSpPr>
            <a:spLocks noChangeArrowheads="1"/>
          </p:cNvSpPr>
          <p:nvPr/>
        </p:nvSpPr>
        <p:spPr bwMode="auto">
          <a:xfrm>
            <a:off x="7748588" y="5838825"/>
            <a:ext cx="5334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93725" y="674688"/>
            <a:ext cx="54260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/>
              <a:t>Rata-rata </a:t>
            </a:r>
            <a:r>
              <a:rPr lang="en-US" sz="2800" dirty="0" err="1"/>
              <a:t>Produksi</a:t>
            </a:r>
            <a:r>
              <a:rPr lang="en-US" sz="2800" dirty="0"/>
              <a:t> per </a:t>
            </a:r>
            <a:r>
              <a:rPr lang="en-US" sz="2800" dirty="0" err="1"/>
              <a:t>triwulan</a:t>
            </a:r>
            <a:r>
              <a:rPr lang="id-ID" sz="2800" dirty="0"/>
              <a:t> :</a:t>
            </a:r>
            <a:endParaRPr lang="en-US" sz="2800" dirty="0"/>
          </a:p>
        </p:txBody>
      </p:sp>
      <p:graphicFrame>
        <p:nvGraphicFramePr>
          <p:cNvPr id="22533" name="Object 5"/>
          <p:cNvGraphicFramePr>
            <a:graphicFrameLocks noGrp="1" noChangeAspect="1"/>
          </p:cNvGraphicFramePr>
          <p:nvPr>
            <p:ph/>
          </p:nvPr>
        </p:nvGraphicFramePr>
        <p:xfrm>
          <a:off x="2133600" y="1752600"/>
          <a:ext cx="2286000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7" name="Equation" r:id="rId4" imgW="583920" imgH="393480" progId="Equation.3">
                  <p:embed/>
                </p:oleObj>
              </mc:Choice>
              <mc:Fallback>
                <p:oleObj name="Equation" r:id="rId4" imgW="58392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752600"/>
                        <a:ext cx="2286000" cy="1001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609600" y="3124200"/>
            <a:ext cx="7772400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kalau</a:t>
            </a:r>
            <a:r>
              <a:rPr lang="en-US" sz="2400" dirty="0"/>
              <a:t> rata-rata </a:t>
            </a:r>
            <a:r>
              <a:rPr lang="en-US" sz="2400" dirty="0" err="1"/>
              <a:t>produksi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GENAP, </a:t>
            </a:r>
            <a:r>
              <a:rPr lang="en-US" sz="2400" dirty="0" err="1"/>
              <a:t>misal</a:t>
            </a:r>
            <a:r>
              <a:rPr lang="en-US" sz="2400" dirty="0"/>
              <a:t> =</a:t>
            </a:r>
            <a:endParaRPr lang="id-ID" sz="2400" dirty="0"/>
          </a:p>
          <a:p>
            <a:endParaRPr lang="id-ID" sz="2200" dirty="0"/>
          </a:p>
          <a:p>
            <a:endParaRPr lang="id-ID" sz="2200" dirty="0"/>
          </a:p>
          <a:p>
            <a:endParaRPr lang="id-ID" sz="2200" dirty="0"/>
          </a:p>
          <a:p>
            <a:r>
              <a:rPr lang="en-US" sz="2200" dirty="0"/>
              <a:t> </a:t>
            </a:r>
          </a:p>
          <a:p>
            <a:endParaRPr lang="en-US" sz="2200" dirty="0"/>
          </a:p>
          <a:p>
            <a:r>
              <a:rPr lang="en-US" sz="2400" dirty="0" err="1"/>
              <a:t>Disesuaikan</a:t>
            </a:r>
            <a:r>
              <a:rPr lang="en-US" sz="2400" dirty="0"/>
              <a:t> </a:t>
            </a:r>
            <a:r>
              <a:rPr lang="en-US" sz="2400" dirty="0" err="1"/>
              <a:t>penjualan</a:t>
            </a:r>
            <a:r>
              <a:rPr lang="en-US" sz="2400" dirty="0"/>
              <a:t> (BESAR/KECIL)</a:t>
            </a:r>
          </a:p>
          <a:p>
            <a:r>
              <a:rPr lang="en-US" sz="2400" dirty="0" err="1"/>
              <a:t>Misal</a:t>
            </a:r>
            <a:r>
              <a:rPr lang="en-US" sz="2400" dirty="0"/>
              <a:t> :  47, 47, 48, 48.</a:t>
            </a:r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2133600" y="3962400"/>
          <a:ext cx="1905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Equation" r:id="rId6" imgW="698400" imgH="393480" progId="Equation.3">
                  <p:embed/>
                </p:oleObj>
              </mc:Choice>
              <mc:Fallback>
                <p:oleObj name="Equation" r:id="rId6" imgW="69840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962400"/>
                        <a:ext cx="1905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838200" y="4443413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d-ID"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831215"/>
              </p:ext>
            </p:extLst>
          </p:nvPr>
        </p:nvGraphicFramePr>
        <p:xfrm>
          <a:off x="685802" y="1066799"/>
          <a:ext cx="7696197" cy="4953000"/>
        </p:xfrm>
        <a:graphic>
          <a:graphicData uri="http://schemas.openxmlformats.org/drawingml/2006/table">
            <a:tbl>
              <a:tblPr/>
              <a:tblGrid>
                <a:gridCol w="2540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9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98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98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98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64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5915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d-ID" sz="2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Keterangan </a:t>
                      </a:r>
                    </a:p>
                  </a:txBody>
                  <a:tcPr marL="857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t"/>
                      <a:r>
                        <a:rPr lang="id-ID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TRI WULAN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id-ID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161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II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III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IV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676"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Penjualan</a:t>
                      </a:r>
                    </a:p>
                  </a:txBody>
                  <a:tcPr marL="857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43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45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182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1848"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Persed. Akhir</a:t>
                      </a:r>
                    </a:p>
                  </a:txBody>
                  <a:tcPr marL="857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1848"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Kebutuhan</a:t>
                      </a:r>
                    </a:p>
                  </a:txBody>
                  <a:tcPr marL="857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57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61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64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194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9020"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Persed. Awal</a:t>
                      </a:r>
                    </a:p>
                  </a:txBody>
                  <a:tcPr marL="857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lang="id-ID" sz="24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3295"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Produksi</a:t>
                      </a:r>
                    </a:p>
                  </a:txBody>
                  <a:tcPr marL="857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d-ID" sz="2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190</a:t>
                      </a:r>
                    </a:p>
                  </a:txBody>
                  <a:tcPr marL="857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267200"/>
            <a:ext cx="8305800" cy="1752600"/>
          </a:xfrm>
        </p:spPr>
        <p:txBody>
          <a:bodyPr/>
          <a:lstStyle/>
          <a:p>
            <a:r>
              <a:rPr lang="en-US" sz="2800" dirty="0" err="1"/>
              <a:t>Dengan</a:t>
            </a:r>
            <a:r>
              <a:rPr lang="en-US" sz="2800" dirty="0"/>
              <a:t> me</a:t>
            </a:r>
            <a:r>
              <a:rPr lang="id-ID" sz="2800" dirty="0"/>
              <a:t>t</a:t>
            </a:r>
            <a:r>
              <a:rPr lang="en-US" sz="2800" dirty="0"/>
              <a:t>ode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harusnya</a:t>
            </a:r>
            <a:r>
              <a:rPr lang="en-US" sz="2800" dirty="0"/>
              <a:t> </a:t>
            </a:r>
            <a:r>
              <a:rPr lang="en-US" sz="2800" dirty="0" err="1"/>
              <a:t>persediaan</a:t>
            </a:r>
            <a:r>
              <a:rPr lang="en-US" sz="2800" dirty="0"/>
              <a:t> </a:t>
            </a:r>
            <a:r>
              <a:rPr lang="en-US" sz="2800" dirty="0" err="1"/>
              <a:t>konstan</a:t>
            </a:r>
            <a:r>
              <a:rPr lang="en-US" sz="2800" dirty="0"/>
              <a:t> (</a:t>
            </a:r>
            <a:r>
              <a:rPr lang="en-US" sz="2800" dirty="0" err="1"/>
              <a:t>stabil</a:t>
            </a:r>
            <a:r>
              <a:rPr lang="en-US" sz="2800" dirty="0"/>
              <a:t>) </a:t>
            </a:r>
            <a:r>
              <a:rPr lang="en-US" sz="2800" dirty="0" err="1"/>
              <a:t>artinya</a:t>
            </a:r>
            <a:r>
              <a:rPr lang="en-US" sz="2800" dirty="0"/>
              <a:t> </a:t>
            </a:r>
            <a:r>
              <a:rPr lang="en-US" sz="2800" dirty="0" err="1"/>
              <a:t>persediaan</a:t>
            </a:r>
            <a:r>
              <a:rPr lang="en-US" sz="2800" dirty="0"/>
              <a:t> </a:t>
            </a:r>
            <a:r>
              <a:rPr lang="en-US" sz="2800" dirty="0" err="1"/>
              <a:t>awal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persediaan</a:t>
            </a:r>
            <a:r>
              <a:rPr lang="en-US" sz="2800" dirty="0"/>
              <a:t> </a:t>
            </a:r>
            <a:r>
              <a:rPr lang="en-US" sz="2800" dirty="0" err="1"/>
              <a:t>Akhir</a:t>
            </a:r>
            <a:r>
              <a:rPr lang="en-US" sz="2800" dirty="0"/>
              <a:t> </a:t>
            </a:r>
            <a:r>
              <a:rPr lang="en-US" sz="2800" dirty="0" err="1"/>
              <a:t>sama</a:t>
            </a:r>
            <a:r>
              <a:rPr lang="en-US" sz="2800" dirty="0"/>
              <a:t>. Tingkat </a:t>
            </a:r>
            <a:r>
              <a:rPr lang="en-US" sz="2800" dirty="0" err="1"/>
              <a:t>produksi</a:t>
            </a:r>
            <a:r>
              <a:rPr lang="en-US" sz="2800" dirty="0"/>
              <a:t> </a:t>
            </a:r>
            <a:r>
              <a:rPr lang="en-US" sz="2800" dirty="0" err="1"/>
              <a:t>dibiarkan</a:t>
            </a:r>
            <a:r>
              <a:rPr lang="en-US" sz="2800" dirty="0"/>
              <a:t> </a:t>
            </a:r>
            <a:r>
              <a:rPr lang="en-US" sz="2800" dirty="0" err="1"/>
              <a:t>berfluktuasi</a:t>
            </a:r>
            <a:r>
              <a:rPr lang="en-US" sz="2800" dirty="0"/>
              <a:t> </a:t>
            </a:r>
          </a:p>
          <a:p>
            <a:endParaRPr lang="id-ID" dirty="0"/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143000" y="2362200"/>
            <a:ext cx="8001000" cy="12192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tabLst>
                <a:tab pos="515938" algn="l"/>
              </a:tabLst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2).	</a:t>
            </a:r>
            <a:r>
              <a:rPr lang="en-US" sz="32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Mengutamakan</a:t>
            </a: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Stabilitas</a:t>
            </a: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Persediaan</a:t>
            </a:r>
            <a:endParaRPr lang="en-US" sz="3200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457200"/>
          </a:xfrm>
          <a:solidFill>
            <a:schemeClr val="accent1"/>
          </a:solidFill>
        </p:spPr>
        <p:txBody>
          <a:bodyPr/>
          <a:lstStyle/>
          <a:p>
            <a:r>
              <a:rPr lang="en-US" sz="2000" b="1" u="sng"/>
              <a:t>Contoh</a:t>
            </a:r>
            <a:r>
              <a:rPr lang="en-US" sz="2000" b="1"/>
              <a:t>  :</a:t>
            </a:r>
            <a:endParaRPr lang="en-US" sz="2000" b="1" u="sng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43000"/>
            <a:ext cx="8153400" cy="6858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  <a:tabLst>
                <a:tab pos="0" algn="l"/>
              </a:tabLst>
            </a:pPr>
            <a:r>
              <a:rPr lang="en-US" sz="1800"/>
              <a:t>Pada kasus di atas bila persediaan awal dan akhir direncanakan 10 unit, maka anggaran produksi :</a:t>
            </a:r>
          </a:p>
        </p:txBody>
      </p:sp>
      <p:graphicFrame>
        <p:nvGraphicFramePr>
          <p:cNvPr id="24833" name="Group 257"/>
          <p:cNvGraphicFramePr>
            <a:graphicFrameLocks noGrp="1"/>
          </p:cNvGraphicFramePr>
          <p:nvPr>
            <p:ph sz="half" idx="2"/>
          </p:nvPr>
        </p:nvGraphicFramePr>
        <p:xfrm>
          <a:off x="1447800" y="1828800"/>
          <a:ext cx="5943600" cy="2377440"/>
        </p:xfrm>
        <a:graphic>
          <a:graphicData uri="http://schemas.openxmlformats.org/drawingml/2006/table">
            <a:tbl>
              <a:tblPr/>
              <a:tblGrid>
                <a:gridCol w="1938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1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1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4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1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54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Keterangan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Triwulan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III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IV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Penjualan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Persediaan akhir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Kebutuhan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Persediaan awal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Produksi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4721" name="Text Box 145"/>
          <p:cNvSpPr txBox="1">
            <a:spLocks noChangeArrowheads="1"/>
          </p:cNvSpPr>
          <p:nvPr/>
        </p:nvSpPr>
        <p:spPr bwMode="auto">
          <a:xfrm>
            <a:off x="517525" y="4560888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d-ID" sz="2200"/>
          </a:p>
        </p:txBody>
      </p:sp>
      <p:sp>
        <p:nvSpPr>
          <p:cNvPr id="24834" name="Text Box 258"/>
          <p:cNvSpPr txBox="1">
            <a:spLocks noChangeArrowheads="1"/>
          </p:cNvSpPr>
          <p:nvPr/>
        </p:nvSpPr>
        <p:spPr bwMode="auto">
          <a:xfrm>
            <a:off x="517525" y="4533900"/>
            <a:ext cx="25606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Bila persediaan awal = 10</a:t>
            </a:r>
          </a:p>
          <a:p>
            <a:r>
              <a:rPr lang="en-US"/>
              <a:t>       persediaan akhir = 13</a:t>
            </a:r>
          </a:p>
        </p:txBody>
      </p:sp>
      <p:sp>
        <p:nvSpPr>
          <p:cNvPr id="24835" name="Freeform 259"/>
          <p:cNvSpPr>
            <a:spLocks/>
          </p:cNvSpPr>
          <p:nvPr/>
        </p:nvSpPr>
        <p:spPr bwMode="auto">
          <a:xfrm>
            <a:off x="3200400" y="4648200"/>
            <a:ext cx="304800" cy="457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288"/>
              </a:cxn>
              <a:cxn ang="0">
                <a:pos x="0" y="480"/>
              </a:cxn>
            </a:cxnLst>
            <a:rect l="0" t="0" r="r" b="b"/>
            <a:pathLst>
              <a:path w="192" h="480">
                <a:moveTo>
                  <a:pt x="0" y="0"/>
                </a:moveTo>
                <a:lnTo>
                  <a:pt x="192" y="288"/>
                </a:lnTo>
                <a:lnTo>
                  <a:pt x="0" y="48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24836" name="Text Box 260"/>
          <p:cNvSpPr txBox="1">
            <a:spLocks noChangeArrowheads="1"/>
          </p:cNvSpPr>
          <p:nvPr/>
        </p:nvSpPr>
        <p:spPr bwMode="auto">
          <a:xfrm>
            <a:off x="3505200" y="4724400"/>
            <a:ext cx="17351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Selisih = 13 – 10</a:t>
            </a:r>
          </a:p>
          <a:p>
            <a:r>
              <a:rPr lang="en-US"/>
              <a:t>            = 3</a:t>
            </a:r>
          </a:p>
        </p:txBody>
      </p:sp>
      <p:sp>
        <p:nvSpPr>
          <p:cNvPr id="24837" name="Text Box 261"/>
          <p:cNvSpPr txBox="1">
            <a:spLocks noChangeArrowheads="1"/>
          </p:cNvSpPr>
          <p:nvPr/>
        </p:nvSpPr>
        <p:spPr bwMode="auto">
          <a:xfrm>
            <a:off x="593725" y="5524500"/>
            <a:ext cx="21637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Selisih : 3 </a:t>
            </a:r>
            <a:r>
              <a:rPr lang="en-US">
                <a:sym typeface="Wingdings" pitchFamily="2" charset="2"/>
              </a:rPr>
              <a:t> 3/3 = 1 </a:t>
            </a:r>
            <a:endParaRPr lang="en-US"/>
          </a:p>
        </p:txBody>
      </p:sp>
      <p:sp>
        <p:nvSpPr>
          <p:cNvPr id="24838" name="Text Box 262"/>
          <p:cNvSpPr txBox="1">
            <a:spLocks noChangeArrowheads="1"/>
          </p:cNvSpPr>
          <p:nvPr/>
        </p:nvSpPr>
        <p:spPr bwMode="auto">
          <a:xfrm>
            <a:off x="3489325" y="5524500"/>
            <a:ext cx="157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Awal </a:t>
            </a:r>
            <a:r>
              <a:rPr lang="en-US">
                <a:sym typeface="Wingdings" pitchFamily="2" charset="2"/>
              </a:rPr>
              <a:t> Akhir</a:t>
            </a:r>
          </a:p>
          <a:p>
            <a:r>
              <a:rPr lang="en-US">
                <a:sym typeface="Wingdings" pitchFamily="2" charset="2"/>
              </a:rPr>
              <a:t>         + 1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686800" cy="457200"/>
          </a:xfrm>
          <a:solidFill>
            <a:schemeClr val="accent1"/>
          </a:solidFill>
        </p:spPr>
        <p:txBody>
          <a:bodyPr/>
          <a:lstStyle/>
          <a:p>
            <a:r>
              <a:rPr lang="en-US" sz="2000" b="1" u="sng"/>
              <a:t>BUDGETNYA</a:t>
            </a:r>
            <a:r>
              <a:rPr lang="en-US" sz="2000" b="1"/>
              <a:t>  :</a:t>
            </a:r>
            <a:endParaRPr lang="en-US" sz="2000" b="1" u="sng"/>
          </a:p>
        </p:txBody>
      </p:sp>
      <p:graphicFrame>
        <p:nvGraphicFramePr>
          <p:cNvPr id="26693" name="Group 69"/>
          <p:cNvGraphicFramePr>
            <a:graphicFrameLocks noGrp="1"/>
          </p:cNvGraphicFramePr>
          <p:nvPr>
            <p:ph sz="half" idx="2"/>
          </p:nvPr>
        </p:nvGraphicFramePr>
        <p:xfrm>
          <a:off x="914400" y="1905000"/>
          <a:ext cx="7315200" cy="2834640"/>
        </p:xfrm>
        <a:graphic>
          <a:graphicData uri="http://schemas.openxmlformats.org/drawingml/2006/table">
            <a:tbl>
              <a:tblPr/>
              <a:tblGrid>
                <a:gridCol w="2386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7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7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59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30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54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Keterangan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Triwulan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III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IV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Penjualan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Persediaan akhir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Kebutuhan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Persediaan awal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Produksi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6695" name="Oval 71"/>
          <p:cNvSpPr>
            <a:spLocks noChangeArrowheads="1"/>
          </p:cNvSpPr>
          <p:nvPr/>
        </p:nvSpPr>
        <p:spPr bwMode="auto">
          <a:xfrm>
            <a:off x="3562350" y="3943350"/>
            <a:ext cx="4572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26696" name="Oval 72"/>
          <p:cNvSpPr>
            <a:spLocks noChangeArrowheads="1"/>
          </p:cNvSpPr>
          <p:nvPr/>
        </p:nvSpPr>
        <p:spPr bwMode="auto">
          <a:xfrm>
            <a:off x="7296150" y="3162300"/>
            <a:ext cx="4572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ixel">
  <a:themeElements>
    <a:clrScheme name="Pixel 10">
      <a:dk1>
        <a:srgbClr val="000000"/>
      </a:dk1>
      <a:lt1>
        <a:srgbClr val="FFFFFF"/>
      </a:lt1>
      <a:dk2>
        <a:srgbClr val="000000"/>
      </a:dk2>
      <a:lt2>
        <a:srgbClr val="FF9900"/>
      </a:lt2>
      <a:accent1>
        <a:srgbClr val="FFCC99"/>
      </a:accent1>
      <a:accent2>
        <a:srgbClr val="FBA313"/>
      </a:accent2>
      <a:accent3>
        <a:srgbClr val="FFFFFF"/>
      </a:accent3>
      <a:accent4>
        <a:srgbClr val="000000"/>
      </a:accent4>
      <a:accent5>
        <a:srgbClr val="FFE2CA"/>
      </a:accent5>
      <a:accent6>
        <a:srgbClr val="E39310"/>
      </a:accent6>
      <a:hlink>
        <a:srgbClr val="CC3300"/>
      </a:hlink>
      <a:folHlink>
        <a:srgbClr val="FCC66E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430</TotalTime>
  <Words>462</Words>
  <Application>Microsoft Office PowerPoint</Application>
  <PresentationFormat>On-screen Show (4:3)</PresentationFormat>
  <Paragraphs>221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Black</vt:lpstr>
      <vt:lpstr>Calibri</vt:lpstr>
      <vt:lpstr>Times New Roman</vt:lpstr>
      <vt:lpstr>Wingdings</vt:lpstr>
      <vt:lpstr>Default Design</vt:lpstr>
      <vt:lpstr>Pixel</vt:lpstr>
      <vt:lpstr>Equation</vt:lpstr>
      <vt:lpstr>ANGGARAN PRODUKSI</vt:lpstr>
      <vt:lpstr>Anggaran Produksi</vt:lpstr>
      <vt:lpstr>1). Mengutamakan Stabilitas Produksi</vt:lpstr>
      <vt:lpstr>PowerPoint Presentation</vt:lpstr>
      <vt:lpstr>PowerPoint Presentation</vt:lpstr>
      <vt:lpstr>PowerPoint Presentation</vt:lpstr>
      <vt:lpstr>PowerPoint Presentation</vt:lpstr>
      <vt:lpstr>Contoh  :</vt:lpstr>
      <vt:lpstr>BUDGETNYA  :</vt:lpstr>
    </vt:vector>
  </TitlesOfParts>
  <Company>Ikopin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Akademik</dc:creator>
  <cp:lastModifiedBy>Lenovo</cp:lastModifiedBy>
  <cp:revision>38</cp:revision>
  <dcterms:created xsi:type="dcterms:W3CDTF">2009-06-12T04:17:39Z</dcterms:created>
  <dcterms:modified xsi:type="dcterms:W3CDTF">2021-04-20T06:21:53Z</dcterms:modified>
</cp:coreProperties>
</file>