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58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79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EC7D-3154-41EC-B29C-08FFB83E4E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DDC4D0-9014-42BC-BAF7-651B66949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03EDE-71E5-4780-A6D9-9966116E2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C3656-4C83-4D04-8D18-08A16A901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2275F-2168-4AAA-823E-EFFBCAA43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4168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922EE-6A96-4A7D-A794-3A3F2B9AB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F1ABBD-9A83-4718-AA7A-9E774AC36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E1277-0191-48EB-85F3-2078B3580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8BCD7-1D86-4409-A467-8DCFA1D4B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2321F-F23D-4524-BF5B-E9E51FC11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8809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D9C04-C15E-4F11-8F1C-5E4E9088F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CFE4C-95F1-4B75-B3DF-059B9A13B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202F0-2F7D-43CC-8767-5896D3AC3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EC43B-F9F1-4B9C-8336-4F4553463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6EC0D-6DA8-4C26-9724-3E927AC99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4263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267FB-3D2E-4D0E-86B4-F6E4740D8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6FC9E-3ADD-4222-8545-923E868C7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127AE-6851-40F8-B4B4-A095DC41E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472CD-7201-4F8C-A893-FCCE3E46A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821B0-1C1D-4D94-8C6B-89FFE31C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569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D8F0D-11EC-4CAE-86BF-74995A113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643D4-077E-48E9-AB83-45545DCF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C0B43-FB68-46EA-9EE3-7EAC2E76D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F18CB-AE2A-443E-86F3-0CD4475C4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35B3E-A62F-428D-8549-C38828DC3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838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AAC0F-A5D2-43EC-88C0-78F954B17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8DB47-1C27-41B9-9CC4-36B9322DA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13615-640C-4EBE-8CF0-599DE96F4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90477-D52C-49C1-8250-9CD3A8B69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05BC1E-495D-4F8F-A1C7-7BEE98686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FDFAA-83DF-4BD3-9185-969692A13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900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2C939-E961-4462-A767-243D6EE6C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7BAB0-AD28-4F30-9141-7B1AB45A9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55389E-C476-48D8-90DF-DD5993F0C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6D070-E45B-4EC1-A2D8-2D37050F0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3908FC-3239-483F-9554-6F47A7B854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F066CA-A451-46CC-9A46-50966A7B5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49BF6C-BD1F-4907-853F-2640CAFC4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150D42-2F90-47BC-9545-1066EE4BA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6988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CF1-1727-4F87-BD71-E4759149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C3C1ED-A5DA-41A6-B77E-FFD80724F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7D86A4-5AF8-4FCC-9EAF-B6FA7D4A4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56EE42-883B-4C13-8B07-69F4FE41E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96287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C6033E-3433-4166-A15D-46B12156F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DA29B2-2B70-4D73-B60B-6D0F52D3A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1875D-1941-4982-9561-504CF582D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357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8C222-31B2-495C-995D-2F79FF191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3DCCF-775D-40CE-A7DF-677C9B1BE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345597-1C6A-4BC1-8779-99E9A3F6C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95AF7-D5F5-4BB3-A6B7-38FE506DD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27BACB-45ED-461B-99C5-B2C2D0594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CE049-F8B3-42FD-A79A-A430D1B84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5249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816B3-A780-4547-8243-3E5931339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A1BC8D-9B1B-4A3F-B507-3C72A43B0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11482-1CDA-47F3-B12A-26ECF0CF7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C74F71-E908-458C-AC80-2E4935F22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021B01-03EF-4AE0-BD98-C26F639B2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7BB878-F5E6-418C-8550-77C2AFD55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40403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EA794A-512D-4199-A030-6C87F0A84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DF6DF-5089-4653-8497-04A18A870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A4400-CE0E-4334-94B8-175257EC7F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CD008-F8CE-4661-9897-974D4293F02E}" type="datetimeFigureOut">
              <a:rPr lang="en-ID" smtClean="0"/>
              <a:t>15/03/2024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DDDB8-DAAB-4DAA-AA52-75F398721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42294-3E13-4C5D-9567-BF5BA4765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C752B-2D25-464E-B470-2BF58667175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296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D65244-1AF8-4BE6-BCFF-A4AA0D7B7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CE8A5-8896-47E7-92A4-5FDF05CD44BE}"/>
              </a:ext>
            </a:extLst>
          </p:cNvPr>
          <p:cNvSpPr txBox="1"/>
          <p:nvPr/>
        </p:nvSpPr>
        <p:spPr>
          <a:xfrm>
            <a:off x="858129" y="5247249"/>
            <a:ext cx="3474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Trufi</a:t>
            </a:r>
            <a:r>
              <a:rPr lang="en-US" dirty="0"/>
              <a:t> </a:t>
            </a:r>
            <a:r>
              <a:rPr lang="en-US" dirty="0" err="1"/>
              <a:t>Murdiani</a:t>
            </a:r>
            <a:r>
              <a:rPr lang="en-US" dirty="0"/>
              <a:t>, S.T., MA.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78123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D54F3E-9B2A-4B59-B273-479AD6160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08" y="1424453"/>
            <a:ext cx="5091807" cy="29382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A44050-A88F-4E4D-85A4-483E36F22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812" y="1424453"/>
            <a:ext cx="7136188" cy="400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56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B3FFC5-FC0E-4FB4-AB8E-3C58D6DE0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59" y="441837"/>
            <a:ext cx="11103544" cy="619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82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3DD3CA-C22F-4F49-B9BF-0CA6C683D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277" y="794083"/>
            <a:ext cx="10711039" cy="536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72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EDC0E0-9AAB-4F9D-9946-E4E6BAF3F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06" y="553452"/>
            <a:ext cx="11707587" cy="575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91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A921F4-9A31-4074-8451-42020F5B5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26" y="445168"/>
            <a:ext cx="11700147" cy="596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32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D00320-E506-4A77-BB13-90AE2C288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51" y="601579"/>
            <a:ext cx="11409897" cy="565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40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CC4A01-5BC9-4DF1-9F01-E403A07A3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95" y="141602"/>
            <a:ext cx="11913787" cy="671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64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C34072-3EA2-4CBF-A572-2F434AF4D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84" y="385011"/>
            <a:ext cx="11951031" cy="608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8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E62B571-CA04-45A1-A8FA-3EDC89C698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8" r="3588" b="15693"/>
          <a:stretch/>
        </p:blipFill>
        <p:spPr>
          <a:xfrm>
            <a:off x="164636" y="404446"/>
            <a:ext cx="11862727" cy="604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84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055B18-A4D0-4438-A545-4CBDC02DF2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8" r="3357" b="15693"/>
          <a:stretch/>
        </p:blipFill>
        <p:spPr>
          <a:xfrm>
            <a:off x="412652" y="538089"/>
            <a:ext cx="11366696" cy="578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35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ECE40D-70BD-454E-AF6B-A9E3EB79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AB146-992C-4C0D-A3FE-05A8C7B7F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7488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4000" dirty="0"/>
              <a:t>Literature review (</a:t>
            </a:r>
            <a:r>
              <a:rPr lang="en-US" sz="4000" dirty="0" err="1"/>
              <a:t>Penelitian</a:t>
            </a:r>
            <a:r>
              <a:rPr lang="en-US" sz="4000" dirty="0"/>
              <a:t> </a:t>
            </a:r>
            <a:r>
              <a:rPr lang="en-US" sz="4000" dirty="0" err="1"/>
              <a:t>terdahulu</a:t>
            </a:r>
            <a:r>
              <a:rPr lang="en-US" sz="4000" dirty="0"/>
              <a:t>) </a:t>
            </a:r>
            <a:r>
              <a:rPr lang="en-US" sz="4000" dirty="0" err="1"/>
              <a:t>cukup</a:t>
            </a:r>
            <a:r>
              <a:rPr lang="en-US" sz="4000" dirty="0"/>
              <a:t> </a:t>
            </a:r>
            <a:r>
              <a:rPr lang="en-US" sz="4000" dirty="0" err="1"/>
              <a:t>tersedia</a:t>
            </a:r>
            <a:r>
              <a:rPr lang="en-US" sz="4000" dirty="0"/>
              <a:t> – Research gap</a:t>
            </a:r>
          </a:p>
          <a:p>
            <a:pPr marL="514350" indent="-514350">
              <a:buAutoNum type="arabicPeriod"/>
            </a:pPr>
            <a:r>
              <a:rPr lang="en-US" sz="4000" dirty="0" err="1"/>
              <a:t>Pilih</a:t>
            </a:r>
            <a:r>
              <a:rPr lang="en-US" sz="4000" dirty="0"/>
              <a:t> </a:t>
            </a:r>
            <a:r>
              <a:rPr lang="en-US" sz="4000" dirty="0" err="1"/>
              <a:t>tema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r>
              <a:rPr lang="en-US" sz="4000" dirty="0"/>
              <a:t> yang </a:t>
            </a:r>
            <a:r>
              <a:rPr lang="en-US" sz="4000" dirty="0" err="1"/>
              <a:t>disukai</a:t>
            </a:r>
            <a:r>
              <a:rPr lang="en-US" sz="4000" dirty="0"/>
              <a:t> – </a:t>
            </a:r>
            <a:r>
              <a:rPr lang="en-US" sz="4000" i="1" dirty="0"/>
              <a:t>passion</a:t>
            </a:r>
            <a:r>
              <a:rPr lang="en-US" sz="4000" dirty="0"/>
              <a:t> </a:t>
            </a:r>
            <a:r>
              <a:rPr lang="en-US" sz="4000" dirty="0" err="1"/>
              <a:t>atau</a:t>
            </a:r>
            <a:r>
              <a:rPr lang="en-US" sz="4000" dirty="0"/>
              <a:t> </a:t>
            </a:r>
            <a:r>
              <a:rPr lang="en-US" sz="4000" dirty="0" err="1"/>
              <a:t>minat</a:t>
            </a:r>
            <a:r>
              <a:rPr lang="en-US" sz="4000" dirty="0"/>
              <a:t> </a:t>
            </a:r>
            <a:r>
              <a:rPr lang="en-US" sz="4000" dirty="0" err="1"/>
              <a:t>peneliti</a:t>
            </a:r>
            <a:endParaRPr lang="en-US" sz="4000" dirty="0"/>
          </a:p>
          <a:p>
            <a:pPr marL="514350" indent="-514350">
              <a:buAutoNum type="arabicPeriod"/>
            </a:pPr>
            <a:r>
              <a:rPr lang="en-US" sz="4000" dirty="0"/>
              <a:t>Model </a:t>
            </a:r>
            <a:r>
              <a:rPr lang="en-US" sz="4000" dirty="0" err="1"/>
              <a:t>penelitian</a:t>
            </a:r>
            <a:r>
              <a:rPr lang="en-US" sz="4000" dirty="0"/>
              <a:t> – well established </a:t>
            </a:r>
          </a:p>
          <a:p>
            <a:pPr marL="514350" indent="-514350">
              <a:buAutoNum type="arabicPeriod"/>
            </a:pPr>
            <a:r>
              <a:rPr lang="en-US" sz="4000" dirty="0"/>
              <a:t>Data </a:t>
            </a:r>
            <a:r>
              <a:rPr lang="en-US" sz="4000" dirty="0" err="1"/>
              <a:t>tersedia</a:t>
            </a:r>
            <a:r>
              <a:rPr lang="en-US" sz="4000" dirty="0"/>
              <a:t> – preferably secondary data</a:t>
            </a:r>
            <a:endParaRPr lang="en-ID" sz="4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7FE02A-E0AB-418F-B212-BBD806DB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00062"/>
            <a:ext cx="6745705" cy="1325563"/>
          </a:xfrm>
        </p:spPr>
        <p:txBody>
          <a:bodyPr>
            <a:normAutofit/>
          </a:bodyPr>
          <a:lstStyle/>
          <a:p>
            <a:r>
              <a:rPr lang="en-US" sz="5400" b="1" dirty="0"/>
              <a:t>Do this, for starting:</a:t>
            </a:r>
            <a:endParaRPr lang="en-ID" sz="5400" b="1" dirty="0"/>
          </a:p>
        </p:txBody>
      </p:sp>
    </p:spTree>
    <p:extLst>
      <p:ext uri="{BB962C8B-B14F-4D97-AF65-F5344CB8AC3E}">
        <p14:creationId xmlns:p14="http://schemas.microsoft.com/office/powerpoint/2010/main" val="3554681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210294-983F-45F3-BE76-B6BA895CB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696" y="618978"/>
            <a:ext cx="11418531" cy="58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18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62B1D5-7A2A-476E-9045-506AAF66D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74" y="482502"/>
            <a:ext cx="10648251" cy="539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88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FFC479-563E-4486-8FBF-9B575AD41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8" y="376310"/>
            <a:ext cx="12134822" cy="610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D0A62E-E414-41FB-B52F-BEB639FBF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36" y="210453"/>
            <a:ext cx="11658527" cy="589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78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EF4BF5-5669-4FC0-8B36-4578622AA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76" y="492369"/>
            <a:ext cx="11240085" cy="589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76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8C5401-B12E-4C20-8F05-B41F03DE5F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9" r="3240" b="12821"/>
          <a:stretch/>
        </p:blipFill>
        <p:spPr>
          <a:xfrm>
            <a:off x="98474" y="168813"/>
            <a:ext cx="11993715" cy="631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235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5CAEB2-5760-4F33-A0B5-2A66048E4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9" r="3125" b="15897"/>
          <a:stretch/>
        </p:blipFill>
        <p:spPr>
          <a:xfrm>
            <a:off x="177001" y="182879"/>
            <a:ext cx="11837997" cy="600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29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3F54EA-7703-4FAA-B3AC-8D93039133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8" r="3009" b="15487"/>
          <a:stretch/>
        </p:blipFill>
        <p:spPr>
          <a:xfrm>
            <a:off x="239151" y="196947"/>
            <a:ext cx="11879657" cy="603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9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ECE40D-70BD-454E-AF6B-A9E3EB79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7FE02A-E0AB-418F-B212-BBD806DB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63" y="2488448"/>
            <a:ext cx="10643937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“</a:t>
            </a:r>
            <a:r>
              <a:rPr lang="en-US" sz="5400" b="1" dirty="0" err="1"/>
              <a:t>Mencari</a:t>
            </a:r>
            <a:r>
              <a:rPr lang="en-US" sz="5400" b="1" dirty="0"/>
              <a:t> </a:t>
            </a:r>
            <a:r>
              <a:rPr lang="en-US" sz="5400" b="1" dirty="0" err="1"/>
              <a:t>sesuatu</a:t>
            </a:r>
            <a:r>
              <a:rPr lang="en-US" sz="5400" b="1" dirty="0"/>
              <a:t> yang </a:t>
            </a:r>
            <a:r>
              <a:rPr lang="en-US" sz="5400" b="1" dirty="0" err="1"/>
              <a:t>belum</a:t>
            </a:r>
            <a:r>
              <a:rPr lang="en-US" sz="5400" b="1" dirty="0"/>
              <a:t> </a:t>
            </a:r>
            <a:r>
              <a:rPr lang="en-US" sz="5400" b="1" dirty="0" err="1"/>
              <a:t>diteliti</a:t>
            </a:r>
            <a:r>
              <a:rPr lang="en-US" sz="5400" b="1" dirty="0"/>
              <a:t> orang </a:t>
            </a:r>
            <a:r>
              <a:rPr lang="en-US" sz="5400" b="1" dirty="0" err="1"/>
              <a:t>sama</a:t>
            </a:r>
            <a:r>
              <a:rPr lang="en-US" sz="5400" b="1" dirty="0"/>
              <a:t> </a:t>
            </a:r>
            <a:r>
              <a:rPr lang="en-US" sz="5400" b="1" dirty="0" err="1"/>
              <a:t>sekali</a:t>
            </a:r>
            <a:r>
              <a:rPr lang="en-US" sz="5400" b="1" dirty="0"/>
              <a:t>, </a:t>
            </a:r>
            <a:r>
              <a:rPr lang="en-US" sz="5400" b="1" dirty="0" err="1"/>
              <a:t>seringkali</a:t>
            </a:r>
            <a:r>
              <a:rPr lang="en-US" sz="5400" b="1" dirty="0"/>
              <a:t> </a:t>
            </a:r>
            <a:r>
              <a:rPr lang="en-US" sz="5400" b="1" dirty="0" err="1"/>
              <a:t>menyulitkan</a:t>
            </a:r>
            <a:r>
              <a:rPr lang="en-US" sz="5400" b="1" dirty="0"/>
              <a:t>, </a:t>
            </a:r>
            <a:r>
              <a:rPr lang="en-US" sz="5400" b="1" dirty="0" err="1"/>
              <a:t>Temukan</a:t>
            </a:r>
            <a:r>
              <a:rPr lang="en-US" sz="5400" b="1" dirty="0"/>
              <a:t> </a:t>
            </a:r>
            <a:r>
              <a:rPr lang="en-US" sz="5400" b="1" dirty="0">
                <a:solidFill>
                  <a:srgbClr val="FF0000"/>
                </a:solidFill>
              </a:rPr>
              <a:t>Research Gap</a:t>
            </a:r>
            <a:r>
              <a:rPr lang="en-US" sz="5400" b="1" dirty="0"/>
              <a:t>”</a:t>
            </a:r>
            <a:endParaRPr lang="en-ID" sz="5400" b="1" dirty="0"/>
          </a:p>
        </p:txBody>
      </p:sp>
    </p:spTree>
    <p:extLst>
      <p:ext uri="{BB962C8B-B14F-4D97-AF65-F5344CB8AC3E}">
        <p14:creationId xmlns:p14="http://schemas.microsoft.com/office/powerpoint/2010/main" val="2564219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ECE40D-70BD-454E-AF6B-A9E3EB79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7FE02A-E0AB-418F-B212-BBD806DB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963" y="701925"/>
            <a:ext cx="10643937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 err="1"/>
              <a:t>Apa</a:t>
            </a:r>
            <a:r>
              <a:rPr lang="en-US" sz="5400" b="1" dirty="0"/>
              <a:t> yang </a:t>
            </a:r>
            <a:r>
              <a:rPr lang="en-US" sz="5400" b="1" dirty="0" err="1"/>
              <a:t>dimaksud</a:t>
            </a:r>
            <a:r>
              <a:rPr lang="en-US" sz="5400" b="1" dirty="0"/>
              <a:t> </a:t>
            </a:r>
            <a:r>
              <a:rPr lang="en-US" sz="5400" b="1" dirty="0" err="1"/>
              <a:t>dengan</a:t>
            </a:r>
            <a:r>
              <a:rPr lang="en-US" sz="5400" b="1" dirty="0"/>
              <a:t> tulisan </a:t>
            </a:r>
            <a:r>
              <a:rPr lang="en-US" sz="5400" b="1" dirty="0" err="1"/>
              <a:t>akademik</a:t>
            </a:r>
            <a:r>
              <a:rPr lang="en-US" sz="5400" b="1" dirty="0"/>
              <a:t>?</a:t>
            </a:r>
            <a:endParaRPr lang="en-ID" sz="54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69555B-C779-452E-964D-F5E791DB8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7321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4000" dirty="0" err="1"/>
              <a:t>Selalu</a:t>
            </a:r>
            <a:r>
              <a:rPr lang="en-US" sz="4000" dirty="0"/>
              <a:t> </a:t>
            </a:r>
            <a:r>
              <a:rPr lang="en-US" sz="4000" dirty="0" err="1"/>
              <a:t>merefer</a:t>
            </a:r>
            <a:r>
              <a:rPr lang="en-US" sz="4000" dirty="0"/>
              <a:t> </a:t>
            </a:r>
            <a:r>
              <a:rPr lang="en-US" sz="4000" dirty="0" err="1"/>
              <a:t>kepada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r>
              <a:rPr lang="en-US" sz="4000" dirty="0"/>
              <a:t> </a:t>
            </a:r>
            <a:r>
              <a:rPr lang="en-US" sz="4000" dirty="0" err="1"/>
              <a:t>terdahulu</a:t>
            </a:r>
            <a:r>
              <a:rPr lang="en-US" sz="4000" dirty="0"/>
              <a:t> (</a:t>
            </a:r>
            <a:r>
              <a:rPr lang="en-US" sz="4000" i="1" dirty="0"/>
              <a:t>literature review</a:t>
            </a:r>
            <a:r>
              <a:rPr lang="en-US" sz="4000" dirty="0"/>
              <a:t>)</a:t>
            </a:r>
          </a:p>
          <a:p>
            <a:pPr marL="514350" indent="-514350">
              <a:buAutoNum type="arabicPeriod"/>
            </a:pPr>
            <a:r>
              <a:rPr lang="en-US" sz="4000" dirty="0" err="1"/>
              <a:t>Penulisan</a:t>
            </a:r>
            <a:r>
              <a:rPr lang="en-US" sz="4000" dirty="0"/>
              <a:t> argument </a:t>
            </a:r>
            <a:r>
              <a:rPr lang="en-US" sz="4000" dirty="0" err="1"/>
              <a:t>selalu</a:t>
            </a:r>
            <a:r>
              <a:rPr lang="en-US" sz="4000" dirty="0"/>
              <a:t> </a:t>
            </a:r>
            <a:r>
              <a:rPr lang="en-US" sz="4000" dirty="0" err="1"/>
              <a:t>disertai</a:t>
            </a:r>
            <a:r>
              <a:rPr lang="en-US" sz="4000" dirty="0"/>
              <a:t> </a:t>
            </a:r>
            <a:r>
              <a:rPr lang="en-US" sz="4000" dirty="0" err="1"/>
              <a:t>dengan</a:t>
            </a:r>
            <a:r>
              <a:rPr lang="en-US" sz="4000" dirty="0"/>
              <a:t> evidence (Fakta </a:t>
            </a:r>
            <a:r>
              <a:rPr lang="en-US" sz="4000" dirty="0" err="1"/>
              <a:t>empiris</a:t>
            </a:r>
            <a:r>
              <a:rPr lang="en-US" sz="4000" dirty="0"/>
              <a:t>)</a:t>
            </a:r>
          </a:p>
          <a:p>
            <a:pPr marL="514350" indent="-514350">
              <a:buAutoNum type="arabicPeriod"/>
            </a:pPr>
            <a:r>
              <a:rPr lang="en-US" sz="4000" dirty="0"/>
              <a:t>Alat </a:t>
            </a:r>
            <a:r>
              <a:rPr lang="en-US" sz="4000" dirty="0" err="1"/>
              <a:t>analisisnya</a:t>
            </a:r>
            <a:r>
              <a:rPr lang="en-US" sz="4000" dirty="0"/>
              <a:t> </a:t>
            </a:r>
            <a:r>
              <a:rPr lang="en-US" sz="4000" dirty="0" err="1"/>
              <a:t>jelas</a:t>
            </a:r>
            <a:r>
              <a:rPr lang="en-US" sz="4000" dirty="0"/>
              <a:t> dan </a:t>
            </a:r>
            <a:r>
              <a:rPr lang="en-US" sz="4000" dirty="0" err="1"/>
              <a:t>terukur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1043932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ECE40D-70BD-454E-AF6B-A9E3EB79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7FE02A-E0AB-418F-B212-BBD806DB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81" y="99346"/>
            <a:ext cx="5384379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Step 1</a:t>
            </a:r>
            <a:endParaRPr lang="en-ID" sz="54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69555B-C779-452E-964D-F5E791DB8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234" y="1424909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marL="534988" indent="-534988">
              <a:buFont typeface="+mj-lt"/>
              <a:buAutoNum type="arabicPeriod"/>
            </a:pPr>
            <a:r>
              <a:rPr lang="en-US" sz="4000" b="1" dirty="0"/>
              <a:t>Literature Review (LR)</a:t>
            </a:r>
          </a:p>
          <a:p>
            <a:pPr marL="984250" indent="-266700"/>
            <a:r>
              <a:rPr lang="en-US" sz="4000" dirty="0"/>
              <a:t>Baca, </a:t>
            </a:r>
            <a:r>
              <a:rPr lang="en-US" sz="4000" dirty="0" err="1"/>
              <a:t>baca</a:t>
            </a:r>
            <a:r>
              <a:rPr lang="en-US" sz="4000" dirty="0"/>
              <a:t> dan </a:t>
            </a:r>
            <a:r>
              <a:rPr lang="en-US" sz="4000" dirty="0" err="1"/>
              <a:t>baca</a:t>
            </a:r>
            <a:endParaRPr lang="en-US" sz="4000" dirty="0"/>
          </a:p>
          <a:p>
            <a:pPr marL="984250" indent="-266700"/>
            <a:r>
              <a:rPr lang="en-US" sz="4000" dirty="0" err="1"/>
              <a:t>Membuat</a:t>
            </a:r>
            <a:r>
              <a:rPr lang="en-US" sz="4000" dirty="0"/>
              <a:t> </a:t>
            </a:r>
            <a:r>
              <a:rPr lang="en-US" sz="4000" dirty="0" err="1"/>
              <a:t>ringkasan</a:t>
            </a:r>
            <a:r>
              <a:rPr lang="en-US" sz="4000" dirty="0"/>
              <a:t> dan </a:t>
            </a:r>
            <a:r>
              <a:rPr lang="en-US" sz="4000" dirty="0" err="1"/>
              <a:t>catatan</a:t>
            </a:r>
            <a:r>
              <a:rPr lang="en-US" sz="4000" dirty="0"/>
              <a:t> </a:t>
            </a:r>
            <a:r>
              <a:rPr lang="en-US" sz="4000" dirty="0" err="1"/>
              <a:t>kecil</a:t>
            </a:r>
            <a:r>
              <a:rPr lang="en-US" sz="4000" dirty="0"/>
              <a:t>. </a:t>
            </a:r>
            <a:r>
              <a:rPr lang="en-US" sz="4000" dirty="0" err="1"/>
              <a:t>Identifikasi</a:t>
            </a:r>
            <a:r>
              <a:rPr lang="en-US" sz="4000" dirty="0"/>
              <a:t> </a:t>
            </a:r>
            <a:r>
              <a:rPr lang="en-US" sz="4000" dirty="0" err="1"/>
              <a:t>hal-hal</a:t>
            </a:r>
            <a:r>
              <a:rPr lang="en-US" sz="4000" dirty="0"/>
              <a:t> yang </a:t>
            </a:r>
            <a:r>
              <a:rPr lang="en-US" sz="4000" dirty="0" err="1"/>
              <a:t>akan</a:t>
            </a:r>
            <a:r>
              <a:rPr lang="en-US" sz="4000" dirty="0"/>
              <a:t> </a:t>
            </a:r>
            <a:r>
              <a:rPr lang="en-US" sz="4000" dirty="0" err="1"/>
              <a:t>jadi</a:t>
            </a:r>
            <a:r>
              <a:rPr lang="en-US" sz="4000" dirty="0"/>
              <a:t> </a:t>
            </a:r>
            <a:r>
              <a:rPr lang="en-US" sz="4000" dirty="0" err="1"/>
              <a:t>pokok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r>
              <a:rPr lang="en-US" sz="4000" dirty="0"/>
              <a:t> </a:t>
            </a:r>
          </a:p>
          <a:p>
            <a:pPr marL="984250" indent="-266700"/>
            <a:r>
              <a:rPr lang="en-US" sz="4000" dirty="0"/>
              <a:t>Highlight – research questions/ </a:t>
            </a:r>
            <a:r>
              <a:rPr lang="en-US" sz="4000" dirty="0" err="1"/>
              <a:t>metods</a:t>
            </a:r>
            <a:r>
              <a:rPr lang="en-US" sz="4000" dirty="0"/>
              <a:t>/ variables/ results</a:t>
            </a:r>
          </a:p>
          <a:p>
            <a:pPr marL="984250" indent="-266700"/>
            <a:r>
              <a:rPr lang="en-US" sz="4000" dirty="0" err="1"/>
              <a:t>Membuat</a:t>
            </a:r>
            <a:r>
              <a:rPr lang="en-US" sz="4000" dirty="0"/>
              <a:t> Matrix LR (Excel)</a:t>
            </a:r>
          </a:p>
          <a:p>
            <a:pPr marL="984250" indent="-266700"/>
            <a:r>
              <a:rPr lang="en-US" sz="4000" dirty="0"/>
              <a:t>Notes: Minimal 10 Back up Paper/</a:t>
            </a:r>
            <a:r>
              <a:rPr lang="en-US" sz="4000" dirty="0" err="1"/>
              <a:t>jurnal</a:t>
            </a:r>
            <a:r>
              <a:rPr lang="en-US" sz="4000" dirty="0"/>
              <a:t> </a:t>
            </a:r>
            <a:r>
              <a:rPr lang="en-US" sz="4000" dirty="0" err="1"/>
              <a:t>dengan</a:t>
            </a:r>
            <a:r>
              <a:rPr lang="en-US" sz="4000" dirty="0"/>
              <a:t> Research Questions dan focus yang </a:t>
            </a:r>
            <a:r>
              <a:rPr lang="en-US" sz="4000" dirty="0" err="1"/>
              <a:t>relatif</a:t>
            </a:r>
            <a:r>
              <a:rPr lang="en-US" sz="4000" dirty="0"/>
              <a:t> </a:t>
            </a:r>
            <a:r>
              <a:rPr lang="en-US" sz="4000" dirty="0" err="1"/>
              <a:t>mirip</a:t>
            </a:r>
            <a:endParaRPr lang="en-US" sz="4000" dirty="0"/>
          </a:p>
          <a:p>
            <a:pPr marL="534988" indent="-534988">
              <a:buFont typeface="+mj-lt"/>
              <a:buAutoNum type="arabicPeriod" startAt="2"/>
            </a:pPr>
            <a:r>
              <a:rPr lang="en-ID" sz="4000" b="1" dirty="0"/>
              <a:t>Find a Research Gap/Novelty (Something new)</a:t>
            </a:r>
          </a:p>
          <a:p>
            <a:pPr marL="534988" indent="-534988">
              <a:buFont typeface="+mj-lt"/>
              <a:buAutoNum type="arabicPeriod" startAt="2"/>
            </a:pPr>
            <a:r>
              <a:rPr lang="en-ID" sz="4000" b="1" dirty="0"/>
              <a:t>Cari </a:t>
            </a:r>
            <a:r>
              <a:rPr lang="en-ID" sz="4000" b="1" dirty="0" err="1"/>
              <a:t>landasan</a:t>
            </a:r>
            <a:r>
              <a:rPr lang="en-ID" sz="4000" b="1" dirty="0"/>
              <a:t> </a:t>
            </a:r>
            <a:r>
              <a:rPr lang="en-ID" sz="4000" b="1" dirty="0" err="1"/>
              <a:t>teorinya</a:t>
            </a:r>
            <a:r>
              <a:rPr lang="en-ID" sz="4000" b="1" dirty="0"/>
              <a:t> </a:t>
            </a:r>
            <a:r>
              <a:rPr lang="en-ID" sz="4000" b="1" dirty="0" err="1"/>
              <a:t>dari</a:t>
            </a:r>
            <a:r>
              <a:rPr lang="en-ID" sz="4000" b="1" dirty="0"/>
              <a:t> </a:t>
            </a:r>
            <a:r>
              <a:rPr lang="en-ID" sz="4000" b="1" dirty="0" err="1"/>
              <a:t>buku</a:t>
            </a:r>
            <a:r>
              <a:rPr lang="en-ID" sz="4000" b="1" dirty="0"/>
              <a:t>, </a:t>
            </a:r>
            <a:r>
              <a:rPr lang="en-ID" sz="4000" b="1" dirty="0" err="1"/>
              <a:t>jurnal</a:t>
            </a:r>
            <a:r>
              <a:rPr lang="en-ID" sz="4000" b="1" dirty="0"/>
              <a:t> dan </a:t>
            </a:r>
            <a:r>
              <a:rPr lang="en-ID" sz="4000" b="1" dirty="0" err="1"/>
              <a:t>sumber</a:t>
            </a:r>
            <a:r>
              <a:rPr lang="en-ID" sz="4000" b="1" dirty="0"/>
              <a:t> lain</a:t>
            </a:r>
          </a:p>
          <a:p>
            <a:pPr marL="534988" indent="-534988">
              <a:buFont typeface="+mj-lt"/>
              <a:buAutoNum type="arabicPeriod" startAt="2"/>
            </a:pPr>
            <a:r>
              <a:rPr lang="en-ID" sz="4000" b="1" dirty="0"/>
              <a:t>Research questions</a:t>
            </a:r>
          </a:p>
          <a:p>
            <a:pPr marL="534988" indent="-534988">
              <a:buFont typeface="+mj-lt"/>
              <a:buAutoNum type="arabicPeriod" startAt="2"/>
            </a:pPr>
            <a:r>
              <a:rPr lang="en-ID" sz="4000" b="1" dirty="0" err="1"/>
              <a:t>Tulis</a:t>
            </a:r>
            <a:r>
              <a:rPr lang="en-ID" sz="4000" b="1" dirty="0"/>
              <a:t> Bab </a:t>
            </a:r>
            <a:r>
              <a:rPr lang="en-ID" sz="4000" dirty="0"/>
              <a:t>I (introduction) </a:t>
            </a:r>
            <a:r>
              <a:rPr lang="en-ID" sz="4000" dirty="0" err="1"/>
              <a:t>setelah</a:t>
            </a:r>
            <a:r>
              <a:rPr lang="en-ID" sz="4000" dirty="0"/>
              <a:t> Bab II dan Bab III</a:t>
            </a:r>
          </a:p>
        </p:txBody>
      </p:sp>
    </p:spTree>
    <p:extLst>
      <p:ext uri="{BB962C8B-B14F-4D97-AF65-F5344CB8AC3E}">
        <p14:creationId xmlns:p14="http://schemas.microsoft.com/office/powerpoint/2010/main" val="2703671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ECE40D-70BD-454E-AF6B-A9E3EB79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7FE02A-E0AB-418F-B212-BBD806DB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83" y="239587"/>
            <a:ext cx="4385572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Step 2</a:t>
            </a:r>
            <a:endParaRPr lang="en-ID" sz="54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69555B-C779-452E-964D-F5E791DB8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437" y="1804737"/>
            <a:ext cx="10515600" cy="4351338"/>
          </a:xfrm>
        </p:spPr>
        <p:txBody>
          <a:bodyPr>
            <a:normAutofit/>
          </a:bodyPr>
          <a:lstStyle/>
          <a:p>
            <a:pPr marL="534988" indent="-534988">
              <a:buFont typeface="+mj-lt"/>
              <a:buAutoNum type="arabicPeriod"/>
            </a:pPr>
            <a:r>
              <a:rPr lang="en-US" sz="4000" b="1" dirty="0"/>
              <a:t>Drafting </a:t>
            </a:r>
            <a:r>
              <a:rPr lang="en-US" sz="4000" dirty="0" err="1"/>
              <a:t>metode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endParaRPr lang="en-US" sz="4000" dirty="0"/>
          </a:p>
          <a:p>
            <a:pPr lvl="1"/>
            <a:r>
              <a:rPr lang="en-US" sz="3600" dirty="0" err="1"/>
              <a:t>Pakai</a:t>
            </a:r>
            <a:r>
              <a:rPr lang="en-US" sz="3600" dirty="0"/>
              <a:t> Model </a:t>
            </a:r>
            <a:r>
              <a:rPr lang="en-US" sz="3600" dirty="0" err="1"/>
              <a:t>penelitian</a:t>
            </a:r>
            <a:r>
              <a:rPr lang="en-US" sz="3600" dirty="0"/>
              <a:t> </a:t>
            </a:r>
            <a:r>
              <a:rPr lang="en-US" sz="3600" dirty="0" err="1"/>
              <a:t>apa</a:t>
            </a:r>
            <a:r>
              <a:rPr lang="en-US" sz="3600" dirty="0"/>
              <a:t>? </a:t>
            </a:r>
          </a:p>
          <a:p>
            <a:pPr lvl="1"/>
            <a:r>
              <a:rPr lang="en-US" sz="3600" dirty="0" err="1"/>
              <a:t>Identifikasi</a:t>
            </a:r>
            <a:r>
              <a:rPr lang="en-US" sz="3600" dirty="0"/>
              <a:t> (di </a:t>
            </a:r>
            <a:r>
              <a:rPr lang="en-US" sz="3600" dirty="0" err="1"/>
              <a:t>penelitian</a:t>
            </a:r>
            <a:r>
              <a:rPr lang="en-US" sz="3600" dirty="0"/>
              <a:t> </a:t>
            </a:r>
            <a:r>
              <a:rPr lang="en-US" sz="3600" dirty="0" err="1"/>
              <a:t>sebelumnya</a:t>
            </a:r>
            <a:r>
              <a:rPr lang="en-US" sz="3600" dirty="0"/>
              <a:t>) variable </a:t>
            </a:r>
            <a:r>
              <a:rPr lang="en-US" sz="3600" dirty="0" err="1"/>
              <a:t>apa</a:t>
            </a:r>
            <a:r>
              <a:rPr lang="en-US" sz="3600" dirty="0"/>
              <a:t> yang </a:t>
            </a:r>
            <a:r>
              <a:rPr lang="en-US" sz="3600" dirty="0" err="1"/>
              <a:t>digunakan</a:t>
            </a:r>
            <a:r>
              <a:rPr lang="en-US" sz="3600" dirty="0"/>
              <a:t>? Y = F (X1, X2 dan X3)</a:t>
            </a:r>
          </a:p>
          <a:p>
            <a:pPr lvl="1"/>
            <a:r>
              <a:rPr lang="en-US" sz="3600" dirty="0" err="1"/>
              <a:t>Definisi</a:t>
            </a:r>
            <a:r>
              <a:rPr lang="en-US" sz="3600" dirty="0"/>
              <a:t> </a:t>
            </a:r>
            <a:r>
              <a:rPr lang="en-US" sz="3600" dirty="0" err="1"/>
              <a:t>operasional</a:t>
            </a:r>
            <a:r>
              <a:rPr lang="en-US" sz="3600" dirty="0"/>
              <a:t> – masing-masing </a:t>
            </a:r>
            <a:r>
              <a:rPr lang="en-US" sz="3600" dirty="0" err="1"/>
              <a:t>variabel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411414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ECE40D-70BD-454E-AF6B-A9E3EB79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7FE02A-E0AB-418F-B212-BBD806DB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775" y="239587"/>
            <a:ext cx="4624723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Step 3</a:t>
            </a:r>
            <a:endParaRPr lang="en-ID" sz="54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69555B-C779-452E-964D-F5E791DB8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437" y="1804737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dirty="0" err="1"/>
              <a:t>Menulis</a:t>
            </a:r>
            <a:r>
              <a:rPr lang="en-US" sz="3600" dirty="0"/>
              <a:t> Introduction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Pernyataan</a:t>
            </a:r>
            <a:r>
              <a:rPr lang="en-US" sz="3600" dirty="0"/>
              <a:t> </a:t>
            </a:r>
            <a:r>
              <a:rPr lang="en-US" sz="3600" dirty="0" err="1"/>
              <a:t>tentang</a:t>
            </a:r>
            <a:r>
              <a:rPr lang="en-US" sz="3600" dirty="0"/>
              <a:t> </a:t>
            </a:r>
            <a:r>
              <a:rPr lang="en-US" sz="3600" dirty="0" err="1"/>
              <a:t>bidang</a:t>
            </a:r>
            <a:r>
              <a:rPr lang="en-US" sz="3600" dirty="0"/>
              <a:t> </a:t>
            </a:r>
            <a:r>
              <a:rPr lang="en-US" sz="3600" dirty="0" err="1"/>
              <a:t>penelitian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memberikan</a:t>
            </a:r>
            <a:r>
              <a:rPr lang="en-US" sz="3600" dirty="0"/>
              <a:t> </a:t>
            </a:r>
            <a:r>
              <a:rPr lang="en-US" sz="3600" dirty="0" err="1"/>
              <a:t>latar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konteks</a:t>
            </a:r>
            <a:r>
              <a:rPr lang="en-US" sz="3600" dirty="0"/>
              <a:t> </a:t>
            </a:r>
            <a:r>
              <a:rPr lang="en-US" sz="3600" dirty="0" err="1"/>
              <a:t>kepada</a:t>
            </a:r>
            <a:r>
              <a:rPr lang="en-US" sz="3600" dirty="0"/>
              <a:t> </a:t>
            </a:r>
            <a:r>
              <a:rPr lang="en-US" sz="3600" dirty="0" err="1"/>
              <a:t>pembaca</a:t>
            </a:r>
            <a:r>
              <a:rPr lang="en-US" sz="3600" dirty="0"/>
              <a:t> </a:t>
            </a:r>
            <a:r>
              <a:rPr lang="en-US" sz="3600" dirty="0" err="1"/>
              <a:t>tentang</a:t>
            </a:r>
            <a:r>
              <a:rPr lang="en-US" sz="3600" dirty="0"/>
              <a:t> </a:t>
            </a:r>
            <a:r>
              <a:rPr lang="en-US" sz="3600" dirty="0" err="1"/>
              <a:t>masalah</a:t>
            </a:r>
            <a:r>
              <a:rPr lang="en-US" sz="3600" dirty="0"/>
              <a:t> yang </a:t>
            </a:r>
            <a:r>
              <a:rPr lang="en-US" sz="3600" dirty="0" err="1"/>
              <a:t>akan</a:t>
            </a:r>
            <a:r>
              <a:rPr lang="en-US" sz="3600" dirty="0"/>
              <a:t> </a:t>
            </a:r>
            <a:r>
              <a:rPr lang="en-US" sz="3600" dirty="0" err="1"/>
              <a:t>diteliti</a:t>
            </a:r>
            <a:r>
              <a:rPr lang="en-US" sz="3600" dirty="0"/>
              <a:t> dan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menyatakan</a:t>
            </a:r>
            <a:r>
              <a:rPr lang="en-US" sz="3600" dirty="0"/>
              <a:t> </a:t>
            </a:r>
            <a:r>
              <a:rPr lang="en-US" sz="3600" dirty="0" err="1"/>
              <a:t>pentingnya</a:t>
            </a:r>
            <a:r>
              <a:rPr lang="en-US" sz="3600" dirty="0"/>
              <a:t> </a:t>
            </a:r>
            <a:r>
              <a:rPr lang="en-US" sz="3600" dirty="0" err="1"/>
              <a:t>masalah</a:t>
            </a:r>
            <a:r>
              <a:rPr lang="en-US" sz="3600" dirty="0"/>
              <a:t> </a:t>
            </a:r>
            <a:r>
              <a:rPr lang="en-US" sz="3600" dirty="0" err="1"/>
              <a:t>tersebut</a:t>
            </a:r>
            <a:r>
              <a:rPr lang="en-US" sz="3600" dirty="0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Pernyataan</a:t>
            </a:r>
            <a:r>
              <a:rPr lang="en-US" sz="3600" dirty="0"/>
              <a:t> yang </a:t>
            </a:r>
            <a:r>
              <a:rPr lang="en-US" sz="3600" dirty="0" err="1"/>
              <a:t>lebih</a:t>
            </a:r>
            <a:r>
              <a:rPr lang="en-US" sz="3600" dirty="0"/>
              <a:t> </a:t>
            </a:r>
            <a:r>
              <a:rPr lang="en-US" sz="3600" dirty="0" err="1"/>
              <a:t>spesifik</a:t>
            </a:r>
            <a:r>
              <a:rPr lang="en-US" sz="3600" dirty="0"/>
              <a:t> </a:t>
            </a:r>
            <a:r>
              <a:rPr lang="en-US" sz="3600" dirty="0" err="1"/>
              <a:t>tentang</a:t>
            </a:r>
            <a:r>
              <a:rPr lang="en-US" sz="3600" dirty="0"/>
              <a:t> </a:t>
            </a:r>
            <a:r>
              <a:rPr lang="en-US" sz="3600" dirty="0" err="1"/>
              <a:t>aspek-aspek</a:t>
            </a:r>
            <a:r>
              <a:rPr lang="en-US" sz="3600" dirty="0"/>
              <a:t> </a:t>
            </a:r>
            <a:r>
              <a:rPr lang="en-US" sz="3600" dirty="0" err="1"/>
              <a:t>masalah</a:t>
            </a:r>
            <a:r>
              <a:rPr lang="en-US" sz="3600" dirty="0"/>
              <a:t> yang </a:t>
            </a:r>
            <a:r>
              <a:rPr lang="en-US" sz="3600" dirty="0" err="1"/>
              <a:t>telah</a:t>
            </a:r>
            <a:r>
              <a:rPr lang="en-US" sz="3600" dirty="0"/>
              <a:t> </a:t>
            </a:r>
            <a:r>
              <a:rPr lang="en-US" sz="3600" dirty="0" err="1"/>
              <a:t>diteliti</a:t>
            </a:r>
            <a:r>
              <a:rPr lang="en-US" sz="3600" dirty="0"/>
              <a:t> oleh </a:t>
            </a:r>
            <a:r>
              <a:rPr lang="en-US" sz="3600" dirty="0" err="1"/>
              <a:t>peneliti</a:t>
            </a:r>
            <a:r>
              <a:rPr lang="en-US" sz="3600" dirty="0"/>
              <a:t> lain, </a:t>
            </a:r>
            <a:r>
              <a:rPr lang="en-US" sz="3600" dirty="0" err="1"/>
              <a:t>meletakkan</a:t>
            </a:r>
            <a:r>
              <a:rPr lang="en-US" sz="3600" dirty="0"/>
              <a:t> </a:t>
            </a:r>
            <a:r>
              <a:rPr lang="en-US" sz="3600" dirty="0" err="1"/>
              <a:t>dasar</a:t>
            </a:r>
            <a:r>
              <a:rPr lang="en-US" sz="3600" dirty="0"/>
              <a:t> </a:t>
            </a:r>
            <a:r>
              <a:rPr lang="en-US" sz="3600" dirty="0" err="1"/>
              <a:t>informasi</a:t>
            </a:r>
            <a:r>
              <a:rPr lang="en-US" sz="3600" dirty="0"/>
              <a:t> yang </a:t>
            </a:r>
            <a:r>
              <a:rPr lang="en-US" sz="3600" dirty="0" err="1"/>
              <a:t>telah</a:t>
            </a:r>
            <a:r>
              <a:rPr lang="en-US" sz="3600" dirty="0"/>
              <a:t> </a:t>
            </a:r>
            <a:r>
              <a:rPr lang="en-US" sz="3600" dirty="0" err="1"/>
              <a:t>diketahui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Pernyataan</a:t>
            </a:r>
            <a:r>
              <a:rPr lang="en-US" sz="3600" dirty="0"/>
              <a:t> yang </a:t>
            </a:r>
            <a:r>
              <a:rPr lang="en-US" sz="3600" dirty="0" err="1"/>
              <a:t>mengindikasikan</a:t>
            </a:r>
            <a:r>
              <a:rPr lang="en-US" sz="3600" dirty="0"/>
              <a:t> </a:t>
            </a:r>
            <a:r>
              <a:rPr lang="en-US" sz="3600" dirty="0" err="1"/>
              <a:t>perlunya</a:t>
            </a:r>
            <a:r>
              <a:rPr lang="en-US" sz="3600" dirty="0"/>
              <a:t> </a:t>
            </a:r>
            <a:r>
              <a:rPr lang="en-US" sz="3600" dirty="0" err="1"/>
              <a:t>investigasi</a:t>
            </a:r>
            <a:r>
              <a:rPr lang="en-US" sz="3600" dirty="0"/>
              <a:t> </a:t>
            </a:r>
            <a:r>
              <a:rPr lang="en-US" sz="3600" dirty="0" err="1"/>
              <a:t>lebih</a:t>
            </a:r>
            <a:r>
              <a:rPr lang="en-US" sz="3600" dirty="0"/>
              <a:t> </a:t>
            </a:r>
            <a:r>
              <a:rPr lang="en-US" sz="3600" dirty="0" err="1"/>
              <a:t>lanjut</a:t>
            </a:r>
            <a:r>
              <a:rPr lang="en-US" sz="3600" dirty="0"/>
              <a:t>, </a:t>
            </a:r>
            <a:r>
              <a:rPr lang="en-US" sz="3600" dirty="0" err="1"/>
              <a:t>menciptakan</a:t>
            </a:r>
            <a:r>
              <a:rPr lang="en-US" sz="3600" dirty="0"/>
              <a:t> </a:t>
            </a:r>
            <a:r>
              <a:rPr lang="en-US" sz="3600" dirty="0" err="1"/>
              <a:t>celah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ceruk</a:t>
            </a:r>
            <a:r>
              <a:rPr lang="en-US" sz="3600" dirty="0"/>
              <a:t> </a:t>
            </a:r>
            <a:r>
              <a:rPr lang="en-US" sz="3600" dirty="0" err="1"/>
              <a:t>penelitian</a:t>
            </a:r>
            <a:r>
              <a:rPr lang="en-US" sz="3600" dirty="0"/>
              <a:t> yang </a:t>
            </a:r>
            <a:r>
              <a:rPr lang="en-US" sz="3600" dirty="0" err="1"/>
              <a:t>harus</a:t>
            </a:r>
            <a:r>
              <a:rPr lang="en-US" sz="3600" dirty="0"/>
              <a:t> </a:t>
            </a:r>
            <a:r>
              <a:rPr lang="en-US" sz="3600" dirty="0" err="1"/>
              <a:t>diisi</a:t>
            </a:r>
            <a:r>
              <a:rPr lang="en-US" sz="3600" dirty="0"/>
              <a:t> oleh </a:t>
            </a:r>
            <a:r>
              <a:rPr lang="en-US" sz="3600" dirty="0" err="1"/>
              <a:t>penelitian</a:t>
            </a:r>
            <a:r>
              <a:rPr lang="en-US" sz="3600" dirty="0"/>
              <a:t> </a:t>
            </a:r>
            <a:r>
              <a:rPr lang="en-US" sz="3600" dirty="0" err="1"/>
              <a:t>ini</a:t>
            </a:r>
            <a:endParaRPr lang="en-US" sz="3600" dirty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/>
              <a:t>Pernyataan</a:t>
            </a:r>
            <a:r>
              <a:rPr lang="en-US" sz="3600" dirty="0"/>
              <a:t> yang </a:t>
            </a:r>
            <a:r>
              <a:rPr lang="en-US" sz="3600" dirty="0" err="1"/>
              <a:t>memberikan</a:t>
            </a:r>
            <a:r>
              <a:rPr lang="en-US" sz="3600" dirty="0"/>
              <a:t> </a:t>
            </a:r>
            <a:r>
              <a:rPr lang="en-US" sz="3600" dirty="0" err="1"/>
              <a:t>maksud</a:t>
            </a:r>
            <a:r>
              <a:rPr lang="en-US" sz="3600" dirty="0"/>
              <a:t>/</a:t>
            </a:r>
            <a:r>
              <a:rPr lang="en-US" sz="3600" dirty="0" err="1"/>
              <a:t>tujuan</a:t>
            </a:r>
            <a:r>
              <a:rPr lang="en-US" sz="3600" dirty="0"/>
              <a:t> </a:t>
            </a:r>
            <a:r>
              <a:rPr lang="en-US" sz="3600" dirty="0" err="1"/>
              <a:t>penelitian</a:t>
            </a:r>
            <a:r>
              <a:rPr lang="en-US" sz="3600" dirty="0"/>
              <a:t> </a:t>
            </a:r>
            <a:r>
              <a:rPr lang="en-US" sz="3600" dirty="0" err="1"/>
              <a:t>penulis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menguraikan</a:t>
            </a:r>
            <a:r>
              <a:rPr lang="en-US" sz="3600" dirty="0"/>
              <a:t> </a:t>
            </a:r>
            <a:r>
              <a:rPr lang="en-US" sz="3600" dirty="0" err="1"/>
              <a:t>kegiatan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temuan</a:t>
            </a:r>
            <a:r>
              <a:rPr lang="en-US" sz="3600" dirty="0"/>
              <a:t> </a:t>
            </a:r>
            <a:r>
              <a:rPr lang="en-US" sz="3600" dirty="0" err="1"/>
              <a:t>utamanya.Pernyataan</a:t>
            </a:r>
            <a:r>
              <a:rPr lang="en-US" sz="3600" dirty="0"/>
              <a:t> </a:t>
            </a:r>
            <a:r>
              <a:rPr lang="en-US" sz="3600" dirty="0" err="1"/>
              <a:t>opsional</a:t>
            </a:r>
            <a:r>
              <a:rPr lang="en-US" sz="3600" dirty="0"/>
              <a:t> yang </a:t>
            </a:r>
            <a:r>
              <a:rPr lang="en-US" sz="3600" dirty="0" err="1"/>
              <a:t>memberikan</a:t>
            </a:r>
            <a:r>
              <a:rPr lang="en-US" sz="3600" dirty="0"/>
              <a:t> </a:t>
            </a:r>
            <a:r>
              <a:rPr lang="en-US" sz="3600" dirty="0" err="1"/>
              <a:t>nilai</a:t>
            </a:r>
            <a:r>
              <a:rPr lang="en-US" sz="3600" dirty="0"/>
              <a:t> </a:t>
            </a:r>
            <a:r>
              <a:rPr lang="en-US" sz="3600" dirty="0" err="1"/>
              <a:t>positif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pembenaran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melaksanakan</a:t>
            </a:r>
            <a:r>
              <a:rPr lang="en-US" sz="3600" dirty="0"/>
              <a:t> </a:t>
            </a:r>
            <a:r>
              <a:rPr lang="en-US" sz="3600" dirty="0" err="1"/>
              <a:t>penelitian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995622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ECE40D-70BD-454E-AF6B-A9E3EB79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7FE02A-E0AB-418F-B212-BBD806DB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776" y="253499"/>
            <a:ext cx="7086570" cy="1325563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FF0000"/>
                </a:solidFill>
              </a:rPr>
              <a:t>Menulis</a:t>
            </a:r>
            <a:r>
              <a:rPr lang="en-US" sz="5400" b="1" dirty="0">
                <a:solidFill>
                  <a:srgbClr val="FF0000"/>
                </a:solidFill>
              </a:rPr>
              <a:t>: the Basic</a:t>
            </a:r>
            <a:endParaRPr lang="en-ID" sz="54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69555B-C779-452E-964D-F5E791DB8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689" y="157906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Planning – </a:t>
            </a:r>
            <a:r>
              <a:rPr lang="en-US" sz="3600" dirty="0" err="1"/>
              <a:t>rencanakan</a:t>
            </a:r>
            <a:r>
              <a:rPr lang="en-US" sz="3600" dirty="0"/>
              <a:t> </a:t>
            </a:r>
            <a:r>
              <a:rPr lang="en-US" sz="3600" dirty="0" err="1"/>
              <a:t>poin-poin</a:t>
            </a:r>
            <a:r>
              <a:rPr lang="en-US" sz="3600" dirty="0"/>
              <a:t> tulisan per-paragraph. </a:t>
            </a:r>
            <a:r>
              <a:rPr lang="en-US" sz="3600" dirty="0" err="1"/>
              <a:t>Apa</a:t>
            </a:r>
            <a:r>
              <a:rPr lang="en-US" sz="3600" dirty="0"/>
              <a:t> main </a:t>
            </a:r>
            <a:r>
              <a:rPr lang="en-US" sz="3600" dirty="0" err="1"/>
              <a:t>pointnya</a:t>
            </a:r>
            <a:r>
              <a:rPr lang="en-US" sz="3600" dirty="0"/>
              <a:t>? </a:t>
            </a:r>
            <a:r>
              <a:rPr lang="en-US" sz="3600" dirty="0" err="1"/>
              <a:t>Buat</a:t>
            </a:r>
            <a:r>
              <a:rPr lang="en-US" sz="3600" dirty="0"/>
              <a:t> dot-dot </a:t>
            </a:r>
            <a:r>
              <a:rPr lang="en-US" sz="3600" dirty="0" err="1"/>
              <a:t>poin</a:t>
            </a:r>
            <a:r>
              <a:rPr lang="en-US" sz="3600" dirty="0"/>
              <a:t>.</a:t>
            </a:r>
          </a:p>
          <a:p>
            <a:r>
              <a:rPr lang="en-US" sz="3600" dirty="0" err="1"/>
              <a:t>Dalam</a:t>
            </a:r>
            <a:r>
              <a:rPr lang="en-US" sz="3600" dirty="0"/>
              <a:t> 1 paragraph; </a:t>
            </a:r>
            <a:r>
              <a:rPr lang="en-US" sz="3600" dirty="0" err="1"/>
              <a:t>Induk</a:t>
            </a:r>
            <a:r>
              <a:rPr lang="en-US" sz="3600" dirty="0"/>
              <a:t> </a:t>
            </a:r>
            <a:r>
              <a:rPr lang="en-US" sz="3600" dirty="0" err="1"/>
              <a:t>kalimat</a:t>
            </a:r>
            <a:r>
              <a:rPr lang="en-US" sz="3600" dirty="0"/>
              <a:t> dan </a:t>
            </a:r>
            <a:r>
              <a:rPr lang="en-US" sz="3600" dirty="0" err="1"/>
              <a:t>anak</a:t>
            </a:r>
            <a:r>
              <a:rPr lang="en-US" sz="3600" dirty="0"/>
              <a:t> </a:t>
            </a:r>
            <a:r>
              <a:rPr lang="en-US" sz="3600" dirty="0" err="1"/>
              <a:t>kalimat</a:t>
            </a:r>
            <a:endParaRPr lang="en-US" sz="3600" dirty="0"/>
          </a:p>
          <a:p>
            <a:r>
              <a:rPr lang="en-US" sz="3600" dirty="0"/>
              <a:t>One Idea One </a:t>
            </a:r>
            <a:r>
              <a:rPr lang="en-US" sz="3600" dirty="0" err="1"/>
              <a:t>Paragraf</a:t>
            </a:r>
            <a:r>
              <a:rPr lang="en-US" sz="3600" dirty="0"/>
              <a:t> – OIOP</a:t>
            </a:r>
          </a:p>
          <a:p>
            <a:r>
              <a:rPr lang="en-US" sz="3600" dirty="0" err="1"/>
              <a:t>Bedakan</a:t>
            </a:r>
            <a:r>
              <a:rPr lang="en-US" sz="3600" dirty="0"/>
              <a:t> </a:t>
            </a:r>
            <a:r>
              <a:rPr lang="en-US" sz="3600" dirty="0" err="1"/>
              <a:t>antara</a:t>
            </a:r>
            <a:r>
              <a:rPr lang="en-US" sz="3600" dirty="0"/>
              <a:t> argument, statistic dan evidence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penelitian</a:t>
            </a:r>
            <a:r>
              <a:rPr lang="en-US" sz="3600" dirty="0"/>
              <a:t> </a:t>
            </a:r>
            <a:r>
              <a:rPr lang="en-US" sz="3600" dirty="0" err="1"/>
              <a:t>sebelumnya</a:t>
            </a:r>
            <a:r>
              <a:rPr lang="en-US" sz="3600" dirty="0"/>
              <a:t> (</a:t>
            </a:r>
            <a:r>
              <a:rPr lang="en-US" sz="3600" i="1" dirty="0"/>
              <a:t>literature review</a:t>
            </a:r>
            <a:r>
              <a:rPr lang="en-US" sz="3600" dirty="0"/>
              <a:t>)</a:t>
            </a:r>
          </a:p>
          <a:p>
            <a:r>
              <a:rPr lang="en-US" sz="3600" dirty="0"/>
              <a:t>Teknik Citation: </a:t>
            </a:r>
            <a:r>
              <a:rPr lang="en-ID" sz="2400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(</a:t>
            </a:r>
            <a:r>
              <a:rPr lang="en-ID" sz="2400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Wildan</a:t>
            </a:r>
            <a:r>
              <a:rPr lang="en-ID" sz="2400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, 1994, </a:t>
            </a:r>
            <a:r>
              <a:rPr lang="en-ID" sz="2400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hal</a:t>
            </a:r>
            <a:r>
              <a:rPr lang="en-ID" sz="2400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. 338). </a:t>
            </a:r>
            <a:r>
              <a:rPr lang="en-ID" sz="3600" dirty="0" err="1"/>
              <a:t>Gunakan</a:t>
            </a:r>
            <a:r>
              <a:rPr lang="en-ID" sz="3600" dirty="0"/>
              <a:t> reference manager Zotero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Mandeley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826237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ECE40D-70BD-454E-AF6B-A9E3EB79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7FE02A-E0AB-418F-B212-BBD806DB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145" y="126750"/>
            <a:ext cx="7621142" cy="1325563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FF0000"/>
                </a:solidFill>
              </a:rPr>
              <a:t>Mencari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Referensi</a:t>
            </a:r>
            <a:r>
              <a:rPr lang="en-US" sz="5400" b="1" dirty="0">
                <a:solidFill>
                  <a:srgbClr val="FF0000"/>
                </a:solidFill>
              </a:rPr>
              <a:t> &amp; Gap </a:t>
            </a:r>
            <a:endParaRPr lang="en-ID" sz="54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69555B-C779-452E-964D-F5E791DB8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418" y="186041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Publish or Perish (</a:t>
            </a:r>
            <a:r>
              <a:rPr lang="en-US" sz="3600" dirty="0" err="1"/>
              <a:t>PoP</a:t>
            </a:r>
            <a:r>
              <a:rPr lang="en-US" sz="3600" dirty="0"/>
              <a:t>) Screening and Metric Data Publish or Perish program </a:t>
            </a:r>
            <a:r>
              <a:rPr lang="en-US" sz="3600" dirty="0" err="1"/>
              <a:t>perangkat</a:t>
            </a:r>
            <a:r>
              <a:rPr lang="en-US" sz="3600" dirty="0"/>
              <a:t> </a:t>
            </a:r>
            <a:r>
              <a:rPr lang="en-US" sz="3600" dirty="0" err="1"/>
              <a:t>lunak</a:t>
            </a:r>
            <a:r>
              <a:rPr lang="en-US" sz="3600" dirty="0"/>
              <a:t> yang </a:t>
            </a:r>
            <a:r>
              <a:rPr lang="en-US" sz="3600" dirty="0" err="1"/>
              <a:t>mengambil</a:t>
            </a:r>
            <a:r>
              <a:rPr lang="en-US" sz="3600" dirty="0"/>
              <a:t> dan </a:t>
            </a:r>
            <a:r>
              <a:rPr lang="en-US" sz="3600" dirty="0" err="1"/>
              <a:t>menganalisis</a:t>
            </a:r>
            <a:r>
              <a:rPr lang="en-US" sz="3600" dirty="0"/>
              <a:t> </a:t>
            </a:r>
            <a:r>
              <a:rPr lang="en-US" sz="3600" dirty="0" err="1"/>
              <a:t>kutipan</a:t>
            </a:r>
            <a:r>
              <a:rPr lang="en-US" sz="3600" dirty="0"/>
              <a:t> </a:t>
            </a:r>
            <a:r>
              <a:rPr lang="en-US" sz="3600" dirty="0" err="1"/>
              <a:t>akademis</a:t>
            </a:r>
            <a:r>
              <a:rPr lang="en-US" sz="3600" dirty="0"/>
              <a:t>. Program </a:t>
            </a:r>
            <a:r>
              <a:rPr lang="en-US" sz="3600" dirty="0" err="1"/>
              <a:t>ini</a:t>
            </a:r>
            <a:r>
              <a:rPr lang="en-US" sz="3600" dirty="0"/>
              <a:t> </a:t>
            </a:r>
            <a:r>
              <a:rPr lang="en-US" sz="3600" dirty="0" err="1"/>
              <a:t>menggunakan</a:t>
            </a:r>
            <a:r>
              <a:rPr lang="en-US" sz="3600" dirty="0"/>
              <a:t> </a:t>
            </a:r>
            <a:r>
              <a:rPr lang="en-US" sz="3600" dirty="0" err="1"/>
              <a:t>berbagai</a:t>
            </a:r>
            <a:r>
              <a:rPr lang="en-US" sz="3600" dirty="0"/>
              <a:t> </a:t>
            </a:r>
            <a:r>
              <a:rPr lang="en-US" sz="3600" dirty="0" err="1"/>
              <a:t>sumber</a:t>
            </a:r>
            <a:r>
              <a:rPr lang="en-US" sz="3600" dirty="0"/>
              <a:t> data (</a:t>
            </a:r>
            <a:r>
              <a:rPr lang="en-US" sz="3600" dirty="0" err="1"/>
              <a:t>termasuk</a:t>
            </a:r>
            <a:r>
              <a:rPr lang="en-US" sz="3600" dirty="0"/>
              <a:t> Google Scholar dan Microsoft Academic Search)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310975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423</Words>
  <Application>Microsoft Office PowerPoint</Application>
  <PresentationFormat>Widescreen</PresentationFormat>
  <Paragraphs>41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open sans</vt:lpstr>
      <vt:lpstr>Office Theme</vt:lpstr>
      <vt:lpstr>PowerPoint Presentation</vt:lpstr>
      <vt:lpstr>Do this, for starting:</vt:lpstr>
      <vt:lpstr>“Mencari sesuatu yang belum diteliti orang sama sekali, seringkali menyulitkan, Temukan Research Gap”</vt:lpstr>
      <vt:lpstr>Apa yang dimaksud dengan tulisan akademik?</vt:lpstr>
      <vt:lpstr>Step 1</vt:lpstr>
      <vt:lpstr>Step 2</vt:lpstr>
      <vt:lpstr>Step 3</vt:lpstr>
      <vt:lpstr>Menulis: the Basic</vt:lpstr>
      <vt:lpstr>Mencari Referensi &amp; Gap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Personal</dc:creator>
  <cp:lastModifiedBy>Trufi_Murdiani</cp:lastModifiedBy>
  <cp:revision>6</cp:revision>
  <dcterms:created xsi:type="dcterms:W3CDTF">2023-04-28T15:03:56Z</dcterms:created>
  <dcterms:modified xsi:type="dcterms:W3CDTF">2024-03-15T14:16:37Z</dcterms:modified>
</cp:coreProperties>
</file>