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EC7D-3154-41EC-B29C-08FFB83E4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DC4D0-9014-42BC-BAF7-651B66949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3EDE-71E5-4780-A6D9-9966116E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3656-4C83-4D04-8D18-08A16A90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2275F-2168-4AAA-823E-EFFBCAA4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168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922EE-6A96-4A7D-A794-3A3F2B9A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1ABBD-9A83-4718-AA7A-9E774AC36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E1277-0191-48EB-85F3-2078B358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BCD7-1D86-4409-A467-8DCFA1D4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2321F-F23D-4524-BF5B-E9E51FC1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880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D9C04-C15E-4F11-8F1C-5E4E9088F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CFE4C-95F1-4B75-B3DF-059B9A13B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02F0-2F7D-43CC-8767-5896D3AC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C43B-F9F1-4B9C-8336-4F455346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EC0D-6DA8-4C26-9724-3E927AC9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426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67FB-3D2E-4D0E-86B4-F6E4740D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6FC9E-3ADD-4222-8545-923E868C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27AE-6851-40F8-B4B4-A095DC41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472CD-7201-4F8C-A893-FCCE3E46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821B0-1C1D-4D94-8C6B-89FFE31C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569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8F0D-11EC-4CAE-86BF-74995A11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643D4-077E-48E9-AB83-45545DCF0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0B43-FB68-46EA-9EE3-7EAC2E76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F18CB-AE2A-443E-86F3-0CD4475C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35B3E-A62F-428D-8549-C38828DC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838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AC0F-A5D2-43EC-88C0-78F954B1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8DB47-1C27-41B9-9CC4-36B9322DA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13615-640C-4EBE-8CF0-599DE96F4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90477-D52C-49C1-8250-9CD3A8B6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5BC1E-495D-4F8F-A1C7-7BEE9868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FDFAA-83DF-4BD3-9185-969692A1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900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C939-E961-4462-A767-243D6EE6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7BAB0-AD28-4F30-9141-7B1AB45A9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5389E-C476-48D8-90DF-DD5993F0C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6D070-E45B-4EC1-A2D8-2D37050F0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908FC-3239-483F-9554-6F47A7B85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066CA-A451-46CC-9A46-50966A7B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49BF6C-BD1F-4907-853F-2640CAFC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50D42-2F90-47BC-9545-1066EE4B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98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CF1-1727-4F87-BD71-E4759149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3C1ED-A5DA-41A6-B77E-FFD80724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D86A4-5AF8-4FCC-9EAF-B6FA7D4A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6EE42-883B-4C13-8B07-69F4FE41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628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6033E-3433-4166-A15D-46B12156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A29B2-2B70-4D73-B60B-6D0F52D3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1875D-1941-4982-9561-504CF582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357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C222-31B2-495C-995D-2F79FF19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3DCCF-775D-40CE-A7DF-677C9B1B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45597-1C6A-4BC1-8779-99E9A3F6C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95AF7-D5F5-4BB3-A6B7-38FE506DD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7BACB-45ED-461B-99C5-B2C2D059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CE049-F8B3-42FD-A79A-A430D1B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524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16B3-A780-4547-8243-3E593133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1BC8D-9B1B-4A3F-B507-3C72A43B0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11482-1CDA-47F3-B12A-26ECF0CF7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74F71-E908-458C-AC80-2E4935F2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21B01-03EF-4AE0-BD98-C26F639B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BB878-F5E6-418C-8550-77C2AFD5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040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A794A-512D-4199-A030-6C87F0A8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DF6DF-5089-4653-8497-04A18A870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4400-CE0E-4334-94B8-175257EC7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D008-F8CE-4661-9897-974D4293F02E}" type="datetimeFigureOut">
              <a:rPr lang="en-ID" smtClean="0"/>
              <a:t>15/03/2024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DDDB8-DAAB-4DAA-AA52-75F398721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42294-3E13-4C5D-9567-BF5BA476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752B-2D25-464E-B470-2BF586671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296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65244-1AF8-4BE6-BCFF-A4AA0D7B7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CE8A5-8896-47E7-92A4-5FDF05CD44BE}"/>
              </a:ext>
            </a:extLst>
          </p:cNvPr>
          <p:cNvSpPr txBox="1"/>
          <p:nvPr/>
        </p:nvSpPr>
        <p:spPr>
          <a:xfrm>
            <a:off x="858129" y="5247249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Trufi</a:t>
            </a:r>
            <a:r>
              <a:rPr lang="en-US" dirty="0"/>
              <a:t> </a:t>
            </a:r>
            <a:r>
              <a:rPr lang="en-US" dirty="0" err="1"/>
              <a:t>Murdiani</a:t>
            </a:r>
            <a:r>
              <a:rPr lang="en-US" dirty="0"/>
              <a:t>, S.T., MA.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812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D54F3E-9B2A-4B59-B273-479AD616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08" y="1424453"/>
            <a:ext cx="5091807" cy="2938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44050-A88F-4E4D-85A4-483E36F22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812" y="1424453"/>
            <a:ext cx="7136188" cy="40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B3FFC5-FC0E-4FB4-AB8E-3C58D6DE0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9" y="441837"/>
            <a:ext cx="11103544" cy="61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8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3DD3CA-C22F-4F49-B9BF-0CA6C683D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77" y="794083"/>
            <a:ext cx="10711039" cy="53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7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EDC0E0-9AAB-4F9D-9946-E4E6BAF3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6" y="553452"/>
            <a:ext cx="11707587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9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A921F4-9A31-4074-8451-42020F5B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6" y="445168"/>
            <a:ext cx="11700147" cy="59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3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00320-E506-4A77-BB13-90AE2C28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51" y="601579"/>
            <a:ext cx="11409897" cy="56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C4A01-5BC9-4DF1-9F01-E403A07A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141602"/>
            <a:ext cx="11913787" cy="67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64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C34072-3EA2-4CBF-A572-2F434AF4D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84" y="385011"/>
            <a:ext cx="11951031" cy="60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2B571-CA04-45A1-A8FA-3EDC89C69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" r="3588" b="15693"/>
          <a:stretch/>
        </p:blipFill>
        <p:spPr>
          <a:xfrm>
            <a:off x="164636" y="404446"/>
            <a:ext cx="11862727" cy="60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8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055B18-A4D0-4438-A545-4CBDC02DF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" r="3357" b="15693"/>
          <a:stretch/>
        </p:blipFill>
        <p:spPr>
          <a:xfrm>
            <a:off x="412652" y="538089"/>
            <a:ext cx="11366696" cy="578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3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CE40D-70BD-454E-AF6B-A9E3EB79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AB146-992C-4C0D-A3FE-05A8C7B7F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4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Literature review (</a:t>
            </a:r>
            <a:r>
              <a:rPr lang="en-US" sz="4000" dirty="0" err="1"/>
              <a:t>Penelitian</a:t>
            </a:r>
            <a:r>
              <a:rPr lang="en-US" sz="4000" dirty="0"/>
              <a:t> </a:t>
            </a:r>
            <a:r>
              <a:rPr lang="en-US" sz="4000" dirty="0" err="1"/>
              <a:t>terdahulu</a:t>
            </a:r>
            <a:r>
              <a:rPr lang="en-US" sz="4000" dirty="0"/>
              <a:t>) </a:t>
            </a:r>
            <a:r>
              <a:rPr lang="en-US" sz="4000" dirty="0" err="1"/>
              <a:t>cukup</a:t>
            </a:r>
            <a:r>
              <a:rPr lang="en-US" sz="4000" dirty="0"/>
              <a:t> </a:t>
            </a:r>
            <a:r>
              <a:rPr lang="en-US" sz="4000" dirty="0" err="1"/>
              <a:t>tersedia</a:t>
            </a:r>
            <a:r>
              <a:rPr lang="en-US" sz="4000" dirty="0"/>
              <a:t> – Research gap</a:t>
            </a:r>
          </a:p>
          <a:p>
            <a:pPr marL="514350" indent="-514350">
              <a:buAutoNum type="arabicPeriod"/>
            </a:pPr>
            <a:r>
              <a:rPr lang="en-US" sz="4000" dirty="0" err="1"/>
              <a:t>Pilih</a:t>
            </a:r>
            <a:r>
              <a:rPr lang="en-US" sz="4000" dirty="0"/>
              <a:t> </a:t>
            </a:r>
            <a:r>
              <a:rPr lang="en-US" sz="4000" dirty="0" err="1"/>
              <a:t>tema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r>
              <a:rPr lang="en-US" sz="4000" dirty="0"/>
              <a:t> yang </a:t>
            </a:r>
            <a:r>
              <a:rPr lang="en-US" sz="4000" dirty="0" err="1"/>
              <a:t>disukai</a:t>
            </a:r>
            <a:r>
              <a:rPr lang="en-US" sz="4000" dirty="0"/>
              <a:t> – </a:t>
            </a:r>
            <a:r>
              <a:rPr lang="en-US" sz="4000" i="1" dirty="0"/>
              <a:t>passion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minat</a:t>
            </a:r>
            <a:r>
              <a:rPr lang="en-US" sz="4000" dirty="0"/>
              <a:t> </a:t>
            </a:r>
            <a:r>
              <a:rPr lang="en-US" sz="4000" dirty="0" err="1"/>
              <a:t>peneliti</a:t>
            </a:r>
            <a:endParaRPr lang="en-US" sz="4000" dirty="0"/>
          </a:p>
          <a:p>
            <a:pPr marL="514350" indent="-514350">
              <a:buAutoNum type="arabicPeriod"/>
            </a:pPr>
            <a:r>
              <a:rPr lang="en-US" sz="4000" dirty="0"/>
              <a:t>Model </a:t>
            </a:r>
            <a:r>
              <a:rPr lang="en-US" sz="4000" dirty="0" err="1"/>
              <a:t>penelitian</a:t>
            </a:r>
            <a:r>
              <a:rPr lang="en-US" sz="4000" dirty="0"/>
              <a:t> – well established </a:t>
            </a:r>
          </a:p>
          <a:p>
            <a:pPr marL="514350" indent="-514350">
              <a:buAutoNum type="arabicPeriod"/>
            </a:pPr>
            <a:r>
              <a:rPr lang="en-US" sz="4000" dirty="0"/>
              <a:t>Data </a:t>
            </a:r>
            <a:r>
              <a:rPr lang="en-US" sz="4000" dirty="0" err="1"/>
              <a:t>tersedia</a:t>
            </a:r>
            <a:r>
              <a:rPr lang="en-US" sz="4000" dirty="0"/>
              <a:t> – preferably secondary data</a:t>
            </a:r>
            <a:endParaRPr lang="en-ID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7FE02A-E0AB-418F-B212-BBD806D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00062"/>
            <a:ext cx="6745705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Do this, for starting:</a:t>
            </a:r>
            <a:endParaRPr lang="en-ID" sz="5400" b="1" dirty="0"/>
          </a:p>
        </p:txBody>
      </p:sp>
    </p:spTree>
    <p:extLst>
      <p:ext uri="{BB962C8B-B14F-4D97-AF65-F5344CB8AC3E}">
        <p14:creationId xmlns:p14="http://schemas.microsoft.com/office/powerpoint/2010/main" val="3554681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0294-983F-45F3-BE76-B6BA895C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96" y="618978"/>
            <a:ext cx="11418531" cy="58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18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62B1D5-7A2A-476E-9045-506AAF66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74" y="482502"/>
            <a:ext cx="10648251" cy="53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88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FFC479-563E-4486-8FBF-9B575AD4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" y="376310"/>
            <a:ext cx="12134822" cy="61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0A62E-E414-41FB-B52F-BEB639FBF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36" y="210453"/>
            <a:ext cx="11658527" cy="58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78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EF4BF5-5669-4FC0-8B36-4578622AA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76" y="492369"/>
            <a:ext cx="11240085" cy="58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76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8C5401-B12E-4C20-8F05-B41F03DE5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9" r="3240" b="12821"/>
          <a:stretch/>
        </p:blipFill>
        <p:spPr>
          <a:xfrm>
            <a:off x="98474" y="168813"/>
            <a:ext cx="11993715" cy="63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35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CAEB2-5760-4F33-A0B5-2A66048E4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9" r="3125" b="15897"/>
          <a:stretch/>
        </p:blipFill>
        <p:spPr>
          <a:xfrm>
            <a:off x="177001" y="182879"/>
            <a:ext cx="11837997" cy="60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29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F54EA-7703-4FAA-B3AC-8D9303913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" r="3009" b="15487"/>
          <a:stretch/>
        </p:blipFill>
        <p:spPr>
          <a:xfrm>
            <a:off x="239151" y="196947"/>
            <a:ext cx="11879657" cy="6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9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CE40D-70BD-454E-AF6B-A9E3EB79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7FE02A-E0AB-418F-B212-BBD806D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3" y="2488448"/>
            <a:ext cx="10643937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“</a:t>
            </a:r>
            <a:r>
              <a:rPr lang="en-US" sz="5400" b="1" dirty="0" err="1"/>
              <a:t>Mencari</a:t>
            </a:r>
            <a:r>
              <a:rPr lang="en-US" sz="5400" b="1" dirty="0"/>
              <a:t> </a:t>
            </a:r>
            <a:r>
              <a:rPr lang="en-US" sz="5400" b="1" dirty="0" err="1"/>
              <a:t>sesuatu</a:t>
            </a:r>
            <a:r>
              <a:rPr lang="en-US" sz="5400" b="1" dirty="0"/>
              <a:t> yang </a:t>
            </a:r>
            <a:r>
              <a:rPr lang="en-US" sz="5400" b="1" dirty="0" err="1"/>
              <a:t>belum</a:t>
            </a:r>
            <a:r>
              <a:rPr lang="en-US" sz="5400" b="1" dirty="0"/>
              <a:t> </a:t>
            </a:r>
            <a:r>
              <a:rPr lang="en-US" sz="5400" b="1" dirty="0" err="1"/>
              <a:t>diteliti</a:t>
            </a:r>
            <a:r>
              <a:rPr lang="en-US" sz="5400" b="1" dirty="0"/>
              <a:t> orang </a:t>
            </a:r>
            <a:r>
              <a:rPr lang="en-US" sz="5400" b="1" dirty="0" err="1"/>
              <a:t>sama</a:t>
            </a:r>
            <a:r>
              <a:rPr lang="en-US" sz="5400" b="1" dirty="0"/>
              <a:t> </a:t>
            </a:r>
            <a:r>
              <a:rPr lang="en-US" sz="5400" b="1" dirty="0" err="1"/>
              <a:t>sekali</a:t>
            </a:r>
            <a:r>
              <a:rPr lang="en-US" sz="5400" b="1" dirty="0"/>
              <a:t>, </a:t>
            </a:r>
            <a:r>
              <a:rPr lang="en-US" sz="5400" b="1" dirty="0" err="1"/>
              <a:t>seringkali</a:t>
            </a:r>
            <a:r>
              <a:rPr lang="en-US" sz="5400" b="1" dirty="0"/>
              <a:t> </a:t>
            </a:r>
            <a:r>
              <a:rPr lang="en-US" sz="5400" b="1" dirty="0" err="1"/>
              <a:t>menyulitkan</a:t>
            </a:r>
            <a:r>
              <a:rPr lang="en-US" sz="5400" b="1" dirty="0"/>
              <a:t>, </a:t>
            </a:r>
            <a:r>
              <a:rPr lang="en-US" sz="5400" b="1" dirty="0" err="1"/>
              <a:t>Temukan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FF0000"/>
                </a:solidFill>
              </a:rPr>
              <a:t>Research Gap</a:t>
            </a:r>
            <a:r>
              <a:rPr lang="en-US" sz="5400" b="1" dirty="0"/>
              <a:t>”</a:t>
            </a:r>
            <a:endParaRPr lang="en-ID" sz="5400" b="1" dirty="0"/>
          </a:p>
        </p:txBody>
      </p:sp>
    </p:spTree>
    <p:extLst>
      <p:ext uri="{BB962C8B-B14F-4D97-AF65-F5344CB8AC3E}">
        <p14:creationId xmlns:p14="http://schemas.microsoft.com/office/powerpoint/2010/main" val="256421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CE40D-70BD-454E-AF6B-A9E3EB79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7FE02A-E0AB-418F-B212-BBD806D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963" y="701925"/>
            <a:ext cx="10643937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 err="1"/>
              <a:t>Apa</a:t>
            </a:r>
            <a:r>
              <a:rPr lang="en-US" sz="5400" b="1" dirty="0"/>
              <a:t> yang </a:t>
            </a:r>
            <a:r>
              <a:rPr lang="en-US" sz="5400" b="1" dirty="0" err="1"/>
              <a:t>dimaksud</a:t>
            </a:r>
            <a:r>
              <a:rPr lang="en-US" sz="5400" b="1" dirty="0"/>
              <a:t> </a:t>
            </a:r>
            <a:r>
              <a:rPr lang="en-US" sz="5400" b="1" dirty="0" err="1"/>
              <a:t>dengan</a:t>
            </a:r>
            <a:r>
              <a:rPr lang="en-US" sz="5400" b="1" dirty="0"/>
              <a:t> tulisan </a:t>
            </a:r>
            <a:r>
              <a:rPr lang="en-US" sz="5400" b="1" dirty="0" err="1"/>
              <a:t>akademik</a:t>
            </a:r>
            <a:r>
              <a:rPr lang="en-US" sz="5400" b="1" dirty="0"/>
              <a:t>?</a:t>
            </a:r>
            <a:endParaRPr lang="en-ID" sz="54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69555B-C779-452E-964D-F5E791DB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32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 err="1"/>
              <a:t>Selalu</a:t>
            </a:r>
            <a:r>
              <a:rPr lang="en-US" sz="4000" dirty="0"/>
              <a:t> </a:t>
            </a:r>
            <a:r>
              <a:rPr lang="en-US" sz="4000" dirty="0" err="1"/>
              <a:t>merefer</a:t>
            </a:r>
            <a:r>
              <a:rPr lang="en-US" sz="4000" dirty="0"/>
              <a:t> </a:t>
            </a:r>
            <a:r>
              <a:rPr lang="en-US" sz="4000" dirty="0" err="1"/>
              <a:t>kepada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r>
              <a:rPr lang="en-US" sz="4000" dirty="0"/>
              <a:t> </a:t>
            </a:r>
            <a:r>
              <a:rPr lang="en-US" sz="4000" dirty="0" err="1"/>
              <a:t>terdahulu</a:t>
            </a:r>
            <a:r>
              <a:rPr lang="en-US" sz="4000" dirty="0"/>
              <a:t> (</a:t>
            </a:r>
            <a:r>
              <a:rPr lang="en-US" sz="4000" i="1" dirty="0"/>
              <a:t>literature review</a:t>
            </a:r>
            <a:r>
              <a:rPr lang="en-US" sz="4000" dirty="0"/>
              <a:t>)</a:t>
            </a:r>
          </a:p>
          <a:p>
            <a:pPr marL="514350" indent="-514350">
              <a:buAutoNum type="arabicPeriod"/>
            </a:pPr>
            <a:r>
              <a:rPr lang="en-US" sz="4000" dirty="0" err="1"/>
              <a:t>Penulisan</a:t>
            </a:r>
            <a:r>
              <a:rPr lang="en-US" sz="4000" dirty="0"/>
              <a:t> argument </a:t>
            </a:r>
            <a:r>
              <a:rPr lang="en-US" sz="4000" dirty="0" err="1"/>
              <a:t>selalu</a:t>
            </a:r>
            <a:r>
              <a:rPr lang="en-US" sz="4000" dirty="0"/>
              <a:t> </a:t>
            </a:r>
            <a:r>
              <a:rPr lang="en-US" sz="4000" dirty="0" err="1"/>
              <a:t>disertai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evidence (Fakta </a:t>
            </a:r>
            <a:r>
              <a:rPr lang="en-US" sz="4000" dirty="0" err="1"/>
              <a:t>empiris</a:t>
            </a:r>
            <a:r>
              <a:rPr lang="en-US" sz="4000" dirty="0"/>
              <a:t>)</a:t>
            </a:r>
          </a:p>
          <a:p>
            <a:pPr marL="514350" indent="-514350">
              <a:buAutoNum type="arabicPeriod"/>
            </a:pPr>
            <a:r>
              <a:rPr lang="en-US" sz="4000" dirty="0"/>
              <a:t>Alat </a:t>
            </a:r>
            <a:r>
              <a:rPr lang="en-US" sz="4000" dirty="0" err="1"/>
              <a:t>analisisnya</a:t>
            </a:r>
            <a:r>
              <a:rPr lang="en-US" sz="4000" dirty="0"/>
              <a:t> </a:t>
            </a:r>
            <a:r>
              <a:rPr lang="en-US" sz="4000" dirty="0" err="1"/>
              <a:t>jelas</a:t>
            </a:r>
            <a:r>
              <a:rPr lang="en-US" sz="4000" dirty="0"/>
              <a:t> dan </a:t>
            </a:r>
            <a:r>
              <a:rPr lang="en-US" sz="4000" dirty="0" err="1"/>
              <a:t>terukur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04393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CE40D-70BD-454E-AF6B-A9E3EB79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7FE02A-E0AB-418F-B212-BBD806D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81" y="99346"/>
            <a:ext cx="538437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Step 1</a:t>
            </a:r>
            <a:endParaRPr lang="en-ID" sz="5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69555B-C779-452E-964D-F5E791DB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34" y="1424909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534988" indent="-534988">
              <a:buFont typeface="+mj-lt"/>
              <a:buAutoNum type="arabicPeriod"/>
            </a:pPr>
            <a:r>
              <a:rPr lang="en-US" sz="4000" b="1" dirty="0"/>
              <a:t>Literature Review (LR)</a:t>
            </a:r>
          </a:p>
          <a:p>
            <a:pPr marL="984250" indent="-266700"/>
            <a:r>
              <a:rPr lang="en-US" sz="4000" dirty="0"/>
              <a:t>Baca, </a:t>
            </a:r>
            <a:r>
              <a:rPr lang="en-US" sz="4000" dirty="0" err="1"/>
              <a:t>baca</a:t>
            </a:r>
            <a:r>
              <a:rPr lang="en-US" sz="4000" dirty="0"/>
              <a:t> dan </a:t>
            </a:r>
            <a:r>
              <a:rPr lang="en-US" sz="4000" dirty="0" err="1"/>
              <a:t>baca</a:t>
            </a:r>
            <a:endParaRPr lang="en-US" sz="4000" dirty="0"/>
          </a:p>
          <a:p>
            <a:pPr marL="984250" indent="-266700"/>
            <a:r>
              <a:rPr lang="en-US" sz="4000" dirty="0" err="1"/>
              <a:t>Membuat</a:t>
            </a:r>
            <a:r>
              <a:rPr lang="en-US" sz="4000" dirty="0"/>
              <a:t> </a:t>
            </a:r>
            <a:r>
              <a:rPr lang="en-US" sz="4000" dirty="0" err="1"/>
              <a:t>ringkasan</a:t>
            </a:r>
            <a:r>
              <a:rPr lang="en-US" sz="4000" dirty="0"/>
              <a:t> dan </a:t>
            </a:r>
            <a:r>
              <a:rPr lang="en-US" sz="4000" dirty="0" err="1"/>
              <a:t>catatan</a:t>
            </a:r>
            <a:r>
              <a:rPr lang="en-US" sz="4000" dirty="0"/>
              <a:t> </a:t>
            </a:r>
            <a:r>
              <a:rPr lang="en-US" sz="4000" dirty="0" err="1"/>
              <a:t>kecil</a:t>
            </a:r>
            <a:r>
              <a:rPr lang="en-US" sz="4000" dirty="0"/>
              <a:t>. </a:t>
            </a:r>
            <a:r>
              <a:rPr lang="en-US" sz="4000" dirty="0" err="1"/>
              <a:t>Identifikasi</a:t>
            </a:r>
            <a:r>
              <a:rPr lang="en-US" sz="4000" dirty="0"/>
              <a:t> </a:t>
            </a:r>
            <a:r>
              <a:rPr lang="en-US" sz="4000" dirty="0" err="1"/>
              <a:t>hal-hal</a:t>
            </a:r>
            <a:r>
              <a:rPr lang="en-US" sz="4000" dirty="0"/>
              <a:t> yang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jadi</a:t>
            </a:r>
            <a:r>
              <a:rPr lang="en-US" sz="4000" dirty="0"/>
              <a:t> </a:t>
            </a:r>
            <a:r>
              <a:rPr lang="en-US" sz="4000" dirty="0" err="1"/>
              <a:t>pokok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r>
              <a:rPr lang="en-US" sz="4000" dirty="0"/>
              <a:t> </a:t>
            </a:r>
          </a:p>
          <a:p>
            <a:pPr marL="984250" indent="-266700"/>
            <a:r>
              <a:rPr lang="en-US" sz="4000" dirty="0"/>
              <a:t>Highlight – research questions/ </a:t>
            </a:r>
            <a:r>
              <a:rPr lang="en-US" sz="4000" dirty="0" err="1"/>
              <a:t>metods</a:t>
            </a:r>
            <a:r>
              <a:rPr lang="en-US" sz="4000" dirty="0"/>
              <a:t>/ variables/ results</a:t>
            </a:r>
          </a:p>
          <a:p>
            <a:pPr marL="984250" indent="-266700"/>
            <a:r>
              <a:rPr lang="en-US" sz="4000" dirty="0" err="1"/>
              <a:t>Membuat</a:t>
            </a:r>
            <a:r>
              <a:rPr lang="en-US" sz="4000" dirty="0"/>
              <a:t> Matrix LR (Excel)</a:t>
            </a:r>
          </a:p>
          <a:p>
            <a:pPr marL="984250" indent="-266700"/>
            <a:r>
              <a:rPr lang="en-US" sz="4000" dirty="0"/>
              <a:t>Notes: Minimal 10 Back up Paper/</a:t>
            </a:r>
            <a:r>
              <a:rPr lang="en-US" sz="4000" dirty="0" err="1"/>
              <a:t>jurnal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Research Questions dan focus yang </a:t>
            </a:r>
            <a:r>
              <a:rPr lang="en-US" sz="4000" dirty="0" err="1"/>
              <a:t>relatif</a:t>
            </a:r>
            <a:r>
              <a:rPr lang="en-US" sz="4000" dirty="0"/>
              <a:t> </a:t>
            </a:r>
            <a:r>
              <a:rPr lang="en-US" sz="4000" dirty="0" err="1"/>
              <a:t>mirip</a:t>
            </a:r>
            <a:endParaRPr lang="en-US" sz="4000" dirty="0"/>
          </a:p>
          <a:p>
            <a:pPr marL="534988" indent="-534988">
              <a:buFont typeface="+mj-lt"/>
              <a:buAutoNum type="arabicPeriod" startAt="2"/>
            </a:pPr>
            <a:r>
              <a:rPr lang="en-ID" sz="4000" b="1" dirty="0"/>
              <a:t>Find a Research Gap/Novelty (Something new)</a:t>
            </a:r>
          </a:p>
          <a:p>
            <a:pPr marL="534988" indent="-534988">
              <a:buFont typeface="+mj-lt"/>
              <a:buAutoNum type="arabicPeriod" startAt="2"/>
            </a:pPr>
            <a:r>
              <a:rPr lang="en-ID" sz="4000" b="1" dirty="0"/>
              <a:t>Cari </a:t>
            </a:r>
            <a:r>
              <a:rPr lang="en-ID" sz="4000" b="1" dirty="0" err="1"/>
              <a:t>landasan</a:t>
            </a:r>
            <a:r>
              <a:rPr lang="en-ID" sz="4000" b="1" dirty="0"/>
              <a:t> </a:t>
            </a:r>
            <a:r>
              <a:rPr lang="en-ID" sz="4000" b="1" dirty="0" err="1"/>
              <a:t>teorinya</a:t>
            </a:r>
            <a:r>
              <a:rPr lang="en-ID" sz="4000" b="1" dirty="0"/>
              <a:t> </a:t>
            </a:r>
            <a:r>
              <a:rPr lang="en-ID" sz="4000" b="1" dirty="0" err="1"/>
              <a:t>dari</a:t>
            </a:r>
            <a:r>
              <a:rPr lang="en-ID" sz="4000" b="1" dirty="0"/>
              <a:t> </a:t>
            </a:r>
            <a:r>
              <a:rPr lang="en-ID" sz="4000" b="1" dirty="0" err="1"/>
              <a:t>buku</a:t>
            </a:r>
            <a:r>
              <a:rPr lang="en-ID" sz="4000" b="1" dirty="0"/>
              <a:t>, </a:t>
            </a:r>
            <a:r>
              <a:rPr lang="en-ID" sz="4000" b="1" dirty="0" err="1"/>
              <a:t>jurnal</a:t>
            </a:r>
            <a:r>
              <a:rPr lang="en-ID" sz="4000" b="1" dirty="0"/>
              <a:t> dan </a:t>
            </a:r>
            <a:r>
              <a:rPr lang="en-ID" sz="4000" b="1" dirty="0" err="1"/>
              <a:t>sumber</a:t>
            </a:r>
            <a:r>
              <a:rPr lang="en-ID" sz="4000" b="1" dirty="0"/>
              <a:t> lain</a:t>
            </a:r>
          </a:p>
          <a:p>
            <a:pPr marL="534988" indent="-534988">
              <a:buFont typeface="+mj-lt"/>
              <a:buAutoNum type="arabicPeriod" startAt="2"/>
            </a:pPr>
            <a:r>
              <a:rPr lang="en-ID" sz="4000" b="1" dirty="0"/>
              <a:t>Research questions</a:t>
            </a:r>
          </a:p>
          <a:p>
            <a:pPr marL="534988" indent="-534988">
              <a:buFont typeface="+mj-lt"/>
              <a:buAutoNum type="arabicPeriod" startAt="2"/>
            </a:pPr>
            <a:r>
              <a:rPr lang="en-ID" sz="4000" b="1" dirty="0" err="1"/>
              <a:t>Tulis</a:t>
            </a:r>
            <a:r>
              <a:rPr lang="en-ID" sz="4000" b="1" dirty="0"/>
              <a:t> Bab </a:t>
            </a:r>
            <a:r>
              <a:rPr lang="en-ID" sz="4000" dirty="0"/>
              <a:t>I (introduction) </a:t>
            </a:r>
            <a:r>
              <a:rPr lang="en-ID" sz="4000" dirty="0" err="1"/>
              <a:t>setelah</a:t>
            </a:r>
            <a:r>
              <a:rPr lang="en-ID" sz="4000" dirty="0"/>
              <a:t> Bab II dan Bab III</a:t>
            </a:r>
          </a:p>
        </p:txBody>
      </p:sp>
    </p:spTree>
    <p:extLst>
      <p:ext uri="{BB962C8B-B14F-4D97-AF65-F5344CB8AC3E}">
        <p14:creationId xmlns:p14="http://schemas.microsoft.com/office/powerpoint/2010/main" val="270367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CE40D-70BD-454E-AF6B-A9E3EB79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7FE02A-E0AB-418F-B212-BBD806D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83" y="239587"/>
            <a:ext cx="4385572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Step 2</a:t>
            </a:r>
            <a:endParaRPr lang="en-ID" sz="5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69555B-C779-452E-964D-F5E791DB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37" y="1804737"/>
            <a:ext cx="10515600" cy="4351338"/>
          </a:xfrm>
        </p:spPr>
        <p:txBody>
          <a:bodyPr>
            <a:normAutofit/>
          </a:bodyPr>
          <a:lstStyle/>
          <a:p>
            <a:pPr marL="534988" indent="-534988">
              <a:buFont typeface="+mj-lt"/>
              <a:buAutoNum type="arabicPeriod"/>
            </a:pPr>
            <a:r>
              <a:rPr lang="en-US" sz="4000" b="1" dirty="0"/>
              <a:t>Drafting </a:t>
            </a:r>
            <a:r>
              <a:rPr lang="en-US" sz="4000" dirty="0" err="1"/>
              <a:t>metode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endParaRPr lang="en-US" sz="4000" dirty="0"/>
          </a:p>
          <a:p>
            <a:pPr lvl="1"/>
            <a:r>
              <a:rPr lang="en-US" sz="3600" dirty="0" err="1"/>
              <a:t>Pakai</a:t>
            </a:r>
            <a:r>
              <a:rPr lang="en-US" sz="3600" dirty="0"/>
              <a:t> Model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apa</a:t>
            </a:r>
            <a:r>
              <a:rPr lang="en-US" sz="3600" dirty="0"/>
              <a:t>? </a:t>
            </a:r>
          </a:p>
          <a:p>
            <a:pPr lvl="1"/>
            <a:r>
              <a:rPr lang="en-US" sz="3600" dirty="0" err="1"/>
              <a:t>Identifikasi</a:t>
            </a:r>
            <a:r>
              <a:rPr lang="en-US" sz="3600" dirty="0"/>
              <a:t> (di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sebelumnya</a:t>
            </a:r>
            <a:r>
              <a:rPr lang="en-US" sz="3600" dirty="0"/>
              <a:t>) variable </a:t>
            </a: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digunakan</a:t>
            </a:r>
            <a:r>
              <a:rPr lang="en-US" sz="3600" dirty="0"/>
              <a:t>? Y = F (X1, X2 dan X3)</a:t>
            </a:r>
          </a:p>
          <a:p>
            <a:pPr lvl="1"/>
            <a:r>
              <a:rPr lang="en-US" sz="3600" dirty="0" err="1"/>
              <a:t>Definisi</a:t>
            </a:r>
            <a:r>
              <a:rPr lang="en-US" sz="3600" dirty="0"/>
              <a:t> </a:t>
            </a:r>
            <a:r>
              <a:rPr lang="en-US" sz="3600" dirty="0" err="1"/>
              <a:t>operasional</a:t>
            </a:r>
            <a:r>
              <a:rPr lang="en-US" sz="3600" dirty="0"/>
              <a:t> – masing-masing </a:t>
            </a:r>
            <a:r>
              <a:rPr lang="en-US" sz="3600" dirty="0" err="1"/>
              <a:t>variabel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411414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CE40D-70BD-454E-AF6B-A9E3EB79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7FE02A-E0AB-418F-B212-BBD806D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775" y="239587"/>
            <a:ext cx="4624723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Step 3</a:t>
            </a:r>
            <a:endParaRPr lang="en-ID" sz="5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69555B-C779-452E-964D-F5E791DB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37" y="180473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err="1"/>
              <a:t>Menulis</a:t>
            </a:r>
            <a:r>
              <a:rPr lang="en-US" sz="3600" dirty="0"/>
              <a:t> Introduction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/>
              <a:t>Pernyataan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bidang</a:t>
            </a:r>
            <a:r>
              <a:rPr lang="en-US" sz="3600" dirty="0"/>
              <a:t>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latar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konteks</a:t>
            </a:r>
            <a:r>
              <a:rPr lang="en-US" sz="3600" dirty="0"/>
              <a:t> </a:t>
            </a:r>
            <a:r>
              <a:rPr lang="en-US" sz="3600" dirty="0" err="1"/>
              <a:t>kepada</a:t>
            </a:r>
            <a:r>
              <a:rPr lang="en-US" sz="3600" dirty="0"/>
              <a:t> </a:t>
            </a:r>
            <a:r>
              <a:rPr lang="en-US" sz="3600" dirty="0" err="1"/>
              <a:t>pembaca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masalah</a:t>
            </a:r>
            <a:r>
              <a:rPr lang="en-US" sz="3600" dirty="0"/>
              <a:t> yang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diteliti</a:t>
            </a:r>
            <a:r>
              <a:rPr lang="en-US" sz="3600" dirty="0"/>
              <a:t> dan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menyatakan</a:t>
            </a:r>
            <a:r>
              <a:rPr lang="en-US" sz="3600" dirty="0"/>
              <a:t> </a:t>
            </a:r>
            <a:r>
              <a:rPr lang="en-US" sz="3600" dirty="0" err="1"/>
              <a:t>pentingnya</a:t>
            </a:r>
            <a:r>
              <a:rPr lang="en-US" sz="3600" dirty="0"/>
              <a:t> </a:t>
            </a:r>
            <a:r>
              <a:rPr lang="en-US" sz="3600" dirty="0" err="1"/>
              <a:t>masalah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/>
              <a:t>Pernyataan</a:t>
            </a:r>
            <a:r>
              <a:rPr lang="en-US" sz="3600" dirty="0"/>
              <a:t> yang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spesifik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aspek-aspek</a:t>
            </a:r>
            <a:r>
              <a:rPr lang="en-US" sz="3600" dirty="0"/>
              <a:t> </a:t>
            </a:r>
            <a:r>
              <a:rPr lang="en-US" sz="3600" dirty="0" err="1"/>
              <a:t>masalah</a:t>
            </a:r>
            <a:r>
              <a:rPr lang="en-US" sz="3600" dirty="0"/>
              <a:t> yang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diteliti</a:t>
            </a:r>
            <a:r>
              <a:rPr lang="en-US" sz="3600" dirty="0"/>
              <a:t> oleh </a:t>
            </a:r>
            <a:r>
              <a:rPr lang="en-US" sz="3600" dirty="0" err="1"/>
              <a:t>peneliti</a:t>
            </a:r>
            <a:r>
              <a:rPr lang="en-US" sz="3600" dirty="0"/>
              <a:t> lain, </a:t>
            </a:r>
            <a:r>
              <a:rPr lang="en-US" sz="3600" dirty="0" err="1"/>
              <a:t>meletakkan</a:t>
            </a:r>
            <a:r>
              <a:rPr lang="en-US" sz="3600" dirty="0"/>
              <a:t> </a:t>
            </a:r>
            <a:r>
              <a:rPr lang="en-US" sz="3600" dirty="0" err="1"/>
              <a:t>dasar</a:t>
            </a:r>
            <a:r>
              <a:rPr lang="en-US" sz="3600" dirty="0"/>
              <a:t> </a:t>
            </a:r>
            <a:r>
              <a:rPr lang="en-US" sz="3600" dirty="0" err="1"/>
              <a:t>informasi</a:t>
            </a:r>
            <a:r>
              <a:rPr lang="en-US" sz="3600" dirty="0"/>
              <a:t> yang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diketahui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/>
              <a:t>Pernyataan</a:t>
            </a:r>
            <a:r>
              <a:rPr lang="en-US" sz="3600" dirty="0"/>
              <a:t> yang </a:t>
            </a:r>
            <a:r>
              <a:rPr lang="en-US" sz="3600" dirty="0" err="1"/>
              <a:t>mengindikasikan</a:t>
            </a:r>
            <a:r>
              <a:rPr lang="en-US" sz="3600" dirty="0"/>
              <a:t> </a:t>
            </a:r>
            <a:r>
              <a:rPr lang="en-US" sz="3600" dirty="0" err="1"/>
              <a:t>perlunya</a:t>
            </a:r>
            <a:r>
              <a:rPr lang="en-US" sz="3600" dirty="0"/>
              <a:t> </a:t>
            </a:r>
            <a:r>
              <a:rPr lang="en-US" sz="3600" dirty="0" err="1"/>
              <a:t>investigasi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lanjut</a:t>
            </a:r>
            <a:r>
              <a:rPr lang="en-US" sz="3600" dirty="0"/>
              <a:t>, </a:t>
            </a:r>
            <a:r>
              <a:rPr lang="en-US" sz="3600" dirty="0" err="1"/>
              <a:t>menciptakan</a:t>
            </a:r>
            <a:r>
              <a:rPr lang="en-US" sz="3600" dirty="0"/>
              <a:t> </a:t>
            </a:r>
            <a:r>
              <a:rPr lang="en-US" sz="3600" dirty="0" err="1"/>
              <a:t>celah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ceruk</a:t>
            </a:r>
            <a:r>
              <a:rPr lang="en-US" sz="3600" dirty="0"/>
              <a:t> </a:t>
            </a:r>
            <a:r>
              <a:rPr lang="en-US" sz="3600" dirty="0" err="1"/>
              <a:t>penelitian</a:t>
            </a:r>
            <a:r>
              <a:rPr lang="en-US" sz="3600" dirty="0"/>
              <a:t> yang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diisi</a:t>
            </a:r>
            <a:r>
              <a:rPr lang="en-US" sz="3600" dirty="0"/>
              <a:t> oleh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/>
              <a:t>Pernyataan</a:t>
            </a:r>
            <a:r>
              <a:rPr lang="en-US" sz="3600" dirty="0"/>
              <a:t> yang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maksud</a:t>
            </a:r>
            <a:r>
              <a:rPr lang="en-US" sz="3600" dirty="0"/>
              <a:t>/</a:t>
            </a:r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penulis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menguraikan</a:t>
            </a:r>
            <a:r>
              <a:rPr lang="en-US" sz="3600" dirty="0"/>
              <a:t> </a:t>
            </a:r>
            <a:r>
              <a:rPr lang="en-US" sz="3600" dirty="0" err="1"/>
              <a:t>kegiatan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temuan</a:t>
            </a:r>
            <a:r>
              <a:rPr lang="en-US" sz="3600" dirty="0"/>
              <a:t> </a:t>
            </a:r>
            <a:r>
              <a:rPr lang="en-US" sz="3600" dirty="0" err="1"/>
              <a:t>utamanya.Pernyataan</a:t>
            </a:r>
            <a:r>
              <a:rPr lang="en-US" sz="3600" dirty="0"/>
              <a:t> </a:t>
            </a:r>
            <a:r>
              <a:rPr lang="en-US" sz="3600" dirty="0" err="1"/>
              <a:t>opsional</a:t>
            </a:r>
            <a:r>
              <a:rPr lang="en-US" sz="3600" dirty="0"/>
              <a:t> yang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nilai</a:t>
            </a:r>
            <a:r>
              <a:rPr lang="en-US" sz="3600" dirty="0"/>
              <a:t> </a:t>
            </a:r>
            <a:r>
              <a:rPr lang="en-US" sz="3600" dirty="0" err="1"/>
              <a:t>positif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pembenaran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melaksanakan</a:t>
            </a:r>
            <a:r>
              <a:rPr lang="en-US" sz="3600" dirty="0"/>
              <a:t> </a:t>
            </a:r>
            <a:r>
              <a:rPr lang="en-US" sz="3600" dirty="0" err="1"/>
              <a:t>penelitian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99562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CE40D-70BD-454E-AF6B-A9E3EB79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7FE02A-E0AB-418F-B212-BBD806D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776" y="253499"/>
            <a:ext cx="708657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Menulis</a:t>
            </a:r>
            <a:r>
              <a:rPr lang="en-US" sz="5400" b="1" dirty="0">
                <a:solidFill>
                  <a:srgbClr val="FF0000"/>
                </a:solidFill>
              </a:rPr>
              <a:t>: the Basic</a:t>
            </a:r>
            <a:endParaRPr lang="en-ID" sz="5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69555B-C779-452E-964D-F5E791DB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89" y="15790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Planning – </a:t>
            </a:r>
            <a:r>
              <a:rPr lang="en-US" sz="3600" dirty="0" err="1"/>
              <a:t>rencanakan</a:t>
            </a:r>
            <a:r>
              <a:rPr lang="en-US" sz="3600" dirty="0"/>
              <a:t> </a:t>
            </a:r>
            <a:r>
              <a:rPr lang="en-US" sz="3600" dirty="0" err="1"/>
              <a:t>poin-poin</a:t>
            </a:r>
            <a:r>
              <a:rPr lang="en-US" sz="3600" dirty="0"/>
              <a:t> tulisan per-paragraph. </a:t>
            </a:r>
            <a:r>
              <a:rPr lang="en-US" sz="3600" dirty="0" err="1"/>
              <a:t>Apa</a:t>
            </a:r>
            <a:r>
              <a:rPr lang="en-US" sz="3600" dirty="0"/>
              <a:t> main </a:t>
            </a:r>
            <a:r>
              <a:rPr lang="en-US" sz="3600" dirty="0" err="1"/>
              <a:t>pointnya</a:t>
            </a:r>
            <a:r>
              <a:rPr lang="en-US" sz="3600" dirty="0"/>
              <a:t>? </a:t>
            </a:r>
            <a:r>
              <a:rPr lang="en-US" sz="3600" dirty="0" err="1"/>
              <a:t>Buat</a:t>
            </a:r>
            <a:r>
              <a:rPr lang="en-US" sz="3600" dirty="0"/>
              <a:t> dot-dot </a:t>
            </a:r>
            <a:r>
              <a:rPr lang="en-US" sz="3600" dirty="0" err="1"/>
              <a:t>poin</a:t>
            </a:r>
            <a:r>
              <a:rPr lang="en-US" sz="3600" dirty="0"/>
              <a:t>.</a:t>
            </a:r>
          </a:p>
          <a:p>
            <a:r>
              <a:rPr lang="en-US" sz="3600" dirty="0" err="1"/>
              <a:t>Dalam</a:t>
            </a:r>
            <a:r>
              <a:rPr lang="en-US" sz="3600" dirty="0"/>
              <a:t> 1 paragraph; </a:t>
            </a:r>
            <a:r>
              <a:rPr lang="en-US" sz="3600" dirty="0" err="1"/>
              <a:t>Induk</a:t>
            </a:r>
            <a:r>
              <a:rPr lang="en-US" sz="3600" dirty="0"/>
              <a:t> </a:t>
            </a:r>
            <a:r>
              <a:rPr lang="en-US" sz="3600" dirty="0" err="1"/>
              <a:t>kalimat</a:t>
            </a:r>
            <a:r>
              <a:rPr lang="en-US" sz="3600" dirty="0"/>
              <a:t> dan </a:t>
            </a:r>
            <a:r>
              <a:rPr lang="en-US" sz="3600" dirty="0" err="1"/>
              <a:t>anak</a:t>
            </a:r>
            <a:r>
              <a:rPr lang="en-US" sz="3600" dirty="0"/>
              <a:t> </a:t>
            </a:r>
            <a:r>
              <a:rPr lang="en-US" sz="3600" dirty="0" err="1"/>
              <a:t>kalimat</a:t>
            </a:r>
            <a:endParaRPr lang="en-US" sz="3600" dirty="0"/>
          </a:p>
          <a:p>
            <a:r>
              <a:rPr lang="en-US" sz="3600" dirty="0"/>
              <a:t>One Idea One </a:t>
            </a:r>
            <a:r>
              <a:rPr lang="en-US" sz="3600" dirty="0" err="1"/>
              <a:t>Paragraf</a:t>
            </a:r>
            <a:r>
              <a:rPr lang="en-US" sz="3600" dirty="0"/>
              <a:t> – OIOP</a:t>
            </a:r>
          </a:p>
          <a:p>
            <a:r>
              <a:rPr lang="en-US" sz="3600" dirty="0" err="1"/>
              <a:t>Bedakan</a:t>
            </a:r>
            <a:r>
              <a:rPr lang="en-US" sz="3600" dirty="0"/>
              <a:t> </a:t>
            </a:r>
            <a:r>
              <a:rPr lang="en-US" sz="3600" dirty="0" err="1"/>
              <a:t>antara</a:t>
            </a:r>
            <a:r>
              <a:rPr lang="en-US" sz="3600" dirty="0"/>
              <a:t> argument, statistic dan evidence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sebelumnya</a:t>
            </a:r>
            <a:r>
              <a:rPr lang="en-US" sz="3600" dirty="0"/>
              <a:t> (</a:t>
            </a:r>
            <a:r>
              <a:rPr lang="en-US" sz="3600" i="1" dirty="0"/>
              <a:t>literature review</a:t>
            </a:r>
            <a:r>
              <a:rPr lang="en-US" sz="3600" dirty="0"/>
              <a:t>)</a:t>
            </a:r>
          </a:p>
          <a:p>
            <a:r>
              <a:rPr lang="en-US" sz="3600" dirty="0"/>
              <a:t>Teknik Citation: 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Wildan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, 1994, </a:t>
            </a:r>
            <a:r>
              <a:rPr lang="en-ID" sz="2400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hal</a:t>
            </a:r>
            <a:r>
              <a:rPr lang="en-ID" sz="2400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. 338). </a:t>
            </a:r>
            <a:r>
              <a:rPr lang="en-ID" sz="3600" dirty="0" err="1"/>
              <a:t>Gunakan</a:t>
            </a:r>
            <a:r>
              <a:rPr lang="en-ID" sz="3600" dirty="0"/>
              <a:t> reference manager Zotero </a:t>
            </a:r>
            <a:r>
              <a:rPr lang="en-ID" sz="3600" dirty="0" err="1"/>
              <a:t>atau</a:t>
            </a:r>
            <a:r>
              <a:rPr lang="en-ID" sz="3600" dirty="0"/>
              <a:t> </a:t>
            </a:r>
            <a:r>
              <a:rPr lang="en-ID" sz="3600" dirty="0" err="1"/>
              <a:t>Mandeley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82623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ECE40D-70BD-454E-AF6B-A9E3EB79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7FE02A-E0AB-418F-B212-BBD806D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145" y="126750"/>
            <a:ext cx="7621142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Mencari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Referensi</a:t>
            </a:r>
            <a:r>
              <a:rPr lang="en-US" sz="5400" b="1" dirty="0">
                <a:solidFill>
                  <a:srgbClr val="FF0000"/>
                </a:solidFill>
              </a:rPr>
              <a:t> &amp; Gap </a:t>
            </a:r>
            <a:endParaRPr lang="en-ID" sz="5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69555B-C779-452E-964D-F5E791DB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18" y="18604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Publish or Perish (</a:t>
            </a:r>
            <a:r>
              <a:rPr lang="en-US" sz="3600" dirty="0" err="1"/>
              <a:t>PoP</a:t>
            </a:r>
            <a:r>
              <a:rPr lang="en-US" sz="3600" dirty="0"/>
              <a:t>) Screening and Metric Data Publish or Perish program </a:t>
            </a:r>
            <a:r>
              <a:rPr lang="en-US" sz="3600" dirty="0" err="1"/>
              <a:t>perangkat</a:t>
            </a:r>
            <a:r>
              <a:rPr lang="en-US" sz="3600" dirty="0"/>
              <a:t> </a:t>
            </a:r>
            <a:r>
              <a:rPr lang="en-US" sz="3600" dirty="0" err="1"/>
              <a:t>lunak</a:t>
            </a:r>
            <a:r>
              <a:rPr lang="en-US" sz="3600" dirty="0"/>
              <a:t> yang </a:t>
            </a:r>
            <a:r>
              <a:rPr lang="en-US" sz="3600" dirty="0" err="1"/>
              <a:t>mengambil</a:t>
            </a:r>
            <a:r>
              <a:rPr lang="en-US" sz="3600" dirty="0"/>
              <a:t> dan </a:t>
            </a:r>
            <a:r>
              <a:rPr lang="en-US" sz="3600" dirty="0" err="1"/>
              <a:t>menganalisis</a:t>
            </a:r>
            <a:r>
              <a:rPr lang="en-US" sz="3600" dirty="0"/>
              <a:t> </a:t>
            </a:r>
            <a:r>
              <a:rPr lang="en-US" sz="3600" dirty="0" err="1"/>
              <a:t>kutipan</a:t>
            </a:r>
            <a:r>
              <a:rPr lang="en-US" sz="3600" dirty="0"/>
              <a:t> </a:t>
            </a:r>
            <a:r>
              <a:rPr lang="en-US" sz="3600" dirty="0" err="1"/>
              <a:t>akademis</a:t>
            </a:r>
            <a:r>
              <a:rPr lang="en-US" sz="3600" dirty="0"/>
              <a:t>. Program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berbagai</a:t>
            </a:r>
            <a:r>
              <a:rPr lang="en-US" sz="3600" dirty="0"/>
              <a:t> </a:t>
            </a:r>
            <a:r>
              <a:rPr lang="en-US" sz="3600" dirty="0" err="1"/>
              <a:t>sumber</a:t>
            </a:r>
            <a:r>
              <a:rPr lang="en-US" sz="3600" dirty="0"/>
              <a:t> data (</a:t>
            </a:r>
            <a:r>
              <a:rPr lang="en-US" sz="3600" dirty="0" err="1"/>
              <a:t>termasuk</a:t>
            </a:r>
            <a:r>
              <a:rPr lang="en-US" sz="3600" dirty="0"/>
              <a:t> Google Scholar dan Microsoft Academic Search)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3109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423</Words>
  <Application>Microsoft Office PowerPoint</Application>
  <PresentationFormat>Widescreen</PresentationFormat>
  <Paragraphs>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Office Theme</vt:lpstr>
      <vt:lpstr>PowerPoint Presentation</vt:lpstr>
      <vt:lpstr>Do this, for starting:</vt:lpstr>
      <vt:lpstr>“Mencari sesuatu yang belum diteliti orang sama sekali, seringkali menyulitkan, Temukan Research Gap”</vt:lpstr>
      <vt:lpstr>Apa yang dimaksud dengan tulisan akademik?</vt:lpstr>
      <vt:lpstr>Step 1</vt:lpstr>
      <vt:lpstr>Step 2</vt:lpstr>
      <vt:lpstr>Step 3</vt:lpstr>
      <vt:lpstr>Menulis: the Basic</vt:lpstr>
      <vt:lpstr>Mencari Referensi &amp; Gap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Trufi_Murdiani</cp:lastModifiedBy>
  <cp:revision>6</cp:revision>
  <dcterms:created xsi:type="dcterms:W3CDTF">2023-04-28T15:03:56Z</dcterms:created>
  <dcterms:modified xsi:type="dcterms:W3CDTF">2024-03-15T14:16:37Z</dcterms:modified>
</cp:coreProperties>
</file>