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70" r:id="rId14"/>
    <p:sldId id="271" r:id="rId15"/>
    <p:sldId id="272" r:id="rId16"/>
    <p:sldId id="273" r:id="rId17"/>
    <p:sldId id="274" r:id="rId18"/>
    <p:sldId id="275" r:id="rId19"/>
    <p:sldId id="265" r:id="rId20"/>
    <p:sldId id="276" r:id="rId21"/>
    <p:sldId id="294" r:id="rId22"/>
    <p:sldId id="266"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7" d="100"/>
          <a:sy n="77" d="100"/>
        </p:scale>
        <p:origin x="26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EDE0E6E0-7A92-4C27-BBFA-8A6E02C993F8}" type="datetimeFigureOut">
              <a:rPr lang="en-US" smtClean="0"/>
              <a:pPr>
                <a:defRPr/>
              </a:pPr>
              <a:t>3/16/2023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35B42F5-AAA7-4292-9592-DFA97F046145}" type="slidenum">
              <a:rPr lang="en-US" altLang="id-ID" smtClean="0"/>
              <a:pPr/>
              <a:t>‹#›</a:t>
            </a:fld>
            <a:endParaRPr lang="en-US" altLang="id-ID"/>
          </a:p>
        </p:txBody>
      </p:sp>
    </p:spTree>
    <p:extLst>
      <p:ext uri="{BB962C8B-B14F-4D97-AF65-F5344CB8AC3E}">
        <p14:creationId xmlns:p14="http://schemas.microsoft.com/office/powerpoint/2010/main" val="3012045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5CDC842-C523-48E5-AF39-731332E6B30D}" type="datetimeFigureOut">
              <a:rPr lang="en-US" smtClean="0"/>
              <a:pPr>
                <a:defRPr/>
              </a:pPr>
              <a:t>3/16/2023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18F2452-EC8F-4EDF-8FA9-F599C9D28251}" type="slidenum">
              <a:rPr lang="en-US" altLang="id-ID" smtClean="0"/>
              <a:pPr/>
              <a:t>‹#›</a:t>
            </a:fld>
            <a:endParaRPr lang="en-US" altLang="id-ID"/>
          </a:p>
        </p:txBody>
      </p:sp>
    </p:spTree>
    <p:extLst>
      <p:ext uri="{BB962C8B-B14F-4D97-AF65-F5344CB8AC3E}">
        <p14:creationId xmlns:p14="http://schemas.microsoft.com/office/powerpoint/2010/main" val="33102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85AE53D-9875-4043-828D-1EA0C44D2583}" type="datetimeFigureOut">
              <a:rPr lang="en-US" smtClean="0"/>
              <a:pPr>
                <a:defRPr/>
              </a:pPr>
              <a:t>3/16/2023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64EB5D8-1821-4406-B2C3-8FFB3E897DF3}" type="slidenum">
              <a:rPr lang="en-US" altLang="id-ID" smtClean="0"/>
              <a:pPr/>
              <a:t>‹#›</a:t>
            </a:fld>
            <a:endParaRPr lang="en-US" altLang="id-ID"/>
          </a:p>
        </p:txBody>
      </p:sp>
    </p:spTree>
    <p:extLst>
      <p:ext uri="{BB962C8B-B14F-4D97-AF65-F5344CB8AC3E}">
        <p14:creationId xmlns:p14="http://schemas.microsoft.com/office/powerpoint/2010/main" val="1440425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454EDAF-42F3-42F2-9B92-D0AA1AD68636}" type="datetimeFigureOut">
              <a:rPr lang="en-US" smtClean="0"/>
              <a:pPr>
                <a:defRPr/>
              </a:pPr>
              <a:t>3/16/2023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0F867D8-3502-4693-9CA1-6AF6FFD4763E}" type="slidenum">
              <a:rPr lang="en-US" altLang="id-ID" smtClean="0"/>
              <a:pPr/>
              <a:t>‹#›</a:t>
            </a:fld>
            <a:endParaRPr lang="en-US" altLang="id-ID"/>
          </a:p>
        </p:txBody>
      </p:sp>
    </p:spTree>
    <p:extLst>
      <p:ext uri="{BB962C8B-B14F-4D97-AF65-F5344CB8AC3E}">
        <p14:creationId xmlns:p14="http://schemas.microsoft.com/office/powerpoint/2010/main" val="237255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pPr>
              <a:defRPr/>
            </a:pPr>
            <a:fld id="{3CAE9E46-F628-4FEB-B3E4-1BDC62A60674}" type="datetimeFigureOut">
              <a:rPr lang="en-US" smtClean="0"/>
              <a:pPr>
                <a:defRPr/>
              </a:pPr>
              <a:t>3/16/2023</a:t>
            </a:fld>
            <a:endParaRPr lang="en-US"/>
          </a:p>
        </p:txBody>
      </p:sp>
      <p:sp>
        <p:nvSpPr>
          <p:cNvPr id="5" name="Footer Placeholder 4"/>
          <p:cNvSpPr>
            <a:spLocks noGrp="1"/>
          </p:cNvSpPr>
          <p:nvPr>
            <p:ph type="ftr" sz="quarter" idx="11"/>
          </p:nvPr>
        </p:nvSpPr>
        <p:spPr>
          <a:xfrm>
            <a:off x="2182708" y="6272784"/>
            <a:ext cx="6327648" cy="365125"/>
          </a:xfrm>
        </p:spPr>
        <p:txBody>
          <a:bodyPr/>
          <a:lstStyle/>
          <a:p>
            <a:pPr>
              <a:defRPr/>
            </a:pPr>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AE099669-74FE-4B8A-8D5B-66A2D4D5FE22}" type="slidenum">
              <a:rPr lang="en-US" altLang="id-ID" smtClean="0"/>
              <a:pPr/>
              <a:t>‹#›</a:t>
            </a:fld>
            <a:endParaRPr lang="en-US" altLang="id-ID"/>
          </a:p>
        </p:txBody>
      </p:sp>
    </p:spTree>
    <p:extLst>
      <p:ext uri="{BB962C8B-B14F-4D97-AF65-F5344CB8AC3E}">
        <p14:creationId xmlns:p14="http://schemas.microsoft.com/office/powerpoint/2010/main" val="316533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BDCDA7C-7E6F-4F17-B7CB-5C037A1B8AA0}" type="datetimeFigureOut">
              <a:rPr lang="en-US" smtClean="0"/>
              <a:pPr>
                <a:defRPr/>
              </a:pPr>
              <a:t>3/16/2023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D629B7A-CC1D-4B1C-A554-FF4443D996F4}" type="slidenum">
              <a:rPr lang="en-US" altLang="id-ID" smtClean="0"/>
              <a:pPr/>
              <a:t>‹#›</a:t>
            </a:fld>
            <a:endParaRPr lang="en-US" altLang="id-ID"/>
          </a:p>
        </p:txBody>
      </p:sp>
    </p:spTree>
    <p:extLst>
      <p:ext uri="{BB962C8B-B14F-4D97-AF65-F5344CB8AC3E}">
        <p14:creationId xmlns:p14="http://schemas.microsoft.com/office/powerpoint/2010/main" val="3593089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73D68E3-D6FA-4D2C-952F-EC44DED64A08}" type="datetimeFigureOut">
              <a:rPr lang="en-US" smtClean="0"/>
              <a:pPr>
                <a:defRPr/>
              </a:pPr>
              <a:t>3/16/2023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D1AA2831-5926-4325-9C63-02091DA050F8}" type="slidenum">
              <a:rPr lang="en-US" altLang="id-ID" smtClean="0"/>
              <a:pPr/>
              <a:t>‹#›</a:t>
            </a:fld>
            <a:endParaRPr lang="en-US" altLang="id-ID"/>
          </a:p>
        </p:txBody>
      </p:sp>
    </p:spTree>
    <p:extLst>
      <p:ext uri="{BB962C8B-B14F-4D97-AF65-F5344CB8AC3E}">
        <p14:creationId xmlns:p14="http://schemas.microsoft.com/office/powerpoint/2010/main" val="828211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CBF9E42-A79A-4CA9-8F47-2FC7885E7E3D}" type="datetimeFigureOut">
              <a:rPr lang="en-US" smtClean="0"/>
              <a:pPr>
                <a:defRPr/>
              </a:pPr>
              <a:t>3/16/2023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FE8BA52-8CF4-41E5-B022-81DE9626B1D8}" type="slidenum">
              <a:rPr lang="en-US" altLang="id-ID" smtClean="0"/>
              <a:pPr/>
              <a:t>‹#›</a:t>
            </a:fld>
            <a:endParaRPr lang="en-US" altLang="id-ID"/>
          </a:p>
        </p:txBody>
      </p:sp>
    </p:spTree>
    <p:extLst>
      <p:ext uri="{BB962C8B-B14F-4D97-AF65-F5344CB8AC3E}">
        <p14:creationId xmlns:p14="http://schemas.microsoft.com/office/powerpoint/2010/main" val="3889205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CC6CC4D-C5C2-437F-82FC-84370E33A4BC}" type="datetimeFigureOut">
              <a:rPr lang="en-US" smtClean="0"/>
              <a:pPr>
                <a:defRPr/>
              </a:pPr>
              <a:t>3/16/2023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88CDB3C3-85A9-4A38-B9EF-B5652D82E720}" type="slidenum">
              <a:rPr lang="en-US" altLang="id-ID" smtClean="0"/>
              <a:pPr/>
              <a:t>‹#›</a:t>
            </a:fld>
            <a:endParaRPr lang="en-US" altLang="id-ID"/>
          </a:p>
        </p:txBody>
      </p:sp>
    </p:spTree>
    <p:extLst>
      <p:ext uri="{BB962C8B-B14F-4D97-AF65-F5344CB8AC3E}">
        <p14:creationId xmlns:p14="http://schemas.microsoft.com/office/powerpoint/2010/main" val="592483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86DE6B-EA9C-4D62-9642-CF5C21FE8027}" type="datetimeFigureOut">
              <a:rPr lang="en-US" smtClean="0"/>
              <a:pPr>
                <a:defRPr/>
              </a:pPr>
              <a:t>3/16/2023</a:t>
            </a:fld>
            <a:endParaRPr lang="en-US"/>
          </a:p>
        </p:txBody>
      </p:sp>
      <p:sp>
        <p:nvSpPr>
          <p:cNvPr id="6" name="Footer Placeholder 5"/>
          <p:cNvSpPr>
            <a:spLocks noGrp="1"/>
          </p:cNvSpPr>
          <p:nvPr>
            <p:ph type="ftr" sz="quarter" idx="11"/>
          </p:nvPr>
        </p:nvSpPr>
        <p:spPr/>
        <p:txBody>
          <a:bodyPr/>
          <a:lstStyle/>
          <a:p>
            <a:pPr>
              <a:defRPr/>
            </a:pPr>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0705D20-4AA2-4F0B-9C61-4F0E21185855}" type="slidenum">
              <a:rPr lang="en-US" altLang="id-ID" smtClean="0"/>
              <a:pPr/>
              <a:t>‹#›</a:t>
            </a:fld>
            <a:endParaRPr lang="en-US" altLang="id-ID"/>
          </a:p>
        </p:txBody>
      </p:sp>
    </p:spTree>
    <p:extLst>
      <p:ext uri="{BB962C8B-B14F-4D97-AF65-F5344CB8AC3E}">
        <p14:creationId xmlns:p14="http://schemas.microsoft.com/office/powerpoint/2010/main" val="490163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672EC2E-06EA-4433-8C77-56CA52421912}" type="datetimeFigureOut">
              <a:rPr lang="en-US" smtClean="0"/>
              <a:pPr>
                <a:defRPr/>
              </a:pPr>
              <a:t>3/16/2023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46177EA-C736-4640-BF76-C3599CEC149B}" type="slidenum">
              <a:rPr lang="en-US" altLang="id-ID" smtClean="0"/>
              <a:pPr/>
              <a:t>‹#›</a:t>
            </a:fld>
            <a:endParaRPr lang="en-US" altLang="id-ID"/>
          </a:p>
        </p:txBody>
      </p:sp>
    </p:spTree>
    <p:extLst>
      <p:ext uri="{BB962C8B-B14F-4D97-AF65-F5344CB8AC3E}">
        <p14:creationId xmlns:p14="http://schemas.microsoft.com/office/powerpoint/2010/main" val="3957257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pPr>
              <a:defRPr/>
            </a:pPr>
            <a:fld id="{37BA1FF4-27B9-4FE6-BBD7-E5507236EE17}" type="datetimeFigureOut">
              <a:rPr lang="en-US" smtClean="0"/>
              <a:pPr>
                <a:defRPr/>
              </a:pPr>
              <a:t>3/16/2023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9178D50-3DD3-4144-8153-18F3A81E9B2A}" type="slidenum">
              <a:rPr lang="en-US" altLang="id-ID" smtClean="0"/>
              <a:pPr/>
              <a:t>‹#›</a:t>
            </a:fld>
            <a:endParaRPr lang="en-US" altLang="id-ID"/>
          </a:p>
        </p:txBody>
      </p:sp>
    </p:spTree>
    <p:extLst>
      <p:ext uri="{BB962C8B-B14F-4D97-AF65-F5344CB8AC3E}">
        <p14:creationId xmlns:p14="http://schemas.microsoft.com/office/powerpoint/2010/main" val="297219047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garda-pengetahuan.blogspot.com/2012/11/bagian-bagian-komputer-dan-fungsinya.html" TargetMode="External"/><Relationship Id="rId2" Type="http://schemas.openxmlformats.org/officeDocument/2006/relationships/hyperlink" Target="http://www.gubuginformasi.com/search/label/Komputer" TargetMode="External"/><Relationship Id="rId1" Type="http://schemas.openxmlformats.org/officeDocument/2006/relationships/slideLayout" Target="../slideLayouts/slideLayout2.xml"/><Relationship Id="rId4" Type="http://schemas.openxmlformats.org/officeDocument/2006/relationships/hyperlink" Target="http://hmdhn.blogspot.com/2014/04/pengenalan-bagian-bagian-komputer.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95035" y="1619240"/>
            <a:ext cx="9648603" cy="2308324"/>
          </a:xfrm>
          <a:prstGeom prst="rect">
            <a:avLst/>
          </a:prstGeom>
          <a:noFill/>
        </p:spPr>
        <p:txBody>
          <a:bodyPr wrap="none" lIns="91440" tIns="45720" rIns="91440" bIns="45720">
            <a:spAutoFit/>
          </a:bodyPr>
          <a:lstStyle/>
          <a:p>
            <a:r>
              <a:rPr lang="en-US" sz="4800" b="1" cap="none"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Pengetahuan</a:t>
            </a:r>
            <a:r>
              <a:rPr lang="en-US" sz="4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Dasar </a:t>
            </a:r>
            <a:r>
              <a:rPr lang="en-US" sz="4800" b="1" cap="none"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Komputer</a:t>
            </a:r>
            <a:endParaRPr lang="en-US" sz="4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r>
              <a:rPr lang="en-US" sz="4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Perkembangan</a:t>
            </a:r>
            <a:r>
              <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4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Komputer</a:t>
            </a:r>
            <a:r>
              <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dan</a:t>
            </a:r>
          </a:p>
          <a:p>
            <a:r>
              <a:rPr lang="en-US" sz="4800" b="1" cap="none"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Klasifikasi</a:t>
            </a:r>
            <a:r>
              <a:rPr lang="en-US" sz="4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4800" b="1" cap="none"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Komputer</a:t>
            </a:r>
            <a:endParaRPr lang="id-ID" sz="4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Title 1">
            <a:extLst>
              <a:ext uri="{FF2B5EF4-FFF2-40B4-BE49-F238E27FC236}">
                <a16:creationId xmlns:a16="http://schemas.microsoft.com/office/drawing/2014/main" id="{7AAA8DAE-A550-2826-7C94-49C7A6A177D9}"/>
              </a:ext>
            </a:extLst>
          </p:cNvPr>
          <p:cNvSpPr txBox="1">
            <a:spLocks/>
          </p:cNvSpPr>
          <p:nvPr/>
        </p:nvSpPr>
        <p:spPr>
          <a:xfrm>
            <a:off x="776809" y="630931"/>
            <a:ext cx="9755416" cy="89861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80000"/>
              </a:lnSpc>
              <a:spcBef>
                <a:spcPct val="0"/>
              </a:spcBef>
              <a:buNone/>
              <a:defRPr sz="9600" kern="1200" cap="all" baseline="0">
                <a:blipFill dpi="0" rotWithShape="1">
                  <a:blip r:embed="rId2"/>
                  <a:srcRect/>
                  <a:tile tx="6350" ty="-127000" sx="65000" sy="64000" flip="none" algn="tl"/>
                </a:blipFill>
                <a:latin typeface="+mj-lt"/>
                <a:ea typeface="+mj-ea"/>
                <a:cs typeface="+mj-cs"/>
              </a:defRPr>
            </a:lvl1pPr>
          </a:lstStyle>
          <a:p>
            <a:pPr>
              <a:defRPr/>
            </a:pPr>
            <a:r>
              <a:rPr lang="en-US" b="1" dirty="0"/>
              <a:t>Magister </a:t>
            </a:r>
            <a:r>
              <a:rPr lang="en-US" b="1" dirty="0" err="1"/>
              <a:t>manajemen</a:t>
            </a:r>
            <a:r>
              <a:rPr lang="en-US" b="1" dirty="0"/>
              <a:t> </a:t>
            </a:r>
            <a:r>
              <a:rPr lang="en-US" b="1" dirty="0" err="1"/>
              <a:t>teknologi</a:t>
            </a:r>
            <a:endParaRPr lang="en-US" b="1" dirty="0"/>
          </a:p>
        </p:txBody>
      </p:sp>
      <p:sp>
        <p:nvSpPr>
          <p:cNvPr id="9" name="Title 1">
            <a:extLst>
              <a:ext uri="{FF2B5EF4-FFF2-40B4-BE49-F238E27FC236}">
                <a16:creationId xmlns:a16="http://schemas.microsoft.com/office/drawing/2014/main" id="{687FBBBD-FAC5-8DC9-7285-6886ED2A3E42}"/>
              </a:ext>
            </a:extLst>
          </p:cNvPr>
          <p:cNvSpPr txBox="1">
            <a:spLocks/>
          </p:cNvSpPr>
          <p:nvPr/>
        </p:nvSpPr>
        <p:spPr>
          <a:xfrm>
            <a:off x="1120402" y="4591854"/>
            <a:ext cx="5586466" cy="1293812"/>
          </a:xfrm>
          <a:prstGeom prst="rect">
            <a:avLst/>
          </a:prstGeom>
        </p:spPr>
        <p:txBody>
          <a:bodyPr vert="horz" lIns="91440" tIns="45720" rIns="91440" bIns="45720" rtlCol="0" anchor="ctr">
            <a:normAutofit fontScale="90000"/>
          </a:bodyPr>
          <a:lstStyle>
            <a:lvl1pPr algn="l" defTabSz="914400" rtl="0" eaLnBrk="1" latinLnBrk="0" hangingPunct="1">
              <a:lnSpc>
                <a:spcPct val="80000"/>
              </a:lnSpc>
              <a:spcBef>
                <a:spcPct val="0"/>
              </a:spcBef>
              <a:buNone/>
              <a:defRPr sz="9600" kern="1200" cap="all" baseline="0">
                <a:blipFill dpi="0" rotWithShape="1">
                  <a:blip r:embed="rId2"/>
                  <a:srcRect/>
                  <a:tile tx="6350" ty="-127000" sx="65000" sy="64000" flip="none" algn="tl"/>
                </a:blipFill>
                <a:latin typeface="+mj-lt"/>
                <a:ea typeface="+mj-ea"/>
                <a:cs typeface="+mj-cs"/>
              </a:defRPr>
            </a:lvl1pPr>
          </a:lstStyle>
          <a:p>
            <a:pPr>
              <a:defRPr/>
            </a:pPr>
            <a:r>
              <a:rPr lang="en-US" b="1" dirty="0"/>
              <a:t>Chapter -2</a:t>
            </a:r>
          </a:p>
        </p:txBody>
      </p:sp>
      <p:pic>
        <p:nvPicPr>
          <p:cNvPr id="1026" name="Picture 2" descr="Logo Darmajaya (Institut Informatika dan Bisnis Darmajaya ...">
            <a:extLst>
              <a:ext uri="{FF2B5EF4-FFF2-40B4-BE49-F238E27FC236}">
                <a16:creationId xmlns:a16="http://schemas.microsoft.com/office/drawing/2014/main" id="{AD96F955-D815-A8CD-5419-B85EFC5FB5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4336" y="3429000"/>
            <a:ext cx="2337262" cy="2337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67503" y="633412"/>
            <a:ext cx="8269288" cy="796925"/>
          </a:xfrm>
          <a:prstGeom prst="roundRect">
            <a:avLst/>
          </a:prstGeom>
          <a:solidFill>
            <a:schemeClr val="tx2">
              <a:lumMod val="40000"/>
              <a:lumOff val="60000"/>
            </a:schemeClr>
          </a:solidFill>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130550" y="385763"/>
            <a:ext cx="8610600" cy="1292225"/>
          </a:xfrm>
        </p:spPr>
        <p:txBody>
          <a:bodyPr/>
          <a:lstStyle/>
          <a:p>
            <a:pPr eaLnBrk="1" fontAlgn="auto" hangingPunct="1">
              <a:spcAft>
                <a:spcPts val="0"/>
              </a:spcAft>
              <a:defRPr/>
            </a:pPr>
            <a:r>
              <a:rPr lang="en-US" dirty="0" err="1"/>
              <a:t>Sejarah</a:t>
            </a:r>
            <a:r>
              <a:rPr lang="en-US" dirty="0"/>
              <a:t> </a:t>
            </a:r>
            <a:r>
              <a:rPr lang="en-US" dirty="0" err="1"/>
              <a:t>dan</a:t>
            </a:r>
            <a:r>
              <a:rPr lang="en-US" dirty="0"/>
              <a:t> </a:t>
            </a:r>
            <a:r>
              <a:rPr lang="en-US" dirty="0" err="1"/>
              <a:t>perkembangan</a:t>
            </a:r>
            <a:endParaRPr lang="en-US" dirty="0"/>
          </a:p>
        </p:txBody>
      </p:sp>
      <p:sp>
        <p:nvSpPr>
          <p:cNvPr id="3" name="Content Placeholder 2"/>
          <p:cNvSpPr>
            <a:spLocks noGrp="1"/>
          </p:cNvSpPr>
          <p:nvPr>
            <p:ph idx="1"/>
          </p:nvPr>
        </p:nvSpPr>
        <p:spPr>
          <a:xfrm>
            <a:off x="685800" y="1677988"/>
            <a:ext cx="10820400" cy="3079544"/>
          </a:xfrm>
        </p:spPr>
        <p:txBody>
          <a:bodyPr rtlCol="0">
            <a:normAutofit/>
          </a:bodyPr>
          <a:lstStyle/>
          <a:p>
            <a:pPr marL="0" indent="0" eaLnBrk="1" fontAlgn="auto" hangingPunct="1">
              <a:spcAft>
                <a:spcPts val="0"/>
              </a:spcAft>
              <a:buFont typeface="Arial" panose="020B0604020202020204" pitchFamily="34" charset="0"/>
              <a:buNone/>
              <a:defRPr/>
            </a:pPr>
            <a:r>
              <a:rPr lang="sv-SE" sz="2500" dirty="0"/>
              <a:t>1.  Alat Hitung Tradisional dan Kalkulator Mekanik</a:t>
            </a:r>
          </a:p>
          <a:p>
            <a:pPr marL="725488" indent="-284163" eaLnBrk="1" fontAlgn="auto" hangingPunct="1">
              <a:spcAft>
                <a:spcPts val="0"/>
              </a:spcAft>
              <a:buFont typeface="Arial" panose="020B0604020202020204" pitchFamily="34" charset="0"/>
              <a:buChar char="•"/>
              <a:defRPr/>
            </a:pPr>
            <a:r>
              <a:rPr lang="en-US" sz="2500" dirty="0"/>
              <a:t>ABACUS</a:t>
            </a:r>
          </a:p>
          <a:p>
            <a:pPr marL="725488" indent="-284163" eaLnBrk="1" fontAlgn="auto" hangingPunct="1">
              <a:spcAft>
                <a:spcPts val="0"/>
              </a:spcAft>
              <a:buFont typeface="Arial" panose="020B0604020202020204" pitchFamily="34" charset="0"/>
              <a:buChar char="•"/>
              <a:defRPr/>
            </a:pPr>
            <a:r>
              <a:rPr lang="en-US" sz="2500" dirty="0" err="1"/>
              <a:t>Muncul</a:t>
            </a:r>
            <a:r>
              <a:rPr lang="en-US" sz="2500" dirty="0"/>
              <a:t> </a:t>
            </a:r>
            <a:r>
              <a:rPr lang="en-US" sz="2500" dirty="0" err="1"/>
              <a:t>sekitar</a:t>
            </a:r>
            <a:r>
              <a:rPr lang="en-US" sz="2500" dirty="0"/>
              <a:t> 5000 </a:t>
            </a:r>
            <a:r>
              <a:rPr lang="en-US" sz="2500" dirty="0" err="1"/>
              <a:t>tahun</a:t>
            </a:r>
            <a:r>
              <a:rPr lang="en-US" sz="2500" dirty="0"/>
              <a:t> yang </a:t>
            </a:r>
            <a:r>
              <a:rPr lang="en-US" sz="2500" dirty="0" err="1"/>
              <a:t>lalu</a:t>
            </a:r>
            <a:r>
              <a:rPr lang="en-US" sz="2500" dirty="0"/>
              <a:t> di Asia Kecil</a:t>
            </a:r>
          </a:p>
          <a:p>
            <a:pPr marL="725488" indent="-284163" eaLnBrk="1" fontAlgn="auto" hangingPunct="1">
              <a:spcAft>
                <a:spcPts val="0"/>
              </a:spcAft>
              <a:buFont typeface="Arial" panose="020B0604020202020204" pitchFamily="34" charset="0"/>
              <a:buChar char="•"/>
              <a:defRPr/>
            </a:pPr>
            <a:r>
              <a:rPr lang="en-US" sz="2500" dirty="0" err="1"/>
              <a:t>Alat</a:t>
            </a:r>
            <a:r>
              <a:rPr lang="en-US" sz="2500" dirty="0"/>
              <a:t> </a:t>
            </a:r>
            <a:r>
              <a:rPr lang="en-US" sz="2500" dirty="0" err="1"/>
              <a:t>ini</a:t>
            </a:r>
            <a:r>
              <a:rPr lang="en-US" sz="2500" dirty="0"/>
              <a:t> </a:t>
            </a:r>
            <a:r>
              <a:rPr lang="en-US" sz="2500" dirty="0" err="1"/>
              <a:t>memungkinkan</a:t>
            </a:r>
            <a:r>
              <a:rPr lang="en-US" sz="2500" dirty="0"/>
              <a:t> </a:t>
            </a:r>
            <a:r>
              <a:rPr lang="en-US" sz="2500" dirty="0" err="1"/>
              <a:t>penggunanya</a:t>
            </a:r>
            <a:r>
              <a:rPr lang="en-US" sz="2500" dirty="0"/>
              <a:t> </a:t>
            </a:r>
            <a:r>
              <a:rPr lang="en-US" sz="2500" dirty="0" err="1"/>
              <a:t>untuk</a:t>
            </a:r>
            <a:r>
              <a:rPr lang="en-US" sz="2500" dirty="0"/>
              <a:t> </a:t>
            </a:r>
            <a:r>
              <a:rPr lang="en-US" sz="2500" dirty="0" err="1"/>
              <a:t>melakukan</a:t>
            </a:r>
            <a:r>
              <a:rPr lang="en-US" sz="2500" dirty="0"/>
              <a:t> </a:t>
            </a:r>
            <a:r>
              <a:rPr lang="en-US" sz="2500" dirty="0" err="1"/>
              <a:t>perhitungan</a:t>
            </a:r>
            <a:r>
              <a:rPr lang="en-US" sz="2500" dirty="0"/>
              <a:t> </a:t>
            </a:r>
            <a:r>
              <a:rPr lang="en-US" sz="2500" dirty="0" err="1"/>
              <a:t>menggunakan</a:t>
            </a:r>
            <a:r>
              <a:rPr lang="en-US" sz="2500" dirty="0"/>
              <a:t> </a:t>
            </a:r>
            <a:r>
              <a:rPr lang="en-US" sz="2500" dirty="0" err="1"/>
              <a:t>biji-bijian</a:t>
            </a:r>
            <a:r>
              <a:rPr lang="en-US" sz="2500" dirty="0"/>
              <a:t> </a:t>
            </a:r>
            <a:r>
              <a:rPr lang="en-US" sz="2500" dirty="0" err="1"/>
              <a:t>geser</a:t>
            </a:r>
            <a:r>
              <a:rPr lang="en-US" sz="2500" dirty="0"/>
              <a:t> yang </a:t>
            </a:r>
            <a:r>
              <a:rPr lang="en-US" sz="2500" dirty="0" err="1"/>
              <a:t>diatur</a:t>
            </a:r>
            <a:r>
              <a:rPr lang="en-US" sz="2500" dirty="0"/>
              <a:t> </a:t>
            </a:r>
            <a:r>
              <a:rPr lang="en-US" sz="2500" dirty="0" err="1"/>
              <a:t>pada</a:t>
            </a:r>
            <a:r>
              <a:rPr lang="en-US" sz="2500" dirty="0"/>
              <a:t> </a:t>
            </a:r>
            <a:r>
              <a:rPr lang="en-US" sz="2500" dirty="0" err="1"/>
              <a:t>sebuah</a:t>
            </a:r>
            <a:r>
              <a:rPr lang="en-US" sz="2500" dirty="0"/>
              <a:t> </a:t>
            </a:r>
            <a:r>
              <a:rPr lang="en-US" sz="2500" dirty="0" err="1"/>
              <a:t>rak</a:t>
            </a:r>
            <a:r>
              <a:rPr lang="en-US" sz="2500"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0916" y="4757532"/>
            <a:ext cx="3835377" cy="1768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par>
                          <p:cTn id="15" fill="hold">
                            <p:stCondLst>
                              <p:cond delay="1500"/>
                            </p:stCondLst>
                            <p:childTnLst>
                              <p:par>
                                <p:cTn id="16" presetID="6" presetClass="entr" presetSubtype="16"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1000"/>
                                        <p:tgtEl>
                                          <p:spTgt spid="3">
                                            <p:txEl>
                                              <p:pRg st="1" end="1"/>
                                            </p:txEl>
                                          </p:spTgt>
                                        </p:tgtEl>
                                      </p:cBhvr>
                                    </p:animEffect>
                                  </p:childTnLst>
                                </p:cTn>
                              </p:par>
                            </p:childTnLst>
                          </p:cTn>
                        </p:par>
                        <p:par>
                          <p:cTn id="19" fill="hold">
                            <p:stCondLst>
                              <p:cond delay="2500"/>
                            </p:stCondLst>
                            <p:childTnLst>
                              <p:par>
                                <p:cTn id="20" presetID="6" presetClass="entr" presetSubtype="16"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1000"/>
                                        <p:tgtEl>
                                          <p:spTgt spid="3">
                                            <p:txEl>
                                              <p:pRg st="2" end="2"/>
                                            </p:txEl>
                                          </p:spTgt>
                                        </p:tgtEl>
                                      </p:cBhvr>
                                    </p:animEffect>
                                  </p:childTnLst>
                                </p:cTn>
                              </p:par>
                            </p:childTnLst>
                          </p:cTn>
                        </p:par>
                        <p:par>
                          <p:cTn id="23" fill="hold">
                            <p:stCondLst>
                              <p:cond delay="3500"/>
                            </p:stCondLst>
                            <p:childTnLst>
                              <p:par>
                                <p:cTn id="24" presetID="6" presetClass="entr" presetSubtype="16"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1000"/>
                                        <p:tgtEl>
                                          <p:spTgt spid="3">
                                            <p:txEl>
                                              <p:pRg st="3" end="3"/>
                                            </p:txEl>
                                          </p:spTgt>
                                        </p:tgtEl>
                                      </p:cBhvr>
                                    </p:animEffect>
                                  </p:childTnLst>
                                </p:cTn>
                              </p:par>
                            </p:childTnLst>
                          </p:cTn>
                        </p:par>
                        <p:par>
                          <p:cTn id="27" fill="hold">
                            <p:stCondLst>
                              <p:cond delay="4500"/>
                            </p:stCondLst>
                            <p:childTnLst>
                              <p:par>
                                <p:cTn id="28" presetID="6"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0524" y="2193926"/>
            <a:ext cx="10105697" cy="1976104"/>
          </a:xfrm>
        </p:spPr>
        <p:txBody>
          <a:bodyPr/>
          <a:lstStyle/>
          <a:p>
            <a:pPr eaLnBrk="1" hangingPunct="1"/>
            <a:r>
              <a:rPr lang="en-US" altLang="id-ID" sz="2500" dirty="0" err="1"/>
              <a:t>Kalkulator</a:t>
            </a:r>
            <a:r>
              <a:rPr lang="en-US" altLang="id-ID" sz="2500" dirty="0"/>
              <a:t> </a:t>
            </a:r>
            <a:r>
              <a:rPr lang="en-US" altLang="id-ID" sz="2500" dirty="0" err="1"/>
              <a:t>Roda</a:t>
            </a:r>
            <a:r>
              <a:rPr lang="en-US" altLang="id-ID" sz="2500" dirty="0"/>
              <a:t> </a:t>
            </a:r>
            <a:r>
              <a:rPr lang="en-US" altLang="id-ID" sz="2500" dirty="0" err="1"/>
              <a:t>Numerik</a:t>
            </a:r>
            <a:r>
              <a:rPr lang="en-US" altLang="id-ID" sz="2500" dirty="0"/>
              <a:t> (Numerical Wheel Calculator)</a:t>
            </a:r>
          </a:p>
          <a:p>
            <a:pPr eaLnBrk="1" hangingPunct="1"/>
            <a:r>
              <a:rPr lang="fi-FI" altLang="id-ID" sz="2500" dirty="0"/>
              <a:t>Ditemukan oleh </a:t>
            </a:r>
            <a:r>
              <a:rPr lang="fi-FI" altLang="id-ID" sz="2500" b="1" dirty="0"/>
              <a:t>Blaise Pascal </a:t>
            </a:r>
            <a:r>
              <a:rPr lang="fi-FI" altLang="id-ID" sz="2500" dirty="0"/>
              <a:t>pada tahun 1642</a:t>
            </a:r>
          </a:p>
          <a:p>
            <a:pPr eaLnBrk="1" hangingPunct="1"/>
            <a:r>
              <a:rPr lang="en-US" altLang="id-ID" sz="2500" dirty="0" err="1"/>
              <a:t>Berbentuk</a:t>
            </a:r>
            <a:r>
              <a:rPr lang="en-US" altLang="id-ID" sz="2500" dirty="0"/>
              <a:t> </a:t>
            </a:r>
            <a:r>
              <a:rPr lang="en-US" altLang="id-ID" sz="2500" dirty="0" err="1"/>
              <a:t>kotak</a:t>
            </a:r>
            <a:r>
              <a:rPr lang="en-US" altLang="id-ID" sz="2500" dirty="0"/>
              <a:t> </a:t>
            </a:r>
            <a:r>
              <a:rPr lang="en-US" altLang="id-ID" sz="2500" dirty="0" err="1"/>
              <a:t>persegi</a:t>
            </a:r>
            <a:r>
              <a:rPr lang="en-US" altLang="id-ID" sz="2500" dirty="0"/>
              <a:t> </a:t>
            </a:r>
            <a:r>
              <a:rPr lang="en-US" altLang="id-ID" sz="2500" dirty="0" err="1"/>
              <a:t>kuningan</a:t>
            </a:r>
            <a:r>
              <a:rPr lang="en-US" altLang="id-ID" sz="2500" dirty="0"/>
              <a:t> (Pascaline)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067" y="4170029"/>
            <a:ext cx="5183080" cy="2318960"/>
          </a:xfrm>
          <a:prstGeom prst="rect">
            <a:avLst/>
          </a:prstGeom>
        </p:spPr>
      </p:pic>
      <p:sp>
        <p:nvSpPr>
          <p:cNvPr id="6" name="Rectangle 5">
            <a:extLst>
              <a:ext uri="{FF2B5EF4-FFF2-40B4-BE49-F238E27FC236}">
                <a16:creationId xmlns:a16="http://schemas.microsoft.com/office/drawing/2014/main" id="{F42B42FD-98A1-E0F6-84A7-B0D48956D2DC}"/>
              </a:ext>
            </a:extLst>
          </p:cNvPr>
          <p:cNvSpPr/>
          <p:nvPr/>
        </p:nvSpPr>
        <p:spPr>
          <a:xfrm>
            <a:off x="374073" y="257695"/>
            <a:ext cx="11513127" cy="1579418"/>
          </a:xfrm>
          <a:prstGeom prst="rect">
            <a:avLst/>
          </a:prstGeom>
          <a:solidFill>
            <a:schemeClr val="tx2">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D"/>
          </a:p>
        </p:txBody>
      </p:sp>
      <p:sp>
        <p:nvSpPr>
          <p:cNvPr id="7" name="Title 1">
            <a:extLst>
              <a:ext uri="{FF2B5EF4-FFF2-40B4-BE49-F238E27FC236}">
                <a16:creationId xmlns:a16="http://schemas.microsoft.com/office/drawing/2014/main" id="{C2765C57-ED05-282C-584B-3C9033A927D3}"/>
              </a:ext>
            </a:extLst>
          </p:cNvPr>
          <p:cNvSpPr txBox="1">
            <a:spLocks/>
          </p:cNvSpPr>
          <p:nvPr/>
        </p:nvSpPr>
        <p:spPr>
          <a:xfrm>
            <a:off x="1994477" y="448104"/>
            <a:ext cx="8610600" cy="12922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en-US" dirty="0"/>
              <a:t>Sejarah dan </a:t>
            </a:r>
            <a:r>
              <a:rPr lang="en-US" dirty="0" err="1"/>
              <a:t>perkembangan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6" presetClass="entr" presetSubtype="32"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out)">
                                      <p:cBhvr>
                                        <p:cTn id="25" dur="2000"/>
                                        <p:tgtEl>
                                          <p:spTgt spid="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30550" y="385763"/>
            <a:ext cx="8610600" cy="1292225"/>
          </a:xfrm>
        </p:spPr>
        <p:txBody>
          <a:bodyPr>
            <a:normAutofit/>
          </a:bodyPr>
          <a:lstStyle/>
          <a:p>
            <a:pPr eaLnBrk="1" fontAlgn="auto" hangingPunct="1">
              <a:spcAft>
                <a:spcPts val="0"/>
              </a:spcAft>
              <a:defRPr/>
            </a:pPr>
            <a:r>
              <a:rPr lang="en-US" dirty="0"/>
              <a:t>Sejarah dan </a:t>
            </a:r>
            <a:r>
              <a:rPr lang="en-US" dirty="0" err="1"/>
              <a:t>perkembangan</a:t>
            </a:r>
            <a:r>
              <a:rPr lang="en-US" dirty="0"/>
              <a:t> (1)</a:t>
            </a:r>
          </a:p>
        </p:txBody>
      </p:sp>
      <p:sp>
        <p:nvSpPr>
          <p:cNvPr id="3" name="Content Placeholder 2"/>
          <p:cNvSpPr>
            <a:spLocks noGrp="1"/>
          </p:cNvSpPr>
          <p:nvPr>
            <p:ph idx="1"/>
          </p:nvPr>
        </p:nvSpPr>
        <p:spPr>
          <a:xfrm>
            <a:off x="104775" y="1677988"/>
            <a:ext cx="8439326" cy="4957762"/>
          </a:xfrm>
        </p:spPr>
        <p:txBody>
          <a:bodyPr rtlCol="0">
            <a:normAutofit/>
          </a:bodyPr>
          <a:lstStyle/>
          <a:p>
            <a:pPr marL="0" indent="0" algn="just" eaLnBrk="1" fontAlgn="auto" hangingPunct="1">
              <a:spcAft>
                <a:spcPts val="0"/>
              </a:spcAft>
              <a:buFont typeface="Arial" panose="020B0604020202020204" pitchFamily="34" charset="0"/>
              <a:buNone/>
              <a:defRPr/>
            </a:pPr>
            <a:r>
              <a:rPr lang="it-IT" dirty="0"/>
              <a:t>2</a:t>
            </a:r>
            <a:r>
              <a:rPr lang="it-IT"/>
              <a:t>.  Komputer </a:t>
            </a:r>
            <a:r>
              <a:rPr lang="it-IT" dirty="0"/>
              <a:t>Generasi Pertama (1946-1959)</a:t>
            </a:r>
          </a:p>
          <a:p>
            <a:pPr marL="725488" indent="-363538" algn="just" eaLnBrk="1" fontAlgn="auto" hangingPunct="1">
              <a:spcAft>
                <a:spcPts val="0"/>
              </a:spcAft>
              <a:buFont typeface="Arial" panose="020B0604020202020204" pitchFamily="34" charset="0"/>
              <a:buChar char="•"/>
              <a:defRPr/>
            </a:pPr>
            <a:r>
              <a:rPr lang="en-US" dirty="0"/>
              <a:t> </a:t>
            </a:r>
            <a:r>
              <a:rPr lang="en-US" dirty="0" err="1"/>
              <a:t>Sirkuitnya</a:t>
            </a:r>
            <a:r>
              <a:rPr lang="en-US" dirty="0"/>
              <a:t> </a:t>
            </a:r>
            <a:r>
              <a:rPr lang="en-US" dirty="0" err="1"/>
              <a:t>menggunakan</a:t>
            </a:r>
            <a:r>
              <a:rPr lang="en-US" dirty="0"/>
              <a:t> </a:t>
            </a:r>
            <a:r>
              <a:rPr lang="en-US" b="1" dirty="0" err="1"/>
              <a:t>Vacum</a:t>
            </a:r>
            <a:r>
              <a:rPr lang="en-US" b="1" dirty="0"/>
              <a:t> Tube</a:t>
            </a:r>
          </a:p>
          <a:p>
            <a:pPr marL="725488" indent="-363538" algn="just" eaLnBrk="1" fontAlgn="auto" hangingPunct="1">
              <a:spcAft>
                <a:spcPts val="0"/>
              </a:spcAft>
              <a:buFont typeface="Arial" panose="020B0604020202020204" pitchFamily="34" charset="0"/>
              <a:buChar char="•"/>
              <a:defRPr/>
            </a:pPr>
            <a:r>
              <a:rPr lang="en-US" dirty="0"/>
              <a:t> Program </a:t>
            </a:r>
            <a:r>
              <a:rPr lang="en-US" dirty="0" err="1"/>
              <a:t>dibuat</a:t>
            </a:r>
            <a:r>
              <a:rPr lang="en-US" dirty="0"/>
              <a:t> </a:t>
            </a:r>
            <a:r>
              <a:rPr lang="en-US" dirty="0" err="1"/>
              <a:t>dengan</a:t>
            </a:r>
            <a:r>
              <a:rPr lang="en-US" dirty="0"/>
              <a:t> </a:t>
            </a:r>
            <a:r>
              <a:rPr lang="en-US" dirty="0" err="1"/>
              <a:t>bahasa</a:t>
            </a:r>
            <a:r>
              <a:rPr lang="en-US" dirty="0"/>
              <a:t> </a:t>
            </a:r>
            <a:r>
              <a:rPr lang="en-US" dirty="0" err="1"/>
              <a:t>mesin</a:t>
            </a:r>
            <a:r>
              <a:rPr lang="en-US" dirty="0"/>
              <a:t>  ASSEMBLER</a:t>
            </a:r>
          </a:p>
          <a:p>
            <a:pPr marL="725488" indent="-363538" algn="just" eaLnBrk="1" fontAlgn="auto" hangingPunct="1">
              <a:spcAft>
                <a:spcPts val="0"/>
              </a:spcAft>
              <a:buFont typeface="Arial" panose="020B0604020202020204" pitchFamily="34" charset="0"/>
              <a:buChar char="•"/>
              <a:defRPr/>
            </a:pPr>
            <a:r>
              <a:rPr lang="en-US" dirty="0" err="1"/>
              <a:t>Ukuran</a:t>
            </a:r>
            <a:r>
              <a:rPr lang="en-US" dirty="0"/>
              <a:t> </a:t>
            </a:r>
            <a:r>
              <a:rPr lang="en-US" dirty="0" err="1"/>
              <a:t>fisik</a:t>
            </a:r>
            <a:r>
              <a:rPr lang="en-US" dirty="0"/>
              <a:t> </a:t>
            </a:r>
            <a:r>
              <a:rPr lang="en-US" dirty="0" err="1"/>
              <a:t>komputer</a:t>
            </a:r>
            <a:r>
              <a:rPr lang="en-US" dirty="0"/>
              <a:t> </a:t>
            </a:r>
            <a:r>
              <a:rPr lang="en-US" dirty="0" err="1"/>
              <a:t>sangat</a:t>
            </a:r>
            <a:r>
              <a:rPr lang="en-US" dirty="0"/>
              <a:t> </a:t>
            </a:r>
            <a:r>
              <a:rPr lang="en-US" dirty="0" err="1"/>
              <a:t>besar</a:t>
            </a:r>
            <a:r>
              <a:rPr lang="en-US" dirty="0"/>
              <a:t> </a:t>
            </a:r>
            <a:r>
              <a:rPr lang="en-US" dirty="0" err="1"/>
              <a:t>dan</a:t>
            </a:r>
            <a:r>
              <a:rPr lang="en-US" dirty="0"/>
              <a:t> </a:t>
            </a:r>
            <a:r>
              <a:rPr lang="en-US" dirty="0" err="1"/>
              <a:t>cepat</a:t>
            </a:r>
            <a:r>
              <a:rPr lang="en-US" dirty="0"/>
              <a:t> </a:t>
            </a:r>
            <a:r>
              <a:rPr lang="en-US" dirty="0" err="1"/>
              <a:t>panas</a:t>
            </a:r>
            <a:endParaRPr lang="en-US" dirty="0"/>
          </a:p>
          <a:p>
            <a:pPr marL="725488" indent="-363538" algn="just" eaLnBrk="1" fontAlgn="auto" hangingPunct="1">
              <a:spcAft>
                <a:spcPts val="0"/>
              </a:spcAft>
              <a:buFont typeface="Arial" panose="020B0604020202020204" pitchFamily="34" charset="0"/>
              <a:buChar char="•"/>
              <a:defRPr/>
            </a:pPr>
            <a:r>
              <a:rPr lang="en-US" dirty="0"/>
              <a:t>Proses </a:t>
            </a:r>
            <a:r>
              <a:rPr lang="en-US" dirty="0" err="1"/>
              <a:t>kurang</a:t>
            </a:r>
            <a:r>
              <a:rPr lang="en-US" dirty="0"/>
              <a:t> </a:t>
            </a:r>
            <a:r>
              <a:rPr lang="en-US" dirty="0" err="1"/>
              <a:t>cepat</a:t>
            </a:r>
            <a:r>
              <a:rPr lang="en-US" dirty="0"/>
              <a:t> </a:t>
            </a:r>
            <a:r>
              <a:rPr lang="en-US" dirty="0" err="1"/>
              <a:t>dan</a:t>
            </a:r>
            <a:r>
              <a:rPr lang="en-US" dirty="0"/>
              <a:t> </a:t>
            </a:r>
            <a:r>
              <a:rPr lang="en-US" dirty="0" err="1"/>
              <a:t>kapasitas</a:t>
            </a:r>
            <a:r>
              <a:rPr lang="en-US" dirty="0"/>
              <a:t> </a:t>
            </a:r>
            <a:r>
              <a:rPr lang="en-US" dirty="0" err="1"/>
              <a:t>penyimpanan</a:t>
            </a:r>
            <a:r>
              <a:rPr lang="en-US" dirty="0"/>
              <a:t> </a:t>
            </a:r>
            <a:r>
              <a:rPr lang="en-US" dirty="0" err="1"/>
              <a:t>kecil</a:t>
            </a:r>
            <a:endParaRPr lang="en-US" dirty="0"/>
          </a:p>
          <a:p>
            <a:pPr marL="725488" indent="-363538" algn="just" eaLnBrk="1" fontAlgn="auto" hangingPunct="1">
              <a:spcAft>
                <a:spcPts val="0"/>
              </a:spcAft>
              <a:buFont typeface="Arial" panose="020B0604020202020204" pitchFamily="34" charset="0"/>
              <a:buChar char="•"/>
              <a:defRPr/>
            </a:pPr>
            <a:r>
              <a:rPr lang="en-US" dirty="0" err="1"/>
              <a:t>Memerlukan</a:t>
            </a:r>
            <a:r>
              <a:rPr lang="en-US" dirty="0"/>
              <a:t> </a:t>
            </a:r>
            <a:r>
              <a:rPr lang="en-US" dirty="0" err="1"/>
              <a:t>daya</a:t>
            </a:r>
            <a:r>
              <a:rPr lang="en-US" dirty="0"/>
              <a:t> </a:t>
            </a:r>
            <a:r>
              <a:rPr lang="en-US" dirty="0" err="1"/>
              <a:t>listrik</a:t>
            </a:r>
            <a:r>
              <a:rPr lang="en-US" dirty="0"/>
              <a:t> yang </a:t>
            </a:r>
            <a:r>
              <a:rPr lang="en-US" dirty="0" err="1"/>
              <a:t>besar</a:t>
            </a:r>
            <a:endParaRPr lang="en-US" dirty="0"/>
          </a:p>
          <a:p>
            <a:pPr marL="725488" indent="-363538" algn="just" eaLnBrk="1" fontAlgn="auto" hangingPunct="1">
              <a:spcAft>
                <a:spcPts val="0"/>
              </a:spcAft>
              <a:buFont typeface="Arial" panose="020B0604020202020204" pitchFamily="34" charset="0"/>
              <a:buChar char="•"/>
              <a:defRPr/>
            </a:pPr>
            <a:r>
              <a:rPr lang="en-US" dirty="0" err="1"/>
              <a:t>Orientasi</a:t>
            </a:r>
            <a:r>
              <a:rPr lang="en-US" dirty="0"/>
              <a:t> </a:t>
            </a:r>
            <a:r>
              <a:rPr lang="en-US" dirty="0" err="1"/>
              <a:t>pada</a:t>
            </a:r>
            <a:r>
              <a:rPr lang="en-US" dirty="0"/>
              <a:t> </a:t>
            </a:r>
            <a:r>
              <a:rPr lang="en-US" dirty="0" err="1"/>
              <a:t>aplikasi</a:t>
            </a:r>
            <a:r>
              <a:rPr lang="en-US" dirty="0"/>
              <a:t> </a:t>
            </a:r>
            <a:r>
              <a:rPr lang="en-US" dirty="0" err="1"/>
              <a:t>bisnis</a:t>
            </a:r>
            <a:endParaRPr lang="en-US" dirty="0"/>
          </a:p>
          <a:p>
            <a:pPr marL="725488" indent="-363538" algn="just" eaLnBrk="1" fontAlgn="auto" hangingPunct="1">
              <a:spcAft>
                <a:spcPts val="0"/>
              </a:spcAft>
              <a:buFont typeface="Arial" panose="020B0604020202020204" pitchFamily="34" charset="0"/>
              <a:buChar char="•"/>
              <a:defRPr/>
            </a:pPr>
            <a:r>
              <a:rPr lang="en-US" b="1" dirty="0"/>
              <a:t>1946 : ENIAC (</a:t>
            </a:r>
            <a:r>
              <a:rPr lang="en-US" dirty="0"/>
              <a:t>Electronic Numerical Integrator and Computer), </a:t>
            </a:r>
            <a:r>
              <a:rPr lang="en-US" dirty="0" err="1"/>
              <a:t>komputer</a:t>
            </a:r>
            <a:r>
              <a:rPr lang="en-US" dirty="0"/>
              <a:t> </a:t>
            </a:r>
            <a:r>
              <a:rPr lang="en-US" dirty="0" err="1"/>
              <a:t>elektronik</a:t>
            </a:r>
            <a:r>
              <a:rPr lang="en-US" dirty="0"/>
              <a:t> </a:t>
            </a:r>
            <a:r>
              <a:rPr lang="en-US" dirty="0" err="1"/>
              <a:t>pertama</a:t>
            </a:r>
            <a:r>
              <a:rPr lang="en-US" dirty="0"/>
              <a:t> </a:t>
            </a:r>
            <a:r>
              <a:rPr lang="en-US" dirty="0" err="1"/>
              <a:t>didunia</a:t>
            </a:r>
            <a:r>
              <a:rPr lang="en-US" dirty="0"/>
              <a:t> yang </a:t>
            </a:r>
            <a:r>
              <a:rPr lang="en-US" dirty="0" err="1"/>
              <a:t>mempunyai</a:t>
            </a:r>
            <a:r>
              <a:rPr lang="en-US" dirty="0"/>
              <a:t> </a:t>
            </a:r>
            <a:r>
              <a:rPr lang="en-US" dirty="0" err="1"/>
              <a:t>bobot</a:t>
            </a:r>
            <a:r>
              <a:rPr lang="en-US" dirty="0"/>
              <a:t> </a:t>
            </a:r>
            <a:r>
              <a:rPr lang="en-US" dirty="0" err="1"/>
              <a:t>seberat</a:t>
            </a:r>
            <a:r>
              <a:rPr lang="en-US" dirty="0"/>
              <a:t> 30 ton, </a:t>
            </a:r>
            <a:r>
              <a:rPr lang="en-US" dirty="0" err="1"/>
              <a:t>panjang</a:t>
            </a:r>
            <a:r>
              <a:rPr lang="en-US" dirty="0"/>
              <a:t> 30 M </a:t>
            </a:r>
            <a:r>
              <a:rPr lang="en-US" dirty="0" err="1"/>
              <a:t>dan</a:t>
            </a:r>
            <a:r>
              <a:rPr lang="en-US" dirty="0"/>
              <a:t> </a:t>
            </a:r>
            <a:r>
              <a:rPr lang="en-US" dirty="0" err="1"/>
              <a:t>tinggi</a:t>
            </a:r>
            <a:r>
              <a:rPr lang="en-US" dirty="0"/>
              <a:t> 2.4 M </a:t>
            </a:r>
            <a:r>
              <a:rPr lang="en-US" dirty="0" err="1"/>
              <a:t>dan</a:t>
            </a:r>
            <a:r>
              <a:rPr lang="en-US" dirty="0"/>
              <a:t> </a:t>
            </a:r>
            <a:r>
              <a:rPr lang="en-US" dirty="0" err="1"/>
              <a:t>membutuhkan</a:t>
            </a:r>
            <a:r>
              <a:rPr lang="en-US" dirty="0"/>
              <a:t> </a:t>
            </a:r>
            <a:r>
              <a:rPr lang="en-US" dirty="0" err="1"/>
              <a:t>daya</a:t>
            </a:r>
            <a:r>
              <a:rPr lang="en-US" dirty="0"/>
              <a:t> </a:t>
            </a:r>
            <a:r>
              <a:rPr lang="en-US" dirty="0" err="1"/>
              <a:t>listrik</a:t>
            </a:r>
            <a:r>
              <a:rPr lang="en-US" dirty="0"/>
              <a:t> 174 kilowatts</a:t>
            </a:r>
          </a:p>
          <a:p>
            <a:pPr marL="725488" indent="-363538" eaLnBrk="1" fontAlgn="auto" hangingPunct="1">
              <a:spcAft>
                <a:spcPts val="0"/>
              </a:spcAft>
              <a:buFont typeface="Arial" panose="020B0604020202020204" pitchFamily="34" charset="0"/>
              <a:buChar char="•"/>
              <a:defRPr/>
            </a:pPr>
            <a:r>
              <a:rPr lang="en-US" b="1" dirty="0"/>
              <a:t>1953 : IBM 701</a:t>
            </a:r>
            <a:r>
              <a:rPr lang="en-US" dirty="0"/>
              <a:t>, </a:t>
            </a:r>
            <a:r>
              <a:rPr lang="en-US" dirty="0" err="1"/>
              <a:t>komputer</a:t>
            </a:r>
            <a:r>
              <a:rPr lang="en-US" dirty="0"/>
              <a:t> </a:t>
            </a:r>
            <a:r>
              <a:rPr lang="en-US" dirty="0" err="1"/>
              <a:t>komersial</a:t>
            </a:r>
            <a:r>
              <a:rPr lang="en-US" dirty="0"/>
              <a:t> </a:t>
            </a:r>
            <a:r>
              <a:rPr lang="en-US" dirty="0" err="1"/>
              <a:t>berukuran</a:t>
            </a:r>
            <a:r>
              <a:rPr lang="en-US" dirty="0"/>
              <a:t> </a:t>
            </a:r>
            <a:r>
              <a:rPr lang="en-US" dirty="0" err="1"/>
              <a:t>besar</a:t>
            </a:r>
            <a:r>
              <a:rPr lang="en-US" dirty="0"/>
              <a:t>, </a:t>
            </a:r>
            <a:r>
              <a:rPr lang="en-US" dirty="0" err="1"/>
              <a:t>komputer</a:t>
            </a:r>
            <a:r>
              <a:rPr lang="en-US" dirty="0"/>
              <a:t> </a:t>
            </a:r>
            <a:r>
              <a:rPr lang="en-US" dirty="0" err="1"/>
              <a:t>generasi</a:t>
            </a:r>
            <a:r>
              <a:rPr lang="en-US" dirty="0"/>
              <a:t> </a:t>
            </a:r>
            <a:r>
              <a:rPr lang="en-US" dirty="0" err="1"/>
              <a:t>pertamayang</a:t>
            </a:r>
            <a:r>
              <a:rPr lang="en-US" dirty="0"/>
              <a:t> paling </a:t>
            </a:r>
            <a:r>
              <a:rPr lang="en-US" dirty="0" err="1"/>
              <a:t>populer</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101" y="1686910"/>
            <a:ext cx="3290711" cy="23490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nodeType="with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nodeType="withGroup">
                            <p:stCondLst>
                              <p:cond delay="2000"/>
                            </p:stCondLst>
                            <p:childTnLst>
                              <p:par>
                                <p:cTn id="15" presetID="2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par>
                          <p:cTn id="26" fill="hold">
                            <p:stCondLst>
                              <p:cond delay="3500"/>
                            </p:stCondLst>
                            <p:childTnLst>
                              <p:par>
                                <p:cTn id="27" presetID="22" presetClass="entr" presetSubtype="4"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par>
                          <p:cTn id="30" fill="hold">
                            <p:stCondLst>
                              <p:cond delay="4000"/>
                            </p:stCondLst>
                            <p:childTnLst>
                              <p:par>
                                <p:cTn id="31" presetID="22" presetClass="entr" presetSubtype="4"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par>
                          <p:cTn id="34" fill="hold">
                            <p:stCondLst>
                              <p:cond delay="4500"/>
                            </p:stCondLst>
                            <p:childTnLst>
                              <p:par>
                                <p:cTn id="35" presetID="2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down)">
                                      <p:cBhvr>
                                        <p:cTn id="41" dur="500"/>
                                        <p:tgtEl>
                                          <p:spTgt spid="3">
                                            <p:txEl>
                                              <p:pRg st="7" end="7"/>
                                            </p:txEl>
                                          </p:spTgt>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down)">
                                      <p:cBhvr>
                                        <p:cTn id="45" dur="500"/>
                                        <p:tgtEl>
                                          <p:spTgt spid="3">
                                            <p:txEl>
                                              <p:pRg st="8" end="8"/>
                                            </p:txEl>
                                          </p:spTgt>
                                        </p:tgtEl>
                                      </p:cBhvr>
                                    </p:animEffect>
                                  </p:childTnLst>
                                </p:cTn>
                              </p:par>
                            </p:childTnLst>
                          </p:cTn>
                        </p:par>
                        <p:par>
                          <p:cTn id="46" fill="hold">
                            <p:stCondLst>
                              <p:cond delay="6000"/>
                            </p:stCondLst>
                            <p:childTnLst>
                              <p:par>
                                <p:cTn id="47" presetID="6" presetClass="entr" presetSubtype="32"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circle(out)">
                                      <p:cBhvr>
                                        <p:cTn id="4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p:cNvSpPr>
            <a:spLocks noGrp="1"/>
          </p:cNvSpPr>
          <p:nvPr>
            <p:ph type="title"/>
          </p:nvPr>
        </p:nvSpPr>
        <p:spPr>
          <a:xfrm>
            <a:off x="3130550" y="385763"/>
            <a:ext cx="8610600" cy="1292225"/>
          </a:xfrm>
        </p:spPr>
        <p:txBody>
          <a:bodyPr/>
          <a:lstStyle/>
          <a:p>
            <a:pPr eaLnBrk="1" fontAlgn="auto" hangingPunct="1">
              <a:spcAft>
                <a:spcPts val="0"/>
              </a:spcAft>
              <a:defRPr/>
            </a:pPr>
            <a:r>
              <a:rPr lang="en-US" dirty="0"/>
              <a:t>Sejarah dan </a:t>
            </a:r>
            <a:r>
              <a:rPr lang="en-US" dirty="0" err="1"/>
              <a:t>perkembangan</a:t>
            </a:r>
            <a:r>
              <a:rPr lang="en-US" dirty="0"/>
              <a:t> (2)</a:t>
            </a:r>
          </a:p>
        </p:txBody>
      </p:sp>
      <p:sp>
        <p:nvSpPr>
          <p:cNvPr id="3" name="Content Placeholder 2"/>
          <p:cNvSpPr>
            <a:spLocks noGrp="1"/>
          </p:cNvSpPr>
          <p:nvPr>
            <p:ph idx="1"/>
          </p:nvPr>
        </p:nvSpPr>
        <p:spPr>
          <a:xfrm>
            <a:off x="168275" y="1677988"/>
            <a:ext cx="9177339" cy="4932362"/>
          </a:xfrm>
        </p:spPr>
        <p:txBody>
          <a:bodyPr rtlCol="0">
            <a:normAutofit/>
          </a:bodyPr>
          <a:lstStyle/>
          <a:p>
            <a:pPr marL="0" indent="0" eaLnBrk="1" fontAlgn="auto" hangingPunct="1">
              <a:spcAft>
                <a:spcPts val="0"/>
              </a:spcAft>
              <a:buFont typeface="Arial" panose="020B0604020202020204" pitchFamily="34" charset="0"/>
              <a:buNone/>
              <a:defRPr/>
            </a:pPr>
            <a:r>
              <a:rPr lang="en-US" dirty="0"/>
              <a:t>3</a:t>
            </a:r>
            <a:r>
              <a:rPr lang="en-US"/>
              <a:t>.  Komputer </a:t>
            </a:r>
            <a:r>
              <a:rPr lang="en-US" dirty="0" err="1"/>
              <a:t>Generasi</a:t>
            </a:r>
            <a:r>
              <a:rPr lang="en-US" dirty="0"/>
              <a:t> </a:t>
            </a:r>
            <a:r>
              <a:rPr lang="en-US" dirty="0" err="1"/>
              <a:t>Kedua</a:t>
            </a:r>
            <a:r>
              <a:rPr lang="en-US" dirty="0"/>
              <a:t> (1959-1964)</a:t>
            </a:r>
          </a:p>
          <a:p>
            <a:pPr marL="803275" indent="-361950" eaLnBrk="1" fontAlgn="auto" hangingPunct="1">
              <a:spcAft>
                <a:spcPts val="0"/>
              </a:spcAft>
              <a:buFont typeface="Arial" panose="020B0604020202020204" pitchFamily="34" charset="0"/>
              <a:buChar char="•"/>
              <a:defRPr/>
            </a:pPr>
            <a:r>
              <a:rPr lang="en-US" dirty="0" err="1"/>
              <a:t>Sirkuitnya</a:t>
            </a:r>
            <a:r>
              <a:rPr lang="en-US" dirty="0"/>
              <a:t> </a:t>
            </a:r>
            <a:r>
              <a:rPr lang="en-US" dirty="0" err="1"/>
              <a:t>berupa</a:t>
            </a:r>
            <a:r>
              <a:rPr lang="en-US" dirty="0"/>
              <a:t> </a:t>
            </a:r>
            <a:r>
              <a:rPr lang="en-US" b="1" dirty="0"/>
              <a:t>transistor</a:t>
            </a:r>
          </a:p>
          <a:p>
            <a:pPr marL="803275" indent="-361950" eaLnBrk="1" fontAlgn="auto" hangingPunct="1">
              <a:spcAft>
                <a:spcPts val="0"/>
              </a:spcAft>
              <a:buFont typeface="Arial" panose="020B0604020202020204" pitchFamily="34" charset="0"/>
              <a:buChar char="•"/>
              <a:defRPr/>
            </a:pPr>
            <a:r>
              <a:rPr lang="en-US" dirty="0"/>
              <a:t>Program </a:t>
            </a:r>
            <a:r>
              <a:rPr lang="en-US" dirty="0" err="1"/>
              <a:t>dapat</a:t>
            </a:r>
            <a:r>
              <a:rPr lang="en-US" dirty="0"/>
              <a:t> </a:t>
            </a:r>
            <a:r>
              <a:rPr lang="en-US" dirty="0" err="1"/>
              <a:t>dibuat</a:t>
            </a:r>
            <a:r>
              <a:rPr lang="en-US" dirty="0"/>
              <a:t> </a:t>
            </a:r>
            <a:r>
              <a:rPr lang="en-US" dirty="0" err="1"/>
              <a:t>dengan</a:t>
            </a:r>
            <a:r>
              <a:rPr lang="en-US" dirty="0"/>
              <a:t> </a:t>
            </a:r>
            <a:r>
              <a:rPr lang="en-US" dirty="0" err="1"/>
              <a:t>bahasa</a:t>
            </a:r>
            <a:r>
              <a:rPr lang="en-US" dirty="0"/>
              <a:t> </a:t>
            </a:r>
            <a:r>
              <a:rPr lang="en-US" dirty="0" err="1"/>
              <a:t>tingkat</a:t>
            </a:r>
            <a:r>
              <a:rPr lang="en-US" dirty="0"/>
              <a:t> </a:t>
            </a:r>
            <a:r>
              <a:rPr lang="en-US" dirty="0" err="1"/>
              <a:t>tinggi</a:t>
            </a:r>
            <a:r>
              <a:rPr lang="en-US" dirty="0"/>
              <a:t>  COBOL, FORTRAN, ALGOL</a:t>
            </a:r>
          </a:p>
          <a:p>
            <a:pPr marL="803275" indent="-361950" eaLnBrk="1" fontAlgn="auto" hangingPunct="1">
              <a:spcAft>
                <a:spcPts val="0"/>
              </a:spcAft>
              <a:buFont typeface="Arial" panose="020B0604020202020204" pitchFamily="34" charset="0"/>
              <a:buChar char="•"/>
              <a:defRPr/>
            </a:pPr>
            <a:r>
              <a:rPr lang="en-US" dirty="0" err="1"/>
              <a:t>Kapasitas</a:t>
            </a:r>
            <a:r>
              <a:rPr lang="en-US" dirty="0"/>
              <a:t> </a:t>
            </a:r>
            <a:r>
              <a:rPr lang="en-US" dirty="0" err="1"/>
              <a:t>memori</a:t>
            </a:r>
            <a:r>
              <a:rPr lang="en-US" dirty="0"/>
              <a:t> </a:t>
            </a:r>
            <a:r>
              <a:rPr lang="en-US" dirty="0" err="1"/>
              <a:t>utama</a:t>
            </a:r>
            <a:r>
              <a:rPr lang="en-US" dirty="0"/>
              <a:t> </a:t>
            </a:r>
            <a:r>
              <a:rPr lang="en-US" dirty="0" err="1"/>
              <a:t>sudah</a:t>
            </a:r>
            <a:r>
              <a:rPr lang="en-US" dirty="0"/>
              <a:t> </a:t>
            </a:r>
            <a:r>
              <a:rPr lang="en-US" dirty="0" err="1"/>
              <a:t>cukup</a:t>
            </a:r>
            <a:r>
              <a:rPr lang="en-US" dirty="0"/>
              <a:t> </a:t>
            </a:r>
            <a:r>
              <a:rPr lang="en-US" dirty="0" err="1"/>
              <a:t>besar</a:t>
            </a:r>
            <a:r>
              <a:rPr lang="en-US" dirty="0"/>
              <a:t>.</a:t>
            </a:r>
          </a:p>
          <a:p>
            <a:pPr marL="803275" indent="-361950" eaLnBrk="1" fontAlgn="auto" hangingPunct="1">
              <a:spcAft>
                <a:spcPts val="0"/>
              </a:spcAft>
              <a:buFont typeface="Arial" panose="020B0604020202020204" pitchFamily="34" charset="0"/>
              <a:buChar char="•"/>
              <a:defRPr/>
            </a:pPr>
            <a:r>
              <a:rPr lang="en-US" dirty="0"/>
              <a:t>Proses </a:t>
            </a:r>
            <a:r>
              <a:rPr lang="en-US" dirty="0" err="1"/>
              <a:t>operasi</a:t>
            </a:r>
            <a:r>
              <a:rPr lang="en-US" dirty="0"/>
              <a:t> </a:t>
            </a:r>
            <a:r>
              <a:rPr lang="en-US" dirty="0" err="1"/>
              <a:t>sudah</a:t>
            </a:r>
            <a:r>
              <a:rPr lang="en-US" dirty="0"/>
              <a:t> </a:t>
            </a:r>
            <a:r>
              <a:rPr lang="en-US" dirty="0" err="1"/>
              <a:t>cepat</a:t>
            </a:r>
            <a:endParaRPr lang="en-US" dirty="0"/>
          </a:p>
          <a:p>
            <a:pPr marL="803275" indent="-361950" eaLnBrk="1" fontAlgn="auto" hangingPunct="1">
              <a:spcAft>
                <a:spcPts val="0"/>
              </a:spcAft>
              <a:buFont typeface="Arial" panose="020B0604020202020204" pitchFamily="34" charset="0"/>
              <a:buChar char="•"/>
              <a:defRPr/>
            </a:pPr>
            <a:r>
              <a:rPr lang="en-US" dirty="0" err="1"/>
              <a:t>Membutuhkan</a:t>
            </a:r>
            <a:r>
              <a:rPr lang="en-US" dirty="0"/>
              <a:t> </a:t>
            </a:r>
            <a:r>
              <a:rPr lang="en-US" dirty="0" err="1"/>
              <a:t>lebih</a:t>
            </a:r>
            <a:r>
              <a:rPr lang="en-US" dirty="0"/>
              <a:t> </a:t>
            </a:r>
            <a:r>
              <a:rPr lang="en-US" dirty="0" err="1"/>
              <a:t>sedikit</a:t>
            </a:r>
            <a:r>
              <a:rPr lang="en-US" dirty="0"/>
              <a:t> </a:t>
            </a:r>
            <a:r>
              <a:rPr lang="en-US" dirty="0" err="1"/>
              <a:t>daya</a:t>
            </a:r>
            <a:r>
              <a:rPr lang="en-US" dirty="0"/>
              <a:t> </a:t>
            </a:r>
            <a:r>
              <a:rPr lang="en-US" dirty="0" err="1"/>
              <a:t>listrik</a:t>
            </a:r>
            <a:endParaRPr lang="en-US" dirty="0"/>
          </a:p>
          <a:p>
            <a:pPr marL="803275" indent="-361950" eaLnBrk="1" fontAlgn="auto" hangingPunct="1">
              <a:spcAft>
                <a:spcPts val="0"/>
              </a:spcAft>
              <a:buFont typeface="Arial" panose="020B0604020202020204" pitchFamily="34" charset="0"/>
              <a:buChar char="•"/>
              <a:defRPr/>
            </a:pPr>
            <a:r>
              <a:rPr lang="sv-SE" dirty="0"/>
              <a:t>Berorientasi pada bisnis dan teknik.</a:t>
            </a:r>
          </a:p>
          <a:p>
            <a:pPr marL="803275" indent="-361950" eaLnBrk="1" fontAlgn="auto" hangingPunct="1">
              <a:spcAft>
                <a:spcPts val="0"/>
              </a:spcAft>
              <a:buFont typeface="Arial" panose="020B0604020202020204" pitchFamily="34" charset="0"/>
              <a:buChar char="•"/>
              <a:defRPr/>
            </a:pPr>
            <a:r>
              <a:rPr lang="en-US" dirty="0" err="1"/>
              <a:t>Komputer</a:t>
            </a:r>
            <a:r>
              <a:rPr lang="en-US" dirty="0"/>
              <a:t> yang paling </a:t>
            </a:r>
            <a:r>
              <a:rPr lang="en-US" dirty="0" err="1"/>
              <a:t>banyak</a:t>
            </a:r>
            <a:r>
              <a:rPr lang="en-US" dirty="0"/>
              <a:t> </a:t>
            </a:r>
            <a:r>
              <a:rPr lang="en-US" dirty="0" err="1"/>
              <a:t>digunakan</a:t>
            </a:r>
            <a:r>
              <a:rPr lang="en-US" dirty="0"/>
              <a:t> </a:t>
            </a:r>
            <a:r>
              <a:rPr lang="en-US" dirty="0" err="1"/>
              <a:t>pada</a:t>
            </a:r>
            <a:r>
              <a:rPr lang="en-US" dirty="0"/>
              <a:t> </a:t>
            </a:r>
            <a:r>
              <a:rPr lang="en-US" dirty="0" err="1"/>
              <a:t>generasi</a:t>
            </a:r>
            <a:r>
              <a:rPr lang="en-US" dirty="0"/>
              <a:t> </a:t>
            </a:r>
            <a:r>
              <a:rPr lang="en-US" dirty="0" err="1"/>
              <a:t>kedua</a:t>
            </a:r>
            <a:r>
              <a:rPr lang="en-US" dirty="0"/>
              <a:t> </a:t>
            </a:r>
            <a:r>
              <a:rPr lang="en-US" dirty="0" err="1"/>
              <a:t>ini</a:t>
            </a:r>
            <a:r>
              <a:rPr lang="en-US" dirty="0"/>
              <a:t> </a:t>
            </a:r>
            <a:r>
              <a:rPr lang="en-US" dirty="0" err="1"/>
              <a:t>adalah</a:t>
            </a:r>
            <a:r>
              <a:rPr lang="en-US" dirty="0"/>
              <a:t> IBM 1401</a:t>
            </a:r>
          </a:p>
          <a:p>
            <a:pPr marL="803275" indent="-361950" eaLnBrk="1" fontAlgn="auto" hangingPunct="1">
              <a:spcAft>
                <a:spcPts val="0"/>
              </a:spcAft>
              <a:buFont typeface="Arial" panose="020B0604020202020204" pitchFamily="34" charset="0"/>
              <a:buChar char="•"/>
              <a:defRPr/>
            </a:pPr>
            <a:r>
              <a:rPr lang="en-US" dirty="0" err="1"/>
              <a:t>untuk</a:t>
            </a:r>
            <a:r>
              <a:rPr lang="en-US" dirty="0"/>
              <a:t> </a:t>
            </a:r>
            <a:r>
              <a:rPr lang="en-US" dirty="0" err="1"/>
              <a:t>aplikasi</a:t>
            </a:r>
            <a:r>
              <a:rPr lang="en-US" dirty="0"/>
              <a:t> </a:t>
            </a:r>
            <a:r>
              <a:rPr lang="en-US" dirty="0" err="1"/>
              <a:t>bisnis</a:t>
            </a:r>
            <a:r>
              <a:rPr lang="en-US" dirty="0"/>
              <a:t>, IBM 1602 &amp; IBM 7094 </a:t>
            </a:r>
            <a:r>
              <a:rPr lang="en-US" dirty="0" err="1"/>
              <a:t>untuk</a:t>
            </a:r>
            <a:r>
              <a:rPr lang="en-US" dirty="0"/>
              <a:t> </a:t>
            </a:r>
            <a:r>
              <a:rPr lang="en-US" dirty="0" err="1"/>
              <a:t>aplikasi</a:t>
            </a:r>
            <a:r>
              <a:rPr lang="en-US" dirty="0"/>
              <a:t> </a:t>
            </a:r>
            <a:r>
              <a:rPr lang="en-US" dirty="0" err="1"/>
              <a:t>teknik</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45614" y="1507515"/>
            <a:ext cx="2489199" cy="180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Hasil gambar untuk Komputer Generasi Ked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5613" y="3312500"/>
            <a:ext cx="2489200" cy="3218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250"/>
                            </p:stCondLst>
                            <p:childTnLst>
                              <p:par>
                                <p:cTn id="13" presetID="6" presetClass="entr" presetSubtype="32" fill="hold" nodeType="afterEffect">
                                  <p:stCondLst>
                                    <p:cond delay="0"/>
                                  </p:stCondLst>
                                  <p:childTnLst>
                                    <p:set>
                                      <p:cBhvr>
                                        <p:cTn id="14" dur="1" fill="hold">
                                          <p:stCondLst>
                                            <p:cond delay="0"/>
                                          </p:stCondLst>
                                        </p:cTn>
                                        <p:tgtEl>
                                          <p:spTgt spid="20488"/>
                                        </p:tgtEl>
                                        <p:attrNameLst>
                                          <p:attrName>style.visibility</p:attrName>
                                        </p:attrNameLst>
                                      </p:cBhvr>
                                      <p:to>
                                        <p:strVal val="visible"/>
                                      </p:to>
                                    </p:set>
                                    <p:animEffect transition="in" filter="circle(out)">
                                      <p:cBhvr>
                                        <p:cTn id="15" dur="20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p:cNvSpPr>
            <a:spLocks noGrp="1"/>
          </p:cNvSpPr>
          <p:nvPr>
            <p:ph type="title"/>
          </p:nvPr>
        </p:nvSpPr>
        <p:spPr>
          <a:xfrm>
            <a:off x="3249613" y="331788"/>
            <a:ext cx="8610600" cy="1293812"/>
          </a:xfrm>
        </p:spPr>
        <p:txBody>
          <a:bodyPr/>
          <a:lstStyle/>
          <a:p>
            <a:pPr eaLnBrk="1" fontAlgn="auto" hangingPunct="1">
              <a:spcAft>
                <a:spcPts val="0"/>
              </a:spcAft>
              <a:defRPr/>
            </a:pPr>
            <a:r>
              <a:rPr lang="en-US" dirty="0"/>
              <a:t>Sejarah dan </a:t>
            </a:r>
            <a:r>
              <a:rPr lang="en-US" dirty="0" err="1"/>
              <a:t>perkembangan</a:t>
            </a:r>
            <a:r>
              <a:rPr lang="en-US" dirty="0"/>
              <a:t> (3)</a:t>
            </a:r>
          </a:p>
        </p:txBody>
      </p:sp>
      <p:sp>
        <p:nvSpPr>
          <p:cNvPr id="3" name="Content Placeholder 2"/>
          <p:cNvSpPr>
            <a:spLocks noGrp="1"/>
          </p:cNvSpPr>
          <p:nvPr>
            <p:ph idx="1"/>
          </p:nvPr>
        </p:nvSpPr>
        <p:spPr>
          <a:xfrm>
            <a:off x="252413" y="1533525"/>
            <a:ext cx="11253787" cy="4986338"/>
          </a:xfrm>
        </p:spPr>
        <p:txBody>
          <a:bodyPr rtlCol="0">
            <a:normAutofit/>
          </a:bodyPr>
          <a:lstStyle/>
          <a:p>
            <a:pPr marL="0" indent="0" eaLnBrk="1" fontAlgn="auto" hangingPunct="1">
              <a:spcAft>
                <a:spcPts val="0"/>
              </a:spcAft>
              <a:buFont typeface="Arial" panose="020B0604020202020204" pitchFamily="34" charset="0"/>
              <a:buNone/>
              <a:defRPr/>
            </a:pPr>
            <a:r>
              <a:rPr lang="en-US" sz="2400" dirty="0"/>
              <a:t>4</a:t>
            </a:r>
            <a:r>
              <a:rPr lang="en-US" sz="2400"/>
              <a:t>.  Komputer </a:t>
            </a:r>
            <a:r>
              <a:rPr lang="en-US" sz="2400" dirty="0" err="1"/>
              <a:t>Generasi</a:t>
            </a:r>
            <a:r>
              <a:rPr lang="en-US" sz="2400" dirty="0"/>
              <a:t> </a:t>
            </a:r>
            <a:r>
              <a:rPr lang="en-US" sz="2400" dirty="0" err="1"/>
              <a:t>Ketiga</a:t>
            </a:r>
            <a:r>
              <a:rPr lang="en-US" sz="2400" dirty="0"/>
              <a:t> (1964-1970)</a:t>
            </a:r>
          </a:p>
          <a:p>
            <a:pPr marL="725488" indent="-284163" eaLnBrk="1" fontAlgn="auto" hangingPunct="1">
              <a:spcAft>
                <a:spcPts val="0"/>
              </a:spcAft>
              <a:buFont typeface="Arial" panose="020B0604020202020204" pitchFamily="34" charset="0"/>
              <a:buChar char="•"/>
              <a:defRPr/>
            </a:pPr>
            <a:r>
              <a:rPr lang="en-US" sz="2400" dirty="0" err="1"/>
              <a:t>Menggunakan</a:t>
            </a:r>
            <a:r>
              <a:rPr lang="en-US" sz="2400" dirty="0"/>
              <a:t> </a:t>
            </a:r>
            <a:r>
              <a:rPr lang="en-US" sz="2400" b="1" dirty="0"/>
              <a:t>IC ( Integrated Circuit )</a:t>
            </a:r>
          </a:p>
          <a:p>
            <a:pPr marL="725488" indent="-284163" eaLnBrk="1" fontAlgn="auto" hangingPunct="1">
              <a:spcAft>
                <a:spcPts val="0"/>
              </a:spcAft>
              <a:buFont typeface="Arial" panose="020B0604020202020204" pitchFamily="34" charset="0"/>
              <a:buChar char="•"/>
              <a:defRPr/>
            </a:pPr>
            <a:r>
              <a:rPr lang="en-US" sz="2400" dirty="0" err="1"/>
              <a:t>Pemrosesan</a:t>
            </a:r>
            <a:r>
              <a:rPr lang="en-US" sz="2400" dirty="0"/>
              <a:t> </a:t>
            </a:r>
            <a:r>
              <a:rPr lang="en-US" sz="2400" dirty="0" err="1"/>
              <a:t>lebih</a:t>
            </a:r>
            <a:r>
              <a:rPr lang="en-US" sz="2400" dirty="0"/>
              <a:t> </a:t>
            </a:r>
            <a:r>
              <a:rPr lang="en-US" sz="2400" dirty="0" err="1"/>
              <a:t>cepat</a:t>
            </a:r>
            <a:endParaRPr lang="en-US" sz="2400" dirty="0"/>
          </a:p>
          <a:p>
            <a:pPr marL="725488" indent="-284163" eaLnBrk="1" fontAlgn="auto" hangingPunct="1">
              <a:spcAft>
                <a:spcPts val="0"/>
              </a:spcAft>
              <a:buFont typeface="Arial" panose="020B0604020202020204" pitchFamily="34" charset="0"/>
              <a:buChar char="•"/>
              <a:defRPr/>
            </a:pPr>
            <a:r>
              <a:rPr lang="en-US" sz="2400" dirty="0" err="1"/>
              <a:t>Kapasitas</a:t>
            </a:r>
            <a:r>
              <a:rPr lang="en-US" sz="2400" dirty="0"/>
              <a:t> </a:t>
            </a:r>
            <a:r>
              <a:rPr lang="en-US" sz="2400" dirty="0" err="1"/>
              <a:t>memori</a:t>
            </a:r>
            <a:r>
              <a:rPr lang="en-US" sz="2400" dirty="0"/>
              <a:t> </a:t>
            </a:r>
            <a:r>
              <a:rPr lang="en-US" sz="2400" dirty="0" err="1"/>
              <a:t>lebih</a:t>
            </a:r>
            <a:r>
              <a:rPr lang="en-US" sz="2400" dirty="0"/>
              <a:t> </a:t>
            </a:r>
            <a:r>
              <a:rPr lang="en-US" sz="2400" dirty="0" err="1"/>
              <a:t>besar</a:t>
            </a:r>
            <a:r>
              <a:rPr lang="en-US" sz="2400" dirty="0"/>
              <a:t> </a:t>
            </a:r>
            <a:r>
              <a:rPr lang="en-US" sz="2400" dirty="0" err="1"/>
              <a:t>lagi</a:t>
            </a:r>
            <a:endParaRPr lang="en-US" sz="2400" dirty="0"/>
          </a:p>
          <a:p>
            <a:pPr marL="725488" indent="-284163" eaLnBrk="1" fontAlgn="auto" hangingPunct="1">
              <a:spcAft>
                <a:spcPts val="0"/>
              </a:spcAft>
              <a:buFont typeface="Arial" panose="020B0604020202020204" pitchFamily="34" charset="0"/>
              <a:buChar char="•"/>
              <a:defRPr/>
            </a:pPr>
            <a:r>
              <a:rPr lang="en-US" sz="2400" dirty="0" err="1"/>
              <a:t>Penggunaan</a:t>
            </a:r>
            <a:r>
              <a:rPr lang="en-US" sz="2400" dirty="0"/>
              <a:t> </a:t>
            </a:r>
            <a:r>
              <a:rPr lang="en-US" sz="2400" dirty="0" err="1"/>
              <a:t>listrik</a:t>
            </a:r>
            <a:r>
              <a:rPr lang="en-US" sz="2400" dirty="0"/>
              <a:t> </a:t>
            </a:r>
            <a:r>
              <a:rPr lang="en-US" sz="2400" dirty="0" err="1"/>
              <a:t>lebih</a:t>
            </a:r>
            <a:r>
              <a:rPr lang="en-US" sz="2400" dirty="0"/>
              <a:t> </a:t>
            </a:r>
            <a:r>
              <a:rPr lang="en-US" sz="2400" dirty="0" err="1"/>
              <a:t>hemat</a:t>
            </a:r>
            <a:endParaRPr lang="en-US" sz="2400" dirty="0"/>
          </a:p>
          <a:p>
            <a:pPr marL="725488" indent="-284163" eaLnBrk="1" fontAlgn="auto" hangingPunct="1">
              <a:spcAft>
                <a:spcPts val="0"/>
              </a:spcAft>
              <a:buFont typeface="Arial" panose="020B0604020202020204" pitchFamily="34" charset="0"/>
              <a:buChar char="•"/>
              <a:defRPr/>
            </a:pPr>
            <a:r>
              <a:rPr lang="en-US" sz="2400" dirty="0" err="1"/>
              <a:t>Bentuk</a:t>
            </a:r>
            <a:r>
              <a:rPr lang="en-US" sz="2400" dirty="0"/>
              <a:t> </a:t>
            </a:r>
            <a:r>
              <a:rPr lang="en-US" sz="2400" dirty="0" err="1"/>
              <a:t>fisik</a:t>
            </a:r>
            <a:r>
              <a:rPr lang="en-US" sz="2400" dirty="0"/>
              <a:t> </a:t>
            </a:r>
            <a:r>
              <a:rPr lang="en-US" sz="2400" dirty="0" err="1"/>
              <a:t>lebih</a:t>
            </a:r>
            <a:r>
              <a:rPr lang="en-US" sz="2400" dirty="0"/>
              <a:t> </a:t>
            </a:r>
            <a:r>
              <a:rPr lang="en-US" sz="2400" dirty="0" err="1"/>
              <a:t>kecil</a:t>
            </a:r>
            <a:endParaRPr lang="en-US" sz="2400" dirty="0"/>
          </a:p>
          <a:p>
            <a:pPr marL="725488" indent="-284163" eaLnBrk="1" fontAlgn="auto" hangingPunct="1">
              <a:spcAft>
                <a:spcPts val="0"/>
              </a:spcAft>
              <a:buFont typeface="Arial" panose="020B0604020202020204" pitchFamily="34" charset="0"/>
              <a:buChar char="•"/>
              <a:defRPr/>
            </a:pPr>
            <a:r>
              <a:rPr lang="en-US" sz="2400" dirty="0" err="1"/>
              <a:t>Banyak</a:t>
            </a:r>
            <a:r>
              <a:rPr lang="en-US" sz="2400" dirty="0"/>
              <a:t> </a:t>
            </a:r>
            <a:r>
              <a:rPr lang="en-US" sz="2400" dirty="0" err="1"/>
              <a:t>bermunculan</a:t>
            </a:r>
            <a:r>
              <a:rPr lang="en-US" sz="2400" dirty="0"/>
              <a:t> application software</a:t>
            </a:r>
          </a:p>
          <a:p>
            <a:pPr marL="725488" indent="-284163" eaLnBrk="1" fontAlgn="auto" hangingPunct="1">
              <a:spcAft>
                <a:spcPts val="0"/>
              </a:spcAft>
              <a:buFont typeface="Arial" panose="020B0604020202020204" pitchFamily="34" charset="0"/>
              <a:buChar char="•"/>
              <a:defRPr/>
            </a:pPr>
            <a:r>
              <a:rPr lang="en-US" sz="2400" dirty="0"/>
              <a:t>1964 : </a:t>
            </a:r>
            <a:r>
              <a:rPr lang="en-US" sz="2400" b="1" dirty="0"/>
              <a:t>IBM S/360</a:t>
            </a:r>
            <a:r>
              <a:rPr lang="en-US" sz="2400" dirty="0"/>
              <a:t>, </a:t>
            </a:r>
            <a:r>
              <a:rPr lang="en-US" sz="2400" dirty="0" err="1"/>
              <a:t>komputer</a:t>
            </a:r>
            <a:r>
              <a:rPr lang="en-US" sz="2400" dirty="0"/>
              <a:t> </a:t>
            </a:r>
            <a:r>
              <a:rPr lang="en-US" sz="2400" dirty="0" err="1"/>
              <a:t>generasi</a:t>
            </a:r>
            <a:r>
              <a:rPr lang="en-US" sz="2400" dirty="0"/>
              <a:t> </a:t>
            </a:r>
            <a:r>
              <a:rPr lang="en-US" sz="2400" dirty="0" err="1"/>
              <a:t>ketiga</a:t>
            </a:r>
            <a:r>
              <a:rPr lang="en-US" sz="2400" dirty="0"/>
              <a:t> </a:t>
            </a:r>
            <a:r>
              <a:rPr lang="en-US" sz="2400" dirty="0" err="1"/>
              <a:t>pertama</a:t>
            </a:r>
            <a:r>
              <a:rPr lang="en-US" sz="2400" dirty="0"/>
              <a:t> </a:t>
            </a:r>
            <a:r>
              <a:rPr lang="en-US" sz="2400" dirty="0" err="1"/>
              <a:t>digunakan</a:t>
            </a:r>
            <a:r>
              <a:rPr lang="en-US" sz="2400" dirty="0"/>
              <a:t> </a:t>
            </a:r>
            <a:r>
              <a:rPr lang="en-US" sz="2400" dirty="0" err="1"/>
              <a:t>untuk</a:t>
            </a:r>
            <a:r>
              <a:rPr lang="en-US" sz="2400" dirty="0"/>
              <a:t> </a:t>
            </a:r>
            <a:r>
              <a:rPr lang="en-US" sz="2400" dirty="0" err="1"/>
              <a:t>aplikasi</a:t>
            </a:r>
            <a:r>
              <a:rPr lang="en-US" sz="2400" dirty="0"/>
              <a:t> </a:t>
            </a:r>
            <a:r>
              <a:rPr lang="en-US" sz="2400" dirty="0" err="1"/>
              <a:t>bisnis</a:t>
            </a:r>
            <a:r>
              <a:rPr lang="en-US" sz="2400" dirty="0"/>
              <a:t> </a:t>
            </a:r>
            <a:r>
              <a:rPr lang="en-US" sz="2400" dirty="0" err="1"/>
              <a:t>dan</a:t>
            </a:r>
            <a:r>
              <a:rPr lang="en-US" sz="2400" dirty="0"/>
              <a:t> </a:t>
            </a:r>
            <a:r>
              <a:rPr lang="en-US" sz="2400" dirty="0" err="1"/>
              <a:t>teknik</a:t>
            </a:r>
            <a:r>
              <a:rPr lang="en-US" sz="2400" dirty="0"/>
              <a:t>.</a:t>
            </a:r>
          </a:p>
          <a:p>
            <a:pPr marL="725488" indent="-284163" eaLnBrk="1" fontAlgn="auto" hangingPunct="1">
              <a:spcAft>
                <a:spcPts val="0"/>
              </a:spcAft>
              <a:buFont typeface="Arial" panose="020B0604020202020204" pitchFamily="34" charset="0"/>
              <a:buChar char="•"/>
              <a:defRPr/>
            </a:pPr>
            <a:r>
              <a:rPr lang="en-US" sz="2400" dirty="0"/>
              <a:t>1969 : </a:t>
            </a:r>
            <a:r>
              <a:rPr lang="en-US" sz="2400" b="1" dirty="0"/>
              <a:t>NOVA</a:t>
            </a:r>
            <a:r>
              <a:rPr lang="en-US" sz="2400" dirty="0"/>
              <a:t>, </a:t>
            </a:r>
            <a:r>
              <a:rPr lang="en-US" sz="2400" dirty="0" err="1"/>
              <a:t>dikembangkan</a:t>
            </a:r>
            <a:r>
              <a:rPr lang="en-US" sz="2400" dirty="0"/>
              <a:t> </a:t>
            </a:r>
            <a:r>
              <a:rPr lang="en-US" sz="2400" dirty="0" err="1"/>
              <a:t>oleh</a:t>
            </a:r>
            <a:r>
              <a:rPr lang="en-US" sz="2400" dirty="0"/>
              <a:t> Data General Corporation, </a:t>
            </a:r>
            <a:r>
              <a:rPr lang="en-US" sz="2400" dirty="0" err="1"/>
              <a:t>komputer</a:t>
            </a:r>
            <a:r>
              <a:rPr lang="en-US" sz="2400" dirty="0"/>
              <a:t> mini 16 bit </a:t>
            </a:r>
            <a:r>
              <a:rPr lang="en-US" sz="2400" dirty="0" err="1"/>
              <a:t>pertama</a:t>
            </a:r>
            <a:r>
              <a:rPr lang="en-US" sz="2400" dirty="0"/>
              <a:t>. </a:t>
            </a:r>
          </a:p>
        </p:txBody>
      </p:sp>
      <p:pic>
        <p:nvPicPr>
          <p:cNvPr id="21510" name="Picture 6" descr="Hasil gambar untuk komputer generasi keti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008" y="1764479"/>
            <a:ext cx="3818868" cy="27628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6" presetClass="entr" presetSubtype="32" fill="hold" nodeType="withEffect">
                                  <p:stCondLst>
                                    <p:cond delay="0"/>
                                  </p:stCondLst>
                                  <p:childTnLst>
                                    <p:set>
                                      <p:cBhvr>
                                        <p:cTn id="9" dur="1" fill="hold">
                                          <p:stCondLst>
                                            <p:cond delay="0"/>
                                          </p:stCondLst>
                                        </p:cTn>
                                        <p:tgtEl>
                                          <p:spTgt spid="21510"/>
                                        </p:tgtEl>
                                        <p:attrNameLst>
                                          <p:attrName>style.visibility</p:attrName>
                                        </p:attrNameLst>
                                      </p:cBhvr>
                                      <p:to>
                                        <p:strVal val="visible"/>
                                      </p:to>
                                    </p:set>
                                    <p:animEffect transition="in" filter="circle(out)">
                                      <p:cBhvr>
                                        <p:cTn id="10"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p:cNvSpPr>
            <a:spLocks noGrp="1"/>
          </p:cNvSpPr>
          <p:nvPr>
            <p:ph type="title"/>
          </p:nvPr>
        </p:nvSpPr>
        <p:spPr>
          <a:xfrm>
            <a:off x="3249613" y="331788"/>
            <a:ext cx="8610600" cy="1293812"/>
          </a:xfrm>
        </p:spPr>
        <p:txBody>
          <a:bodyPr/>
          <a:lstStyle/>
          <a:p>
            <a:pPr eaLnBrk="1" fontAlgn="auto" hangingPunct="1">
              <a:spcAft>
                <a:spcPts val="0"/>
              </a:spcAft>
              <a:defRPr/>
            </a:pPr>
            <a:r>
              <a:rPr lang="en-US" dirty="0"/>
              <a:t>Sejarah dan </a:t>
            </a:r>
            <a:r>
              <a:rPr lang="en-US" dirty="0" err="1"/>
              <a:t>perkembangan</a:t>
            </a:r>
            <a:r>
              <a:rPr lang="en-US" dirty="0"/>
              <a:t> (4)</a:t>
            </a:r>
          </a:p>
        </p:txBody>
      </p:sp>
      <p:sp>
        <p:nvSpPr>
          <p:cNvPr id="3" name="Content Placeholder 2"/>
          <p:cNvSpPr>
            <a:spLocks noGrp="1"/>
          </p:cNvSpPr>
          <p:nvPr>
            <p:ph idx="1"/>
          </p:nvPr>
        </p:nvSpPr>
        <p:spPr>
          <a:xfrm>
            <a:off x="370490" y="1625599"/>
            <a:ext cx="10820400" cy="5040313"/>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sz="2500" dirty="0"/>
              <a:t>5</a:t>
            </a:r>
            <a:r>
              <a:rPr lang="en-US" sz="2500"/>
              <a:t>.  Komputer </a:t>
            </a:r>
            <a:r>
              <a:rPr lang="en-US" sz="2500" dirty="0" err="1"/>
              <a:t>Generasi</a:t>
            </a:r>
            <a:r>
              <a:rPr lang="en-US" sz="2500" dirty="0"/>
              <a:t> </a:t>
            </a:r>
            <a:r>
              <a:rPr lang="en-US" sz="2500" dirty="0" err="1"/>
              <a:t>Keempat</a:t>
            </a:r>
            <a:r>
              <a:rPr lang="en-US" sz="2500" dirty="0"/>
              <a:t> (1970-1990)</a:t>
            </a:r>
          </a:p>
          <a:p>
            <a:pPr marL="803275" indent="-361950" eaLnBrk="1" fontAlgn="auto" hangingPunct="1">
              <a:spcAft>
                <a:spcPts val="0"/>
              </a:spcAft>
              <a:buFont typeface="Arial" panose="020B0604020202020204" pitchFamily="34" charset="0"/>
              <a:buChar char="•"/>
              <a:defRPr/>
            </a:pPr>
            <a:r>
              <a:rPr lang="en-US" sz="2500" dirty="0" err="1"/>
              <a:t>Menggunakaan</a:t>
            </a:r>
            <a:r>
              <a:rPr lang="en-US" sz="2500" dirty="0"/>
              <a:t> </a:t>
            </a:r>
            <a:r>
              <a:rPr lang="en-US" sz="2500" b="1" dirty="0"/>
              <a:t>Large Scale Integration </a:t>
            </a:r>
            <a:r>
              <a:rPr lang="en-US" sz="2500" dirty="0"/>
              <a:t>( LSI )</a:t>
            </a:r>
          </a:p>
          <a:p>
            <a:pPr marL="803275" indent="-361950" eaLnBrk="1" fontAlgn="auto" hangingPunct="1">
              <a:spcAft>
                <a:spcPts val="0"/>
              </a:spcAft>
              <a:buFont typeface="Arial" panose="020B0604020202020204" pitchFamily="34" charset="0"/>
              <a:buChar char="•"/>
              <a:defRPr/>
            </a:pPr>
            <a:r>
              <a:rPr lang="en-US" sz="2500" dirty="0" err="1"/>
              <a:t>Dikembangkan</a:t>
            </a:r>
            <a:r>
              <a:rPr lang="en-US" sz="2500" dirty="0"/>
              <a:t> </a:t>
            </a:r>
            <a:r>
              <a:rPr lang="en-US" sz="2500" dirty="0" err="1"/>
              <a:t>komputer</a:t>
            </a:r>
            <a:r>
              <a:rPr lang="en-US" sz="2500" dirty="0"/>
              <a:t> micro yang </a:t>
            </a:r>
            <a:r>
              <a:rPr lang="en-US" sz="2500" dirty="0" err="1"/>
              <a:t>menggunakan</a:t>
            </a:r>
            <a:r>
              <a:rPr lang="en-US" sz="2500" dirty="0"/>
              <a:t> </a:t>
            </a:r>
            <a:r>
              <a:rPr lang="en-US" sz="2500" b="1" dirty="0"/>
              <a:t>microprocessor </a:t>
            </a:r>
            <a:r>
              <a:rPr lang="en-US" sz="2500" dirty="0" err="1"/>
              <a:t>dan</a:t>
            </a:r>
            <a:r>
              <a:rPr lang="en-US" sz="2500" dirty="0"/>
              <a:t> semiconductor yang </a:t>
            </a:r>
            <a:r>
              <a:rPr lang="en-US" sz="2500" dirty="0" err="1"/>
              <a:t>berbentuk</a:t>
            </a:r>
            <a:r>
              <a:rPr lang="en-US" sz="2500" dirty="0"/>
              <a:t> chip </a:t>
            </a:r>
            <a:r>
              <a:rPr lang="en-US" sz="2500" dirty="0" err="1"/>
              <a:t>untuk</a:t>
            </a:r>
            <a:r>
              <a:rPr lang="en-US" sz="2500" dirty="0"/>
              <a:t> </a:t>
            </a:r>
            <a:r>
              <a:rPr lang="en-US" sz="2500" dirty="0" err="1"/>
              <a:t>memori</a:t>
            </a:r>
            <a:r>
              <a:rPr lang="en-US" sz="2500" dirty="0"/>
              <a:t> </a:t>
            </a:r>
            <a:r>
              <a:rPr lang="en-US" sz="2500" dirty="0" err="1"/>
              <a:t>komputer</a:t>
            </a:r>
            <a:endParaRPr lang="en-US" sz="2500" dirty="0"/>
          </a:p>
          <a:p>
            <a:pPr marL="803275" indent="-361950" eaLnBrk="1" fontAlgn="auto" hangingPunct="1">
              <a:spcAft>
                <a:spcPts val="0"/>
              </a:spcAft>
              <a:buFont typeface="Arial" panose="020B0604020202020204" pitchFamily="34" charset="0"/>
              <a:buChar char="•"/>
              <a:defRPr/>
            </a:pPr>
            <a:r>
              <a:rPr lang="en-US" sz="2500" dirty="0"/>
              <a:t>IBM 370, </a:t>
            </a:r>
            <a:r>
              <a:rPr lang="en-US" sz="2500" dirty="0" err="1"/>
              <a:t>komputer</a:t>
            </a:r>
            <a:r>
              <a:rPr lang="en-US" sz="2500" dirty="0"/>
              <a:t> </a:t>
            </a:r>
            <a:r>
              <a:rPr lang="en-US" sz="2500" dirty="0" err="1"/>
              <a:t>generasi</a:t>
            </a:r>
            <a:r>
              <a:rPr lang="en-US" sz="2500" dirty="0"/>
              <a:t> </a:t>
            </a:r>
            <a:r>
              <a:rPr lang="en-US" sz="2500" dirty="0" err="1"/>
              <a:t>keempat</a:t>
            </a:r>
            <a:r>
              <a:rPr lang="en-US" sz="2500" dirty="0"/>
              <a:t> yang </a:t>
            </a:r>
            <a:r>
              <a:rPr lang="en-US" sz="2500" dirty="0" err="1"/>
              <a:t>pertama</a:t>
            </a:r>
            <a:endParaRPr lang="en-US" sz="2500" dirty="0"/>
          </a:p>
          <a:p>
            <a:pPr marL="803275" indent="-361950" eaLnBrk="1" fontAlgn="auto" hangingPunct="1">
              <a:spcAft>
                <a:spcPts val="0"/>
              </a:spcAft>
              <a:buFont typeface="Arial" panose="020B0604020202020204" pitchFamily="34" charset="0"/>
              <a:buChar char="•"/>
              <a:defRPr/>
            </a:pPr>
            <a:r>
              <a:rPr lang="it-IT" sz="2500" dirty="0"/>
              <a:t>Cray 1, Komputer super pertama</a:t>
            </a:r>
          </a:p>
          <a:p>
            <a:pPr marL="803275" indent="-361950" eaLnBrk="1" fontAlgn="auto" hangingPunct="1">
              <a:spcAft>
                <a:spcPts val="0"/>
              </a:spcAft>
              <a:buFont typeface="Arial" panose="020B0604020202020204" pitchFamily="34" charset="0"/>
              <a:buChar char="•"/>
              <a:defRPr/>
            </a:pPr>
            <a:r>
              <a:rPr lang="it-IT" sz="2500" dirty="0"/>
              <a:t>Apole II, Personal Computer pertama</a:t>
            </a:r>
          </a:p>
          <a:p>
            <a:pPr marL="803275" indent="-361950" eaLnBrk="1" fontAlgn="auto" hangingPunct="1">
              <a:spcAft>
                <a:spcPts val="0"/>
              </a:spcAft>
              <a:buFont typeface="Arial" panose="020B0604020202020204" pitchFamily="34" charset="0"/>
              <a:buChar char="•"/>
              <a:defRPr/>
            </a:pPr>
            <a:r>
              <a:rPr lang="da-DK" sz="2500" dirty="0"/>
              <a:t>Komputer IBM PC yang pertama</a:t>
            </a:r>
          </a:p>
          <a:p>
            <a:pPr marL="803275" indent="-361950" eaLnBrk="1" fontAlgn="auto" hangingPunct="1">
              <a:spcAft>
                <a:spcPts val="0"/>
              </a:spcAft>
              <a:buFont typeface="Arial" panose="020B0604020202020204" pitchFamily="34" charset="0"/>
              <a:buChar char="•"/>
              <a:defRPr/>
            </a:pPr>
            <a:r>
              <a:rPr lang="en-US" sz="2500" dirty="0"/>
              <a:t>Pentium II</a:t>
            </a:r>
          </a:p>
          <a:p>
            <a:pPr marL="803275" indent="-361950" eaLnBrk="1" fontAlgn="auto" hangingPunct="1">
              <a:spcAft>
                <a:spcPts val="0"/>
              </a:spcAft>
              <a:buFont typeface="Arial" panose="020B0604020202020204" pitchFamily="34" charset="0"/>
              <a:buChar char="•"/>
              <a:defRPr/>
            </a:pPr>
            <a:r>
              <a:rPr lang="en-US" sz="2500" dirty="0"/>
              <a:t>AMD K6 3D</a:t>
            </a:r>
          </a:p>
        </p:txBody>
      </p:sp>
      <p:pic>
        <p:nvPicPr>
          <p:cNvPr id="22534" name="Picture 6" descr="Hasil gambar untuk Komputer Generasi Keempat (1970-19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8706" y="4303987"/>
            <a:ext cx="3155170" cy="21297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6" presetClass="entr" presetSubtype="21"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22534"/>
                                        </p:tgtEl>
                                        <p:attrNameLst>
                                          <p:attrName>style.visibility</p:attrName>
                                        </p:attrNameLst>
                                      </p:cBhvr>
                                      <p:to>
                                        <p:strVal val="visible"/>
                                      </p:to>
                                    </p:set>
                                    <p:animEffect transition="in" filter="circle(in)">
                                      <p:cBhvr>
                                        <p:cTn id="14" dur="20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p:cNvSpPr>
            <a:spLocks noGrp="1"/>
          </p:cNvSpPr>
          <p:nvPr>
            <p:ph type="title"/>
          </p:nvPr>
        </p:nvSpPr>
        <p:spPr>
          <a:xfrm>
            <a:off x="3249613" y="331788"/>
            <a:ext cx="8610600" cy="1293812"/>
          </a:xfrm>
        </p:spPr>
        <p:txBody>
          <a:bodyPr/>
          <a:lstStyle/>
          <a:p>
            <a:pPr eaLnBrk="1" fontAlgn="auto" hangingPunct="1">
              <a:spcAft>
                <a:spcPts val="0"/>
              </a:spcAft>
              <a:defRPr/>
            </a:pPr>
            <a:r>
              <a:rPr lang="en-US" dirty="0"/>
              <a:t>Sejarah dan </a:t>
            </a:r>
            <a:r>
              <a:rPr lang="en-US" dirty="0" err="1"/>
              <a:t>perkembangan</a:t>
            </a:r>
            <a:r>
              <a:rPr lang="en-US" dirty="0"/>
              <a:t> (5)</a:t>
            </a:r>
          </a:p>
        </p:txBody>
      </p:sp>
      <p:sp>
        <p:nvSpPr>
          <p:cNvPr id="3" name="Content Placeholder 2"/>
          <p:cNvSpPr>
            <a:spLocks noGrp="1"/>
          </p:cNvSpPr>
          <p:nvPr>
            <p:ph idx="1"/>
          </p:nvPr>
        </p:nvSpPr>
        <p:spPr>
          <a:xfrm>
            <a:off x="287338" y="1533525"/>
            <a:ext cx="11572875" cy="2741610"/>
          </a:xfrm>
        </p:spPr>
        <p:txBody>
          <a:bodyPr rtlCol="0">
            <a:normAutofit/>
          </a:bodyPr>
          <a:lstStyle/>
          <a:p>
            <a:pPr marL="0" indent="0" eaLnBrk="1" fontAlgn="auto" hangingPunct="1">
              <a:spcAft>
                <a:spcPts val="0"/>
              </a:spcAft>
              <a:buFont typeface="Arial" panose="020B0604020202020204" pitchFamily="34" charset="0"/>
              <a:buNone/>
              <a:defRPr/>
            </a:pPr>
            <a:r>
              <a:rPr lang="de-DE" dirty="0"/>
              <a:t>6</a:t>
            </a:r>
            <a:r>
              <a:rPr lang="de-DE"/>
              <a:t>.  Komputer </a:t>
            </a:r>
            <a:r>
              <a:rPr lang="de-DE" dirty="0"/>
              <a:t>Generasi Kelima (Sejak 1990 an)</a:t>
            </a:r>
          </a:p>
          <a:p>
            <a:pPr marL="725488" indent="-363538" eaLnBrk="1" fontAlgn="auto" hangingPunct="1">
              <a:spcAft>
                <a:spcPts val="0"/>
              </a:spcAft>
              <a:buFont typeface="Arial" panose="020B0604020202020204" pitchFamily="34" charset="0"/>
              <a:buChar char="•"/>
              <a:defRPr/>
            </a:pPr>
            <a:r>
              <a:rPr lang="en-US" dirty="0" err="1"/>
              <a:t>Menggunakaan</a:t>
            </a:r>
            <a:r>
              <a:rPr lang="en-US" dirty="0"/>
              <a:t> </a:t>
            </a:r>
            <a:r>
              <a:rPr lang="en-US" b="1" dirty="0"/>
              <a:t>Very Large Scale Integration </a:t>
            </a:r>
            <a:r>
              <a:rPr lang="en-US" dirty="0"/>
              <a:t>( VLSI )</a:t>
            </a:r>
          </a:p>
          <a:p>
            <a:pPr marL="725488" indent="-363538" eaLnBrk="1" fontAlgn="auto" hangingPunct="1">
              <a:spcAft>
                <a:spcPts val="0"/>
              </a:spcAft>
              <a:buFont typeface="Arial" panose="020B0604020202020204" pitchFamily="34" charset="0"/>
              <a:buChar char="•"/>
              <a:defRPr/>
            </a:pPr>
            <a:r>
              <a:rPr lang="en-US" dirty="0" err="1"/>
              <a:t>Adanya</a:t>
            </a:r>
            <a:r>
              <a:rPr lang="en-US" dirty="0"/>
              <a:t> </a:t>
            </a:r>
            <a:r>
              <a:rPr lang="en-US" b="1" dirty="0"/>
              <a:t>microprocessor </a:t>
            </a:r>
            <a:r>
              <a:rPr lang="en-US" dirty="0" err="1"/>
              <a:t>dan</a:t>
            </a:r>
            <a:r>
              <a:rPr lang="en-US" dirty="0"/>
              <a:t> </a:t>
            </a:r>
            <a:r>
              <a:rPr lang="en-US" b="1" dirty="0"/>
              <a:t>semi conductor</a:t>
            </a:r>
          </a:p>
          <a:p>
            <a:pPr marL="725488" indent="-363538" eaLnBrk="1" fontAlgn="auto" hangingPunct="1">
              <a:spcAft>
                <a:spcPts val="0"/>
              </a:spcAft>
              <a:buFont typeface="Arial" panose="020B0604020202020204" pitchFamily="34" charset="0"/>
              <a:buChar char="•"/>
              <a:defRPr/>
            </a:pPr>
            <a:r>
              <a:rPr lang="en-US" dirty="0" err="1"/>
              <a:t>Komputer</a:t>
            </a:r>
            <a:r>
              <a:rPr lang="en-US" dirty="0"/>
              <a:t> </a:t>
            </a:r>
            <a:r>
              <a:rPr lang="en-US" dirty="0" err="1"/>
              <a:t>pada</a:t>
            </a:r>
            <a:r>
              <a:rPr lang="en-US" dirty="0"/>
              <a:t> </a:t>
            </a:r>
            <a:r>
              <a:rPr lang="en-US" dirty="0" err="1"/>
              <a:t>generasi</a:t>
            </a:r>
            <a:r>
              <a:rPr lang="en-US" dirty="0"/>
              <a:t> </a:t>
            </a:r>
            <a:r>
              <a:rPr lang="en-US" dirty="0" err="1"/>
              <a:t>ini</a:t>
            </a:r>
            <a:r>
              <a:rPr lang="en-US" dirty="0"/>
              <a:t> </a:t>
            </a:r>
            <a:r>
              <a:rPr lang="en-US" dirty="0" err="1"/>
              <a:t>mengembangkan</a:t>
            </a:r>
            <a:r>
              <a:rPr lang="en-US" dirty="0"/>
              <a:t> </a:t>
            </a:r>
            <a:r>
              <a:rPr lang="en-US" dirty="0" err="1"/>
              <a:t>komputer</a:t>
            </a:r>
            <a:r>
              <a:rPr lang="en-US" dirty="0"/>
              <a:t> yang </a:t>
            </a:r>
            <a:r>
              <a:rPr lang="en-US" dirty="0" err="1"/>
              <a:t>bisa</a:t>
            </a:r>
            <a:r>
              <a:rPr lang="en-US" dirty="0"/>
              <a:t> </a:t>
            </a:r>
            <a:r>
              <a:rPr lang="en-US" dirty="0" err="1"/>
              <a:t>bercakap</a:t>
            </a:r>
            <a:r>
              <a:rPr lang="en-US" dirty="0"/>
              <a:t> </a:t>
            </a:r>
            <a:r>
              <a:rPr lang="en-US" dirty="0" err="1"/>
              <a:t>dengan</a:t>
            </a:r>
            <a:r>
              <a:rPr lang="en-US" dirty="0"/>
              <a:t> </a:t>
            </a:r>
            <a:r>
              <a:rPr lang="en-US" dirty="0" err="1"/>
              <a:t>manusia</a:t>
            </a:r>
            <a:r>
              <a:rPr lang="en-US" dirty="0"/>
              <a:t> </a:t>
            </a:r>
            <a:r>
              <a:rPr lang="en-US" dirty="0" err="1"/>
              <a:t>sehingga</a:t>
            </a:r>
            <a:r>
              <a:rPr lang="en-US" dirty="0"/>
              <a:t> </a:t>
            </a:r>
            <a:r>
              <a:rPr lang="en-US" dirty="0" err="1"/>
              <a:t>bisa</a:t>
            </a:r>
            <a:r>
              <a:rPr lang="en-US" dirty="0"/>
              <a:t> </a:t>
            </a:r>
            <a:r>
              <a:rPr lang="en-US" dirty="0" err="1"/>
              <a:t>meniru</a:t>
            </a:r>
            <a:r>
              <a:rPr lang="en-US" dirty="0"/>
              <a:t> </a:t>
            </a:r>
            <a:r>
              <a:rPr lang="en-US" dirty="0" err="1"/>
              <a:t>intelegensi</a:t>
            </a:r>
            <a:r>
              <a:rPr lang="en-US" dirty="0"/>
              <a:t> </a:t>
            </a:r>
            <a:r>
              <a:rPr lang="en-US" dirty="0" err="1"/>
              <a:t>manusia</a:t>
            </a:r>
            <a:endParaRPr lang="en-US" dirty="0"/>
          </a:p>
          <a:p>
            <a:pPr marL="725488" indent="-363538" eaLnBrk="1" fontAlgn="auto" hangingPunct="1">
              <a:spcAft>
                <a:spcPts val="0"/>
              </a:spcAft>
              <a:buFont typeface="Arial" panose="020B0604020202020204" pitchFamily="34" charset="0"/>
              <a:buChar char="•"/>
              <a:defRPr/>
            </a:pPr>
            <a:r>
              <a:rPr lang="en-US" dirty="0" err="1"/>
              <a:t>Dikenal</a:t>
            </a:r>
            <a:r>
              <a:rPr lang="en-US" dirty="0"/>
              <a:t> </a:t>
            </a:r>
            <a:r>
              <a:rPr lang="en-US" dirty="0" err="1"/>
              <a:t>juga</a:t>
            </a:r>
            <a:r>
              <a:rPr lang="en-US" dirty="0"/>
              <a:t> </a:t>
            </a:r>
            <a:r>
              <a:rPr lang="en-US" dirty="0" err="1"/>
              <a:t>dengan</a:t>
            </a:r>
            <a:r>
              <a:rPr lang="en-US" dirty="0"/>
              <a:t> </a:t>
            </a:r>
            <a:r>
              <a:rPr lang="en-US" dirty="0" err="1"/>
              <a:t>sebutan</a:t>
            </a:r>
            <a:r>
              <a:rPr lang="en-US" dirty="0"/>
              <a:t> </a:t>
            </a:r>
            <a:r>
              <a:rPr lang="en-US" dirty="0" err="1"/>
              <a:t>Generasi</a:t>
            </a:r>
            <a:r>
              <a:rPr lang="en-US" dirty="0"/>
              <a:t> </a:t>
            </a:r>
            <a:r>
              <a:rPr lang="en-US" b="1" dirty="0"/>
              <a:t>Pentium</a:t>
            </a:r>
            <a:r>
              <a:rPr lang="en-US" dirty="0"/>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10737" y="4691224"/>
            <a:ext cx="1093766" cy="134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Hasil gambar untuk Komputer Generasi Kelima (Sejak 1990 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031" y="4275135"/>
            <a:ext cx="2604679" cy="2178051"/>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Hasil gambar untuk Komputer Generasi Keli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7159" y="4477893"/>
            <a:ext cx="2478799" cy="1975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1000"/>
                            </p:stCondLst>
                            <p:childTnLst>
                              <p:par>
                                <p:cTn id="12" presetID="6" presetClass="entr" presetSubtype="3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out)">
                                      <p:cBhvr>
                                        <p:cTn id="14" dur="2000"/>
                                        <p:tgtEl>
                                          <p:spTgt spid="7"/>
                                        </p:tgtEl>
                                      </p:cBhvr>
                                    </p:animEffect>
                                  </p:childTnLst>
                                </p:cTn>
                              </p:par>
                            </p:childTnLst>
                          </p:cTn>
                        </p:par>
                        <p:par>
                          <p:cTn id="15" fill="hold">
                            <p:stCondLst>
                              <p:cond delay="3000"/>
                            </p:stCondLst>
                            <p:childTnLst>
                              <p:par>
                                <p:cTn id="16" presetID="6" presetClass="entr" presetSubtype="32" fill="hold" nodeType="afterEffect">
                                  <p:stCondLst>
                                    <p:cond delay="0"/>
                                  </p:stCondLst>
                                  <p:childTnLst>
                                    <p:set>
                                      <p:cBhvr>
                                        <p:cTn id="17" dur="1" fill="hold">
                                          <p:stCondLst>
                                            <p:cond delay="0"/>
                                          </p:stCondLst>
                                        </p:cTn>
                                        <p:tgtEl>
                                          <p:spTgt spid="23560"/>
                                        </p:tgtEl>
                                        <p:attrNameLst>
                                          <p:attrName>style.visibility</p:attrName>
                                        </p:attrNameLst>
                                      </p:cBhvr>
                                      <p:to>
                                        <p:strVal val="visible"/>
                                      </p:to>
                                    </p:set>
                                    <p:animEffect transition="in" filter="circle(out)">
                                      <p:cBhvr>
                                        <p:cTn id="18" dur="2000"/>
                                        <p:tgtEl>
                                          <p:spTgt spid="23560"/>
                                        </p:tgtEl>
                                      </p:cBhvr>
                                    </p:animEffect>
                                  </p:childTnLst>
                                </p:cTn>
                              </p:par>
                            </p:childTnLst>
                          </p:cTn>
                        </p:par>
                        <p:par>
                          <p:cTn id="19" fill="hold">
                            <p:stCondLst>
                              <p:cond delay="5000"/>
                            </p:stCondLst>
                            <p:childTnLst>
                              <p:par>
                                <p:cTn id="20" presetID="6" presetClass="entr" presetSubtype="32" fill="hold" nodeType="afterEffect">
                                  <p:stCondLst>
                                    <p:cond delay="0"/>
                                  </p:stCondLst>
                                  <p:childTnLst>
                                    <p:set>
                                      <p:cBhvr>
                                        <p:cTn id="21" dur="1" fill="hold">
                                          <p:stCondLst>
                                            <p:cond delay="0"/>
                                          </p:stCondLst>
                                        </p:cTn>
                                        <p:tgtEl>
                                          <p:spTgt spid="23562"/>
                                        </p:tgtEl>
                                        <p:attrNameLst>
                                          <p:attrName>style.visibility</p:attrName>
                                        </p:attrNameLst>
                                      </p:cBhvr>
                                      <p:to>
                                        <p:strVal val="visible"/>
                                      </p:to>
                                    </p:set>
                                    <p:animEffect transition="in" filter="circle(out)">
                                      <p:cBhvr>
                                        <p:cTn id="22" dur="20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p:cNvSpPr>
            <a:spLocks noGrp="1"/>
          </p:cNvSpPr>
          <p:nvPr>
            <p:ph type="title"/>
          </p:nvPr>
        </p:nvSpPr>
        <p:spPr>
          <a:xfrm>
            <a:off x="3249613" y="331788"/>
            <a:ext cx="8610600" cy="1293812"/>
          </a:xfrm>
        </p:spPr>
        <p:txBody>
          <a:bodyPr/>
          <a:lstStyle/>
          <a:p>
            <a:pPr eaLnBrk="1" fontAlgn="auto" hangingPunct="1">
              <a:spcAft>
                <a:spcPts val="0"/>
              </a:spcAft>
              <a:defRPr/>
            </a:pPr>
            <a:r>
              <a:rPr lang="en-US" dirty="0"/>
              <a:t>Sejarah dan </a:t>
            </a:r>
            <a:r>
              <a:rPr lang="en-US" dirty="0" err="1"/>
              <a:t>perkembangan</a:t>
            </a:r>
            <a:r>
              <a:rPr lang="en-US" dirty="0"/>
              <a:t> (6)</a:t>
            </a:r>
          </a:p>
        </p:txBody>
      </p:sp>
      <p:sp>
        <p:nvSpPr>
          <p:cNvPr id="3" name="Content Placeholder 2"/>
          <p:cNvSpPr>
            <a:spLocks noGrp="1"/>
          </p:cNvSpPr>
          <p:nvPr>
            <p:ph idx="1"/>
          </p:nvPr>
        </p:nvSpPr>
        <p:spPr>
          <a:xfrm>
            <a:off x="354724" y="1692219"/>
            <a:ext cx="7748752" cy="5013435"/>
          </a:xfrm>
        </p:spPr>
        <p:txBody>
          <a:bodyPr rtlCol="0">
            <a:normAutofit fontScale="92500" lnSpcReduction="20000"/>
          </a:bodyPr>
          <a:lstStyle/>
          <a:p>
            <a:pPr marL="0" indent="0" eaLnBrk="1" fontAlgn="auto" hangingPunct="1">
              <a:lnSpc>
                <a:spcPct val="110000"/>
              </a:lnSpc>
              <a:spcAft>
                <a:spcPts val="0"/>
              </a:spcAft>
              <a:buFont typeface="Arial" panose="020B0604020202020204" pitchFamily="34" charset="0"/>
              <a:buNone/>
              <a:defRPr/>
            </a:pPr>
            <a:r>
              <a:rPr lang="de-DE" dirty="0"/>
              <a:t>7</a:t>
            </a:r>
            <a:r>
              <a:rPr lang="de-DE"/>
              <a:t>.  Komputer </a:t>
            </a:r>
            <a:r>
              <a:rPr lang="de-DE" dirty="0"/>
              <a:t>Generasi Keenam (Abad 21)</a:t>
            </a:r>
          </a:p>
          <a:p>
            <a:pPr marL="630238" indent="-268288" eaLnBrk="1" fontAlgn="auto" hangingPunct="1">
              <a:lnSpc>
                <a:spcPct val="110000"/>
              </a:lnSpc>
              <a:spcAft>
                <a:spcPts val="0"/>
              </a:spcAft>
              <a:buFont typeface="Arial" panose="020B0604020202020204" pitchFamily="34" charset="0"/>
              <a:buChar char="•"/>
              <a:defRPr/>
            </a:pPr>
            <a:r>
              <a:rPr lang="en-US" dirty="0" err="1"/>
              <a:t>Generasi</a:t>
            </a:r>
            <a:r>
              <a:rPr lang="en-US" dirty="0"/>
              <a:t> </a:t>
            </a:r>
            <a:r>
              <a:rPr lang="en-US" dirty="0" err="1"/>
              <a:t>ini</a:t>
            </a:r>
            <a:r>
              <a:rPr lang="en-US" dirty="0"/>
              <a:t> </a:t>
            </a:r>
            <a:r>
              <a:rPr lang="en-US" dirty="0" err="1"/>
              <a:t>adalah</a:t>
            </a:r>
            <a:r>
              <a:rPr lang="en-US" dirty="0"/>
              <a:t> </a:t>
            </a:r>
            <a:r>
              <a:rPr lang="en-US" dirty="0" err="1"/>
              <a:t>generasi</a:t>
            </a:r>
            <a:r>
              <a:rPr lang="en-US" dirty="0"/>
              <a:t> </a:t>
            </a:r>
            <a:r>
              <a:rPr lang="en-US" dirty="0" err="1"/>
              <a:t>masa</a:t>
            </a:r>
            <a:r>
              <a:rPr lang="en-US" dirty="0"/>
              <a:t> </a:t>
            </a:r>
            <a:r>
              <a:rPr lang="en-US" dirty="0" err="1"/>
              <a:t>depan</a:t>
            </a:r>
            <a:r>
              <a:rPr lang="en-US" dirty="0"/>
              <a:t> yang </a:t>
            </a:r>
            <a:r>
              <a:rPr lang="en-US" dirty="0" err="1"/>
              <a:t>nantinya</a:t>
            </a:r>
            <a:r>
              <a:rPr lang="en-US" dirty="0"/>
              <a:t> </a:t>
            </a:r>
            <a:r>
              <a:rPr lang="en-US" dirty="0" err="1"/>
              <a:t>dikenal</a:t>
            </a:r>
            <a:r>
              <a:rPr lang="en-US" dirty="0"/>
              <a:t> </a:t>
            </a:r>
            <a:r>
              <a:rPr lang="en-US" dirty="0" err="1"/>
              <a:t>dengan</a:t>
            </a:r>
            <a:r>
              <a:rPr lang="en-US" dirty="0"/>
              <a:t> </a:t>
            </a:r>
            <a:r>
              <a:rPr lang="en-US" dirty="0" err="1"/>
              <a:t>Generasi</a:t>
            </a:r>
            <a:r>
              <a:rPr lang="en-US" dirty="0"/>
              <a:t> </a:t>
            </a:r>
            <a:r>
              <a:rPr lang="en-US" b="1" dirty="0"/>
              <a:t>Titanium.</a:t>
            </a:r>
          </a:p>
          <a:p>
            <a:pPr marL="0" indent="0" eaLnBrk="1" fontAlgn="auto" hangingPunct="1">
              <a:lnSpc>
                <a:spcPct val="110000"/>
              </a:lnSpc>
              <a:spcAft>
                <a:spcPts val="0"/>
              </a:spcAft>
              <a:buNone/>
              <a:defRPr/>
            </a:pPr>
            <a:endParaRPr lang="en-US" b="1"/>
          </a:p>
          <a:p>
            <a:pPr marL="0" indent="0" algn="just" eaLnBrk="1" fontAlgn="auto" hangingPunct="1">
              <a:lnSpc>
                <a:spcPct val="110000"/>
              </a:lnSpc>
              <a:spcAft>
                <a:spcPts val="0"/>
              </a:spcAft>
              <a:buFont typeface="Arial" panose="020B0604020202020204" pitchFamily="34" charset="0"/>
              <a:buNone/>
              <a:defRPr/>
            </a:pPr>
            <a:r>
              <a:rPr lang="en-US" sz="2400"/>
              <a:t>Hardware </a:t>
            </a:r>
            <a:r>
              <a:rPr lang="en-US" sz="2400" err="1"/>
              <a:t>komputer</a:t>
            </a:r>
            <a:r>
              <a:rPr lang="en-US" sz="2400"/>
              <a:t> yang mempunyai </a:t>
            </a:r>
            <a:r>
              <a:rPr lang="en-US" sz="2400" dirty="0" err="1"/>
              <a:t>fungsi</a:t>
            </a:r>
            <a:r>
              <a:rPr lang="en-US" sz="2400" dirty="0"/>
              <a:t> </a:t>
            </a:r>
            <a:r>
              <a:rPr lang="en-US" sz="2400" dirty="0" err="1"/>
              <a:t>tertentu</a:t>
            </a:r>
            <a:r>
              <a:rPr lang="en-US" sz="2400" dirty="0"/>
              <a:t> </a:t>
            </a:r>
            <a:r>
              <a:rPr lang="en-US" sz="2400" dirty="0" err="1"/>
              <a:t>seperti</a:t>
            </a:r>
            <a:r>
              <a:rPr lang="en-US" sz="2400" dirty="0"/>
              <a:t> monitor, keyboard, mouse, speaker, </a:t>
            </a:r>
            <a:r>
              <a:rPr lang="en-US" sz="2400" dirty="0" err="1"/>
              <a:t>maupun</a:t>
            </a:r>
            <a:r>
              <a:rPr lang="en-US" sz="2400" dirty="0"/>
              <a:t> </a:t>
            </a:r>
            <a:r>
              <a:rPr lang="en-US" sz="2400"/>
              <a:t>chasing beserta isinya </a:t>
            </a:r>
            <a:r>
              <a:rPr lang="en-US" sz="2400" dirty="0" err="1"/>
              <a:t>tidak</a:t>
            </a:r>
            <a:r>
              <a:rPr lang="en-US" sz="2400" dirty="0"/>
              <a:t> </a:t>
            </a:r>
            <a:r>
              <a:rPr lang="en-US" sz="2400" dirty="0" err="1"/>
              <a:t>lagi</a:t>
            </a:r>
            <a:r>
              <a:rPr lang="en-US" sz="2400" dirty="0"/>
              <a:t> </a:t>
            </a:r>
            <a:r>
              <a:rPr lang="en-US" sz="2400" dirty="0" err="1"/>
              <a:t>digunakan</a:t>
            </a:r>
            <a:r>
              <a:rPr lang="en-US" sz="2400" dirty="0"/>
              <a:t>. </a:t>
            </a:r>
            <a:r>
              <a:rPr lang="en-US" sz="2400" dirty="0" err="1"/>
              <a:t>Fungsi-fungsi</a:t>
            </a:r>
            <a:r>
              <a:rPr lang="en-US" sz="2400" dirty="0"/>
              <a:t> </a:t>
            </a:r>
            <a:r>
              <a:rPr lang="en-US" sz="2400" dirty="0" err="1"/>
              <a:t>dari</a:t>
            </a:r>
            <a:r>
              <a:rPr lang="en-US" sz="2400" dirty="0"/>
              <a:t> </a:t>
            </a:r>
            <a:r>
              <a:rPr lang="en-US" sz="2400" dirty="0" err="1"/>
              <a:t>setiap</a:t>
            </a:r>
            <a:r>
              <a:rPr lang="en-US" sz="2400" dirty="0"/>
              <a:t> hardware computer </a:t>
            </a:r>
            <a:r>
              <a:rPr lang="en-US" sz="2400" dirty="0" err="1"/>
              <a:t>tersebut</a:t>
            </a:r>
            <a:r>
              <a:rPr lang="en-US" sz="2400" dirty="0"/>
              <a:t> </a:t>
            </a:r>
            <a:r>
              <a:rPr lang="en-US" sz="2400" err="1"/>
              <a:t>nantinya</a:t>
            </a:r>
            <a:r>
              <a:rPr lang="en-US" sz="2400"/>
              <a:t> akan digantikan </a:t>
            </a:r>
            <a:r>
              <a:rPr lang="en-US" sz="2400" dirty="0" err="1"/>
              <a:t>oleh</a:t>
            </a:r>
            <a:r>
              <a:rPr lang="en-US" sz="2400" dirty="0"/>
              <a:t> </a:t>
            </a:r>
            <a:r>
              <a:rPr lang="en-US" sz="2400" dirty="0" err="1"/>
              <a:t>sebuah</a:t>
            </a:r>
            <a:r>
              <a:rPr lang="en-US" sz="2400" dirty="0"/>
              <a:t> </a:t>
            </a:r>
            <a:r>
              <a:rPr lang="en-US" sz="2400" dirty="0" err="1"/>
              <a:t>perangkat</a:t>
            </a:r>
            <a:r>
              <a:rPr lang="en-US" sz="2400" dirty="0"/>
              <a:t> yang </a:t>
            </a:r>
            <a:r>
              <a:rPr lang="en-US" sz="2400" dirty="0" err="1"/>
              <a:t>mempunyai</a:t>
            </a:r>
            <a:r>
              <a:rPr lang="en-US" sz="2400" dirty="0"/>
              <a:t> </a:t>
            </a:r>
            <a:r>
              <a:rPr lang="en-US" sz="2400" dirty="0" err="1"/>
              <a:t>kemampuan</a:t>
            </a:r>
            <a:r>
              <a:rPr lang="en-US" sz="2400" dirty="0"/>
              <a:t> </a:t>
            </a:r>
            <a:r>
              <a:rPr lang="en-US" sz="2400" dirty="0" err="1"/>
              <a:t>istimewa</a:t>
            </a:r>
            <a:r>
              <a:rPr lang="en-US" sz="2400" dirty="0"/>
              <a:t>. </a:t>
            </a:r>
            <a:r>
              <a:rPr lang="en-US" sz="2400" dirty="0" err="1"/>
              <a:t>Perangkat</a:t>
            </a:r>
            <a:r>
              <a:rPr lang="en-US" sz="2400" dirty="0"/>
              <a:t> </a:t>
            </a:r>
            <a:r>
              <a:rPr lang="en-US" sz="2400"/>
              <a:t>yang mini ini </a:t>
            </a:r>
            <a:r>
              <a:rPr lang="en-US" sz="2400" dirty="0" err="1"/>
              <a:t>nanti</a:t>
            </a:r>
            <a:r>
              <a:rPr lang="en-US" sz="2400" dirty="0"/>
              <a:t> </a:t>
            </a:r>
            <a:r>
              <a:rPr lang="en-US" sz="2400" dirty="0" err="1"/>
              <a:t>berisi</a:t>
            </a:r>
            <a:r>
              <a:rPr lang="en-US" sz="2400" dirty="0"/>
              <a:t> microchip yang </a:t>
            </a:r>
            <a:r>
              <a:rPr lang="en-US" sz="2400" dirty="0" err="1"/>
              <a:t>mempunyai</a:t>
            </a:r>
            <a:r>
              <a:rPr lang="en-US" sz="2400" dirty="0"/>
              <a:t> </a:t>
            </a:r>
            <a:r>
              <a:rPr lang="en-US" sz="2400" dirty="0" err="1"/>
              <a:t>kemampuan</a:t>
            </a:r>
            <a:r>
              <a:rPr lang="en-US" sz="2400" dirty="0"/>
              <a:t> </a:t>
            </a:r>
            <a:r>
              <a:rPr lang="en-US" sz="2400" dirty="0" err="1"/>
              <a:t>sama</a:t>
            </a:r>
            <a:r>
              <a:rPr lang="en-US" sz="2400" dirty="0"/>
              <a:t> </a:t>
            </a:r>
            <a:r>
              <a:rPr lang="en-US" sz="2400" dirty="0" err="1"/>
              <a:t>dengan</a:t>
            </a:r>
            <a:r>
              <a:rPr lang="en-US" sz="2400" dirty="0"/>
              <a:t> computer, </a:t>
            </a:r>
            <a:r>
              <a:rPr lang="en-US" sz="2400"/>
              <a:t>yang dapat memancarkan </a:t>
            </a:r>
            <a:r>
              <a:rPr lang="en-US" sz="2400" dirty="0" err="1"/>
              <a:t>sinar</a:t>
            </a:r>
            <a:r>
              <a:rPr lang="en-US" sz="2400" dirty="0"/>
              <a:t> hologram. </a:t>
            </a:r>
            <a:r>
              <a:rPr lang="en-US" sz="2400" dirty="0" err="1"/>
              <a:t>Sinar</a:t>
            </a:r>
            <a:r>
              <a:rPr lang="en-US" sz="2400" dirty="0"/>
              <a:t> hologram </a:t>
            </a:r>
            <a:r>
              <a:rPr lang="en-US" sz="2400" dirty="0" err="1"/>
              <a:t>tersebut</a:t>
            </a:r>
            <a:r>
              <a:rPr lang="en-US" sz="2400" dirty="0"/>
              <a:t> </a:t>
            </a:r>
            <a:r>
              <a:rPr lang="en-US" sz="2400" dirty="0" err="1"/>
              <a:t>mempunyai</a:t>
            </a:r>
            <a:r>
              <a:rPr lang="en-US" sz="2400" dirty="0"/>
              <a:t> </a:t>
            </a:r>
            <a:r>
              <a:rPr lang="en-US" sz="2400" dirty="0" err="1"/>
              <a:t>fungsi</a:t>
            </a:r>
            <a:r>
              <a:rPr lang="en-US" sz="2400" dirty="0"/>
              <a:t> </a:t>
            </a:r>
            <a:r>
              <a:rPr lang="en-US" sz="2400" dirty="0" err="1"/>
              <a:t>seperti</a:t>
            </a:r>
            <a:r>
              <a:rPr lang="en-US" sz="2400" dirty="0"/>
              <a:t> </a:t>
            </a:r>
            <a:r>
              <a:rPr lang="en-US" sz="2400" err="1"/>
              <a:t>menjadi</a:t>
            </a:r>
            <a:r>
              <a:rPr lang="en-US" sz="2400"/>
              <a:t> screen display </a:t>
            </a:r>
            <a:r>
              <a:rPr lang="en-US" sz="2400" dirty="0" err="1"/>
              <a:t>dan</a:t>
            </a:r>
            <a:r>
              <a:rPr lang="en-US" sz="2400" dirty="0"/>
              <a:t> keyboard.</a:t>
            </a:r>
            <a:endParaRPr lang="en-US" sz="2300" dirty="0"/>
          </a:p>
        </p:txBody>
      </p:sp>
      <p:sp>
        <p:nvSpPr>
          <p:cNvPr id="2" name="AutoShape 6" descr="Hasil gambar untuk Komputer Generasi Keenam (Abad 21)"/>
          <p:cNvSpPr>
            <a:spLocks noChangeAspect="1" noChangeArrowheads="1"/>
          </p:cNvSpPr>
          <p:nvPr/>
        </p:nvSpPr>
        <p:spPr bwMode="auto">
          <a:xfrm>
            <a:off x="155575" y="-800100"/>
            <a:ext cx="2743200" cy="166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24584" name="Picture 8" descr="Komputer Generasi Keli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1522" y="1692219"/>
            <a:ext cx="3170242" cy="1933849"/>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descr="https://bierpinter.com/wp-content/uploads/2018/01/Generasi-Keli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2089" y="4004442"/>
            <a:ext cx="3219676" cy="2128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6" presetClass="entr" presetSubtype="32" fill="hold" nodeType="afterEffect">
                                  <p:stCondLst>
                                    <p:cond delay="0"/>
                                  </p:stCondLst>
                                  <p:childTnLst>
                                    <p:set>
                                      <p:cBhvr>
                                        <p:cTn id="12" dur="1" fill="hold">
                                          <p:stCondLst>
                                            <p:cond delay="0"/>
                                          </p:stCondLst>
                                        </p:cTn>
                                        <p:tgtEl>
                                          <p:spTgt spid="24584"/>
                                        </p:tgtEl>
                                        <p:attrNameLst>
                                          <p:attrName>style.visibility</p:attrName>
                                        </p:attrNameLst>
                                      </p:cBhvr>
                                      <p:to>
                                        <p:strVal val="visible"/>
                                      </p:to>
                                    </p:set>
                                    <p:animEffect transition="in" filter="circle(out)">
                                      <p:cBhvr>
                                        <p:cTn id="13" dur="2000"/>
                                        <p:tgtEl>
                                          <p:spTgt spid="24584"/>
                                        </p:tgtEl>
                                      </p:cBhvr>
                                    </p:animEffect>
                                  </p:childTnLst>
                                </p:cTn>
                              </p:par>
                            </p:childTnLst>
                          </p:cTn>
                        </p:par>
                        <p:par>
                          <p:cTn id="14" fill="hold">
                            <p:stCondLst>
                              <p:cond delay="3000"/>
                            </p:stCondLst>
                            <p:childTnLst>
                              <p:par>
                                <p:cTn id="15" presetID="6" presetClass="entr" presetSubtype="32" fill="hold" nodeType="afterEffect">
                                  <p:stCondLst>
                                    <p:cond delay="0"/>
                                  </p:stCondLst>
                                  <p:childTnLst>
                                    <p:set>
                                      <p:cBhvr>
                                        <p:cTn id="16" dur="1" fill="hold">
                                          <p:stCondLst>
                                            <p:cond delay="0"/>
                                          </p:stCondLst>
                                        </p:cTn>
                                        <p:tgtEl>
                                          <p:spTgt spid="24586"/>
                                        </p:tgtEl>
                                        <p:attrNameLst>
                                          <p:attrName>style.visibility</p:attrName>
                                        </p:attrNameLst>
                                      </p:cBhvr>
                                      <p:to>
                                        <p:strVal val="visible"/>
                                      </p:to>
                                    </p:set>
                                    <p:animEffect transition="in" filter="circle(out)">
                                      <p:cBhvr>
                                        <p:cTn id="17" dur="20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075" y="763588"/>
            <a:ext cx="9128125" cy="1293812"/>
          </a:xfrm>
        </p:spPr>
        <p:txBody>
          <a:bodyPr/>
          <a:lstStyle/>
          <a:p>
            <a:pPr eaLnBrk="1" fontAlgn="auto" hangingPunct="1">
              <a:spcAft>
                <a:spcPts val="0"/>
              </a:spcAft>
              <a:defRPr/>
            </a:pPr>
            <a:r>
              <a:rPr lang="en-US" sz="3500" b="1" dirty="0" err="1"/>
              <a:t>Perkembangan</a:t>
            </a:r>
            <a:r>
              <a:rPr lang="en-US" sz="3500" b="1" dirty="0"/>
              <a:t> </a:t>
            </a:r>
            <a:r>
              <a:rPr lang="en-US" sz="3500" b="1" dirty="0" err="1"/>
              <a:t>teknologi</a:t>
            </a:r>
            <a:r>
              <a:rPr lang="en-US" sz="3500" b="1" dirty="0"/>
              <a:t> </a:t>
            </a:r>
            <a:r>
              <a:rPr lang="en-US" sz="3500" b="1" dirty="0" err="1"/>
              <a:t>komputer</a:t>
            </a:r>
            <a:endParaRPr lang="en-US" sz="3500" b="1" dirty="0"/>
          </a:p>
        </p:txBody>
      </p:sp>
      <p:sp>
        <p:nvSpPr>
          <p:cNvPr id="3" name="Content Placeholder 2"/>
          <p:cNvSpPr>
            <a:spLocks noGrp="1"/>
          </p:cNvSpPr>
          <p:nvPr>
            <p:ph idx="1"/>
          </p:nvPr>
        </p:nvSpPr>
        <p:spPr/>
        <p:txBody>
          <a:bodyPr/>
          <a:lstStyle/>
          <a:p>
            <a:pPr algn="just" eaLnBrk="1" hangingPunct="1"/>
            <a:r>
              <a:rPr lang="en-US" altLang="id-ID" sz="2500"/>
              <a:t>Komputer yang kita kenal saat ini adalah hasil pengembangan teknologi elektronika dan informatika sehingga bentuk komputer yang asalnya berukuran besar dan membutuhkan tempat yang besar, sekarang berbentuk kecil dengan kemampuan yang besar.</a:t>
            </a:r>
          </a:p>
          <a:p>
            <a:pPr algn="just" eaLnBrk="1" hangingPunct="1"/>
            <a:endParaRPr lang="en-US" altLang="id-ID" sz="2500"/>
          </a:p>
          <a:p>
            <a:pPr algn="just" eaLnBrk="1" hangingPunct="1"/>
            <a:r>
              <a:rPr lang="en-US" altLang="id-ID" sz="2500"/>
              <a:t>Kemajuan industri komponen elektronika </a:t>
            </a:r>
            <a:r>
              <a:rPr lang="en-US" altLang="id-ID" sz="2500" i="1"/>
              <a:t>IC (integrated circuit) </a:t>
            </a:r>
            <a:r>
              <a:rPr lang="en-US" altLang="id-ID" sz="2500"/>
              <a:t>telah mendorong terciptanya berbagai perangkat </a:t>
            </a:r>
            <a:r>
              <a:rPr lang="en-US" altLang="id-ID" sz="2500" i="1"/>
              <a:t>chip IC </a:t>
            </a:r>
            <a:r>
              <a:rPr lang="en-US" altLang="id-ID" sz="2500"/>
              <a:t>yg beragam dan mendukung berbagai keperluan pembuatan produk elektronik.</a:t>
            </a:r>
          </a:p>
          <a:p>
            <a:pPr algn="just" eaLnBrk="1" hangingPunct="1"/>
            <a:endParaRPr lang="en-US" altLang="id-ID" sz="25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813425" y="914400"/>
            <a:ext cx="5916613" cy="979488"/>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itle 1"/>
          <p:cNvSpPr>
            <a:spLocks noGrp="1"/>
          </p:cNvSpPr>
          <p:nvPr>
            <p:ph type="title"/>
          </p:nvPr>
        </p:nvSpPr>
        <p:spPr>
          <a:xfrm>
            <a:off x="5813424" y="763588"/>
            <a:ext cx="5916613" cy="1293812"/>
          </a:xfrm>
        </p:spPr>
        <p:txBody>
          <a:bodyPr>
            <a:normAutofit fontScale="90000"/>
          </a:bodyPr>
          <a:lstStyle/>
          <a:p>
            <a:pPr algn="ctr" eaLnBrk="1" fontAlgn="auto" hangingPunct="1">
              <a:spcAft>
                <a:spcPts val="0"/>
              </a:spcAft>
              <a:defRPr/>
            </a:pPr>
            <a:r>
              <a:rPr lang="en-US" b="1" dirty="0" err="1"/>
              <a:t>Manfaat</a:t>
            </a:r>
            <a:r>
              <a:rPr lang="en-US" b="1" dirty="0"/>
              <a:t> </a:t>
            </a:r>
            <a:r>
              <a:rPr lang="en-US" b="1" dirty="0" err="1"/>
              <a:t>Komputer</a:t>
            </a:r>
            <a:endParaRPr lang="en-US" b="1" dirty="0"/>
          </a:p>
        </p:txBody>
      </p:sp>
      <p:sp>
        <p:nvSpPr>
          <p:cNvPr id="5" name="Content Placeholder 2"/>
          <p:cNvSpPr>
            <a:spLocks noGrp="1"/>
          </p:cNvSpPr>
          <p:nvPr>
            <p:ph idx="1"/>
          </p:nvPr>
        </p:nvSpPr>
        <p:spPr/>
        <p:txBody>
          <a:bodyPr rtlCol="0">
            <a:normAutofit fontScale="92500" lnSpcReduction="10000"/>
          </a:bodyPr>
          <a:lstStyle/>
          <a:p>
            <a:pPr marL="725488" indent="-725488" eaLnBrk="1" fontAlgn="auto" hangingPunct="1">
              <a:spcAft>
                <a:spcPts val="0"/>
              </a:spcAft>
              <a:buFont typeface="Arial" panose="020B0604020202020204" pitchFamily="34" charset="0"/>
              <a:buAutoNum type="arabicPeriod"/>
              <a:defRPr/>
            </a:pPr>
            <a:r>
              <a:rPr lang="en-US" sz="3000" dirty="0" err="1"/>
              <a:t>Komputer</a:t>
            </a:r>
            <a:r>
              <a:rPr lang="en-US" sz="3000" dirty="0"/>
              <a:t> </a:t>
            </a:r>
            <a:r>
              <a:rPr lang="en-US" sz="3000" dirty="0" err="1"/>
              <a:t>sebagai</a:t>
            </a:r>
            <a:r>
              <a:rPr lang="en-US" sz="3000" dirty="0"/>
              <a:t> </a:t>
            </a:r>
            <a:r>
              <a:rPr lang="en-US" sz="3000" dirty="0" err="1"/>
              <a:t>sarana</a:t>
            </a:r>
            <a:r>
              <a:rPr lang="en-US" sz="3000" dirty="0"/>
              <a:t> </a:t>
            </a:r>
            <a:r>
              <a:rPr lang="en-US" sz="3000" dirty="0" err="1"/>
              <a:t>mempermudah</a:t>
            </a:r>
            <a:r>
              <a:rPr lang="en-US" sz="3000" dirty="0"/>
              <a:t> </a:t>
            </a:r>
            <a:r>
              <a:rPr lang="en-US" sz="3000" dirty="0" err="1"/>
              <a:t>kerja</a:t>
            </a:r>
            <a:r>
              <a:rPr lang="en-US" sz="3000" dirty="0"/>
              <a:t> </a:t>
            </a:r>
          </a:p>
          <a:p>
            <a:pPr marL="725488" indent="-725488" eaLnBrk="1" fontAlgn="auto" hangingPunct="1">
              <a:spcAft>
                <a:spcPts val="0"/>
              </a:spcAft>
              <a:buFont typeface="Arial" panose="020B0604020202020204" pitchFamily="34" charset="0"/>
              <a:buAutoNum type="arabicPeriod"/>
              <a:defRPr/>
            </a:pPr>
            <a:r>
              <a:rPr lang="en-US" sz="3000" err="1"/>
              <a:t>Komputer</a:t>
            </a:r>
            <a:r>
              <a:rPr lang="en-US" sz="3000"/>
              <a:t> </a:t>
            </a:r>
            <a:r>
              <a:rPr lang="en-US" sz="3000" err="1"/>
              <a:t>s</a:t>
            </a:r>
            <a:r>
              <a:rPr lang="en-US" sz="3000"/>
              <a:t>ebagai </a:t>
            </a:r>
            <a:r>
              <a:rPr lang="en-US" sz="3000" err="1"/>
              <a:t>s</a:t>
            </a:r>
            <a:r>
              <a:rPr lang="en-US" sz="3000"/>
              <a:t>arana </a:t>
            </a:r>
            <a:r>
              <a:rPr lang="en-US" sz="3000" dirty="0" err="1"/>
              <a:t>k</a:t>
            </a:r>
            <a:r>
              <a:rPr lang="en-US" sz="3000"/>
              <a:t>omunikasi</a:t>
            </a:r>
            <a:endParaRPr lang="en-US" sz="3000" dirty="0"/>
          </a:p>
          <a:p>
            <a:pPr marL="725488" indent="-725488" eaLnBrk="1" fontAlgn="auto" hangingPunct="1">
              <a:spcAft>
                <a:spcPts val="0"/>
              </a:spcAft>
              <a:buFont typeface="Arial" panose="020B0604020202020204" pitchFamily="34" charset="0"/>
              <a:buAutoNum type="arabicPeriod"/>
              <a:defRPr/>
            </a:pPr>
            <a:r>
              <a:rPr lang="en-US" sz="3000" dirty="0" err="1"/>
              <a:t>Komputer</a:t>
            </a:r>
            <a:r>
              <a:rPr lang="en-US" sz="3000" dirty="0"/>
              <a:t> </a:t>
            </a:r>
            <a:r>
              <a:rPr lang="en-US" sz="3000" err="1"/>
              <a:t>sebagai</a:t>
            </a:r>
            <a:r>
              <a:rPr lang="en-US" sz="3000"/>
              <a:t> alat </a:t>
            </a:r>
            <a:r>
              <a:rPr lang="en-US" sz="3000" dirty="0" err="1"/>
              <a:t>h</a:t>
            </a:r>
            <a:r>
              <a:rPr lang="en-US" sz="3000"/>
              <a:t>iburan</a:t>
            </a:r>
            <a:endParaRPr lang="en-US" sz="3000" dirty="0"/>
          </a:p>
          <a:p>
            <a:pPr marL="725488" indent="-725488" eaLnBrk="1" fontAlgn="auto" hangingPunct="1">
              <a:spcAft>
                <a:spcPts val="0"/>
              </a:spcAft>
              <a:buFont typeface="Arial" panose="020B0604020202020204" pitchFamily="34" charset="0"/>
              <a:buAutoNum type="arabicPeriod"/>
              <a:defRPr/>
            </a:pPr>
            <a:r>
              <a:rPr lang="en-US" sz="3000" err="1"/>
              <a:t>Komputer</a:t>
            </a:r>
            <a:r>
              <a:rPr lang="en-US" sz="3000"/>
              <a:t> </a:t>
            </a:r>
            <a:r>
              <a:rPr lang="en-US" sz="3000" dirty="0" err="1"/>
              <a:t>s</a:t>
            </a:r>
            <a:r>
              <a:rPr lang="en-US" sz="3000"/>
              <a:t>ebagai </a:t>
            </a:r>
            <a:r>
              <a:rPr lang="en-US" sz="3000" dirty="0" err="1"/>
              <a:t>Alat</a:t>
            </a:r>
            <a:r>
              <a:rPr lang="en-US" sz="3000" dirty="0"/>
              <a:t> </a:t>
            </a:r>
            <a:r>
              <a:rPr lang="en-US" sz="3000" dirty="0" err="1"/>
              <a:t>Pendidikan</a:t>
            </a:r>
            <a:endParaRPr lang="en-US" sz="3000" dirty="0"/>
          </a:p>
          <a:p>
            <a:pPr marL="725488" indent="-725488" eaLnBrk="1" fontAlgn="auto" hangingPunct="1">
              <a:spcAft>
                <a:spcPts val="0"/>
              </a:spcAft>
              <a:buFont typeface="Arial" panose="020B0604020202020204" pitchFamily="34" charset="0"/>
              <a:buAutoNum type="arabicPeriod"/>
              <a:defRPr/>
            </a:pPr>
            <a:r>
              <a:rPr lang="it-IT" sz="3000"/>
              <a:t>Komputer sebagai sarana </a:t>
            </a:r>
            <a:r>
              <a:rPr lang="it-IT" sz="3000" dirty="0"/>
              <a:t>i</a:t>
            </a:r>
            <a:r>
              <a:rPr lang="it-IT" sz="3000"/>
              <a:t>nformasi</a:t>
            </a:r>
            <a:endParaRPr lang="it-IT" sz="3000" dirty="0"/>
          </a:p>
          <a:p>
            <a:pPr marL="725488" indent="-725488" eaLnBrk="1" fontAlgn="auto" hangingPunct="1">
              <a:spcAft>
                <a:spcPts val="0"/>
              </a:spcAft>
              <a:buFont typeface="Arial" panose="020B0604020202020204" pitchFamily="34" charset="0"/>
              <a:buAutoNum type="arabicPeriod"/>
              <a:defRPr/>
            </a:pPr>
            <a:r>
              <a:rPr lang="it-IT" sz="3000"/>
              <a:t>Komputer sebagai sarana </a:t>
            </a:r>
            <a:r>
              <a:rPr lang="it-IT" sz="3000" dirty="0"/>
              <a:t>u</a:t>
            </a:r>
            <a:r>
              <a:rPr lang="it-IT" sz="3000"/>
              <a:t>saha</a:t>
            </a:r>
            <a:endParaRPr lang="it-IT" sz="3000" dirty="0"/>
          </a:p>
          <a:p>
            <a:pPr marL="725488" indent="-725488" eaLnBrk="1" fontAlgn="auto" hangingPunct="1">
              <a:spcAft>
                <a:spcPts val="0"/>
              </a:spcAft>
              <a:buFont typeface="Arial" panose="020B0604020202020204" pitchFamily="34" charset="0"/>
              <a:buAutoNum type="arabicPeriod"/>
              <a:defRPr/>
            </a:pPr>
            <a:r>
              <a:rPr lang="en-US" sz="3000" err="1"/>
              <a:t>Komputer</a:t>
            </a:r>
            <a:r>
              <a:rPr lang="en-US" sz="3000"/>
              <a:t> </a:t>
            </a:r>
            <a:r>
              <a:rPr lang="en-US" sz="3000" err="1"/>
              <a:t>s</a:t>
            </a:r>
            <a:r>
              <a:rPr lang="en-US" sz="3000"/>
              <a:t>ebagai </a:t>
            </a:r>
            <a:r>
              <a:rPr lang="en-US" sz="3000" err="1"/>
              <a:t>s</a:t>
            </a:r>
            <a:r>
              <a:rPr lang="en-US" sz="3000"/>
              <a:t>arana </a:t>
            </a:r>
            <a:r>
              <a:rPr lang="en-US" sz="3000" dirty="0" err="1"/>
              <a:t>k</a:t>
            </a:r>
            <a:r>
              <a:rPr lang="en-US" sz="3000"/>
              <a:t>ontrol</a:t>
            </a:r>
            <a:endParaRPr lang="en-US" sz="3000" dirty="0"/>
          </a:p>
          <a:p>
            <a:pPr marL="725488" indent="-725488" eaLnBrk="1" fontAlgn="auto" hangingPunct="1">
              <a:spcAft>
                <a:spcPts val="0"/>
              </a:spcAft>
              <a:buFont typeface="Arial" panose="020B0604020202020204" pitchFamily="34" charset="0"/>
              <a:buAutoNum type="arabicPeriod"/>
              <a:defRPr/>
            </a:pPr>
            <a:r>
              <a:rPr lang="en-US" sz="3000" err="1"/>
              <a:t>Komputer</a:t>
            </a:r>
            <a:r>
              <a:rPr lang="en-US" sz="3000"/>
              <a:t> </a:t>
            </a:r>
            <a:r>
              <a:rPr lang="en-US" sz="3000" err="1"/>
              <a:t>s</a:t>
            </a:r>
            <a:r>
              <a:rPr lang="en-US" sz="3000"/>
              <a:t>ebagai </a:t>
            </a:r>
            <a:r>
              <a:rPr lang="en-US" sz="3000" err="1"/>
              <a:t>s</a:t>
            </a:r>
            <a:r>
              <a:rPr lang="en-US" sz="3000"/>
              <a:t>arana </a:t>
            </a:r>
            <a:r>
              <a:rPr lang="en-US" sz="3000" err="1"/>
              <a:t>a</a:t>
            </a:r>
            <a:r>
              <a:rPr lang="en-US" sz="3000"/>
              <a:t>lat </a:t>
            </a:r>
            <a:r>
              <a:rPr lang="en-US" sz="3000" dirty="0" err="1"/>
              <a:t>k</a:t>
            </a:r>
            <a:r>
              <a:rPr lang="en-US" sz="3000"/>
              <a:t>esehatan</a:t>
            </a:r>
            <a:endParaRPr lang="en-US" sz="3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11862" y="2932387"/>
            <a:ext cx="1718176" cy="263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1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circle(in)">
                                      <p:cBhvr>
                                        <p:cTn id="27" dur="10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circle(in)">
                                      <p:cBhvr>
                                        <p:cTn id="32" dur="10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circle(in)">
                                      <p:cBhvr>
                                        <p:cTn id="37" dur="10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circle(in)">
                                      <p:cBhvr>
                                        <p:cTn id="42" dur="10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circle(in)">
                                      <p:cBhvr>
                                        <p:cTn id="47" dur="1000"/>
                                        <p:tgtEl>
                                          <p:spTgt spid="5">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circle(in)">
                                      <p:cBhvr>
                                        <p:cTn id="52" dur="1000"/>
                                        <p:tgtEl>
                                          <p:spTgt spid="5">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Effect transition="in" filter="circle(in)">
                                      <p:cBhvr>
                                        <p:cTn id="57"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88091" y="1163781"/>
            <a:ext cx="10692043" cy="151506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3" name="Content Placeholder 2"/>
          <p:cNvSpPr>
            <a:spLocks noGrp="1"/>
          </p:cNvSpPr>
          <p:nvPr>
            <p:ph idx="1"/>
          </p:nvPr>
        </p:nvSpPr>
        <p:spPr>
          <a:xfrm>
            <a:off x="725488" y="1604068"/>
            <a:ext cx="11017250" cy="825391"/>
          </a:xfrm>
        </p:spPr>
        <p:txBody>
          <a:bodyPr/>
          <a:lstStyle/>
          <a:p>
            <a:pPr marL="0" indent="0" algn="ctr" eaLnBrk="1" hangingPunct="1">
              <a:buFont typeface="Arial" charset="0"/>
              <a:buNone/>
            </a:pPr>
            <a:r>
              <a:rPr lang="en-US" altLang="id-ID" sz="3500" b="1" dirty="0"/>
              <a:t>KONSEP DASAR DAN TEKNOLOGI KOMPUTER</a:t>
            </a:r>
          </a:p>
        </p:txBody>
      </p:sp>
      <p:pic>
        <p:nvPicPr>
          <p:cNvPr id="2050" name="Picture 2" descr="Manfaat Teknologi Informasi bagi Perusahaan | hestanto">
            <a:extLst>
              <a:ext uri="{FF2B5EF4-FFF2-40B4-BE49-F238E27FC236}">
                <a16:creationId xmlns:a16="http://schemas.microsoft.com/office/drawing/2014/main" id="{2A052F19-CF9B-6095-5BA8-20292BD44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307" y="2869746"/>
            <a:ext cx="8249344" cy="38616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57145" y="346841"/>
            <a:ext cx="7772892" cy="979488"/>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p:nvPr>
        </p:nvSpPr>
        <p:spPr>
          <a:xfrm>
            <a:off x="3957145" y="400981"/>
            <a:ext cx="7772892" cy="925348"/>
          </a:xfrm>
        </p:spPr>
        <p:txBody>
          <a:bodyPr>
            <a:normAutofit/>
          </a:bodyPr>
          <a:lstStyle/>
          <a:p>
            <a:pPr algn="ctr" eaLnBrk="1" fontAlgn="auto" hangingPunct="1">
              <a:spcAft>
                <a:spcPts val="0"/>
              </a:spcAft>
              <a:defRPr/>
            </a:pPr>
            <a:r>
              <a:rPr lang="en-US" sz="3200" b="1"/>
              <a:t>kerugian penggunaan </a:t>
            </a:r>
            <a:r>
              <a:rPr lang="en-US" sz="3200" b="1" dirty="0" err="1"/>
              <a:t>Komputer</a:t>
            </a:r>
            <a:endParaRPr lang="en-US" sz="3200" b="1" dirty="0"/>
          </a:p>
        </p:txBody>
      </p:sp>
      <p:sp>
        <p:nvSpPr>
          <p:cNvPr id="6" name="Rectangle 5"/>
          <p:cNvSpPr/>
          <p:nvPr/>
        </p:nvSpPr>
        <p:spPr>
          <a:xfrm>
            <a:off x="599089" y="1554199"/>
            <a:ext cx="10893973" cy="5235279"/>
          </a:xfrm>
          <a:prstGeom prst="rect">
            <a:avLst/>
          </a:prstGeom>
        </p:spPr>
        <p:txBody>
          <a:bodyPr wrap="square">
            <a:spAutoFit/>
          </a:bodyPr>
          <a:lstStyle/>
          <a:p>
            <a:pPr marL="457200" lvl="0" indent="-457200" algn="just" eaLnBrk="1" fontAlgn="auto" hangingPunct="1">
              <a:lnSpc>
                <a:spcPct val="90000"/>
              </a:lnSpc>
              <a:spcBef>
                <a:spcPts val="1000"/>
              </a:spcBef>
              <a:spcAft>
                <a:spcPts val="0"/>
              </a:spcAft>
              <a:buFont typeface="Arial" panose="020B0604020202020204" pitchFamily="34" charset="0"/>
              <a:buAutoNum type="arabicPeriod"/>
              <a:defRPr/>
            </a:pPr>
            <a:r>
              <a:rPr lang="id-ID" sz="2400" b="1">
                <a:latin typeface="Arial Narrow" panose="020B0606020202030204" pitchFamily="34" charset="0"/>
              </a:rPr>
              <a:t>Membuat lupa waktu dan boros listrik</a:t>
            </a:r>
          </a:p>
          <a:p>
            <a:pPr marL="457200" lvl="0" indent="-457200" algn="just" eaLnBrk="1" fontAlgn="auto" hangingPunct="1">
              <a:lnSpc>
                <a:spcPct val="90000"/>
              </a:lnSpc>
              <a:spcBef>
                <a:spcPts val="1000"/>
              </a:spcBef>
              <a:spcAft>
                <a:spcPts val="0"/>
              </a:spcAft>
              <a:buFont typeface="Arial" panose="020B0604020202020204" pitchFamily="34" charset="0"/>
              <a:buAutoNum type="arabicPeriod"/>
              <a:defRPr/>
            </a:pPr>
            <a:r>
              <a:rPr lang="id-ID" sz="2400" b="1">
                <a:latin typeface="Arial Narrow" panose="020B0606020202030204" pitchFamily="34" charset="0"/>
              </a:rPr>
              <a:t>Komunikasi menjadi hampa</a:t>
            </a:r>
          </a:p>
          <a:p>
            <a:pPr marL="457200" lvl="0" indent="-457200" algn="just" eaLnBrk="1" fontAlgn="auto" hangingPunct="1">
              <a:lnSpc>
                <a:spcPct val="90000"/>
              </a:lnSpc>
              <a:spcBef>
                <a:spcPts val="1000"/>
              </a:spcBef>
              <a:spcAft>
                <a:spcPts val="0"/>
              </a:spcAft>
              <a:buFont typeface="Arial" panose="020B0604020202020204" pitchFamily="34" charset="0"/>
              <a:buAutoNum type="arabicPeriod"/>
              <a:defRPr/>
            </a:pPr>
            <a:r>
              <a:rPr lang="id-ID" sz="2400" b="1">
                <a:latin typeface="Arial Narrow" panose="020B0606020202030204" pitchFamily="34" charset="0"/>
              </a:rPr>
              <a:t>Menimbulkan penyakit</a:t>
            </a:r>
          </a:p>
          <a:p>
            <a:pPr marL="457200" lvl="0" indent="-457200" algn="just" eaLnBrk="1" fontAlgn="auto" hangingPunct="1">
              <a:lnSpc>
                <a:spcPct val="90000"/>
              </a:lnSpc>
              <a:spcBef>
                <a:spcPts val="1000"/>
              </a:spcBef>
              <a:spcAft>
                <a:spcPts val="0"/>
              </a:spcAft>
              <a:buFont typeface="Arial" panose="020B0604020202020204" pitchFamily="34" charset="0"/>
              <a:buAutoNum type="arabicPeriod"/>
              <a:defRPr/>
            </a:pPr>
            <a:r>
              <a:rPr lang="id-ID" sz="2400" b="1">
                <a:latin typeface="Arial Narrow" panose="020B0606020202030204" pitchFamily="34" charset="0"/>
              </a:rPr>
              <a:t>Membuat malas beraktivitas</a:t>
            </a:r>
          </a:p>
          <a:p>
            <a:pPr marL="457200" lvl="0" indent="-457200" algn="just" eaLnBrk="1" fontAlgn="auto" hangingPunct="1">
              <a:lnSpc>
                <a:spcPct val="90000"/>
              </a:lnSpc>
              <a:spcBef>
                <a:spcPts val="1000"/>
              </a:spcBef>
              <a:spcAft>
                <a:spcPts val="0"/>
              </a:spcAft>
              <a:buFont typeface="Arial" panose="020B0604020202020204" pitchFamily="34" charset="0"/>
              <a:buAutoNum type="arabicPeriod"/>
              <a:defRPr/>
            </a:pPr>
            <a:r>
              <a:rPr lang="id-ID" sz="2400" b="1">
                <a:latin typeface="Arial Narrow" panose="020B0606020202030204" pitchFamily="34" charset="0"/>
              </a:rPr>
              <a:t>Penyalahgunaan masalah keuangan</a:t>
            </a:r>
          </a:p>
          <a:p>
            <a:pPr marL="457200" lvl="0" indent="-457200" algn="just" eaLnBrk="1" fontAlgn="auto" hangingPunct="1">
              <a:lnSpc>
                <a:spcPct val="90000"/>
              </a:lnSpc>
              <a:spcBef>
                <a:spcPts val="1000"/>
              </a:spcBef>
              <a:spcAft>
                <a:spcPts val="0"/>
              </a:spcAft>
              <a:buFont typeface="Arial" panose="020B0604020202020204" pitchFamily="34" charset="0"/>
              <a:buAutoNum type="arabicPeriod"/>
              <a:defRPr/>
            </a:pPr>
            <a:r>
              <a:rPr lang="id-ID" sz="2400" b="1">
                <a:latin typeface="Arial Narrow" panose="020B0606020202030204" pitchFamily="34" charset="0"/>
              </a:rPr>
              <a:t>Membuat anak meniru kejahatan baru</a:t>
            </a:r>
          </a:p>
          <a:p>
            <a:pPr marL="457200" lvl="0" indent="-457200" algn="just" eaLnBrk="1" fontAlgn="auto" hangingPunct="1">
              <a:lnSpc>
                <a:spcPct val="90000"/>
              </a:lnSpc>
              <a:spcBef>
                <a:spcPts val="1000"/>
              </a:spcBef>
              <a:spcAft>
                <a:spcPts val="0"/>
              </a:spcAft>
              <a:buFont typeface="Arial" panose="020B0604020202020204" pitchFamily="34" charset="0"/>
              <a:buAutoNum type="arabicPeriod"/>
              <a:defRPr/>
            </a:pPr>
            <a:r>
              <a:rPr lang="id-ID" sz="2400" b="1">
                <a:latin typeface="Arial Narrow" panose="020B0606020202030204" pitchFamily="34" charset="0"/>
              </a:rPr>
              <a:t>Penyalahgunaan tindak </a:t>
            </a:r>
            <a:r>
              <a:rPr lang="en-US" sz="2400" b="1">
                <a:latin typeface="Arial Narrow" panose="020B0606020202030204" pitchFamily="34" charset="0"/>
              </a:rPr>
              <a:t>k</a:t>
            </a:r>
            <a:r>
              <a:rPr lang="id-ID" sz="2400" b="1">
                <a:latin typeface="Arial Narrow" panose="020B0606020202030204" pitchFamily="34" charset="0"/>
              </a:rPr>
              <a:t>riminal asusila</a:t>
            </a:r>
          </a:p>
          <a:p>
            <a:pPr marL="457200" lvl="0" indent="-457200" algn="just" eaLnBrk="1" fontAlgn="auto" hangingPunct="1">
              <a:lnSpc>
                <a:spcPct val="90000"/>
              </a:lnSpc>
              <a:spcBef>
                <a:spcPts val="1000"/>
              </a:spcBef>
              <a:spcAft>
                <a:spcPts val="0"/>
              </a:spcAft>
              <a:buFont typeface="Arial" panose="020B0604020202020204" pitchFamily="34" charset="0"/>
              <a:buAutoNum type="arabicPeriod"/>
              <a:defRPr/>
            </a:pPr>
            <a:r>
              <a:rPr lang="id-ID" sz="2400" b="1">
                <a:latin typeface="Arial Narrow" panose="020B0606020202030204" pitchFamily="34" charset="0"/>
              </a:rPr>
              <a:t>Timbul pengangguran karena tidak semua orang bisa menggunakan computer dan membutuhkan keahlian khusus</a:t>
            </a:r>
          </a:p>
          <a:p>
            <a:pPr marL="457200" lvl="0" indent="-457200" algn="just" eaLnBrk="1" fontAlgn="auto" hangingPunct="1">
              <a:lnSpc>
                <a:spcPct val="90000"/>
              </a:lnSpc>
              <a:spcBef>
                <a:spcPts val="1000"/>
              </a:spcBef>
              <a:spcAft>
                <a:spcPts val="0"/>
              </a:spcAft>
              <a:buFont typeface="Arial" panose="020B0604020202020204" pitchFamily="34" charset="0"/>
              <a:buAutoNum type="arabicPeriod"/>
              <a:defRPr/>
            </a:pPr>
            <a:r>
              <a:rPr lang="id-ID" sz="2400" b="1">
                <a:latin typeface="Arial Narrow" panose="020B0606020202030204" pitchFamily="34" charset="0"/>
              </a:rPr>
              <a:t>Muncul perilaku individualistis, ketergantungan dan perilaku egoisme</a:t>
            </a:r>
          </a:p>
          <a:p>
            <a:pPr marL="457200" lvl="0" indent="-457200" algn="just" eaLnBrk="1" fontAlgn="auto" hangingPunct="1">
              <a:lnSpc>
                <a:spcPct val="90000"/>
              </a:lnSpc>
              <a:spcBef>
                <a:spcPts val="1000"/>
              </a:spcBef>
              <a:spcAft>
                <a:spcPts val="0"/>
              </a:spcAft>
              <a:buFont typeface="Arial" panose="020B0604020202020204" pitchFamily="34" charset="0"/>
              <a:buAutoNum type="arabicPeriod"/>
              <a:defRPr/>
            </a:pPr>
            <a:r>
              <a:rPr lang="id-ID" sz="2400" b="1">
                <a:latin typeface="Arial Narrow" panose="020B0606020202030204" pitchFamily="34" charset="0"/>
              </a:rPr>
              <a:t>Apabila pengguna melakukan kesalahan, computer akan melakukan kesalahan tersebut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570" y="1885641"/>
            <a:ext cx="2630467" cy="2408799"/>
          </a:xfrm>
          <a:prstGeom prst="rect">
            <a:avLst/>
          </a:prstGeom>
        </p:spPr>
      </p:pic>
    </p:spTree>
    <p:extLst>
      <p:ext uri="{BB962C8B-B14F-4D97-AF65-F5344CB8AC3E}">
        <p14:creationId xmlns:p14="http://schemas.microsoft.com/office/powerpoint/2010/main" val="52233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circle(in)">
                                      <p:cBhvr>
                                        <p:cTn id="25" dur="10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circle(in)">
                                      <p:cBhvr>
                                        <p:cTn id="30" dur="10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circle(in)">
                                      <p:cBhvr>
                                        <p:cTn id="35" dur="10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circle(in)">
                                      <p:cBhvr>
                                        <p:cTn id="40" dur="1000"/>
                                        <p:tgtEl>
                                          <p:spTgt spid="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circle(in)">
                                      <p:cBhvr>
                                        <p:cTn id="45" dur="1000"/>
                                        <p:tgtEl>
                                          <p:spTgt spid="6">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Effect transition="in" filter="circle(in)">
                                      <p:cBhvr>
                                        <p:cTn id="50" dur="1000"/>
                                        <p:tgtEl>
                                          <p:spTgt spid="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Effect transition="in" filter="circle(in)">
                                      <p:cBhvr>
                                        <p:cTn id="55" dur="1000"/>
                                        <p:tgtEl>
                                          <p:spTgt spid="6">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animEffect transition="in" filter="circle(in)">
                                      <p:cBhvr>
                                        <p:cTn id="60" dur="1000"/>
                                        <p:tgtEl>
                                          <p:spTgt spid="6">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6">
                                            <p:txEl>
                                              <p:pRg st="8" end="8"/>
                                            </p:txEl>
                                          </p:spTgt>
                                        </p:tgtEl>
                                        <p:attrNameLst>
                                          <p:attrName>style.visibility</p:attrName>
                                        </p:attrNameLst>
                                      </p:cBhvr>
                                      <p:to>
                                        <p:strVal val="visible"/>
                                      </p:to>
                                    </p:set>
                                    <p:animEffect transition="in" filter="circle(in)">
                                      <p:cBhvr>
                                        <p:cTn id="65" dur="1000"/>
                                        <p:tgtEl>
                                          <p:spTgt spid="6">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circle(in)">
                                      <p:cBhvr>
                                        <p:cTn id="70"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8555" y="634038"/>
            <a:ext cx="7778091"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Aplikasi komputer di masyarakat</a:t>
            </a:r>
            <a:endPar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951185" y="1631843"/>
            <a:ext cx="3637439" cy="4660122"/>
          </a:xfrm>
          <a:prstGeom prst="rect">
            <a:avLst/>
          </a:prstGeom>
        </p:spPr>
        <p:txBody>
          <a:bodyPr wrap="square">
            <a:spAutoFit/>
          </a:bodyPr>
          <a:lstStyle/>
          <a:p>
            <a:pPr marL="684000" lvl="0" indent="-641350">
              <a:lnSpc>
                <a:spcPts val="4000"/>
              </a:lnSpc>
              <a:buFont typeface="+mj-lt"/>
              <a:buAutoNum type="arabicPeriod"/>
            </a:pPr>
            <a:r>
              <a:rPr lang="id-ID" sz="2800" b="1" dirty="0"/>
              <a:t>Bisnis</a:t>
            </a:r>
            <a:endParaRPr lang="id-ID" sz="2800" dirty="0"/>
          </a:p>
          <a:p>
            <a:pPr marL="684000" lvl="0" indent="-641350">
              <a:lnSpc>
                <a:spcPts val="4000"/>
              </a:lnSpc>
              <a:buFont typeface="+mj-lt"/>
              <a:buAutoNum type="arabicPeriod"/>
            </a:pPr>
            <a:r>
              <a:rPr lang="id-ID" sz="2800" b="1" dirty="0"/>
              <a:t>Pendidikan</a:t>
            </a:r>
            <a:endParaRPr lang="id-ID" sz="2800" dirty="0"/>
          </a:p>
          <a:p>
            <a:pPr marL="684000" lvl="0" indent="-641350">
              <a:lnSpc>
                <a:spcPts val="4000"/>
              </a:lnSpc>
              <a:buFont typeface="+mj-lt"/>
              <a:buAutoNum type="arabicPeriod"/>
            </a:pPr>
            <a:r>
              <a:rPr lang="id-ID" sz="2800" b="1" dirty="0"/>
              <a:t>Kedokteran</a:t>
            </a:r>
            <a:endParaRPr lang="id-ID" sz="2800" dirty="0"/>
          </a:p>
          <a:p>
            <a:pPr marL="684000" lvl="0" indent="-641350">
              <a:lnSpc>
                <a:spcPts val="4000"/>
              </a:lnSpc>
              <a:buFont typeface="+mj-lt"/>
              <a:buAutoNum type="arabicPeriod"/>
            </a:pPr>
            <a:r>
              <a:rPr lang="id-ID" sz="2800" b="1" dirty="0"/>
              <a:t>Militer</a:t>
            </a:r>
            <a:endParaRPr lang="id-ID" sz="2800" dirty="0"/>
          </a:p>
          <a:p>
            <a:pPr marL="684000" lvl="0" indent="-641350">
              <a:lnSpc>
                <a:spcPts val="4000"/>
              </a:lnSpc>
              <a:buFont typeface="+mj-lt"/>
              <a:buAutoNum type="arabicPeriod"/>
            </a:pPr>
            <a:r>
              <a:rPr lang="id-ID" sz="2800" b="1" dirty="0"/>
              <a:t>Industri</a:t>
            </a:r>
            <a:endParaRPr lang="id-ID" sz="2800" dirty="0"/>
          </a:p>
          <a:p>
            <a:pPr marL="684000" lvl="0" indent="-641350">
              <a:lnSpc>
                <a:spcPts val="4000"/>
              </a:lnSpc>
              <a:buFont typeface="+mj-lt"/>
              <a:buAutoNum type="arabicPeriod"/>
            </a:pPr>
            <a:r>
              <a:rPr lang="id-ID" sz="2800" b="1" dirty="0"/>
              <a:t>Transportasi</a:t>
            </a:r>
            <a:endParaRPr lang="id-ID" sz="2800" dirty="0"/>
          </a:p>
          <a:p>
            <a:pPr marL="684000" lvl="0" indent="-641350">
              <a:lnSpc>
                <a:spcPts val="4000"/>
              </a:lnSpc>
              <a:buFont typeface="+mj-lt"/>
              <a:buAutoNum type="arabicPeriod"/>
            </a:pPr>
            <a:r>
              <a:rPr lang="id-ID" sz="2800" b="1" dirty="0"/>
              <a:t>Pendidikan</a:t>
            </a:r>
            <a:endParaRPr lang="id-ID" sz="2800" dirty="0"/>
          </a:p>
          <a:p>
            <a:pPr marL="684000" lvl="0" indent="-641350">
              <a:lnSpc>
                <a:spcPts val="4000"/>
              </a:lnSpc>
              <a:buFont typeface="+mj-lt"/>
              <a:buAutoNum type="arabicPeriod"/>
            </a:pPr>
            <a:r>
              <a:rPr lang="id-ID" sz="2800" b="1" dirty="0"/>
              <a:t>Penelitian</a:t>
            </a:r>
            <a:endParaRPr lang="id-ID" sz="2800" dirty="0"/>
          </a:p>
          <a:p>
            <a:pPr marL="684000" lvl="0" indent="-641350">
              <a:lnSpc>
                <a:spcPts val="4000"/>
              </a:lnSpc>
              <a:buFont typeface="+mj-lt"/>
              <a:buAutoNum type="arabicPeriod"/>
            </a:pPr>
            <a:r>
              <a:rPr lang="id-ID" sz="2800" b="1" dirty="0"/>
              <a:t>Hankam</a:t>
            </a:r>
            <a:endParaRPr lang="id-ID"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7613" y="1631843"/>
            <a:ext cx="2601804" cy="3993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840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1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ircle(in)">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circle(in)">
                                      <p:cBhvr>
                                        <p:cTn id="35" dur="1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circle(in)">
                                      <p:cBhvr>
                                        <p:cTn id="40" dur="10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circle(in)">
                                      <p:cBhvr>
                                        <p:cTn id="45" dur="10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circle(in)">
                                      <p:cBhvr>
                                        <p:cTn id="50" dur="10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circle(in)">
                                      <p:cBhvr>
                                        <p:cTn id="5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63406" y="763588"/>
            <a:ext cx="4742793" cy="1293812"/>
          </a:xfrm>
        </p:spPr>
        <p:txBody>
          <a:bodyPr>
            <a:normAutofit fontScale="90000"/>
          </a:bodyPr>
          <a:lstStyle/>
          <a:p>
            <a:pPr eaLnBrk="1" fontAlgn="auto" hangingPunct="1">
              <a:spcAft>
                <a:spcPts val="0"/>
              </a:spcAft>
              <a:defRPr/>
            </a:pPr>
            <a:r>
              <a:rPr lang="en-US" b="1"/>
              <a:t>Daftar Pustaka</a:t>
            </a:r>
            <a:endParaRPr lang="en-US" b="1" dirty="0"/>
          </a:p>
        </p:txBody>
      </p:sp>
      <p:sp>
        <p:nvSpPr>
          <p:cNvPr id="27651" name="Content Placeholder 2"/>
          <p:cNvSpPr>
            <a:spLocks noGrp="1"/>
          </p:cNvSpPr>
          <p:nvPr>
            <p:ph idx="1"/>
          </p:nvPr>
        </p:nvSpPr>
        <p:spPr/>
        <p:txBody>
          <a:bodyPr/>
          <a:lstStyle/>
          <a:p>
            <a:pPr eaLnBrk="1" hangingPunct="1"/>
            <a:r>
              <a:rPr lang="en-US" altLang="id-ID" dirty="0"/>
              <a:t>D. </a:t>
            </a:r>
            <a:r>
              <a:rPr lang="en-US" altLang="id-ID" dirty="0" err="1"/>
              <a:t>Suryadi</a:t>
            </a:r>
            <a:r>
              <a:rPr lang="en-US" altLang="id-ID" dirty="0"/>
              <a:t> H. S., </a:t>
            </a:r>
            <a:r>
              <a:rPr lang="en-US" altLang="id-ID" dirty="0" err="1"/>
              <a:t>Pengenalan</a:t>
            </a:r>
            <a:r>
              <a:rPr lang="en-US" altLang="id-ID" dirty="0"/>
              <a:t> </a:t>
            </a:r>
            <a:r>
              <a:rPr lang="en-US" altLang="id-ID" dirty="0" err="1"/>
              <a:t>Komputer</a:t>
            </a:r>
            <a:r>
              <a:rPr lang="en-US" altLang="id-ID" dirty="0"/>
              <a:t> (Seri Diktat </a:t>
            </a:r>
            <a:r>
              <a:rPr lang="en-US" altLang="id-ID" dirty="0" err="1"/>
              <a:t>Kuliah</a:t>
            </a:r>
            <a:r>
              <a:rPr lang="en-US" altLang="id-ID" dirty="0"/>
              <a:t>), </a:t>
            </a:r>
            <a:r>
              <a:rPr lang="en-US" altLang="id-ID" dirty="0" err="1"/>
              <a:t>Penerbit</a:t>
            </a:r>
            <a:r>
              <a:rPr lang="en-US" altLang="id-ID" dirty="0"/>
              <a:t> </a:t>
            </a:r>
            <a:r>
              <a:rPr lang="en-US" altLang="id-ID" dirty="0" err="1"/>
              <a:t>Gunadarma</a:t>
            </a:r>
            <a:r>
              <a:rPr lang="en-US" altLang="id-ID" dirty="0"/>
              <a:t>, Jakarta, </a:t>
            </a:r>
            <a:r>
              <a:rPr lang="en-US" altLang="id-ID" dirty="0" err="1"/>
              <a:t>Tahun</a:t>
            </a:r>
            <a:r>
              <a:rPr lang="en-US" altLang="id-ID" dirty="0"/>
              <a:t> 1992 </a:t>
            </a:r>
          </a:p>
          <a:p>
            <a:pPr eaLnBrk="1" hangingPunct="1"/>
            <a:r>
              <a:rPr lang="en-US" altLang="id-ID" dirty="0"/>
              <a:t>www.gubuginformasi.com › </a:t>
            </a:r>
            <a:r>
              <a:rPr lang="en-US" altLang="id-ID" dirty="0" err="1">
                <a:solidFill>
                  <a:srgbClr val="00B050"/>
                </a:solidFill>
                <a:hlinkClick r:id="rId2">
                  <a:extLst>
                    <a:ext uri="{A12FA001-AC4F-418D-AE19-62706E023703}">
                      <ahyp:hlinkClr xmlns:ahyp="http://schemas.microsoft.com/office/drawing/2018/hyperlinkcolor" val="tx"/>
                    </a:ext>
                  </a:extLst>
                </a:hlinkClick>
              </a:rPr>
              <a:t>Komputer</a:t>
            </a:r>
            <a:endParaRPr lang="en-US" altLang="id-ID" dirty="0">
              <a:solidFill>
                <a:srgbClr val="00B050"/>
              </a:solidFill>
            </a:endParaRPr>
          </a:p>
          <a:p>
            <a:pPr eaLnBrk="1" hangingPunct="1"/>
            <a:r>
              <a:rPr lang="en-US" altLang="id-ID" dirty="0">
                <a:solidFill>
                  <a:srgbClr val="00B050"/>
                </a:solidFill>
                <a:hlinkClick r:id="rId3">
                  <a:extLst>
                    <a:ext uri="{A12FA001-AC4F-418D-AE19-62706E023703}">
                      <ahyp:hlinkClr xmlns:ahyp="http://schemas.microsoft.com/office/drawing/2018/hyperlinkcolor" val="tx"/>
                    </a:ext>
                  </a:extLst>
                </a:hlinkClick>
              </a:rPr>
              <a:t>http://garda-pengetahuan.blogspot.com/2012/11/bagian-bagian-komputer-dan-fungsinya.html</a:t>
            </a:r>
            <a:endParaRPr lang="en-US" altLang="id-ID" dirty="0">
              <a:solidFill>
                <a:srgbClr val="00B050"/>
              </a:solidFill>
            </a:endParaRPr>
          </a:p>
          <a:p>
            <a:pPr eaLnBrk="1" hangingPunct="1"/>
            <a:r>
              <a:rPr lang="en-US" altLang="id-ID" dirty="0">
                <a:solidFill>
                  <a:srgbClr val="00B050"/>
                </a:solidFill>
                <a:hlinkClick r:id="rId4">
                  <a:extLst>
                    <a:ext uri="{A12FA001-AC4F-418D-AE19-62706E023703}">
                      <ahyp:hlinkClr xmlns:ahyp="http://schemas.microsoft.com/office/drawing/2018/hyperlinkcolor" val="tx"/>
                    </a:ext>
                  </a:extLst>
                </a:hlinkClick>
              </a:rPr>
              <a:t>http://hmdhn.blogspot.com/2014/04/pengenalan-bagian-bagian-komputer.html</a:t>
            </a:r>
            <a:endParaRPr lang="en-US" altLang="id-ID" dirty="0">
              <a:solidFill>
                <a:srgbClr val="00B050"/>
              </a:solidFill>
            </a:endParaRPr>
          </a:p>
          <a:p>
            <a:pPr eaLnBrk="1" hangingPunct="1"/>
            <a:r>
              <a:rPr lang="en-US" altLang="id-ID" dirty="0"/>
              <a:t>http://saputraoka.blogspot.com/2012/10/generasi-komputer-dan-sistem-operasi.html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93722" y="2967335"/>
            <a:ext cx="2457725" cy="923330"/>
          </a:xfrm>
          <a:prstGeom prst="rect">
            <a:avLst/>
          </a:prstGeom>
          <a:noFill/>
        </p:spPr>
        <p:txBody>
          <a:bodyPr wrap="none" lIns="91440" tIns="45720" rIns="91440" bIns="45720">
            <a:spAutoFit/>
          </a:bodyPr>
          <a:lstStyle/>
          <a:p>
            <a:pPr algn="ctr"/>
            <a:r>
              <a:rPr lang="en-US" sz="54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SeKian</a:t>
            </a:r>
            <a:endParaRPr lang="en-US" sz="5400" b="1" cap="none" spc="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95888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99411" y="439738"/>
            <a:ext cx="8167138" cy="1293812"/>
          </a:xfrm>
        </p:spPr>
        <p:txBody>
          <a:bodyPr>
            <a:normAutofit/>
          </a:bodyPr>
          <a:lstStyle/>
          <a:p>
            <a:pPr eaLnBrk="1" fontAlgn="auto" hangingPunct="1">
              <a:spcAft>
                <a:spcPts val="0"/>
              </a:spcAft>
              <a:defRPr/>
            </a:pPr>
            <a:r>
              <a:rPr lang="en-US" b="1" dirty="0" err="1"/>
              <a:t>Apa</a:t>
            </a:r>
            <a:r>
              <a:rPr lang="en-US" b="1" dirty="0"/>
              <a:t> </a:t>
            </a:r>
            <a:r>
              <a:rPr lang="en-US" b="1" dirty="0" err="1"/>
              <a:t>Itu</a:t>
            </a:r>
            <a:r>
              <a:rPr lang="en-US" b="1" dirty="0"/>
              <a:t> </a:t>
            </a:r>
            <a:r>
              <a:rPr lang="en-US" b="1" dirty="0" err="1"/>
              <a:t>Komputer</a:t>
            </a:r>
            <a:r>
              <a:rPr lang="en-US" b="1" dirty="0"/>
              <a:t> ?  </a:t>
            </a:r>
          </a:p>
        </p:txBody>
      </p:sp>
      <p:pic>
        <p:nvPicPr>
          <p:cNvPr id="7"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44513" y="2371725"/>
            <a:ext cx="4519612" cy="38512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7374" y="1733549"/>
            <a:ext cx="2427287"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5457825" y="3332163"/>
            <a:ext cx="3095625" cy="1201737"/>
          </a:xfrm>
          <a:prstGeom prst="roundRect">
            <a:avLst/>
          </a:prstGeom>
          <a:solidFill>
            <a:schemeClr val="tx2">
              <a:lumMod val="40000"/>
              <a:lumOff val="60000"/>
            </a:schemeClr>
          </a:solidFill>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en-US" sz="3000" b="1" dirty="0">
                <a:solidFill>
                  <a:schemeClr val="tx1"/>
                </a:solidFill>
              </a:rPr>
              <a:t>DEFINISI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nodeType="withGroup">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006735" y="549275"/>
            <a:ext cx="7685203" cy="966788"/>
          </a:xfrm>
          <a:prstGeom prst="roundRect">
            <a:avLst/>
          </a:prstGeom>
          <a:solidFill>
            <a:schemeClr val="tx2">
              <a:lumMod val="40000"/>
              <a:lumOff val="60000"/>
            </a:schemeClr>
          </a:solidFill>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098175" y="441325"/>
            <a:ext cx="7593763" cy="1293813"/>
          </a:xfrm>
        </p:spPr>
        <p:txBody>
          <a:bodyPr>
            <a:normAutofit/>
          </a:bodyPr>
          <a:lstStyle/>
          <a:p>
            <a:pPr algn="ctr" eaLnBrk="1" fontAlgn="auto" hangingPunct="1">
              <a:spcAft>
                <a:spcPts val="0"/>
              </a:spcAft>
              <a:defRPr/>
            </a:pPr>
            <a:r>
              <a:rPr lang="en-US" b="1" dirty="0"/>
              <a:t>DEFINISI KOMPUTER</a:t>
            </a:r>
          </a:p>
        </p:txBody>
      </p:sp>
      <p:sp>
        <p:nvSpPr>
          <p:cNvPr id="3" name="Content Placeholder 2"/>
          <p:cNvSpPr>
            <a:spLocks noGrp="1"/>
          </p:cNvSpPr>
          <p:nvPr>
            <p:ph idx="1"/>
          </p:nvPr>
        </p:nvSpPr>
        <p:spPr>
          <a:xfrm>
            <a:off x="150813" y="1803400"/>
            <a:ext cx="9293225" cy="4494213"/>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it-IT" sz="3000" b="1" dirty="0"/>
              <a:t>Computare (Latin) -&gt; to compute -&gt; menghitung</a:t>
            </a:r>
          </a:p>
          <a:p>
            <a:pPr marL="0" indent="0" eaLnBrk="1" fontAlgn="auto" hangingPunct="1">
              <a:spcAft>
                <a:spcPts val="0"/>
              </a:spcAft>
              <a:buFont typeface="Arial" panose="020B0604020202020204" pitchFamily="34" charset="0"/>
              <a:buNone/>
              <a:defRPr/>
            </a:pPr>
            <a:endParaRPr lang="it-IT" sz="3000" dirty="0"/>
          </a:p>
          <a:p>
            <a:pPr eaLnBrk="1" fontAlgn="auto" hangingPunct="1">
              <a:spcAft>
                <a:spcPts val="0"/>
              </a:spcAft>
              <a:buFont typeface="Arial" panose="020B0604020202020204" pitchFamily="34" charset="0"/>
              <a:buChar char="•"/>
              <a:defRPr/>
            </a:pPr>
            <a:r>
              <a:rPr lang="en-US" sz="3200" dirty="0" err="1"/>
              <a:t>Alat</a:t>
            </a:r>
            <a:r>
              <a:rPr lang="en-US" sz="3200" dirty="0"/>
              <a:t> </a:t>
            </a:r>
            <a:r>
              <a:rPr lang="en-US" sz="3200" dirty="0" err="1"/>
              <a:t>elektronik</a:t>
            </a:r>
            <a:endParaRPr lang="en-US" sz="3200" dirty="0"/>
          </a:p>
          <a:p>
            <a:pPr eaLnBrk="1" fontAlgn="auto" hangingPunct="1">
              <a:spcAft>
                <a:spcPts val="0"/>
              </a:spcAft>
              <a:buFont typeface="Arial" panose="020B0604020202020204" pitchFamily="34" charset="0"/>
              <a:buChar char="•"/>
              <a:defRPr/>
            </a:pPr>
            <a:r>
              <a:rPr lang="en-US" sz="3200" dirty="0" err="1"/>
              <a:t>Dapat</a:t>
            </a:r>
            <a:r>
              <a:rPr lang="en-US" sz="3200" dirty="0"/>
              <a:t> </a:t>
            </a:r>
            <a:r>
              <a:rPr lang="en-US" sz="3200" dirty="0" err="1"/>
              <a:t>menerima</a:t>
            </a:r>
            <a:r>
              <a:rPr lang="en-US" sz="3200" dirty="0"/>
              <a:t> input data</a:t>
            </a:r>
          </a:p>
          <a:p>
            <a:pPr eaLnBrk="1" fontAlgn="auto" hangingPunct="1">
              <a:spcAft>
                <a:spcPts val="0"/>
              </a:spcAft>
              <a:buFont typeface="Arial" panose="020B0604020202020204" pitchFamily="34" charset="0"/>
              <a:buChar char="•"/>
              <a:defRPr/>
            </a:pPr>
            <a:r>
              <a:rPr lang="en-US" sz="3200" dirty="0" err="1"/>
              <a:t>Dapat</a:t>
            </a:r>
            <a:r>
              <a:rPr lang="en-US" sz="3200" dirty="0"/>
              <a:t> </a:t>
            </a:r>
            <a:r>
              <a:rPr lang="en-US" sz="3200" dirty="0" err="1"/>
              <a:t>mengolah</a:t>
            </a:r>
            <a:r>
              <a:rPr lang="en-US" sz="3200" dirty="0"/>
              <a:t> data</a:t>
            </a:r>
          </a:p>
          <a:p>
            <a:pPr eaLnBrk="1" fontAlgn="auto" hangingPunct="1">
              <a:spcAft>
                <a:spcPts val="0"/>
              </a:spcAft>
              <a:buFont typeface="Arial" panose="020B0604020202020204" pitchFamily="34" charset="0"/>
              <a:buChar char="•"/>
              <a:defRPr/>
            </a:pPr>
            <a:r>
              <a:rPr lang="en-US" sz="3200" dirty="0" err="1"/>
              <a:t>Dapat</a:t>
            </a:r>
            <a:r>
              <a:rPr lang="en-US" sz="3200" dirty="0"/>
              <a:t> </a:t>
            </a:r>
            <a:r>
              <a:rPr lang="en-US" sz="3200" dirty="0" err="1"/>
              <a:t>memberikan</a:t>
            </a:r>
            <a:r>
              <a:rPr lang="en-US" sz="3200" dirty="0"/>
              <a:t> </a:t>
            </a:r>
            <a:r>
              <a:rPr lang="en-US" sz="3200" dirty="0" err="1"/>
              <a:t>informasi</a:t>
            </a:r>
            <a:endParaRPr lang="en-US" sz="3200" dirty="0"/>
          </a:p>
          <a:p>
            <a:pPr eaLnBrk="1" fontAlgn="auto" hangingPunct="1">
              <a:spcAft>
                <a:spcPts val="0"/>
              </a:spcAft>
              <a:buFont typeface="Arial" panose="020B0604020202020204" pitchFamily="34" charset="0"/>
              <a:buChar char="•"/>
              <a:defRPr/>
            </a:pPr>
            <a:r>
              <a:rPr lang="en-US" sz="3200" dirty="0" err="1"/>
              <a:t>Menggunakaan</a:t>
            </a:r>
            <a:r>
              <a:rPr lang="en-US" sz="3200" dirty="0"/>
              <a:t> </a:t>
            </a:r>
            <a:r>
              <a:rPr lang="en-US" sz="3200" dirty="0" err="1"/>
              <a:t>suatu</a:t>
            </a:r>
            <a:r>
              <a:rPr lang="en-US" sz="3200" dirty="0"/>
              <a:t> program yang </a:t>
            </a:r>
            <a:r>
              <a:rPr lang="en-US" sz="3200" dirty="0" err="1"/>
              <a:t>tersimpan</a:t>
            </a:r>
            <a:r>
              <a:rPr lang="en-US" sz="3200" dirty="0"/>
              <a:t> di </a:t>
            </a:r>
            <a:r>
              <a:rPr lang="en-US" sz="3200" dirty="0" err="1"/>
              <a:t>memori</a:t>
            </a:r>
            <a:r>
              <a:rPr lang="en-US" sz="3200" dirty="0"/>
              <a:t> </a:t>
            </a:r>
            <a:r>
              <a:rPr lang="en-US" sz="3200" dirty="0" err="1"/>
              <a:t>komputer</a:t>
            </a:r>
            <a:endParaRPr lang="en-US" sz="3200" dirty="0"/>
          </a:p>
          <a:p>
            <a:pPr eaLnBrk="1" fontAlgn="auto" hangingPunct="1">
              <a:spcAft>
                <a:spcPts val="0"/>
              </a:spcAft>
              <a:buFont typeface="Arial" panose="020B0604020202020204" pitchFamily="34" charset="0"/>
              <a:buChar char="•"/>
              <a:defRPr/>
            </a:pPr>
            <a:r>
              <a:rPr lang="sv-SE" sz="3200" dirty="0"/>
              <a:t>Dapat menyimpan program dan hasil pengolahan</a:t>
            </a:r>
          </a:p>
          <a:p>
            <a:pPr eaLnBrk="1" fontAlgn="auto" hangingPunct="1">
              <a:spcAft>
                <a:spcPts val="0"/>
              </a:spcAft>
              <a:buFont typeface="Arial" panose="020B0604020202020204" pitchFamily="34" charset="0"/>
              <a:buChar char="•"/>
              <a:defRPr/>
            </a:pPr>
            <a:r>
              <a:rPr lang="en-US" sz="3200" dirty="0" err="1"/>
              <a:t>Bekerja</a:t>
            </a:r>
            <a:r>
              <a:rPr lang="en-US" sz="3200" dirty="0"/>
              <a:t> </a:t>
            </a:r>
            <a:r>
              <a:rPr lang="en-US" sz="3200" dirty="0" err="1"/>
              <a:t>secara</a:t>
            </a:r>
            <a:r>
              <a:rPr lang="en-US" sz="3200" dirty="0"/>
              <a:t> </a:t>
            </a:r>
            <a:r>
              <a:rPr lang="en-US" sz="3200" dirty="0" err="1"/>
              <a:t>otomatis</a:t>
            </a:r>
            <a:r>
              <a:rPr lang="en-US" sz="3200" dirty="0"/>
              <a:t>.</a:t>
            </a:r>
            <a:endParaRPr lang="it-IT" sz="3000" dirty="0"/>
          </a:p>
          <a:p>
            <a:pPr marL="0" indent="0" eaLnBrk="1" fontAlgn="auto" hangingPunct="1">
              <a:spcAft>
                <a:spcPts val="0"/>
              </a:spcAft>
              <a:buFont typeface="Arial" panose="020B0604020202020204" pitchFamily="34" charset="0"/>
              <a:buNone/>
              <a:defRPr/>
            </a:pPr>
            <a:endParaRPr lang="en-US" sz="3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4100" y="1735138"/>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opy of e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221263" y="3624763"/>
            <a:ext cx="2470675" cy="19891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circle(in)">
                                      <p:cBhvr>
                                        <p:cTn id="27" dur="1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anim calcmode="lin" valueType="num">
                                      <p:cBhvr>
                                        <p:cTn id="5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1000"/>
                                        <p:tgtEl>
                                          <p:spTgt spid="3">
                                            <p:txEl>
                                              <p:pRg st="6" end="6"/>
                                            </p:txEl>
                                          </p:spTgt>
                                        </p:tgtEl>
                                      </p:cBhvr>
                                    </p:animEffect>
                                    <p:anim calcmode="lin" valueType="num">
                                      <p:cBhvr>
                                        <p:cTn id="6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Effect transition="in" filter="fade">
                                      <p:cBhvr>
                                        <p:cTn id="67" dur="1000"/>
                                        <p:tgtEl>
                                          <p:spTgt spid="3">
                                            <p:txEl>
                                              <p:pRg st="7" end="7"/>
                                            </p:txEl>
                                          </p:spTgt>
                                        </p:tgtEl>
                                      </p:cBhvr>
                                    </p:animEffect>
                                    <p:anim calcmode="lin" valueType="num">
                                      <p:cBhvr>
                                        <p:cTn id="6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nodeType="clickEffect">
                                  <p:stCondLst>
                                    <p:cond delay="0"/>
                                  </p:stCondLst>
                                  <p:childTnLst>
                                    <p:set>
                                      <p:cBhvr>
                                        <p:cTn id="73" dur="1" fill="hold">
                                          <p:stCondLst>
                                            <p:cond delay="0"/>
                                          </p:stCondLst>
                                        </p:cTn>
                                        <p:tgtEl>
                                          <p:spTgt spid="3">
                                            <p:txEl>
                                              <p:pRg st="8" end="8"/>
                                            </p:txEl>
                                          </p:spTgt>
                                        </p:tgtEl>
                                        <p:attrNameLst>
                                          <p:attrName>style.visibility</p:attrName>
                                        </p:attrNameLst>
                                      </p:cBhvr>
                                      <p:to>
                                        <p:strVal val="visible"/>
                                      </p:to>
                                    </p:set>
                                    <p:animEffect transition="in" filter="fade">
                                      <p:cBhvr>
                                        <p:cTn id="74" dur="1000"/>
                                        <p:tgtEl>
                                          <p:spTgt spid="3">
                                            <p:txEl>
                                              <p:pRg st="8" end="8"/>
                                            </p:txEl>
                                          </p:spTgt>
                                        </p:tgtEl>
                                      </p:cBhvr>
                                    </p:animEffect>
                                    <p:anim calcmode="lin" valueType="num">
                                      <p:cBhvr>
                                        <p:cTn id="7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98988" y="477838"/>
            <a:ext cx="7248525" cy="1138237"/>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itle 1"/>
          <p:cNvSpPr>
            <a:spLocks noGrp="1"/>
          </p:cNvSpPr>
          <p:nvPr>
            <p:ph type="title"/>
          </p:nvPr>
        </p:nvSpPr>
        <p:spPr>
          <a:xfrm>
            <a:off x="4598988" y="485776"/>
            <a:ext cx="7248524" cy="1130300"/>
          </a:xfrm>
        </p:spPr>
        <p:txBody>
          <a:bodyPr>
            <a:normAutofit fontScale="90000"/>
          </a:bodyPr>
          <a:lstStyle/>
          <a:p>
            <a:pPr algn="ctr" eaLnBrk="1" fontAlgn="auto" hangingPunct="1">
              <a:spcAft>
                <a:spcPts val="0"/>
              </a:spcAft>
              <a:defRPr/>
            </a:pPr>
            <a:r>
              <a:rPr lang="en-US" b="1" dirty="0" err="1"/>
              <a:t>Komputer</a:t>
            </a:r>
            <a:r>
              <a:rPr lang="en-US" b="1" dirty="0"/>
              <a:t> </a:t>
            </a:r>
            <a:r>
              <a:rPr lang="en-US" b="1" dirty="0" err="1"/>
              <a:t>secara</a:t>
            </a:r>
            <a:r>
              <a:rPr lang="en-US" b="1" dirty="0"/>
              <a:t> </a:t>
            </a:r>
            <a:r>
              <a:rPr lang="en-US" b="1" dirty="0" err="1"/>
              <a:t>umum</a:t>
            </a:r>
            <a:endParaRPr lang="en-US" b="1" dirty="0"/>
          </a:p>
        </p:txBody>
      </p:sp>
      <p:sp>
        <p:nvSpPr>
          <p:cNvPr id="5" name="Content Placeholder 2"/>
          <p:cNvSpPr>
            <a:spLocks noGrp="1"/>
          </p:cNvSpPr>
          <p:nvPr>
            <p:ph idx="1"/>
          </p:nvPr>
        </p:nvSpPr>
        <p:spPr>
          <a:xfrm>
            <a:off x="685800" y="1933575"/>
            <a:ext cx="10820400" cy="4284663"/>
          </a:xfrm>
        </p:spPr>
        <p:txBody>
          <a:bodyPr rtlCol="0">
            <a:normAutofit/>
          </a:bodyPr>
          <a:lstStyle/>
          <a:p>
            <a:pPr algn="just" eaLnBrk="1" fontAlgn="auto" hangingPunct="1">
              <a:spcAft>
                <a:spcPts val="0"/>
              </a:spcAft>
              <a:buFont typeface="Arial" panose="020B0604020202020204" pitchFamily="34" charset="0"/>
              <a:buChar char="•"/>
              <a:defRPr/>
            </a:pPr>
            <a:r>
              <a:rPr lang="en-US" sz="2500" dirty="0" err="1"/>
              <a:t>Menurut</a:t>
            </a:r>
            <a:r>
              <a:rPr lang="en-US" sz="2500" dirty="0"/>
              <a:t> -&gt; Barnhart Concise Dictionary of Etymology, “</a:t>
            </a:r>
            <a:r>
              <a:rPr lang="en-US" sz="2500" dirty="0" err="1"/>
              <a:t>Komputer</a:t>
            </a:r>
            <a:r>
              <a:rPr lang="en-US" sz="2500" dirty="0"/>
              <a:t>” </a:t>
            </a:r>
          </a:p>
          <a:p>
            <a:pPr marL="268288" indent="0" algn="just" eaLnBrk="1" fontAlgn="auto" hangingPunct="1">
              <a:spcAft>
                <a:spcPts val="0"/>
              </a:spcAft>
              <a:buFont typeface="Arial" panose="020B0604020202020204" pitchFamily="34" charset="0"/>
              <a:buNone/>
              <a:defRPr/>
            </a:pPr>
            <a:r>
              <a:rPr lang="en-US" sz="2500" dirty="0"/>
              <a:t>-&gt; </a:t>
            </a:r>
            <a:r>
              <a:rPr lang="en-US" sz="2500" dirty="0" err="1"/>
              <a:t>bahasa</a:t>
            </a:r>
            <a:r>
              <a:rPr lang="en-US" sz="2500" dirty="0"/>
              <a:t> </a:t>
            </a:r>
            <a:r>
              <a:rPr lang="en-US" sz="2500" dirty="0" err="1"/>
              <a:t>Inggris</a:t>
            </a:r>
            <a:r>
              <a:rPr lang="en-US" sz="2500" dirty="0"/>
              <a:t> </a:t>
            </a:r>
            <a:r>
              <a:rPr lang="en-US" sz="2500" dirty="0" err="1"/>
              <a:t>pada</a:t>
            </a:r>
            <a:r>
              <a:rPr lang="en-US" sz="2500" dirty="0"/>
              <a:t> </a:t>
            </a:r>
            <a:r>
              <a:rPr lang="en-US" sz="2500" dirty="0" err="1"/>
              <a:t>tahun</a:t>
            </a:r>
            <a:r>
              <a:rPr lang="en-US" sz="2500" dirty="0"/>
              <a:t> 1646 </a:t>
            </a:r>
            <a:r>
              <a:rPr lang="en-US" sz="2500" dirty="0" err="1"/>
              <a:t>untuk</a:t>
            </a:r>
            <a:r>
              <a:rPr lang="en-US" sz="2500" dirty="0"/>
              <a:t> "orang yang </a:t>
            </a:r>
            <a:r>
              <a:rPr lang="en-US" sz="2500" dirty="0" err="1"/>
              <a:t>mengkalkulasi</a:t>
            </a:r>
            <a:r>
              <a:rPr lang="en-US" sz="2500" dirty="0"/>
              <a:t>“.</a:t>
            </a:r>
          </a:p>
          <a:p>
            <a:pPr marL="0" indent="0" algn="just" eaLnBrk="1" fontAlgn="auto" hangingPunct="1">
              <a:spcAft>
                <a:spcPts val="0"/>
              </a:spcAft>
              <a:buFont typeface="Arial" panose="020B0604020202020204" pitchFamily="34" charset="0"/>
              <a:buNone/>
              <a:defRPr/>
            </a:pPr>
            <a:endParaRPr lang="en-US" sz="2500" dirty="0"/>
          </a:p>
          <a:p>
            <a:pPr eaLnBrk="1" fontAlgn="auto" hangingPunct="1">
              <a:spcAft>
                <a:spcPts val="0"/>
              </a:spcAft>
              <a:buFont typeface="Arial" panose="020B0604020202020204" pitchFamily="34" charset="0"/>
              <a:buChar char="•"/>
              <a:defRPr/>
            </a:pPr>
            <a:r>
              <a:rPr lang="en-US" sz="2500" dirty="0" err="1"/>
              <a:t>Mendekati</a:t>
            </a:r>
            <a:r>
              <a:rPr lang="en-US" sz="2500" dirty="0"/>
              <a:t> 1897 : </a:t>
            </a:r>
            <a:r>
              <a:rPr lang="en-US" sz="2500" dirty="0" err="1"/>
              <a:t>dipakai</a:t>
            </a:r>
            <a:r>
              <a:rPr lang="en-US" sz="2500" dirty="0"/>
              <a:t> </a:t>
            </a:r>
            <a:r>
              <a:rPr lang="en-US" sz="2500" dirty="0" err="1"/>
              <a:t>untuk</a:t>
            </a:r>
            <a:r>
              <a:rPr lang="en-US" sz="2500" dirty="0"/>
              <a:t> "</a:t>
            </a:r>
            <a:r>
              <a:rPr lang="en-US" sz="2500" dirty="0" err="1"/>
              <a:t>alat</a:t>
            </a:r>
            <a:r>
              <a:rPr lang="en-US" sz="2500" dirty="0"/>
              <a:t> </a:t>
            </a:r>
            <a:r>
              <a:rPr lang="en-US" sz="2500" dirty="0" err="1"/>
              <a:t>kalkulasi</a:t>
            </a:r>
            <a:r>
              <a:rPr lang="en-US" sz="2500" dirty="0"/>
              <a:t> </a:t>
            </a:r>
            <a:r>
              <a:rPr lang="en-US" sz="2500" dirty="0" err="1"/>
              <a:t>mekanis</a:t>
            </a:r>
            <a:r>
              <a:rPr lang="en-US" sz="2500" dirty="0"/>
              <a:t>". </a:t>
            </a:r>
          </a:p>
          <a:p>
            <a:pPr eaLnBrk="1" fontAlgn="auto" hangingPunct="1">
              <a:spcAft>
                <a:spcPts val="0"/>
              </a:spcAft>
              <a:buFont typeface="Arial" panose="020B0604020202020204" pitchFamily="34" charset="0"/>
              <a:buChar char="•"/>
              <a:defRPr/>
            </a:pPr>
            <a:endParaRPr lang="en-US" sz="2500" dirty="0"/>
          </a:p>
          <a:p>
            <a:pPr algn="just" eaLnBrk="1" fontAlgn="auto" hangingPunct="1">
              <a:spcAft>
                <a:spcPts val="0"/>
              </a:spcAft>
              <a:buFont typeface="Arial" panose="020B0604020202020204" pitchFamily="34" charset="0"/>
              <a:buChar char="•"/>
              <a:defRPr/>
            </a:pPr>
            <a:r>
              <a:rPr lang="en-US" sz="2500" dirty="0" err="1"/>
              <a:t>Sepanjang</a:t>
            </a:r>
            <a:r>
              <a:rPr lang="en-US" sz="2500" dirty="0"/>
              <a:t> </a:t>
            </a:r>
            <a:r>
              <a:rPr lang="en-US" sz="2500" dirty="0" err="1"/>
              <a:t>Perang</a:t>
            </a:r>
            <a:r>
              <a:rPr lang="en-US" sz="2500" dirty="0"/>
              <a:t> </a:t>
            </a:r>
            <a:r>
              <a:rPr lang="en-US" sz="2500" dirty="0" err="1"/>
              <a:t>Dunia</a:t>
            </a:r>
            <a:r>
              <a:rPr lang="en-US" sz="2500" dirty="0"/>
              <a:t> II : ‘</a:t>
            </a:r>
            <a:r>
              <a:rPr lang="en-US" sz="2500" dirty="0" err="1"/>
              <a:t>Komputer</a:t>
            </a:r>
            <a:r>
              <a:rPr lang="en-US" sz="2500" dirty="0"/>
              <a:t>” </a:t>
            </a:r>
            <a:r>
              <a:rPr lang="en-US" sz="2500" dirty="0" err="1"/>
              <a:t>menunjuk</a:t>
            </a:r>
            <a:r>
              <a:rPr lang="en-US" sz="2500" dirty="0"/>
              <a:t> </a:t>
            </a:r>
            <a:r>
              <a:rPr lang="en-US" sz="2500" dirty="0" err="1"/>
              <a:t>pada</a:t>
            </a:r>
            <a:r>
              <a:rPr lang="en-US" sz="2500" dirty="0"/>
              <a:t> </a:t>
            </a:r>
            <a:r>
              <a:rPr lang="en-US" sz="2500" dirty="0" err="1"/>
              <a:t>beberapa</a:t>
            </a:r>
            <a:r>
              <a:rPr lang="en-US" sz="2500" dirty="0"/>
              <a:t> </a:t>
            </a:r>
            <a:r>
              <a:rPr lang="en-US" sz="2500" dirty="0" err="1"/>
              <a:t>pekerja</a:t>
            </a:r>
            <a:r>
              <a:rPr lang="en-US" sz="2500" dirty="0"/>
              <a:t> </a:t>
            </a:r>
            <a:r>
              <a:rPr lang="en-US" sz="2500" dirty="0" err="1"/>
              <a:t>wanita</a:t>
            </a:r>
            <a:r>
              <a:rPr lang="en-US" sz="2500" dirty="0"/>
              <a:t> </a:t>
            </a:r>
            <a:r>
              <a:rPr lang="en-US" sz="2500" dirty="0" err="1"/>
              <a:t>Amerika</a:t>
            </a:r>
            <a:r>
              <a:rPr lang="en-US" sz="2500" dirty="0"/>
              <a:t> </a:t>
            </a:r>
            <a:r>
              <a:rPr lang="en-US" sz="2500" dirty="0" err="1"/>
              <a:t>Serikat</a:t>
            </a:r>
            <a:r>
              <a:rPr lang="en-US" sz="2500" dirty="0"/>
              <a:t> </a:t>
            </a:r>
            <a:r>
              <a:rPr lang="en-US" sz="2500" dirty="0" err="1"/>
              <a:t>serta</a:t>
            </a:r>
            <a:r>
              <a:rPr lang="en-US" sz="2500" dirty="0"/>
              <a:t> </a:t>
            </a:r>
            <a:r>
              <a:rPr lang="en-US" sz="2500" dirty="0" err="1"/>
              <a:t>Inggris</a:t>
            </a:r>
            <a:r>
              <a:rPr lang="en-US" sz="2500" dirty="0"/>
              <a:t> yang </a:t>
            </a:r>
            <a:r>
              <a:rPr lang="en-US" sz="2500" dirty="0" err="1"/>
              <a:t>pekerjaannya</a:t>
            </a:r>
            <a:r>
              <a:rPr lang="en-US" sz="2500" dirty="0"/>
              <a:t> </a:t>
            </a:r>
            <a:r>
              <a:rPr lang="en-US" sz="2500" dirty="0" err="1"/>
              <a:t>mengkalkulasi</a:t>
            </a:r>
            <a:r>
              <a:rPr lang="en-US" sz="2500" dirty="0"/>
              <a:t> </a:t>
            </a:r>
            <a:r>
              <a:rPr lang="en-US" sz="2500" dirty="0" err="1"/>
              <a:t>jalan</a:t>
            </a:r>
            <a:r>
              <a:rPr lang="en-US" sz="2500" dirty="0"/>
              <a:t> </a:t>
            </a:r>
            <a:r>
              <a:rPr lang="en-US" sz="2500" dirty="0" err="1"/>
              <a:t>artileri</a:t>
            </a:r>
            <a:r>
              <a:rPr lang="en-US" sz="2500" dirty="0"/>
              <a:t> </a:t>
            </a:r>
            <a:r>
              <a:rPr lang="en-US" sz="2500" dirty="0" err="1"/>
              <a:t>perang</a:t>
            </a:r>
            <a:r>
              <a:rPr lang="en-US" sz="2500" dirty="0"/>
              <a:t> </a:t>
            </a:r>
            <a:r>
              <a:rPr lang="en-US" sz="2500" dirty="0" err="1"/>
              <a:t>dengan</a:t>
            </a:r>
            <a:r>
              <a:rPr lang="en-US" sz="2500" dirty="0"/>
              <a:t> </a:t>
            </a:r>
            <a:r>
              <a:rPr lang="en-US" sz="2500" dirty="0" err="1"/>
              <a:t>mesin</a:t>
            </a:r>
            <a:r>
              <a:rPr lang="en-US" sz="2500" dirty="0"/>
              <a:t> </a:t>
            </a:r>
            <a:r>
              <a:rPr lang="en-US" sz="2500" dirty="0" err="1"/>
              <a:t>kalkulasi</a:t>
            </a:r>
            <a:r>
              <a:rPr lang="en-US" sz="25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nodeType="withGroup">
                            <p:stCondLst>
                              <p:cond delay="1000"/>
                            </p:stCondLst>
                            <p:childTnLst>
                              <p:par>
                                <p:cTn id="14" presetID="16" presetClass="entr" presetSubtype="21" fill="hold"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barn(inVertical)">
                                      <p:cBhvr>
                                        <p:cTn id="16" dur="500"/>
                                        <p:tgtEl>
                                          <p:spTgt spid="5">
                                            <p:txEl>
                                              <p:pRg st="0" end="0"/>
                                            </p:txEl>
                                          </p:spTgt>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par>
                          <p:cTn id="21" fill="hold" nodeType="afterGroup">
                            <p:stCondLst>
                              <p:cond delay="2000"/>
                            </p:stCondLst>
                            <p:childTnLst>
                              <p:par>
                                <p:cTn id="22" presetID="22" presetClass="entr" presetSubtype="4" fill="hold" nodeType="after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down)">
                                      <p:cBhvr>
                                        <p:cTn id="24" dur="500"/>
                                        <p:tgtEl>
                                          <p:spTgt spid="5">
                                            <p:txEl>
                                              <p:pRg st="3" end="3"/>
                                            </p:txEl>
                                          </p:spTgt>
                                        </p:tgtEl>
                                      </p:cBhvr>
                                    </p:animEffect>
                                  </p:childTnLst>
                                </p:cTn>
                              </p:par>
                            </p:childTnLst>
                          </p:cTn>
                        </p:par>
                        <p:par>
                          <p:cTn id="25" fill="hold" nodeType="afterGroup">
                            <p:stCondLst>
                              <p:cond delay="2500"/>
                            </p:stCondLst>
                            <p:childTnLst>
                              <p:par>
                                <p:cTn id="26" presetID="10" presetClass="entr" presetSubtype="0" fill="hold" nodeType="after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85800" y="1881188"/>
            <a:ext cx="10820400" cy="4337050"/>
          </a:xfrm>
        </p:spPr>
        <p:txBody>
          <a:bodyPr rtlCol="0">
            <a:normAutofit fontScale="92500"/>
          </a:bodyPr>
          <a:lstStyle/>
          <a:p>
            <a:pPr algn="just" eaLnBrk="1" fontAlgn="auto" hangingPunct="1">
              <a:spcAft>
                <a:spcPts val="0"/>
              </a:spcAft>
              <a:buFont typeface="Arial" panose="020B0604020202020204" pitchFamily="34" charset="0"/>
              <a:buChar char="•"/>
              <a:defRPr/>
            </a:pPr>
            <a:r>
              <a:rPr lang="en-US" sz="2500" dirty="0" err="1"/>
              <a:t>Pengertian</a:t>
            </a:r>
            <a:r>
              <a:rPr lang="en-US" sz="2500" dirty="0"/>
              <a:t> </a:t>
            </a:r>
            <a:r>
              <a:rPr lang="en-US" sz="2500" dirty="0" err="1"/>
              <a:t>Komputer</a:t>
            </a:r>
            <a:r>
              <a:rPr lang="en-US" sz="2500" dirty="0"/>
              <a:t> -&gt; </a:t>
            </a:r>
            <a:r>
              <a:rPr lang="en-US" sz="2500" dirty="0" err="1"/>
              <a:t>Mengalami</a:t>
            </a:r>
            <a:r>
              <a:rPr lang="en-US" sz="2500" dirty="0"/>
              <a:t> </a:t>
            </a:r>
            <a:r>
              <a:rPr lang="en-US" sz="2500" dirty="0" err="1"/>
              <a:t>Perubahan</a:t>
            </a:r>
            <a:r>
              <a:rPr lang="en-US" sz="2500" dirty="0"/>
              <a:t> </a:t>
            </a:r>
          </a:p>
          <a:p>
            <a:pPr marL="0" indent="0" algn="just" eaLnBrk="1" fontAlgn="auto" hangingPunct="1">
              <a:spcAft>
                <a:spcPts val="0"/>
              </a:spcAft>
              <a:buFont typeface="Arial" panose="020B0604020202020204" pitchFamily="34" charset="0"/>
              <a:buNone/>
              <a:defRPr/>
            </a:pPr>
            <a:endParaRPr lang="en-US" sz="2500" dirty="0"/>
          </a:p>
          <a:p>
            <a:pPr algn="just" eaLnBrk="1" fontAlgn="auto" hangingPunct="1">
              <a:spcAft>
                <a:spcPts val="0"/>
              </a:spcAft>
              <a:buFont typeface="Arial" panose="020B0604020202020204" pitchFamily="34" charset="0"/>
              <a:buChar char="•"/>
              <a:defRPr/>
            </a:pPr>
            <a:r>
              <a:rPr lang="en-US" sz="2500" dirty="0" err="1"/>
              <a:t>Awal</a:t>
            </a:r>
            <a:r>
              <a:rPr lang="en-US" sz="2500" dirty="0"/>
              <a:t> </a:t>
            </a:r>
            <a:r>
              <a:rPr lang="en-US" sz="2500" dirty="0" err="1"/>
              <a:t>mulanya</a:t>
            </a:r>
            <a:r>
              <a:rPr lang="en-US" sz="2500" dirty="0"/>
              <a:t> : “</a:t>
            </a:r>
            <a:r>
              <a:rPr lang="en-US" sz="2500" dirty="0" err="1"/>
              <a:t>mengatakan</a:t>
            </a:r>
            <a:r>
              <a:rPr lang="en-US" sz="2500" dirty="0"/>
              <a:t> orang yang </a:t>
            </a:r>
            <a:r>
              <a:rPr lang="en-US" sz="2500" dirty="0" err="1"/>
              <a:t>dalam</a:t>
            </a:r>
            <a:r>
              <a:rPr lang="en-US" sz="2500" dirty="0"/>
              <a:t> </a:t>
            </a:r>
            <a:r>
              <a:rPr lang="en-US" sz="2500" dirty="0" err="1"/>
              <a:t>pekerjaannya</a:t>
            </a:r>
            <a:r>
              <a:rPr lang="en-US" sz="2500" dirty="0"/>
              <a:t> </a:t>
            </a:r>
            <a:r>
              <a:rPr lang="en-US" sz="2500" dirty="0" err="1"/>
              <a:t>lakukan</a:t>
            </a:r>
            <a:r>
              <a:rPr lang="en-US" sz="2500" dirty="0"/>
              <a:t> </a:t>
            </a:r>
            <a:r>
              <a:rPr lang="en-US" sz="2500" dirty="0" err="1"/>
              <a:t>perhitungan</a:t>
            </a:r>
            <a:r>
              <a:rPr lang="en-US" sz="2500" dirty="0"/>
              <a:t> </a:t>
            </a:r>
            <a:r>
              <a:rPr lang="en-US" sz="2500" dirty="0" err="1"/>
              <a:t>operasi</a:t>
            </a:r>
            <a:r>
              <a:rPr lang="en-US" sz="2500" dirty="0"/>
              <a:t> </a:t>
            </a:r>
            <a:r>
              <a:rPr lang="en-US" sz="2500" dirty="0" err="1"/>
              <a:t>Aritmetika</a:t>
            </a:r>
            <a:r>
              <a:rPr lang="en-US" sz="2500" dirty="0"/>
              <a:t>”.</a:t>
            </a:r>
          </a:p>
          <a:p>
            <a:pPr algn="just" eaLnBrk="1" fontAlgn="auto" hangingPunct="1">
              <a:spcAft>
                <a:spcPts val="0"/>
              </a:spcAft>
              <a:buFont typeface="Arial" panose="020B0604020202020204" pitchFamily="34" charset="0"/>
              <a:buChar char="•"/>
              <a:defRPr/>
            </a:pPr>
            <a:endParaRPr lang="en-US" sz="2500" dirty="0"/>
          </a:p>
          <a:p>
            <a:pPr algn="just" eaLnBrk="1" fontAlgn="auto" hangingPunct="1">
              <a:spcAft>
                <a:spcPts val="0"/>
              </a:spcAft>
              <a:buFont typeface="Arial" panose="020B0604020202020204" pitchFamily="34" charset="0"/>
              <a:buChar char="•"/>
              <a:defRPr/>
            </a:pPr>
            <a:r>
              <a:rPr lang="en-US" sz="2500" dirty="0" err="1"/>
              <a:t>Seiring</a:t>
            </a:r>
            <a:r>
              <a:rPr lang="en-US" sz="2500" dirty="0"/>
              <a:t> </a:t>
            </a:r>
            <a:r>
              <a:rPr lang="en-US" sz="2500" dirty="0" err="1"/>
              <a:t>berjalannya</a:t>
            </a:r>
            <a:r>
              <a:rPr lang="en-US" sz="2500" dirty="0"/>
              <a:t> </a:t>
            </a:r>
            <a:r>
              <a:rPr lang="en-US" sz="2500" dirty="0" err="1"/>
              <a:t>waktu</a:t>
            </a:r>
            <a:r>
              <a:rPr lang="en-US" sz="2500" dirty="0"/>
              <a:t> </a:t>
            </a:r>
            <a:r>
              <a:rPr lang="en-US" sz="2500" dirty="0" err="1"/>
              <a:t>dengan</a:t>
            </a:r>
            <a:r>
              <a:rPr lang="en-US" sz="2500" dirty="0"/>
              <a:t> </a:t>
            </a:r>
            <a:r>
              <a:rPr lang="en-US" sz="2500" dirty="0" err="1"/>
              <a:t>perubahannya</a:t>
            </a:r>
            <a:r>
              <a:rPr lang="en-US" sz="2500" dirty="0"/>
              <a:t> </a:t>
            </a:r>
            <a:r>
              <a:rPr lang="en-US" sz="2500" dirty="0" err="1"/>
              <a:t>arti</a:t>
            </a:r>
            <a:r>
              <a:rPr lang="en-US" sz="2500" dirty="0"/>
              <a:t> </a:t>
            </a:r>
            <a:r>
              <a:rPr lang="en-US" sz="2500" dirty="0" err="1"/>
              <a:t>Komputer</a:t>
            </a:r>
            <a:r>
              <a:rPr lang="en-US" sz="2500" dirty="0"/>
              <a:t> </a:t>
            </a:r>
            <a:r>
              <a:rPr lang="en-US" sz="2500" dirty="0" err="1"/>
              <a:t>merujuk</a:t>
            </a:r>
            <a:r>
              <a:rPr lang="en-US" sz="2500" dirty="0"/>
              <a:t> </a:t>
            </a:r>
            <a:r>
              <a:rPr lang="en-US" sz="2500" dirty="0" err="1"/>
              <a:t>pada</a:t>
            </a:r>
            <a:r>
              <a:rPr lang="en-US" sz="2500" dirty="0"/>
              <a:t> </a:t>
            </a:r>
            <a:r>
              <a:rPr lang="en-US" sz="2500" dirty="0" err="1"/>
              <a:t>suatu</a:t>
            </a:r>
            <a:r>
              <a:rPr lang="en-US" sz="2500" dirty="0"/>
              <a:t> </a:t>
            </a:r>
            <a:r>
              <a:rPr lang="en-US" sz="2500" dirty="0" err="1"/>
              <a:t>mesin</a:t>
            </a:r>
            <a:r>
              <a:rPr lang="en-US" sz="2500" dirty="0"/>
              <a:t> </a:t>
            </a:r>
            <a:r>
              <a:rPr lang="en-US" sz="2500" dirty="0" err="1"/>
              <a:t>untuk</a:t>
            </a:r>
            <a:r>
              <a:rPr lang="en-US" sz="2500" dirty="0"/>
              <a:t> </a:t>
            </a:r>
            <a:r>
              <a:rPr lang="en-US" sz="2500" dirty="0" err="1"/>
              <a:t>alat</a:t>
            </a:r>
            <a:r>
              <a:rPr lang="en-US" sz="2500" dirty="0"/>
              <a:t> </a:t>
            </a:r>
            <a:r>
              <a:rPr lang="en-US" sz="2500" dirty="0" err="1"/>
              <a:t>kalkulasi</a:t>
            </a:r>
            <a:r>
              <a:rPr lang="en-US" sz="2500" dirty="0"/>
              <a:t>. </a:t>
            </a:r>
          </a:p>
          <a:p>
            <a:pPr algn="just" eaLnBrk="1" fontAlgn="auto" hangingPunct="1">
              <a:spcAft>
                <a:spcPts val="0"/>
              </a:spcAft>
              <a:buFont typeface="Arial" panose="020B0604020202020204" pitchFamily="34" charset="0"/>
              <a:buChar char="•"/>
              <a:defRPr/>
            </a:pPr>
            <a:endParaRPr lang="en-US" sz="2500" dirty="0"/>
          </a:p>
          <a:p>
            <a:pPr algn="just" eaLnBrk="1" fontAlgn="auto" hangingPunct="1">
              <a:spcAft>
                <a:spcPts val="0"/>
              </a:spcAft>
              <a:buFont typeface="Arial" panose="020B0604020202020204" pitchFamily="34" charset="0"/>
              <a:buChar char="•"/>
              <a:defRPr/>
            </a:pPr>
            <a:r>
              <a:rPr lang="en-US" sz="2500" dirty="0" err="1"/>
              <a:t>Komputer</a:t>
            </a:r>
            <a:r>
              <a:rPr lang="en-US" sz="2500" dirty="0"/>
              <a:t> </a:t>
            </a:r>
            <a:r>
              <a:rPr lang="en-US" sz="2500" dirty="0" err="1"/>
              <a:t>dijaman</a:t>
            </a:r>
            <a:r>
              <a:rPr lang="en-US" sz="2500" dirty="0"/>
              <a:t> modern </a:t>
            </a:r>
            <a:r>
              <a:rPr lang="en-US" sz="2500" dirty="0" err="1"/>
              <a:t>mengarah</a:t>
            </a:r>
            <a:r>
              <a:rPr lang="en-US" sz="2500" dirty="0"/>
              <a:t> </a:t>
            </a:r>
            <a:r>
              <a:rPr lang="en-US" sz="2500" dirty="0" err="1"/>
              <a:t>ke</a:t>
            </a:r>
            <a:r>
              <a:rPr lang="en-US" sz="2500" dirty="0"/>
              <a:t> </a:t>
            </a:r>
            <a:r>
              <a:rPr lang="en-US" sz="2500" dirty="0" err="1"/>
              <a:t>suatu</a:t>
            </a:r>
            <a:r>
              <a:rPr lang="en-US" sz="2500" dirty="0"/>
              <a:t> </a:t>
            </a:r>
            <a:r>
              <a:rPr lang="en-US" sz="2500" dirty="0" err="1"/>
              <a:t>rangkaian</a:t>
            </a:r>
            <a:r>
              <a:rPr lang="en-US" sz="2500" dirty="0"/>
              <a:t> </a:t>
            </a:r>
            <a:r>
              <a:rPr lang="en-US" sz="2500" dirty="0" err="1"/>
              <a:t>alat</a:t>
            </a:r>
            <a:r>
              <a:rPr lang="en-US" sz="2500" dirty="0"/>
              <a:t> </a:t>
            </a:r>
            <a:r>
              <a:rPr lang="en-US" sz="2500" dirty="0" err="1"/>
              <a:t>elektronik</a:t>
            </a:r>
            <a:r>
              <a:rPr lang="en-US" sz="2500" dirty="0"/>
              <a:t> yang </a:t>
            </a:r>
            <a:r>
              <a:rPr lang="en-US" sz="2500" dirty="0" err="1"/>
              <a:t>dapat</a:t>
            </a:r>
            <a:r>
              <a:rPr lang="en-US" sz="2500" dirty="0"/>
              <a:t> </a:t>
            </a:r>
            <a:r>
              <a:rPr lang="en-US" sz="2500" dirty="0" err="1"/>
              <a:t>lakukan</a:t>
            </a:r>
            <a:r>
              <a:rPr lang="en-US" sz="2500" dirty="0"/>
              <a:t> </a:t>
            </a:r>
            <a:r>
              <a:rPr lang="en-US" sz="2500" dirty="0" err="1"/>
              <a:t>banyak</a:t>
            </a:r>
            <a:r>
              <a:rPr lang="en-US" sz="2500" dirty="0"/>
              <a:t> </a:t>
            </a:r>
            <a:r>
              <a:rPr lang="en-US" sz="2500" dirty="0" err="1"/>
              <a:t>pekerjaan</a:t>
            </a:r>
            <a:r>
              <a:rPr lang="en-US" sz="2500" dirty="0"/>
              <a:t> </a:t>
            </a:r>
            <a:r>
              <a:rPr lang="en-US" sz="2500" dirty="0" err="1"/>
              <a:t>serta</a:t>
            </a:r>
            <a:r>
              <a:rPr lang="en-US" sz="2500" dirty="0"/>
              <a:t> </a:t>
            </a:r>
            <a:r>
              <a:rPr lang="en-US" sz="2500" dirty="0" err="1"/>
              <a:t>mempunyai</a:t>
            </a:r>
            <a:r>
              <a:rPr lang="en-US" sz="2500" dirty="0"/>
              <a:t> </a:t>
            </a:r>
            <a:r>
              <a:rPr lang="en-US" sz="2500" dirty="0" err="1"/>
              <a:t>banyak</a:t>
            </a:r>
            <a:r>
              <a:rPr lang="en-US" sz="2500" dirty="0"/>
              <a:t> </a:t>
            </a:r>
            <a:r>
              <a:rPr lang="en-US" sz="2500" dirty="0" err="1"/>
              <a:t>manfaat</a:t>
            </a:r>
            <a:r>
              <a:rPr lang="en-US" sz="2500" dirty="0"/>
              <a:t>. </a:t>
            </a:r>
          </a:p>
        </p:txBody>
      </p:sp>
      <p:sp>
        <p:nvSpPr>
          <p:cNvPr id="2" name="Rectangle 1"/>
          <p:cNvSpPr/>
          <p:nvPr/>
        </p:nvSpPr>
        <p:spPr>
          <a:xfrm>
            <a:off x="5744098" y="574396"/>
            <a:ext cx="5833969" cy="646331"/>
          </a:xfrm>
          <a:prstGeom prst="rect">
            <a:avLst/>
          </a:prstGeom>
          <a:noFill/>
        </p:spPr>
        <p:txBody>
          <a:bodyPr wrap="none" lIns="91440" tIns="45720" rIns="91440" bIns="45720">
            <a:spAutoFit/>
          </a:bodyPr>
          <a:lstStyle/>
          <a:p>
            <a:pPr algn="r"/>
            <a:r>
              <a:rPr lang="en-US" sz="3600" b="1" cap="none" spc="50" dirty="0" err="1">
                <a:ln w="13500">
                  <a:solidFill>
                    <a:schemeClr val="accent1">
                      <a:shade val="2500"/>
                      <a:alpha val="6500"/>
                    </a:schemeClr>
                  </a:solidFill>
                  <a:prstDash val="solid"/>
                </a:ln>
                <a:solidFill>
                  <a:schemeClr val="tx2">
                    <a:lumMod val="50000"/>
                    <a:alpha val="95000"/>
                  </a:schemeClr>
                </a:solidFill>
                <a:effectLst>
                  <a:innerShdw blurRad="50900" dist="38500" dir="13500000">
                    <a:srgbClr val="000000">
                      <a:alpha val="60000"/>
                    </a:srgbClr>
                  </a:innerShdw>
                </a:effectLst>
              </a:rPr>
              <a:t>Komputer</a:t>
            </a:r>
            <a:r>
              <a:rPr lang="en-US" sz="3600" b="1" cap="none" spc="50" dirty="0">
                <a:ln w="13500">
                  <a:solidFill>
                    <a:schemeClr val="accent1">
                      <a:shade val="2500"/>
                      <a:alpha val="6500"/>
                    </a:schemeClr>
                  </a:solidFill>
                  <a:prstDash val="solid"/>
                </a:ln>
                <a:solidFill>
                  <a:schemeClr val="tx2">
                    <a:lumMod val="50000"/>
                    <a:alpha val="95000"/>
                  </a:schemeClr>
                </a:solidFill>
                <a:effectLst>
                  <a:innerShdw blurRad="50900" dist="38500" dir="13500000">
                    <a:srgbClr val="000000">
                      <a:alpha val="60000"/>
                    </a:srgbClr>
                  </a:innerShdw>
                </a:effectLst>
              </a:rPr>
              <a:t> </a:t>
            </a:r>
            <a:r>
              <a:rPr lang="en-US" sz="3600" b="1" cap="none" spc="50" dirty="0" err="1">
                <a:ln w="13500">
                  <a:solidFill>
                    <a:schemeClr val="accent1">
                      <a:shade val="2500"/>
                      <a:alpha val="6500"/>
                    </a:schemeClr>
                  </a:solidFill>
                  <a:prstDash val="solid"/>
                </a:ln>
                <a:solidFill>
                  <a:schemeClr val="tx2">
                    <a:lumMod val="50000"/>
                    <a:alpha val="95000"/>
                  </a:schemeClr>
                </a:solidFill>
                <a:effectLst>
                  <a:innerShdw blurRad="50900" dist="38500" dir="13500000">
                    <a:srgbClr val="000000">
                      <a:alpha val="60000"/>
                    </a:srgbClr>
                  </a:innerShdw>
                </a:effectLst>
              </a:rPr>
              <a:t>Secara</a:t>
            </a:r>
            <a:r>
              <a:rPr lang="en-US" sz="3600" b="1" cap="none" spc="50" dirty="0">
                <a:ln w="13500">
                  <a:solidFill>
                    <a:schemeClr val="accent1">
                      <a:shade val="2500"/>
                      <a:alpha val="6500"/>
                    </a:schemeClr>
                  </a:solidFill>
                  <a:prstDash val="solid"/>
                </a:ln>
                <a:solidFill>
                  <a:schemeClr val="tx2">
                    <a:lumMod val="50000"/>
                    <a:alpha val="95000"/>
                  </a:schemeClr>
                </a:solidFill>
                <a:effectLst>
                  <a:innerShdw blurRad="50900" dist="38500" dir="13500000">
                    <a:srgbClr val="000000">
                      <a:alpha val="60000"/>
                    </a:srgbClr>
                  </a:innerShdw>
                </a:effectLst>
              </a:rPr>
              <a:t> </a:t>
            </a:r>
            <a:r>
              <a:rPr lang="en-US" sz="3600" b="1" cap="none" spc="50" dirty="0" err="1">
                <a:ln w="13500">
                  <a:solidFill>
                    <a:schemeClr val="accent1">
                      <a:shade val="2500"/>
                      <a:alpha val="6500"/>
                    </a:schemeClr>
                  </a:solidFill>
                  <a:prstDash val="solid"/>
                </a:ln>
                <a:solidFill>
                  <a:schemeClr val="tx2">
                    <a:lumMod val="50000"/>
                    <a:alpha val="95000"/>
                  </a:schemeClr>
                </a:solidFill>
                <a:effectLst>
                  <a:innerShdw blurRad="50900" dist="38500" dir="13500000">
                    <a:srgbClr val="000000">
                      <a:alpha val="60000"/>
                    </a:srgbClr>
                  </a:innerShdw>
                </a:effectLst>
              </a:rPr>
              <a:t>umum</a:t>
            </a:r>
            <a:endParaRPr lang="id-ID" sz="3600" b="1" cap="none" spc="50" dirty="0">
              <a:ln w="13500">
                <a:solidFill>
                  <a:schemeClr val="accent1">
                    <a:shade val="2500"/>
                    <a:alpha val="6500"/>
                  </a:schemeClr>
                </a:solidFill>
                <a:prstDash val="solid"/>
              </a:ln>
              <a:solidFill>
                <a:schemeClr val="tx2">
                  <a:lumMod val="50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1000"/>
                                        <p:tgtEl>
                                          <p:spTgt spid="5">
                                            <p:txEl>
                                              <p:pRg st="0" end="0"/>
                                            </p:txEl>
                                          </p:spTgt>
                                        </p:tgtEl>
                                      </p:cBhvr>
                                    </p:animEffect>
                                  </p:childTnLst>
                                </p:cTn>
                              </p:par>
                            </p:childTnLst>
                          </p:cTn>
                        </p:par>
                        <p:par>
                          <p:cTn id="8" fill="hold" nodeType="afterGroup">
                            <p:stCondLst>
                              <p:cond delay="1000"/>
                            </p:stCondLst>
                            <p:childTnLst>
                              <p:par>
                                <p:cTn id="9" presetID="16" presetClass="entr" presetSubtype="21"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barn(inVertical)">
                                      <p:cBhvr>
                                        <p:cTn id="11" dur="500"/>
                                        <p:tgtEl>
                                          <p:spTgt spid="5">
                                            <p:txEl>
                                              <p:pRg st="2" end="2"/>
                                            </p:txEl>
                                          </p:spTgt>
                                        </p:tgtEl>
                                      </p:cBhvr>
                                    </p:animEffect>
                                  </p:childTnLst>
                                </p:cTn>
                              </p:par>
                            </p:childTnLst>
                          </p:cTn>
                        </p:par>
                        <p:par>
                          <p:cTn id="12" fill="hold" nodeType="afterGroup">
                            <p:stCondLst>
                              <p:cond delay="1500"/>
                            </p:stCondLst>
                            <p:childTnLst>
                              <p:par>
                                <p:cTn id="13" presetID="42" presetClass="entr" presetSubtype="0"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1000"/>
                                        <p:tgtEl>
                                          <p:spTgt spid="5">
                                            <p:txEl>
                                              <p:pRg st="4" end="4"/>
                                            </p:txEl>
                                          </p:spTgt>
                                        </p:tgtEl>
                                      </p:cBhvr>
                                    </p:animEffect>
                                    <p:anim calcmode="lin" valueType="num">
                                      <p:cBhvr>
                                        <p:cTn id="1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2500"/>
                            </p:stCondLst>
                            <p:childTnLst>
                              <p:par>
                                <p:cTn id="19" presetID="53" presetClass="entr" presetSubtype="16" fill="hold" nodeType="after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p:cTn id="21"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73100" y="1443038"/>
            <a:ext cx="10820400" cy="4995862"/>
          </a:xfrm>
        </p:spPr>
        <p:txBody>
          <a:bodyPr>
            <a:normAutofit lnSpcReduction="10000"/>
          </a:bodyPr>
          <a:lstStyle/>
          <a:p>
            <a:pPr algn="just" eaLnBrk="1" hangingPunct="1"/>
            <a:r>
              <a:rPr lang="en-US" altLang="id-ID" sz="2400"/>
              <a:t>Konsep : </a:t>
            </a:r>
          </a:p>
          <a:p>
            <a:pPr lvl="1" algn="just" eaLnBrk="1" hangingPunct="1">
              <a:buFont typeface="Arial" charset="0"/>
              <a:buNone/>
            </a:pPr>
            <a:r>
              <a:rPr lang="en-US" altLang="id-ID" sz="2400" b="1"/>
              <a:t>Hardware </a:t>
            </a:r>
          </a:p>
          <a:p>
            <a:pPr lvl="1" algn="just" eaLnBrk="1" hangingPunct="1">
              <a:buFont typeface="Arial" charset="0"/>
              <a:buNone/>
            </a:pPr>
            <a:r>
              <a:rPr lang="en-US" altLang="id-ID" sz="2400" b="1"/>
              <a:t>Software </a:t>
            </a:r>
          </a:p>
          <a:p>
            <a:pPr lvl="1" algn="just" eaLnBrk="1" hangingPunct="1">
              <a:buFont typeface="Arial" charset="0"/>
              <a:buNone/>
            </a:pPr>
            <a:r>
              <a:rPr lang="en-US" altLang="id-ID" sz="2400" b="1"/>
              <a:t>Brainware</a:t>
            </a:r>
            <a:endParaRPr lang="en-US" altLang="id-ID" sz="2400"/>
          </a:p>
          <a:p>
            <a:pPr algn="just" eaLnBrk="1" hangingPunct="1"/>
            <a:r>
              <a:rPr lang="en-US" altLang="id-ID" sz="2400"/>
              <a:t>Konsep tri-tunggal yang tidak bisa dipisahkan satu dengan lainnya.</a:t>
            </a:r>
          </a:p>
          <a:p>
            <a:pPr algn="just" eaLnBrk="1" hangingPunct="1"/>
            <a:endParaRPr lang="en-US" altLang="id-ID" sz="2400"/>
          </a:p>
          <a:p>
            <a:pPr algn="just" eaLnBrk="1" hangingPunct="1"/>
            <a:r>
              <a:rPr lang="en-US" altLang="id-ID" sz="2400"/>
              <a:t>Untuk tahap pertama, manusia harus memasukkan program terlebih dahulu kedalam komputer. </a:t>
            </a:r>
          </a:p>
          <a:p>
            <a:pPr algn="just" eaLnBrk="1" hangingPunct="1"/>
            <a:endParaRPr lang="en-US" altLang="id-ID" sz="2400"/>
          </a:p>
          <a:p>
            <a:pPr algn="just" eaLnBrk="1" hangingPunct="1"/>
            <a:r>
              <a:rPr lang="en-US" altLang="id-ID" sz="2400"/>
              <a:t>Setelah Setelah program tersimpan didalam komputer, maka komputer baru bisa bekerja untuk membantu manusia untuk menyelesaikan persoalan ataupun pekerjaannya. </a:t>
            </a:r>
          </a:p>
          <a:p>
            <a:pPr algn="just" eaLnBrk="1" hangingPunct="1"/>
            <a:endParaRPr lang="en-US" altLang="id-ID" sz="2400"/>
          </a:p>
        </p:txBody>
      </p:sp>
      <p:sp>
        <p:nvSpPr>
          <p:cNvPr id="6" name="Rectangle 5"/>
          <p:cNvSpPr/>
          <p:nvPr/>
        </p:nvSpPr>
        <p:spPr>
          <a:xfrm>
            <a:off x="5744098" y="574396"/>
            <a:ext cx="5833969" cy="646331"/>
          </a:xfrm>
          <a:prstGeom prst="rect">
            <a:avLst/>
          </a:prstGeom>
          <a:noFill/>
        </p:spPr>
        <p:txBody>
          <a:bodyPr wrap="none" lIns="91440" tIns="45720" rIns="91440" bIns="45720">
            <a:spAutoFit/>
          </a:bodyPr>
          <a:lstStyle/>
          <a:p>
            <a:pPr algn="r"/>
            <a:r>
              <a:rPr lang="en-US" sz="3600" b="1" cap="none" spc="50" dirty="0" err="1">
                <a:ln w="13500">
                  <a:solidFill>
                    <a:schemeClr val="accent1">
                      <a:shade val="2500"/>
                      <a:alpha val="6500"/>
                    </a:schemeClr>
                  </a:solidFill>
                  <a:prstDash val="solid"/>
                </a:ln>
                <a:solidFill>
                  <a:schemeClr val="tx2">
                    <a:lumMod val="50000"/>
                    <a:alpha val="95000"/>
                  </a:schemeClr>
                </a:solidFill>
                <a:effectLst>
                  <a:innerShdw blurRad="50900" dist="38500" dir="13500000">
                    <a:srgbClr val="000000">
                      <a:alpha val="60000"/>
                    </a:srgbClr>
                  </a:innerShdw>
                </a:effectLst>
              </a:rPr>
              <a:t>Komputer</a:t>
            </a:r>
            <a:r>
              <a:rPr lang="en-US" sz="3600" b="1" cap="none" spc="50" dirty="0">
                <a:ln w="13500">
                  <a:solidFill>
                    <a:schemeClr val="accent1">
                      <a:shade val="2500"/>
                      <a:alpha val="6500"/>
                    </a:schemeClr>
                  </a:solidFill>
                  <a:prstDash val="solid"/>
                </a:ln>
                <a:solidFill>
                  <a:schemeClr val="tx2">
                    <a:lumMod val="50000"/>
                    <a:alpha val="95000"/>
                  </a:schemeClr>
                </a:solidFill>
                <a:effectLst>
                  <a:innerShdw blurRad="50900" dist="38500" dir="13500000">
                    <a:srgbClr val="000000">
                      <a:alpha val="60000"/>
                    </a:srgbClr>
                  </a:innerShdw>
                </a:effectLst>
              </a:rPr>
              <a:t> </a:t>
            </a:r>
            <a:r>
              <a:rPr lang="en-US" sz="3600" b="1" cap="none" spc="50" dirty="0" err="1">
                <a:ln w="13500">
                  <a:solidFill>
                    <a:schemeClr val="accent1">
                      <a:shade val="2500"/>
                      <a:alpha val="6500"/>
                    </a:schemeClr>
                  </a:solidFill>
                  <a:prstDash val="solid"/>
                </a:ln>
                <a:solidFill>
                  <a:schemeClr val="tx2">
                    <a:lumMod val="50000"/>
                    <a:alpha val="95000"/>
                  </a:schemeClr>
                </a:solidFill>
                <a:effectLst>
                  <a:innerShdw blurRad="50900" dist="38500" dir="13500000">
                    <a:srgbClr val="000000">
                      <a:alpha val="60000"/>
                    </a:srgbClr>
                  </a:innerShdw>
                </a:effectLst>
              </a:rPr>
              <a:t>Secara</a:t>
            </a:r>
            <a:r>
              <a:rPr lang="en-US" sz="3600" b="1" cap="none" spc="50" dirty="0">
                <a:ln w="13500">
                  <a:solidFill>
                    <a:schemeClr val="accent1">
                      <a:shade val="2500"/>
                      <a:alpha val="6500"/>
                    </a:schemeClr>
                  </a:solidFill>
                  <a:prstDash val="solid"/>
                </a:ln>
                <a:solidFill>
                  <a:schemeClr val="tx2">
                    <a:lumMod val="50000"/>
                    <a:alpha val="95000"/>
                  </a:schemeClr>
                </a:solidFill>
                <a:effectLst>
                  <a:innerShdw blurRad="50900" dist="38500" dir="13500000">
                    <a:srgbClr val="000000">
                      <a:alpha val="60000"/>
                    </a:srgbClr>
                  </a:innerShdw>
                </a:effectLst>
              </a:rPr>
              <a:t> </a:t>
            </a:r>
            <a:r>
              <a:rPr lang="en-US" sz="3600" b="1" cap="none" spc="50" dirty="0" err="1">
                <a:ln w="13500">
                  <a:solidFill>
                    <a:schemeClr val="accent1">
                      <a:shade val="2500"/>
                      <a:alpha val="6500"/>
                    </a:schemeClr>
                  </a:solidFill>
                  <a:prstDash val="solid"/>
                </a:ln>
                <a:solidFill>
                  <a:schemeClr val="tx2">
                    <a:lumMod val="50000"/>
                    <a:alpha val="95000"/>
                  </a:schemeClr>
                </a:solidFill>
                <a:effectLst>
                  <a:innerShdw blurRad="50900" dist="38500" dir="13500000">
                    <a:srgbClr val="000000">
                      <a:alpha val="60000"/>
                    </a:srgbClr>
                  </a:innerShdw>
                </a:effectLst>
              </a:rPr>
              <a:t>umum</a:t>
            </a:r>
            <a:endParaRPr lang="id-ID" sz="3600" b="1" cap="none" spc="50" dirty="0">
              <a:ln w="13500">
                <a:solidFill>
                  <a:schemeClr val="accent1">
                    <a:shade val="2500"/>
                    <a:alpha val="6500"/>
                  </a:schemeClr>
                </a:solidFill>
                <a:prstDash val="solid"/>
              </a:ln>
              <a:solidFill>
                <a:schemeClr val="tx2">
                  <a:lumMod val="50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500"/>
                                        <p:tgtEl>
                                          <p:spTgt spid="5">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arn(inVertical)">
                                      <p:cBhvr>
                                        <p:cTn id="19" dur="500"/>
                                        <p:tgtEl>
                                          <p:spTgt spid="5">
                                            <p:txEl>
                                              <p:pRg st="3" end="3"/>
                                            </p:txEl>
                                          </p:spTgt>
                                        </p:tgtEl>
                                      </p:cBhvr>
                                    </p:animEffect>
                                  </p:childTnLst>
                                </p:cTn>
                              </p:par>
                            </p:childTnLst>
                          </p:cTn>
                        </p:par>
                        <p:par>
                          <p:cTn id="20" fill="hold" nodeType="afterGroup">
                            <p:stCondLst>
                              <p:cond delay="2000"/>
                            </p:stCondLst>
                            <p:childTnLst>
                              <p:par>
                                <p:cTn id="21" presetID="16" presetClass="entr" presetSubtype="21"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childTnLst>
                          </p:cTn>
                        </p:par>
                        <p:par>
                          <p:cTn id="24" fill="hold" nodeType="afterGroup">
                            <p:stCondLst>
                              <p:cond delay="2500"/>
                            </p:stCondLst>
                            <p:childTnLst>
                              <p:par>
                                <p:cTn id="25" presetID="16" presetClass="entr" presetSubtype="21" fill="hold"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arn(inVertical)">
                                      <p:cBhvr>
                                        <p:cTn id="27" dur="500"/>
                                        <p:tgtEl>
                                          <p:spTgt spid="5">
                                            <p:txEl>
                                              <p:pRg st="6" end="6"/>
                                            </p:txEl>
                                          </p:spTgt>
                                        </p:tgtEl>
                                      </p:cBhvr>
                                    </p:animEffect>
                                  </p:childTnLst>
                                </p:cTn>
                              </p:par>
                            </p:childTnLst>
                          </p:cTn>
                        </p:par>
                        <p:par>
                          <p:cTn id="28" fill="hold" nodeType="afterGroup">
                            <p:stCondLst>
                              <p:cond delay="3000"/>
                            </p:stCondLst>
                            <p:childTnLst>
                              <p:par>
                                <p:cTn id="29" presetID="16" presetClass="entr" presetSubtype="21" fill="hold" nodeType="after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barn(inVertical)">
                                      <p:cBhvr>
                                        <p:cTn id="3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eaLnBrk="1" fontAlgn="auto" hangingPunct="1">
              <a:spcAft>
                <a:spcPts val="0"/>
              </a:spcAft>
              <a:defRPr/>
            </a:pPr>
            <a:r>
              <a:rPr lang="en-US" dirty="0" err="1"/>
              <a:t>Jadi</a:t>
            </a:r>
            <a:r>
              <a:rPr lang="en-US" dirty="0"/>
              <a:t>, computer </a:t>
            </a:r>
            <a:r>
              <a:rPr lang="en-US" dirty="0" err="1"/>
              <a:t>adalah</a:t>
            </a:r>
            <a:r>
              <a:rPr lang="en-US" dirty="0"/>
              <a:t> : </a:t>
            </a:r>
          </a:p>
        </p:txBody>
      </p:sp>
      <p:sp>
        <p:nvSpPr>
          <p:cNvPr id="11" name="Content Placeholder 2"/>
          <p:cNvSpPr>
            <a:spLocks noGrp="1"/>
          </p:cNvSpPr>
          <p:nvPr>
            <p:ph idx="1"/>
          </p:nvPr>
        </p:nvSpPr>
        <p:spPr>
          <a:xfrm>
            <a:off x="1069848" y="2146346"/>
            <a:ext cx="10058400" cy="4050792"/>
          </a:xfrm>
        </p:spPr>
        <p:txBody>
          <a:bodyPr rtlCol="0">
            <a:normAutofit lnSpcReduction="10000"/>
          </a:bodyPr>
          <a:lstStyle/>
          <a:p>
            <a:pPr marL="0" indent="0" algn="just" eaLnBrk="1" fontAlgn="auto" hangingPunct="1">
              <a:spcAft>
                <a:spcPts val="0"/>
              </a:spcAft>
              <a:buFont typeface="Arial" panose="020B0604020202020204" pitchFamily="34" charset="0"/>
              <a:buNone/>
              <a:defRPr/>
            </a:pPr>
            <a:endParaRPr lang="en-US" sz="3000" dirty="0"/>
          </a:p>
          <a:p>
            <a:pPr marL="0" indent="0" algn="just" eaLnBrk="1" fontAlgn="auto" hangingPunct="1">
              <a:spcAft>
                <a:spcPts val="0"/>
              </a:spcAft>
              <a:buFont typeface="Arial" panose="020B0604020202020204" pitchFamily="34" charset="0"/>
              <a:buNone/>
              <a:defRPr/>
            </a:pPr>
            <a:endParaRPr lang="en-US" sz="3000" dirty="0"/>
          </a:p>
          <a:p>
            <a:pPr marL="0" indent="0" algn="just" eaLnBrk="1" fontAlgn="auto" hangingPunct="1">
              <a:spcAft>
                <a:spcPts val="0"/>
              </a:spcAft>
              <a:buFont typeface="Arial" panose="020B0604020202020204" pitchFamily="34" charset="0"/>
              <a:buNone/>
              <a:defRPr/>
            </a:pPr>
            <a:r>
              <a:rPr lang="en-US" sz="3000" dirty="0"/>
              <a:t>Kumpulan </a:t>
            </a:r>
            <a:r>
              <a:rPr lang="en-US" sz="3000" dirty="0" err="1"/>
              <a:t>alat</a:t>
            </a:r>
            <a:r>
              <a:rPr lang="en-US" sz="3000" dirty="0"/>
              <a:t> </a:t>
            </a:r>
            <a:r>
              <a:rPr lang="en-US" sz="3000" dirty="0" err="1"/>
              <a:t>elektronik</a:t>
            </a:r>
            <a:r>
              <a:rPr lang="en-US" sz="3000" dirty="0"/>
              <a:t> yang </a:t>
            </a:r>
            <a:r>
              <a:rPr lang="en-US" sz="3000" dirty="0" err="1"/>
              <a:t>tersusun</a:t>
            </a:r>
            <a:r>
              <a:rPr lang="en-US" sz="3000" dirty="0"/>
              <a:t> </a:t>
            </a:r>
            <a:r>
              <a:rPr lang="en-US" sz="3000" dirty="0" err="1"/>
              <a:t>menjadi</a:t>
            </a:r>
            <a:r>
              <a:rPr lang="en-US" sz="3000" dirty="0"/>
              <a:t> </a:t>
            </a:r>
            <a:r>
              <a:rPr lang="en-US" sz="3000" dirty="0" err="1"/>
              <a:t>rangkaian</a:t>
            </a:r>
            <a:r>
              <a:rPr lang="en-US" sz="3000" dirty="0"/>
              <a:t> </a:t>
            </a:r>
            <a:r>
              <a:rPr lang="en-US" sz="3000" dirty="0" err="1"/>
              <a:t>membentuk</a:t>
            </a:r>
            <a:r>
              <a:rPr lang="en-US" sz="3000" dirty="0"/>
              <a:t> </a:t>
            </a:r>
            <a:r>
              <a:rPr lang="en-US" sz="3000" dirty="0" err="1"/>
              <a:t>sebuah</a:t>
            </a:r>
            <a:r>
              <a:rPr lang="en-US" sz="3000" dirty="0"/>
              <a:t> </a:t>
            </a:r>
            <a:r>
              <a:rPr lang="en-US" sz="3000" dirty="0" err="1"/>
              <a:t>mesin</a:t>
            </a:r>
            <a:r>
              <a:rPr lang="en-US" sz="3000" dirty="0"/>
              <a:t> </a:t>
            </a:r>
            <a:r>
              <a:rPr lang="en-US" sz="3000" dirty="0" err="1"/>
              <a:t>berteknologi</a:t>
            </a:r>
            <a:r>
              <a:rPr lang="en-US" sz="3000" dirty="0"/>
              <a:t> </a:t>
            </a:r>
            <a:r>
              <a:rPr lang="en-US" sz="3000" dirty="0" err="1"/>
              <a:t>dengan</a:t>
            </a:r>
            <a:r>
              <a:rPr lang="en-US" sz="3000" dirty="0"/>
              <a:t> </a:t>
            </a:r>
            <a:r>
              <a:rPr lang="en-US" sz="3000" dirty="0" err="1"/>
              <a:t>kontrol</a:t>
            </a:r>
            <a:r>
              <a:rPr lang="en-US" sz="3000" dirty="0"/>
              <a:t> </a:t>
            </a:r>
            <a:r>
              <a:rPr lang="en-US" sz="3000" dirty="0" err="1"/>
              <a:t>sistem</a:t>
            </a:r>
            <a:r>
              <a:rPr lang="en-US" sz="3000" dirty="0"/>
              <a:t> </a:t>
            </a:r>
            <a:r>
              <a:rPr lang="en-US" sz="3000" dirty="0" err="1"/>
              <a:t>operasi</a:t>
            </a:r>
            <a:r>
              <a:rPr lang="en-US" sz="3000" dirty="0"/>
              <a:t> </a:t>
            </a:r>
            <a:r>
              <a:rPr lang="en-US" sz="3000" dirty="0" err="1"/>
              <a:t>disertai</a:t>
            </a:r>
            <a:r>
              <a:rPr lang="en-US" sz="3000" dirty="0"/>
              <a:t> program-program yang </a:t>
            </a:r>
            <a:r>
              <a:rPr lang="en-US" sz="3000" dirty="0" err="1"/>
              <a:t>mampu</a:t>
            </a:r>
            <a:r>
              <a:rPr lang="en-US" sz="3000" dirty="0"/>
              <a:t> </a:t>
            </a:r>
            <a:r>
              <a:rPr lang="en-US" sz="3000" dirty="0" err="1"/>
              <a:t>menerima</a:t>
            </a:r>
            <a:r>
              <a:rPr lang="en-US" sz="3000" dirty="0"/>
              <a:t> </a:t>
            </a:r>
            <a:r>
              <a:rPr lang="en-US" sz="3000" dirty="0" err="1"/>
              <a:t>dan</a:t>
            </a:r>
            <a:r>
              <a:rPr lang="en-US" sz="3000" dirty="0"/>
              <a:t> </a:t>
            </a:r>
            <a:r>
              <a:rPr lang="en-US" sz="3000" dirty="0" err="1"/>
              <a:t>menyimpan</a:t>
            </a:r>
            <a:r>
              <a:rPr lang="en-US" sz="3000" dirty="0"/>
              <a:t> data, </a:t>
            </a:r>
            <a:r>
              <a:rPr lang="en-US" sz="3000" dirty="0" err="1"/>
              <a:t>melakukan</a:t>
            </a:r>
            <a:r>
              <a:rPr lang="en-US" sz="3000" dirty="0"/>
              <a:t> </a:t>
            </a:r>
            <a:r>
              <a:rPr lang="en-US" sz="3000" dirty="0" err="1"/>
              <a:t>pengolahan</a:t>
            </a:r>
            <a:r>
              <a:rPr lang="en-US" sz="3000" dirty="0"/>
              <a:t> </a:t>
            </a:r>
            <a:r>
              <a:rPr lang="en-US" sz="3000" dirty="0" err="1"/>
              <a:t>dan</a:t>
            </a:r>
            <a:r>
              <a:rPr lang="en-US" sz="3000" dirty="0"/>
              <a:t> </a:t>
            </a:r>
            <a:r>
              <a:rPr lang="en-US" sz="3000" dirty="0" err="1"/>
              <a:t>memberikan</a:t>
            </a:r>
            <a:r>
              <a:rPr lang="en-US" sz="3000" dirty="0"/>
              <a:t> </a:t>
            </a:r>
            <a:r>
              <a:rPr lang="en-US" sz="3000" dirty="0" err="1"/>
              <a:t>hasil</a:t>
            </a:r>
            <a:r>
              <a:rPr lang="en-US" sz="3000" dirty="0"/>
              <a:t> </a:t>
            </a:r>
            <a:r>
              <a:rPr lang="en-US" sz="3000" dirty="0" err="1"/>
              <a:t>dalam</a:t>
            </a:r>
            <a:r>
              <a:rPr lang="en-US" sz="3000" dirty="0"/>
              <a:t> </a:t>
            </a:r>
            <a:r>
              <a:rPr lang="en-US" sz="3000" dirty="0" err="1"/>
              <a:t>bentuk</a:t>
            </a:r>
            <a:r>
              <a:rPr lang="en-US" sz="3000" dirty="0"/>
              <a:t> </a:t>
            </a:r>
            <a:r>
              <a:rPr lang="en-US" sz="3000" dirty="0" err="1"/>
              <a:t>informasi</a:t>
            </a:r>
            <a:r>
              <a:rPr lang="en-US" sz="3000" dirty="0"/>
              <a:t> </a:t>
            </a:r>
            <a:r>
              <a:rPr lang="en-US" sz="3000" dirty="0" err="1"/>
              <a:t>sesuai</a:t>
            </a:r>
            <a:r>
              <a:rPr lang="en-US" sz="3000" dirty="0"/>
              <a:t> </a:t>
            </a:r>
            <a:r>
              <a:rPr lang="en-US" sz="3000" dirty="0" err="1"/>
              <a:t>prosedur</a:t>
            </a:r>
            <a:r>
              <a:rPr lang="en-US" sz="3000" dirty="0"/>
              <a:t> </a:t>
            </a:r>
            <a:r>
              <a:rPr lang="en-US" sz="3000" dirty="0" err="1"/>
              <a:t>operasi</a:t>
            </a:r>
            <a:r>
              <a:rPr lang="en-US" sz="3000" dirty="0"/>
              <a:t> yang </a:t>
            </a:r>
            <a:r>
              <a:rPr lang="en-US" sz="3000" dirty="0" err="1"/>
              <a:t>dirumuskan</a:t>
            </a:r>
            <a:r>
              <a:rPr lang="en-US" sz="3000" dirty="0"/>
              <a:t>. </a:t>
            </a:r>
          </a:p>
        </p:txBody>
      </p:sp>
      <p:sp>
        <p:nvSpPr>
          <p:cNvPr id="10" name="Rounded Rectangle 9"/>
          <p:cNvSpPr/>
          <p:nvPr/>
        </p:nvSpPr>
        <p:spPr>
          <a:xfrm>
            <a:off x="504825" y="2790497"/>
            <a:ext cx="11182350" cy="334229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0638" y="881063"/>
            <a:ext cx="2265362"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39046D2-2AF4-784F-D93B-DBF201177DFE}"/>
              </a:ext>
            </a:extLst>
          </p:cNvPr>
          <p:cNvSpPr txBox="1">
            <a:spLocks/>
          </p:cNvSpPr>
          <p:nvPr/>
        </p:nvSpPr>
        <p:spPr>
          <a:xfrm>
            <a:off x="5622313" y="3656970"/>
            <a:ext cx="947374"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en-US" sz="9600" dirty="0">
                <a:solidFill>
                  <a:schemeClr val="tx1"/>
                </a:solidFill>
              </a:rPr>
              <a:t>?</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500"/>
                            </p:stCondLst>
                            <p:childTnLst>
                              <p:par>
                                <p:cTn id="19" presetID="6" presetClass="entr" presetSubtype="32" fill="hold" grpId="0" nodeType="after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circle(out)">
                                      <p:cBhvr>
                                        <p:cTn id="21" dur="2000"/>
                                        <p:tgtEl>
                                          <p:spTgt spid="11">
                                            <p:txEl>
                                              <p:pRg st="2" end="2"/>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uild="p"/>
      <p:bldP spid="10"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722882" y="763588"/>
            <a:ext cx="5783317" cy="1184275"/>
          </a:xfrm>
        </p:spPr>
        <p:txBody>
          <a:bodyPr>
            <a:normAutofit fontScale="90000"/>
          </a:bodyPr>
          <a:lstStyle/>
          <a:p>
            <a:pPr eaLnBrk="1" fontAlgn="auto" hangingPunct="1">
              <a:spcAft>
                <a:spcPts val="0"/>
              </a:spcAft>
              <a:defRPr/>
            </a:pPr>
            <a:r>
              <a:rPr lang="en-US" b="1" dirty="0" err="1"/>
              <a:t>Rumusan</a:t>
            </a:r>
            <a:r>
              <a:rPr lang="en-US" b="1" dirty="0"/>
              <a:t> </a:t>
            </a:r>
            <a:r>
              <a:rPr lang="en-US" b="1" dirty="0" err="1"/>
              <a:t>komputer</a:t>
            </a:r>
            <a:endParaRPr lang="en-US" b="1" dirty="0"/>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7650" y="2378075"/>
            <a:ext cx="8015288" cy="389096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7350" y="1947863"/>
            <a:ext cx="22288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750"/>
                                        <p:tgtEl>
                                          <p:spTgt spid="6"/>
                                        </p:tgtEl>
                                      </p:cBhvr>
                                    </p:animEffect>
                                  </p:childTnLst>
                                </p:cTn>
                              </p:par>
                            </p:childTnLst>
                          </p:cTn>
                        </p:par>
                        <p:par>
                          <p:cTn id="11" fill="hold" nodeType="withGroup">
                            <p:stCondLst>
                              <p:cond delay="75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353</TotalTime>
  <Words>1055</Words>
  <Application>Microsoft Office PowerPoint</Application>
  <PresentationFormat>Widescreen</PresentationFormat>
  <Paragraphs>150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Narrow</vt:lpstr>
      <vt:lpstr>Rockwell</vt:lpstr>
      <vt:lpstr>Rockwell Condensed</vt:lpstr>
      <vt:lpstr>Wingdings</vt:lpstr>
      <vt:lpstr>Wood Type</vt:lpstr>
      <vt:lpstr>PowerPoint Presentation</vt:lpstr>
      <vt:lpstr>PowerPoint Presentation</vt:lpstr>
      <vt:lpstr>Apa Itu Komputer ?  </vt:lpstr>
      <vt:lpstr>DEFINISI KOMPUTER</vt:lpstr>
      <vt:lpstr>Komputer secara umum</vt:lpstr>
      <vt:lpstr>PowerPoint Presentation</vt:lpstr>
      <vt:lpstr>PowerPoint Presentation</vt:lpstr>
      <vt:lpstr>Jadi, computer adalah : </vt:lpstr>
      <vt:lpstr>Rumusan komputer</vt:lpstr>
      <vt:lpstr>Sejarah dan perkembangan</vt:lpstr>
      <vt:lpstr>PowerPoint Presentation</vt:lpstr>
      <vt:lpstr>Sejarah dan perkembangan (1)</vt:lpstr>
      <vt:lpstr>Sejarah dan perkembangan (2)</vt:lpstr>
      <vt:lpstr>Sejarah dan perkembangan (3)</vt:lpstr>
      <vt:lpstr>Sejarah dan perkembangan (4)</vt:lpstr>
      <vt:lpstr>Sejarah dan perkembangan (5)</vt:lpstr>
      <vt:lpstr>Sejarah dan perkembangan (6)</vt:lpstr>
      <vt:lpstr>Perkembangan teknologi komputer</vt:lpstr>
      <vt:lpstr>Manfaat Komputer</vt:lpstr>
      <vt:lpstr>kerugian penggunaan Komputer</vt:lpstr>
      <vt:lpstr>PowerPoint Presentation</vt:lpstr>
      <vt:lpstr>Daftar Pustaka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toerzun</dc:creator>
  <cp:lastModifiedBy>Handoyo Widi</cp:lastModifiedBy>
  <cp:revision>50</cp:revision>
  <dcterms:created xsi:type="dcterms:W3CDTF">2014-09-26T22:13:59Z</dcterms:created>
  <dcterms:modified xsi:type="dcterms:W3CDTF">2023-03-16T10:49:02Z</dcterms:modified>
</cp:coreProperties>
</file>