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7" r:id="rId2"/>
    <p:sldId id="318" r:id="rId3"/>
    <p:sldId id="313" r:id="rId4"/>
    <p:sldId id="314" r:id="rId5"/>
    <p:sldId id="301" r:id="rId6"/>
    <p:sldId id="308" r:id="rId7"/>
    <p:sldId id="303" r:id="rId8"/>
    <p:sldId id="310" r:id="rId9"/>
    <p:sldId id="30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1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>
      <p:cViewPr varScale="1">
        <p:scale>
          <a:sx n="67" d="100"/>
          <a:sy n="67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BDD92-98E8-4362-9888-BAC2AB9BBEA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0919F-2028-4728-9AE0-C668C1B4D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5EE4-911D-4A7B-896F-19C21BACC26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CE1B-0760-4002-ABF2-E8F00B4E1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A073274-0124-43DA-9F32-B0B6651A9895}"/>
              </a:ext>
            </a:extLst>
          </p:cNvPr>
          <p:cNvSpPr/>
          <p:nvPr/>
        </p:nvSpPr>
        <p:spPr>
          <a:xfrm>
            <a:off x="2514600" y="2590800"/>
            <a:ext cx="5181599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Bahasa </a:t>
            </a:r>
            <a:r>
              <a:rPr lang="en-US" sz="3200" b="1" dirty="0" err="1">
                <a:solidFill>
                  <a:schemeClr val="tx1"/>
                </a:solidFill>
              </a:rPr>
              <a:t>Komunikasi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Bisnis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9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6000">
        <p:circle/>
      </p:transition>
    </mc:Choice>
    <mc:Fallback>
      <p:transition spd="slow" advClick="0" advTm="1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43000" y="2430447"/>
            <a:ext cx="1295400" cy="12067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Perusahaan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304800"/>
            <a:ext cx="2614992" cy="762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Apakah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akuntansi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itu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34000"/>
            <a:ext cx="1636352" cy="856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28" y="1219200"/>
            <a:ext cx="1441473" cy="810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76" y="2605061"/>
            <a:ext cx="1545525" cy="857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14" y="4056244"/>
            <a:ext cx="1759208" cy="590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82" y="300490"/>
            <a:ext cx="1478820" cy="582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AE066E-F28D-49FD-93B4-0F84B5377B0F}"/>
              </a:ext>
            </a:extLst>
          </p:cNvPr>
          <p:cNvSpPr/>
          <p:nvPr/>
        </p:nvSpPr>
        <p:spPr>
          <a:xfrm>
            <a:off x="2514600" y="2552049"/>
            <a:ext cx="1981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Arial Narrow" panose="020B0606020202030204" pitchFamily="34" charset="0"/>
              </a:rPr>
              <a:t>Perusahaan adalah tempat dilakukannya kegiatan produksi</a:t>
            </a:r>
          </a:p>
        </p:txBody>
      </p:sp>
    </p:spTree>
    <p:extLst>
      <p:ext uri="{BB962C8B-B14F-4D97-AF65-F5344CB8AC3E}">
        <p14:creationId xmlns:p14="http://schemas.microsoft.com/office/powerpoint/2010/main" val="53838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4000">
        <p:zoom/>
      </p:transition>
    </mc:Choice>
    <mc:Fallback>
      <p:transition spd="slow" advClick="0" advTm="44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51389" y="2825644"/>
            <a:ext cx="1752600" cy="120671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Perusahaan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1411" y="2889356"/>
            <a:ext cx="20574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 Narrow" panose="020B0606020202030204" pitchFamily="34" charset="0"/>
              </a:rPr>
              <a:t>Menjadi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Organisasi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Pencipta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Kekayaan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71800" y="3001853"/>
            <a:ext cx="2971800" cy="85429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err="1">
                <a:latin typeface="Arial Narrow" panose="020B0606020202030204" pitchFamily="34" charset="0"/>
              </a:rPr>
              <a:t>Tujuan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304800"/>
            <a:ext cx="2614992" cy="762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Tujuan</a:t>
            </a:r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Perusahaan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0400" y="3048000"/>
            <a:ext cx="1447800" cy="77185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Produk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2000">
        <p:circle/>
      </p:transition>
    </mc:Choice>
    <mc:Fallback xmlns="">
      <p:transition spd="slow" advClick="0" advTm="7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43CFEAC3-EDDC-4F48-B51E-F598D48D636D}"/>
              </a:ext>
            </a:extLst>
          </p:cNvPr>
          <p:cNvSpPr/>
          <p:nvPr/>
        </p:nvSpPr>
        <p:spPr>
          <a:xfrm>
            <a:off x="5582574" y="2594697"/>
            <a:ext cx="1447800" cy="815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Produk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ight Arrow 13">
            <a:extLst>
              <a:ext uri="{FF2B5EF4-FFF2-40B4-BE49-F238E27FC236}">
                <a16:creationId xmlns="" xmlns:a16="http://schemas.microsoft.com/office/drawing/2014/main" id="{0863CE18-356B-4B4A-8C0C-49C835F2947F}"/>
              </a:ext>
            </a:extLst>
          </p:cNvPr>
          <p:cNvSpPr/>
          <p:nvPr/>
        </p:nvSpPr>
        <p:spPr>
          <a:xfrm>
            <a:off x="3642702" y="1828800"/>
            <a:ext cx="1752600" cy="9965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Mendesain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ight Arrow 8">
            <a:extLst>
              <a:ext uri="{FF2B5EF4-FFF2-40B4-BE49-F238E27FC236}">
                <a16:creationId xmlns="" xmlns:a16="http://schemas.microsoft.com/office/drawing/2014/main" id="{AB985B4F-B78C-4087-9EB9-6AB9D56760AB}"/>
              </a:ext>
            </a:extLst>
          </p:cNvPr>
          <p:cNvSpPr/>
          <p:nvPr/>
        </p:nvSpPr>
        <p:spPr>
          <a:xfrm>
            <a:off x="3659292" y="2538059"/>
            <a:ext cx="1752600" cy="9965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Menghasilkan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ight Arrow 10">
            <a:extLst>
              <a:ext uri="{FF2B5EF4-FFF2-40B4-BE49-F238E27FC236}">
                <a16:creationId xmlns="" xmlns:a16="http://schemas.microsoft.com/office/drawing/2014/main" id="{36AE9AAA-556B-4357-B653-6AC8C2CC43D9}"/>
              </a:ext>
            </a:extLst>
          </p:cNvPr>
          <p:cNvSpPr/>
          <p:nvPr/>
        </p:nvSpPr>
        <p:spPr>
          <a:xfrm>
            <a:off x="3656361" y="3233244"/>
            <a:ext cx="1752600" cy="9965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Memasarkan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B0740BF-75E0-43F3-96A7-E1D9194BEAB6}"/>
              </a:ext>
            </a:extLst>
          </p:cNvPr>
          <p:cNvSpPr/>
          <p:nvPr/>
        </p:nvSpPr>
        <p:spPr>
          <a:xfrm>
            <a:off x="1719420" y="2399241"/>
            <a:ext cx="1752600" cy="1206712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Perusahaan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304800"/>
            <a:ext cx="2614992" cy="762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Tiga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Tugas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Perusahaan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9000">
        <p:zoom/>
      </p:transition>
    </mc:Choice>
    <mc:Fallback xmlns="">
      <p:transition spd="slow" advClick="0" advTm="19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84660" y="3016527"/>
            <a:ext cx="883920" cy="815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Produk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029435" y="2537383"/>
            <a:ext cx="1965960" cy="838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 Narrow" panose="020B0606020202030204" pitchFamily="34" charset="0"/>
              </a:rPr>
              <a:t>didesain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29435" y="3016527"/>
            <a:ext cx="1965960" cy="838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 Narrow" panose="020B0606020202030204" pitchFamily="34" charset="0"/>
              </a:rPr>
              <a:t>dihasilkan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14195" y="3495671"/>
            <a:ext cx="1965960" cy="838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 Narrow" panose="020B0606020202030204" pitchFamily="34" charset="0"/>
              </a:rPr>
              <a:t>dipasarkan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07515" y="2825644"/>
            <a:ext cx="1752600" cy="1206712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Perusahaan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0600" y="2686050"/>
            <a:ext cx="2209800" cy="167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s-MY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Perusahaan yang membeli barang yang dihasilkan pihak lain dan menjual dalam wujud yang sama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0600" y="552450"/>
            <a:ext cx="22098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s-MY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Perusahaan yang menghasilkan dan menjual pekerjaan atau tindakan tertentu yang </a:t>
            </a:r>
            <a:r>
              <a:rPr lang="ms-MY" sz="1400">
                <a:solidFill>
                  <a:schemeClr val="tx1"/>
                </a:solidFill>
                <a:latin typeface="Arial Narrow" panose="020B0606020202030204" pitchFamily="34" charset="0"/>
              </a:rPr>
              <a:t>bersifat </a:t>
            </a:r>
            <a:r>
              <a:rPr lang="ms-MY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t>non-fisik </a:t>
            </a:r>
            <a:r>
              <a:rPr lang="ms-MY" sz="1400" dirty="0">
                <a:solidFill>
                  <a:schemeClr val="tx1"/>
                </a:solidFill>
                <a:latin typeface="Arial Narrow" panose="020B0606020202030204" pitchFamily="34" charset="0"/>
              </a:rPr>
              <a:t>kepada pihak lain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4800600"/>
            <a:ext cx="2209800" cy="167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Perusahaan yang mengolah bahan mentah menjadi barang yang siap digunakan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648200" y="304800"/>
            <a:ext cx="2468880" cy="4953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Perusahaan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Jasa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48200" y="2438400"/>
            <a:ext cx="2468880" cy="4953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Perusahaan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Dagang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48200" y="4552950"/>
            <a:ext cx="2468880" cy="4953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Perusahaan </a:t>
            </a:r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Manufaktur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5000">
        <p:zoom/>
      </p:transition>
    </mc:Choice>
    <mc:Fallback xmlns="">
      <p:transition spd="slow" advClick="0" advTm="6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51604" y="3021100"/>
            <a:ext cx="1447800" cy="815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Produk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24400" y="2643662"/>
            <a:ext cx="1447800" cy="57457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Mendesain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24400" y="3122806"/>
            <a:ext cx="1447800" cy="57457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Menghasilkan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09160" y="3601950"/>
            <a:ext cx="1447800" cy="57457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Memasarkan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22592" y="1861362"/>
            <a:ext cx="1374139" cy="3810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Pemasok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4843" y="4676494"/>
            <a:ext cx="1374139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Narrow" panose="020B0606020202030204" pitchFamily="34" charset="0"/>
              </a:rPr>
              <a:t>Pemerintah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34843" y="2395795"/>
            <a:ext cx="1374139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Narrow" panose="020B0606020202030204" pitchFamily="34" charset="0"/>
              </a:rPr>
              <a:t>Kreditor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592" y="4093418"/>
            <a:ext cx="1383062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Pemilik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24599" y="3530697"/>
            <a:ext cx="1374139" cy="3810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Karyawan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25557" y="2930227"/>
            <a:ext cx="1383285" cy="3810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Investor</a:t>
            </a:r>
          </a:p>
        </p:txBody>
      </p:sp>
      <p:sp>
        <p:nvSpPr>
          <p:cNvPr id="6" name="Oval 5"/>
          <p:cNvSpPr/>
          <p:nvPr/>
        </p:nvSpPr>
        <p:spPr>
          <a:xfrm>
            <a:off x="2809413" y="2845894"/>
            <a:ext cx="1752600" cy="1206712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Perusahaan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2AADDE00-F573-483D-915C-92665163B26A}"/>
              </a:ext>
            </a:extLst>
          </p:cNvPr>
          <p:cNvCxnSpPr/>
          <p:nvPr/>
        </p:nvCxnSpPr>
        <p:spPr>
          <a:xfrm>
            <a:off x="2362200" y="2051863"/>
            <a:ext cx="0" cy="279477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1682717E-01AB-43E5-9293-EA334F54195F}"/>
              </a:ext>
            </a:extLst>
          </p:cNvPr>
          <p:cNvCxnSpPr/>
          <p:nvPr/>
        </p:nvCxnSpPr>
        <p:spPr>
          <a:xfrm flipH="1">
            <a:off x="1916462" y="2051863"/>
            <a:ext cx="4572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2C9BD87E-E725-4F6A-BE2E-A1A5551D1388}"/>
              </a:ext>
            </a:extLst>
          </p:cNvPr>
          <p:cNvCxnSpPr/>
          <p:nvPr/>
        </p:nvCxnSpPr>
        <p:spPr>
          <a:xfrm flipH="1">
            <a:off x="1905000" y="4866994"/>
            <a:ext cx="4572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8F29D7E3-ED13-4DF1-B749-A24047BACCAD}"/>
              </a:ext>
            </a:extLst>
          </p:cNvPr>
          <p:cNvCxnSpPr/>
          <p:nvPr/>
        </p:nvCxnSpPr>
        <p:spPr>
          <a:xfrm flipH="1">
            <a:off x="1905000" y="2593201"/>
            <a:ext cx="4572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BB96BDC2-B478-4D81-B684-1A4190917E64}"/>
              </a:ext>
            </a:extLst>
          </p:cNvPr>
          <p:cNvCxnSpPr/>
          <p:nvPr/>
        </p:nvCxnSpPr>
        <p:spPr>
          <a:xfrm flipH="1">
            <a:off x="1916462" y="3121447"/>
            <a:ext cx="4572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C9388E9-4AE4-4DD6-BA0A-C0AC28B5BADA}"/>
              </a:ext>
            </a:extLst>
          </p:cNvPr>
          <p:cNvCxnSpPr/>
          <p:nvPr/>
        </p:nvCxnSpPr>
        <p:spPr>
          <a:xfrm flipH="1">
            <a:off x="1916462" y="3729373"/>
            <a:ext cx="4572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0FF0A81B-22FE-4355-85CB-091A7BDAEBA6}"/>
              </a:ext>
            </a:extLst>
          </p:cNvPr>
          <p:cNvCxnSpPr/>
          <p:nvPr/>
        </p:nvCxnSpPr>
        <p:spPr>
          <a:xfrm flipH="1">
            <a:off x="1916462" y="4270270"/>
            <a:ext cx="4572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75527594-F18E-4081-9F12-03A1DBAEA114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377443" y="3449250"/>
            <a:ext cx="43197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81556"/>
      </p:ext>
    </p:extLst>
  </p:cSld>
  <p:clrMapOvr>
    <a:masterClrMapping/>
  </p:clrMapOvr>
  <p:transition spd="med" advClick="0" advTm="4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524000"/>
            <a:ext cx="182880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Komunikasi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41184" y="1922065"/>
            <a:ext cx="1600067" cy="346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Pemasok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53435" y="4398564"/>
            <a:ext cx="1587816" cy="3468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Narrow" panose="020B0606020202030204" pitchFamily="34" charset="0"/>
              </a:rPr>
              <a:t>Pemerintah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41184" y="2362769"/>
            <a:ext cx="1587816" cy="3468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Kreditor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835266" y="3878261"/>
            <a:ext cx="1598126" cy="3468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Pemilik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841184" y="3395438"/>
            <a:ext cx="1587816" cy="3468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Karyawan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72200" y="152400"/>
            <a:ext cx="2614992" cy="762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Apakah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akuntansi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itu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?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830616" y="2862038"/>
            <a:ext cx="1598384" cy="346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Investor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4191000" y="1981200"/>
            <a:ext cx="1066800" cy="2286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4191000" y="2438400"/>
            <a:ext cx="1066800" cy="22860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4180643" y="3962400"/>
            <a:ext cx="1066800" cy="2286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4180643" y="2933700"/>
            <a:ext cx="1066800" cy="228600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4171950" y="3443342"/>
            <a:ext cx="1066800" cy="2286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4191000" y="4419600"/>
            <a:ext cx="1066800" cy="2286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38600" y="4846638"/>
            <a:ext cx="1371600" cy="46786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Akuntansi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05500" y="2603288"/>
            <a:ext cx="1752600" cy="120671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Perusahaan</a:t>
            </a:r>
          </a:p>
        </p:txBody>
      </p:sp>
      <p:sp>
        <p:nvSpPr>
          <p:cNvPr id="21" name="Oval 20"/>
          <p:cNvSpPr/>
          <p:nvPr/>
        </p:nvSpPr>
        <p:spPr>
          <a:xfrm>
            <a:off x="3252408" y="5265737"/>
            <a:ext cx="3048000" cy="60166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Bahasa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Komunikasi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Bisnis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82403"/>
      </p:ext>
    </p:extLst>
  </p:cSld>
  <p:clrMapOvr>
    <a:masterClrMapping/>
  </p:clrMapOvr>
  <p:transition spd="med" advClick="0" advTm="54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534D36-5800-4684-82B2-4282B7F3DB2A}"/>
              </a:ext>
            </a:extLst>
          </p:cNvPr>
          <p:cNvSpPr/>
          <p:nvPr/>
        </p:nvSpPr>
        <p:spPr>
          <a:xfrm>
            <a:off x="1828800" y="1371600"/>
            <a:ext cx="1143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EBEDEDA-7DB6-4A4B-B0FB-E1DF18B17D66}"/>
              </a:ext>
            </a:extLst>
          </p:cNvPr>
          <p:cNvSpPr/>
          <p:nvPr/>
        </p:nvSpPr>
        <p:spPr>
          <a:xfrm>
            <a:off x="3048000" y="1066800"/>
            <a:ext cx="3544207" cy="16827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Akuntansi adalah </a:t>
            </a:r>
            <a:r>
              <a:rPr lang="ms-MY" sz="16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</a:rPr>
              <a:t>sistem informasi </a:t>
            </a:r>
            <a:r>
              <a:rPr lang="ms-MY" sz="1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yang menghasilkan informasi keuangan bagi pihak-pihak yang berkepentingan tentang </a:t>
            </a:r>
            <a:r>
              <a:rPr lang="ms-MY" sz="1600" dirty="0">
                <a:solidFill>
                  <a:srgbClr val="0070C0"/>
                </a:solidFill>
                <a:latin typeface="Arial Narrow" panose="020B0606020202030204" pitchFamily="34" charset="0"/>
                <a:ea typeface="Times New Roman"/>
              </a:rPr>
              <a:t>aktivitas ekonomi </a:t>
            </a:r>
            <a:r>
              <a:rPr lang="ms-MY" sz="1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dan </a:t>
            </a:r>
            <a:r>
              <a:rPr lang="ms-MY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</a:rPr>
              <a:t>posisi keuangan </a:t>
            </a:r>
            <a:r>
              <a:rPr lang="ms-MY" sz="1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suatu perusahaan.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1DDBF4F-1CB3-435D-9F73-E7A097BCB4EE}"/>
              </a:ext>
            </a:extLst>
          </p:cNvPr>
          <p:cNvSpPr/>
          <p:nvPr/>
        </p:nvSpPr>
        <p:spPr>
          <a:xfrm>
            <a:off x="6172200" y="152400"/>
            <a:ext cx="2614992" cy="6096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Apakah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akuntansi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itu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82DCE8E-F91F-4478-9EB2-69CE357D8F30}"/>
              </a:ext>
            </a:extLst>
          </p:cNvPr>
          <p:cNvSpPr/>
          <p:nvPr/>
        </p:nvSpPr>
        <p:spPr>
          <a:xfrm>
            <a:off x="1981200" y="1559856"/>
            <a:ext cx="805543" cy="696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6DAE181-FAD3-4FC1-9519-157C860A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47173"/>
              </p:ext>
            </p:extLst>
          </p:nvPr>
        </p:nvGraphicFramePr>
        <p:xfrm>
          <a:off x="418193" y="3471254"/>
          <a:ext cx="3544207" cy="1516380"/>
        </p:xfrm>
        <a:graphic>
          <a:graphicData uri="http://schemas.openxmlformats.org/drawingml/2006/table">
            <a:tbl>
              <a:tblPr/>
              <a:tblGrid>
                <a:gridCol w="1430921">
                  <a:extLst>
                    <a:ext uri="{9D8B030D-6E8A-4147-A177-3AD203B41FA5}">
                      <a16:colId xmlns="" xmlns:a16="http://schemas.microsoft.com/office/drawing/2014/main" val="3562445324"/>
                    </a:ext>
                  </a:extLst>
                </a:gridCol>
                <a:gridCol w="332589">
                  <a:extLst>
                    <a:ext uri="{9D8B030D-6E8A-4147-A177-3AD203B41FA5}">
                      <a16:colId xmlns="" xmlns:a16="http://schemas.microsoft.com/office/drawing/2014/main" val="1196023097"/>
                    </a:ext>
                  </a:extLst>
                </a:gridCol>
                <a:gridCol w="931246">
                  <a:extLst>
                    <a:ext uri="{9D8B030D-6E8A-4147-A177-3AD203B41FA5}">
                      <a16:colId xmlns="" xmlns:a16="http://schemas.microsoft.com/office/drawing/2014/main" val="4176830018"/>
                    </a:ext>
                  </a:extLst>
                </a:gridCol>
                <a:gridCol w="849451">
                  <a:extLst>
                    <a:ext uri="{9D8B030D-6E8A-4147-A177-3AD203B41FA5}">
                      <a16:colId xmlns="" xmlns:a16="http://schemas.microsoft.com/office/drawing/2014/main" val="4539340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Laporan</a:t>
                      </a:r>
                      <a:r>
                        <a:rPr lang="en-ID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Laba</a:t>
                      </a:r>
                      <a:r>
                        <a:rPr lang="en-ID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Rugi</a:t>
                      </a:r>
                      <a:endParaRPr lang="en-ID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8338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6169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Pendapatan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28.000.000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30861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Beban Usaha 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3153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Beban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transportasi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10.000.000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7785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Gaji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6.000.000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65168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Total Beban Usaha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(16.000.000)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58760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Laba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Usaha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12.000.000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3507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8425DFC-7434-483C-ABF9-2B042C33E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39206"/>
              </p:ext>
            </p:extLst>
          </p:nvPr>
        </p:nvGraphicFramePr>
        <p:xfrm>
          <a:off x="5257800" y="3471254"/>
          <a:ext cx="3352797" cy="2857500"/>
        </p:xfrm>
        <a:graphic>
          <a:graphicData uri="http://schemas.openxmlformats.org/drawingml/2006/table">
            <a:tbl>
              <a:tblPr/>
              <a:tblGrid>
                <a:gridCol w="1973045">
                  <a:extLst>
                    <a:ext uri="{9D8B030D-6E8A-4147-A177-3AD203B41FA5}">
                      <a16:colId xmlns="" xmlns:a16="http://schemas.microsoft.com/office/drawing/2014/main" val="1089437757"/>
                    </a:ext>
                  </a:extLst>
                </a:gridCol>
                <a:gridCol w="496711">
                  <a:extLst>
                    <a:ext uri="{9D8B030D-6E8A-4147-A177-3AD203B41FA5}">
                      <a16:colId xmlns="" xmlns:a16="http://schemas.microsoft.com/office/drawing/2014/main" val="2123624670"/>
                    </a:ext>
                  </a:extLst>
                </a:gridCol>
                <a:gridCol w="883041">
                  <a:extLst>
                    <a:ext uri="{9D8B030D-6E8A-4147-A177-3AD203B41FA5}">
                      <a16:colId xmlns="" xmlns:a16="http://schemas.microsoft.com/office/drawing/2014/main" val="39214164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Laporan</a:t>
                      </a:r>
                      <a:r>
                        <a:rPr lang="en-ID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Posisi</a:t>
                      </a:r>
                      <a:r>
                        <a:rPr lang="en-ID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ID" sz="1200" b="1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Keuangan</a:t>
                      </a:r>
                      <a:endParaRPr lang="en-ID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67011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6124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 S E 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95402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Kas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188.000.000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0232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Piutang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Usaha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9.000.000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90702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Peralatan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Kantor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42.000.000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44800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Total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Aset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239.000.000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2946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3301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LIABILITAS &amp; EKUITAS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1528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LIABILITAS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59248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Hutang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Usaha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30.000.000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61128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8931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EKUITAS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6064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Modal, Tina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209.000.000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71123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Total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Liabilitas</a:t>
                      </a:r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&amp; </a:t>
                      </a:r>
                      <a:r>
                        <a:rPr lang="en-ID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Ekuitas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239.000.000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922945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3DB4FEE3-4681-4908-B5BF-A4EF6A7250DC}"/>
              </a:ext>
            </a:extLst>
          </p:cNvPr>
          <p:cNvCxnSpPr/>
          <p:nvPr/>
        </p:nvCxnSpPr>
        <p:spPr>
          <a:xfrm>
            <a:off x="3657600" y="2256542"/>
            <a:ext cx="0" cy="13248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9152EF59-CB95-4D5F-8172-7327030893EB}"/>
              </a:ext>
            </a:extLst>
          </p:cNvPr>
          <p:cNvCxnSpPr/>
          <p:nvPr/>
        </p:nvCxnSpPr>
        <p:spPr>
          <a:xfrm flipH="1">
            <a:off x="1752600" y="3558466"/>
            <a:ext cx="1905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43417E3D-46AE-4B49-9522-697EDEF3E508}"/>
              </a:ext>
            </a:extLst>
          </p:cNvPr>
          <p:cNvCxnSpPr>
            <a:cxnSpLocks/>
          </p:cNvCxnSpPr>
          <p:nvPr/>
        </p:nvCxnSpPr>
        <p:spPr>
          <a:xfrm>
            <a:off x="5562600" y="2256542"/>
            <a:ext cx="0" cy="121471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1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zoom/>
      </p:transition>
    </mc:Choice>
    <mc:Fallback xmlns="">
      <p:transition spd="slow" advClick="0" advTm="20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9157" y="2083386"/>
            <a:ext cx="2133600" cy="5334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s-MY" sz="1600" dirty="0">
                <a:latin typeface="Arial Narrow" panose="020B0606020202030204" pitchFamily="34" charset="0"/>
              </a:rPr>
              <a:t>Mengidentifikasi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300299"/>
            <a:ext cx="21336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dirty="0">
                <a:latin typeface="Arial Narrow" panose="020B0606020202030204" pitchFamily="34" charset="0"/>
              </a:rPr>
              <a:t>Mencatat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4517212"/>
            <a:ext cx="21336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dirty="0">
                <a:latin typeface="Arial Narrow" panose="020B0606020202030204" pitchFamily="34" charset="0"/>
              </a:rPr>
              <a:t>Melaporkan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600" y="457200"/>
            <a:ext cx="34290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3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Kegiatan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Akuntansi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81957" y="2054534"/>
            <a:ext cx="685800" cy="61417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209800" y="3256289"/>
            <a:ext cx="685800" cy="6141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3200400" y="4463205"/>
            <a:ext cx="685800" cy="6141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6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6000">
        <p:zoom/>
      </p:transition>
    </mc:Choice>
    <mc:Fallback xmlns="">
      <p:transition spd="slow" advClick="0" advTm="46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10300</TotalTime>
  <Words>227</Words>
  <Application>Microsoft Office PowerPoint</Application>
  <PresentationFormat>On-screen Show (4:3)</PresentationFormat>
  <Paragraphs>124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axioo</dc:creator>
  <cp:lastModifiedBy>Oktaviani Mutiara Dwiasri</cp:lastModifiedBy>
  <cp:revision>159</cp:revision>
  <dcterms:created xsi:type="dcterms:W3CDTF">2012-08-23T10:47:24Z</dcterms:created>
  <dcterms:modified xsi:type="dcterms:W3CDTF">2022-08-24T10:12:54Z</dcterms:modified>
</cp:coreProperties>
</file>