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95" r:id="rId2"/>
    <p:sldId id="305" r:id="rId3"/>
    <p:sldId id="405" r:id="rId4"/>
    <p:sldId id="407" r:id="rId5"/>
    <p:sldId id="406" r:id="rId6"/>
    <p:sldId id="391" r:id="rId7"/>
  </p:sldIdLst>
  <p:sldSz cx="9144000" cy="6858000" type="screen4x3"/>
  <p:notesSz cx="7315200" cy="9601200"/>
  <p:custDataLst>
    <p:tags r:id="rId10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8B082"/>
    <a:srgbClr val="9900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11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064" tIns="48532" rIns="97064" bIns="48532" numCol="1" anchor="t" anchorCtr="0" compatLnSpc="1">
            <a:prstTxWarp prst="textNoShape">
              <a:avLst/>
            </a:prstTxWarp>
          </a:bodyPr>
          <a:lstStyle>
            <a:lvl1pPr defTabSz="969963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 bwMode="auto">
          <a:xfrm>
            <a:off x="4143375" y="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064" tIns="48532" rIns="97064" bIns="48532" numCol="1" anchor="t" anchorCtr="0" compatLnSpc="1">
            <a:prstTxWarp prst="textNoShape">
              <a:avLst/>
            </a:prstTxWarp>
          </a:bodyPr>
          <a:lstStyle>
            <a:lvl1pPr algn="r" defTabSz="969963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fld id="{E609F934-D067-47B7-B48A-7663D59606E7}" type="datetimeFigureOut">
              <a:rPr lang="en-US"/>
              <a:pPr>
                <a:defRPr/>
              </a:pPr>
              <a:t>12/29/2021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 bwMode="auto">
          <a:xfrm>
            <a:off x="0" y="911860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064" tIns="48532" rIns="97064" bIns="48532" numCol="1" anchor="b" anchorCtr="0" compatLnSpc="1">
            <a:prstTxWarp prst="textNoShape">
              <a:avLst/>
            </a:prstTxWarp>
          </a:bodyPr>
          <a:lstStyle>
            <a:lvl1pPr defTabSz="969963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064" tIns="48532" rIns="97064" bIns="48532" numCol="1" anchor="b" anchorCtr="0" compatLnSpc="1">
            <a:prstTxWarp prst="textNoShape">
              <a:avLst/>
            </a:prstTxWarp>
          </a:bodyPr>
          <a:lstStyle>
            <a:lvl1pPr algn="r" defTabSz="969963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fld id="{A94A8440-30BC-43CB-AFB2-AF9C3659C1F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655399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064" tIns="48532" rIns="97064" bIns="48532" numCol="1" anchor="t" anchorCtr="0" compatLnSpc="1">
            <a:prstTxWarp prst="textNoShape">
              <a:avLst/>
            </a:prstTxWarp>
          </a:bodyPr>
          <a:lstStyle>
            <a:lvl1pPr defTabSz="969963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 bwMode="auto">
          <a:xfrm>
            <a:off x="4143375" y="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064" tIns="48532" rIns="97064" bIns="48532" numCol="1" anchor="t" anchorCtr="0" compatLnSpc="1">
            <a:prstTxWarp prst="textNoShape">
              <a:avLst/>
            </a:prstTxWarp>
          </a:bodyPr>
          <a:lstStyle>
            <a:lvl1pPr algn="r" defTabSz="969963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fld id="{175BEF6C-7ABB-4AB2-ABDD-E6E29510A87A}" type="datetimeFigureOut">
              <a:rPr lang="en-US"/>
              <a:pPr>
                <a:defRPr/>
              </a:pPr>
              <a:t>12/29/2021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8888" y="720725"/>
            <a:ext cx="4799012" cy="3598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731838" y="4560888"/>
            <a:ext cx="5851525" cy="4319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064" tIns="48532" rIns="97064" bIns="4853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911860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064" tIns="48532" rIns="97064" bIns="48532" numCol="1" anchor="b" anchorCtr="0" compatLnSpc="1">
            <a:prstTxWarp prst="textNoShape">
              <a:avLst/>
            </a:prstTxWarp>
          </a:bodyPr>
          <a:lstStyle>
            <a:lvl1pPr defTabSz="969963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7064" tIns="48532" rIns="97064" bIns="48532" numCol="1" anchor="b" anchorCtr="0" compatLnSpc="1">
            <a:prstTxWarp prst="textNoShape">
              <a:avLst/>
            </a:prstTxWarp>
          </a:bodyPr>
          <a:lstStyle>
            <a:lvl1pPr algn="r" defTabSz="969963">
              <a:defRPr sz="1300">
                <a:latin typeface="Calibri" pitchFamily="34" charset="0"/>
              </a:defRPr>
            </a:lvl1pPr>
          </a:lstStyle>
          <a:p>
            <a:pPr>
              <a:defRPr/>
            </a:pPr>
            <a:fld id="{60EF0BE6-05C2-4AB3-88A9-926AAA0BB6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978767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19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GB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id-ID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A62C6D-0EB4-476F-B429-46FFB7D62C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54200D-C2ED-431F-93C1-F649835D17B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92C7D8-4FA3-43EB-ABED-6D887BEB5C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3BA897-C322-4475-8A30-8BDF859441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ED82A9-E1F8-41E5-AA36-6D4CECD90B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DC7007-CE93-410D-AA6D-E4EEF9D8E5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D5A023-A869-4C6D-B90C-10B1BC4537A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D20970-1EA3-4A00-9928-5AB8D155C0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322FA6-CB49-4F78-BF3F-66AE6A1281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7B437F-7890-42E9-9F27-673AC50AB6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651EB9-BF68-4963-ADA4-0D909C543B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DF63CAF-20C7-4343-92B1-8C6A477F01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4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 txBox="1">
            <a:spLocks/>
          </p:cNvSpPr>
          <p:nvPr/>
        </p:nvSpPr>
        <p:spPr>
          <a:xfrm>
            <a:off x="285720" y="2819400"/>
            <a:ext cx="8572560" cy="17526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sz="3600" b="1" i="0" u="none" strike="noStrike" kern="120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Arial" pitchFamily="34" charset="0"/>
                <a:cs typeface="Arial" pitchFamily="34" charset="0"/>
              </a:rPr>
              <a:t>AUDIT</a:t>
            </a:r>
            <a:r>
              <a:rPr kumimoji="0" lang="en-US" sz="3600" b="1" i="0" u="none" strike="noStrike" kern="1200" normalizeH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3600" b="1" i="0" u="none" strike="noStrike" kern="120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Arial" pitchFamily="34" charset="0"/>
                <a:cs typeface="Arial" pitchFamily="34" charset="0"/>
              </a:rPr>
              <a:t>SISTEM INFORMASI &amp; </a:t>
            </a:r>
            <a:r>
              <a:rPr kumimoji="0" lang="en-US" sz="3600" b="1" i="0" u="none" strike="noStrike" kern="120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Arial" pitchFamily="34" charset="0"/>
                <a:cs typeface="Arial" pitchFamily="34" charset="0"/>
              </a:rPr>
              <a:t>TEKNOLOGI INFORMASI</a:t>
            </a:r>
            <a:endParaRPr kumimoji="0" lang="en-US" sz="36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endParaRPr kumimoji="0" lang="en-US" sz="3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342900" marR="0" lvl="0" indent="-342900" algn="ctr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sz="3600" b="1" i="0" u="none" strike="noStrike" kern="120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Arial" pitchFamily="34" charset="0"/>
                <a:cs typeface="Arial" pitchFamily="34" charset="0"/>
              </a:rPr>
              <a:t>PERTEMUAN 15</a:t>
            </a:r>
            <a:endParaRPr kumimoji="0" lang="en-US" sz="3600" b="1" i="0" u="none" strike="noStrike" kern="120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 descr="OK-LOG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29520" y="214290"/>
            <a:ext cx="1409683" cy="1409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 txBox="1">
            <a:spLocks noGrp="1"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</p:spPr>
        <p:txBody>
          <a:bodyPr anchor="ctr"/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fld id="{F610A7F7-7C04-4765-A1E5-48FA9576D75E}" type="slidenum">
              <a:rPr lang="en-US"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  <a:defRPr/>
              </a:pPr>
              <a:t>2</a:t>
            </a:fld>
            <a:endParaRPr lang="en-US" sz="1200">
              <a:solidFill>
                <a:schemeClr val="tx1">
                  <a:tint val="7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0" y="228600"/>
            <a:ext cx="9144000" cy="758952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PENENTUAN</a:t>
            </a:r>
            <a:r>
              <a:rPr kumimoji="0" lang="en-US" sz="3600" b="1" i="0" u="none" strike="noStrike" kern="1200" normalizeH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REKOMENDASI</a:t>
            </a:r>
            <a:endParaRPr kumimoji="0" lang="en-US" sz="3600" b="1" i="0" u="none" strike="noStrike" kern="120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252442" y="1527040"/>
            <a:ext cx="8534400" cy="4616604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24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Materi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2400" b="0" i="0" u="none" strike="noStrike" kern="1200" cap="none" spc="0" normalizeH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Pokok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:</a:t>
            </a:r>
            <a:endParaRPr kumimoji="0" lang="en-US" sz="24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Audit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Untuk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Perbaikan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Berkelanjutan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;</a:t>
            </a: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Rekomendasi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dan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Hasil</a:t>
            </a:r>
            <a:r>
              <a:rPr lang="en-US" sz="2400" dirty="0" smtClean="0"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ea typeface="+mj-ea"/>
                <a:cs typeface="Arial" pitchFamily="34" charset="0"/>
              </a:rPr>
              <a:t>Akhir</a:t>
            </a: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US" sz="2400" dirty="0" smtClean="0">
              <a:latin typeface="Arial" pitchFamily="34" charset="0"/>
              <a:ea typeface="+mj-ea"/>
              <a:cs typeface="Arial" pitchFamily="34" charset="0"/>
            </a:endParaRP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2400" b="0" i="0" u="none" strike="noStrike" kern="1200" cap="none" spc="0" normalizeH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  <a:p>
            <a:pPr marL="514350" marR="0" lvl="0" indent="-51435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301752" y="142852"/>
            <a:ext cx="8534400" cy="642942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normalizeH="0" baseline="0" noProof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AUDIT CONTINOUS IMPROVEMENT</a:t>
            </a:r>
            <a:endParaRPr kumimoji="0" lang="en-US" sz="3600" b="1" i="0" u="none" strike="noStrike" kern="1200" normalizeH="0" baseline="0" noProof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09132" y="1571612"/>
            <a:ext cx="8534400" cy="4786346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L="457200" lvl="0" indent="-457200" algn="just" fontAlgn="auto">
              <a:spcAft>
                <a:spcPts val="0"/>
              </a:spcAft>
              <a:buFont typeface="+mj-lt"/>
              <a:buAutoNum type="arabicPeriod"/>
              <a:defRPr/>
            </a:pPr>
            <a:endParaRPr lang="en-US" sz="2400" dirty="0" smtClean="0">
              <a:latin typeface="Arial" pitchFamily="34" charset="0"/>
              <a:cs typeface="Arial" pitchFamily="34" charset="0"/>
              <a:sym typeface="Wingdings" pitchFamily="2" charset="2"/>
            </a:endParaRPr>
          </a:p>
          <a:p>
            <a:pPr marL="457200" lvl="0" indent="-457200" algn="just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400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Tujuan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audit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continous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improvement;</a:t>
            </a:r>
          </a:p>
          <a:p>
            <a:pPr marL="457200" lvl="0" indent="-457200" algn="just" fontAlgn="auto">
              <a:spcAft>
                <a:spcPts val="0"/>
              </a:spcAft>
              <a:buFont typeface="+mj-lt"/>
              <a:buAutoNum type="arabicPeriod"/>
              <a:defRPr/>
            </a:pPr>
            <a:endParaRPr lang="en-US" sz="2400" dirty="0" smtClean="0">
              <a:latin typeface="Arial" pitchFamily="34" charset="0"/>
              <a:cs typeface="Arial" pitchFamily="34" charset="0"/>
              <a:sym typeface="Wingdings" pitchFamily="2" charset="2"/>
            </a:endParaRPr>
          </a:p>
          <a:p>
            <a:pPr marL="457200" lvl="0" indent="-457200" algn="just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400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Pentingnya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audit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untuk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perbaikan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berkelanjutan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;</a:t>
            </a:r>
          </a:p>
          <a:p>
            <a:pPr marL="457200" lvl="0" indent="-457200" algn="just" fontAlgn="auto">
              <a:spcAft>
                <a:spcPts val="0"/>
              </a:spcAft>
              <a:buFont typeface="+mj-lt"/>
              <a:buAutoNum type="arabicPeriod"/>
              <a:defRPr/>
            </a:pPr>
            <a:endParaRPr lang="en-US" sz="2400" dirty="0" smtClean="0">
              <a:latin typeface="Arial" pitchFamily="34" charset="0"/>
              <a:cs typeface="Arial" pitchFamily="34" charset="0"/>
              <a:sym typeface="Wingdings" pitchFamily="2" charset="2"/>
            </a:endParaRPr>
          </a:p>
          <a:p>
            <a:pPr marL="457200" lvl="0" indent="-457200" algn="just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en-US" sz="2400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Arah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perbaikan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audit </a:t>
            </a:r>
            <a:r>
              <a:rPr lang="en-US" sz="2400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berkelanjutan</a:t>
            </a:r>
            <a:r>
              <a:rPr lang="en-US" sz="2400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;</a:t>
            </a:r>
          </a:p>
          <a:p>
            <a:pPr marL="457200" lvl="0" indent="-457200" algn="just" fontAlgn="auto">
              <a:spcAft>
                <a:spcPts val="0"/>
              </a:spcAft>
              <a:defRPr/>
            </a:pPr>
            <a:endParaRPr lang="en-US" sz="2400" dirty="0" smtClean="0">
              <a:latin typeface="Arial" pitchFamily="34" charset="0"/>
              <a:cs typeface="Arial" pitchFamily="34" charset="0"/>
              <a:sym typeface="Wingdings" pitchFamily="2" charset="2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78205" y="5429264"/>
            <a:ext cx="48655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lvl="0" indent="-457200" algn="just" fontAlgn="auto">
              <a:spcAft>
                <a:spcPts val="0"/>
              </a:spcAft>
              <a:defRPr/>
            </a:pPr>
            <a:r>
              <a:rPr lang="en-US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Gambar</a:t>
            </a:r>
            <a:r>
              <a:rPr lang="en-US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Pendekatan</a:t>
            </a:r>
            <a:r>
              <a:rPr lang="en-US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Audit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Secara</a:t>
            </a:r>
            <a:r>
              <a:rPr lang="en-US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Tradisional</a:t>
            </a:r>
            <a:endParaRPr lang="en-US" dirty="0" smtClean="0">
              <a:latin typeface="Arial" pitchFamily="34" charset="0"/>
              <a:cs typeface="Arial" pitchFamily="34" charset="0"/>
              <a:sym typeface="Wingdings" pitchFamily="2" charset="2"/>
            </a:endParaRPr>
          </a:p>
        </p:txBody>
      </p:sp>
      <p:pic>
        <p:nvPicPr>
          <p:cNvPr id="2051" name="Picture 3" descr="D:\DATAKU\My Materi\Daftar SAP Perkuliahan\Tata Kelola SITI\IMG20160210105348.jpg"/>
          <p:cNvPicPr>
            <a:picLocks noChangeAspect="1" noChangeArrowheads="1"/>
          </p:cNvPicPr>
          <p:nvPr/>
        </p:nvPicPr>
        <p:blipFill>
          <a:blip r:embed="rId3"/>
          <a:srcRect l="39114" r="15066"/>
          <a:stretch>
            <a:fillRect/>
          </a:stretch>
        </p:blipFill>
        <p:spPr bwMode="auto">
          <a:xfrm rot="5400000">
            <a:off x="2512346" y="-345166"/>
            <a:ext cx="4000528" cy="65482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 l="25781" t="28320" r="40820" b="29687"/>
          <a:stretch>
            <a:fillRect/>
          </a:stretch>
        </p:blipFill>
        <p:spPr bwMode="auto">
          <a:xfrm>
            <a:off x="1571604" y="571480"/>
            <a:ext cx="6000792" cy="4526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ectangle 6"/>
          <p:cNvSpPr/>
          <p:nvPr/>
        </p:nvSpPr>
        <p:spPr>
          <a:xfrm>
            <a:off x="1789073" y="5429264"/>
            <a:ext cx="57118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lvl="0" indent="-457200" algn="just" fontAlgn="auto">
              <a:spcAft>
                <a:spcPts val="0"/>
              </a:spcAft>
              <a:defRPr/>
            </a:pPr>
            <a:r>
              <a:rPr lang="en-US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Gambar</a:t>
            </a:r>
            <a:r>
              <a:rPr lang="en-US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Pendekatan</a:t>
            </a:r>
            <a:r>
              <a:rPr lang="en-US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Audit SI/TI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Secara</a:t>
            </a:r>
            <a:r>
              <a:rPr lang="en-US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Berkelanjutan</a:t>
            </a:r>
            <a:endParaRPr lang="en-US" dirty="0" smtClean="0">
              <a:latin typeface="Arial" pitchFamily="34" charset="0"/>
              <a:cs typeface="Arial" pitchFamily="34" charset="0"/>
              <a:sym typeface="Wingdings" pitchFamily="2" charset="2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500430" y="2629327"/>
            <a:ext cx="2428892" cy="1362075"/>
          </a:xfrm>
        </p:spPr>
        <p:txBody>
          <a:bodyPr rtlCol="0">
            <a:normAutofit/>
          </a:bodyPr>
          <a:lstStyle>
            <a:extLst/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sz="7200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end</a:t>
            </a:r>
            <a:endParaRPr lang="en-US" sz="7200" b="0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latin typeface="Arial Black" pitchFamily="34" charset="0"/>
            </a:endParaRPr>
          </a:p>
        </p:txBody>
      </p:sp>
      <p:sp>
        <p:nvSpPr>
          <p:cNvPr id="7" name="Rectangle 3"/>
          <p:cNvSpPr txBox="1">
            <a:spLocks/>
          </p:cNvSpPr>
          <p:nvPr>
            <p:custDataLst>
              <p:tags r:id="rId2"/>
            </p:custDataLst>
          </p:nvPr>
        </p:nvSpPr>
        <p:spPr bwMode="auto">
          <a:xfrm>
            <a:off x="2285984" y="4429132"/>
            <a:ext cx="4357718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normAutofit fontScale="47500" lnSpcReduction="20000"/>
          </a:bodyPr>
          <a:lstStyle>
            <a:extLst/>
          </a:lstStyle>
          <a:p>
            <a:pPr algn="ctr" fontAlgn="auto">
              <a:spcAft>
                <a:spcPts val="0"/>
              </a:spcAft>
              <a:defRPr/>
            </a:pPr>
            <a:r>
              <a:rPr lang="en-US" sz="7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  <a:ea typeface="+mj-ea"/>
                <a:cs typeface="+mj-cs"/>
              </a:rPr>
              <a:t>Selamat</a:t>
            </a:r>
            <a:r>
              <a:rPr lang="en-US" sz="72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  <a:ea typeface="+mj-ea"/>
                <a:cs typeface="+mj-cs"/>
              </a:rPr>
              <a:t> </a:t>
            </a:r>
            <a:r>
              <a:rPr lang="en-US" sz="7200" dirty="0" err="1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  <a:ea typeface="+mj-ea"/>
                <a:cs typeface="+mj-cs"/>
              </a:rPr>
              <a:t>belajar</a:t>
            </a:r>
            <a:endParaRPr lang="en-US" sz="7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latin typeface="Arial Black" pitchFamily="34" charset="0"/>
              <a:ea typeface="+mj-ea"/>
              <a:cs typeface="+mj-cs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3&quot;&gt;&lt;property id=&quot;20148&quot; value=&quot;5&quot;/&gt;&lt;property id=&quot;20300&quot; value=&quot;Slide 1 - &amp;quot;Chapter 9&amp;#x0D;&amp;#x0A;B2B (Business-to-Business)&amp;quot;&quot;/&gt;&lt;property id=&quot;20307&quot; value=&quot;258&quot;/&gt;&lt;property id=&quot;20309&quot; value=&quot;-1&quot;/&gt;&lt;/object&gt;&lt;object type=&quot;3&quot; unique_id=&quot;11578&quot;&gt;&lt;property id=&quot;20148&quot; value=&quot;5&quot;/&gt;&lt;property id=&quot;20300&quot; value=&quot;Slide 10&quot;/&gt;&lt;property id=&quot;20307&quot; value=&quot;275&quot;/&gt;&lt;property id=&quot;20309&quot; value=&quot;-1&quot;/&gt;&lt;/object&gt;&lt;object type=&quot;3&quot; unique_id=&quot;11666&quot;&gt;&lt;property id=&quot;20148&quot; value=&quot;5&quot;/&gt;&lt;property id=&quot;20300&quot; value=&quot;Slide 2 - &amp;quot;1. Definisi B2B&amp;quot;&quot;/&gt;&lt;property id=&quot;20307&quot; value=&quot;295&quot;/&gt;&lt;/object&gt;&lt;object type=&quot;3&quot; unique_id=&quot;11667&quot;&gt;&lt;property id=&quot;20148&quot; value=&quot;5&quot;/&gt;&lt;property id=&quot;20300&quot; value=&quot;Slide 3 - &amp;quot;2. Konsep B2B&amp;quot;&quot;/&gt;&lt;property id=&quot;20307&quot; value=&quot;296&quot;/&gt;&lt;/object&gt;&lt;object type=&quot;3&quot; unique_id=&quot;11668&quot;&gt;&lt;property id=&quot;20148&quot; value=&quot;5&quot;/&gt;&lt;property id=&quot;20300&quot; value=&quot;Slide 4 - &amp;quot;3. Karateristik B2B&amp;quot;&quot;/&gt;&lt;property id=&quot;20307&quot; value=&quot;297&quot;/&gt;&lt;/object&gt;&lt;object type=&quot;3&quot; unique_id=&quot;11669&quot;&gt;&lt;property id=&quot;20148&quot; value=&quot;5&quot;/&gt;&lt;property id=&quot;20300&quot; value=&quot;Slide 5 - &amp;quot;3. Karateristik B2B&amp;quot;&quot;/&gt;&lt;property id=&quot;20307&quot; value=&quot;298&quot;/&gt;&lt;/object&gt;&lt;object type=&quot;3&quot; unique_id=&quot;11670&quot;&gt;&lt;property id=&quot;20148&quot; value=&quot;5&quot;/&gt;&lt;property id=&quot;20300&quot; value=&quot;Slide 6 - &amp;quot;4. Model B2B &amp;quot;&quot;/&gt;&lt;property id=&quot;20307&quot; value=&quot;299&quot;/&gt;&lt;/object&gt;&lt;object type=&quot;3&quot; unique_id=&quot;11671&quot;&gt;&lt;property id=&quot;20148&quot; value=&quot;5&quot;/&gt;&lt;property id=&quot;20300&quot; value=&quot;Slide 7 - &amp;quot;4. B2C Exchange&amp;quot;&quot;/&gt;&lt;property id=&quot;20307&quot; value=&quot;300&quot;/&gt;&lt;/object&gt;&lt;object type=&quot;3&quot; unique_id=&quot;11672&quot;&gt;&lt;property id=&quot;20148&quot; value=&quot;5&quot;/&gt;&lt;property id=&quot;20300&quot; value=&quot;Slide 8 - &amp;quot;5. Klasifikasi B2C Exchange&amp;quot;&quot;/&gt;&lt;property id=&quot;20307&quot; value=&quot;301&quot;/&gt;&lt;/object&gt;&lt;object type=&quot;3&quot; unique_id=&quot;11673&quot;&gt;&lt;property id=&quot;20148&quot; value=&quot;5&quot;/&gt;&lt;property id=&quot;20300&quot; value=&quot;Slide 9 - &amp;quot;5. Klasifikasi B2C Exchange&amp;quot;&quot;/&gt;&lt;property id=&quot;20307&quot; value=&quot;303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1519</TotalTime>
  <Words>56</Words>
  <Application>Microsoft Office PowerPoint</Application>
  <PresentationFormat>On-screen Show (4:3)</PresentationFormat>
  <Paragraphs>20</Paragraphs>
  <Slides>6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end</vt:lpstr>
    </vt:vector>
  </TitlesOfParts>
  <Company>IBI Darmajaya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Microsoft</cp:lastModifiedBy>
  <cp:revision>211</cp:revision>
  <dcterms:created xsi:type="dcterms:W3CDTF">2010-04-18T12:06:30Z</dcterms:created>
  <dcterms:modified xsi:type="dcterms:W3CDTF">2021-12-29T05:09:30Z</dcterms:modified>
</cp:coreProperties>
</file>