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8" r:id="rId3"/>
    <p:sldId id="348" r:id="rId4"/>
    <p:sldId id="349" r:id="rId5"/>
    <p:sldId id="332" r:id="rId6"/>
    <p:sldId id="346" r:id="rId7"/>
    <p:sldId id="341" r:id="rId8"/>
    <p:sldId id="342" r:id="rId9"/>
    <p:sldId id="334" r:id="rId10"/>
    <p:sldId id="350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97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7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PERBANKAN DAN PEMBIAYAAN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SISTEM PEMBIAYAAN DALAM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PERBANKAN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688632"/>
          </a:xfrm>
        </p:spPr>
        <p:txBody>
          <a:bodyPr>
            <a:noAutofit/>
          </a:bodyPr>
          <a:lstStyle/>
          <a:p>
            <a:r>
              <a:rPr lang="en-US" dirty="0" smtClean="0"/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Kesimpulan</a:t>
            </a:r>
            <a:r>
              <a:rPr lang="en-US" b="1" dirty="0" smtClean="0"/>
              <a:t> </a:t>
            </a:r>
          </a:p>
          <a:p>
            <a:pPr algn="just"/>
            <a:endParaRPr lang="en-US" dirty="0" smtClean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</a:rPr>
              <a:t>Pembiayaan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bagian</a:t>
            </a:r>
            <a:r>
              <a:rPr lang="en-US" dirty="0">
                <a:solidFill>
                  <a:schemeClr val="tx1"/>
                </a:solidFill>
              </a:rPr>
              <a:t> vital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konvensional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syariah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pendekatan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berbeda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Prosedur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pemberian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menekankan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analisis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kelayakan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Pemahaman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edukasi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publik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70260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2760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>
                <a:solidFill>
                  <a:schemeClr val="tx1"/>
                </a:solidFill>
              </a:rPr>
              <a:t>Pengertian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Pembiayaan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Perbankan</a:t>
            </a:r>
            <a:endParaRPr lang="en-ID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penyediaan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tagihan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disamakan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persetujuan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bank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lain yang </a:t>
            </a:r>
            <a:r>
              <a:rPr lang="en-US" dirty="0" err="1">
                <a:solidFill>
                  <a:schemeClr val="tx1"/>
                </a:solidFill>
              </a:rPr>
              <a:t>mewajibkan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peminjam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melunasi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kewajibannya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Dalam perbankan, pembiayaan merupakan inti dari kegiatan bank sebagai lembaga intermediasi.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535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Tujuan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Pembiayaan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sv-SE" dirty="0" smtClean="0">
                <a:solidFill>
                  <a:schemeClr val="tx1"/>
                </a:solidFill>
              </a:rPr>
              <a:t>Mendukung </a:t>
            </a:r>
            <a:r>
              <a:rPr lang="sv-SE" dirty="0">
                <a:solidFill>
                  <a:schemeClr val="tx1"/>
                </a:solidFill>
              </a:rPr>
              <a:t>kegiatan produktif (usaha, investasi, perdagangan</a:t>
            </a:r>
            <a:r>
              <a:rPr lang="sv-SE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Memenuhi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kebutuhan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Mendorong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pertumbuhan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nasional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Memberdayakan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mikro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kecil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menengah</a:t>
            </a:r>
            <a:r>
              <a:rPr lang="en-US" dirty="0">
                <a:solidFill>
                  <a:schemeClr val="tx1"/>
                </a:solidFill>
              </a:rPr>
              <a:t> (UMKM)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90878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276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>
                <a:solidFill>
                  <a:schemeClr val="tx1"/>
                </a:solidFill>
              </a:rPr>
              <a:t>Jenis-jenis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Pembiayaan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Kredit</a:t>
            </a:r>
            <a:r>
              <a:rPr lang="en-US" b="1" dirty="0">
                <a:solidFill>
                  <a:schemeClr val="tx1"/>
                </a:solidFill>
              </a:rPr>
              <a:t> (</a:t>
            </a:r>
            <a:r>
              <a:rPr lang="en-US" b="1" dirty="0" err="1">
                <a:solidFill>
                  <a:schemeClr val="tx1"/>
                </a:solidFill>
              </a:rPr>
              <a:t>Konvensional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Kredit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Modal </a:t>
            </a:r>
            <a:r>
              <a:rPr lang="en-US" b="1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membiayai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operasional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Kredit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Investasi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pembelian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aktiva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tetap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mesin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bangunan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dsb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Kredit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Konsumtif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keperluan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pribadi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KPR, </a:t>
            </a:r>
            <a:r>
              <a:rPr lang="en-US" dirty="0" err="1">
                <a:solidFill>
                  <a:schemeClr val="tx1"/>
                </a:solidFill>
              </a:rPr>
              <a:t>kendaraan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dll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Kredit</a:t>
            </a:r>
            <a:r>
              <a:rPr lang="en-US" b="1" dirty="0">
                <a:solidFill>
                  <a:schemeClr val="tx1"/>
                </a:solidFill>
              </a:rPr>
              <a:t> Usaha Rakyat (KUR)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Kredit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bersubsidi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UMKM.</a:t>
            </a: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8391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7488832" cy="5638800"/>
          </a:xfrm>
        </p:spPr>
        <p:txBody>
          <a:bodyPr>
            <a:normAutofit fontScale="25000" lnSpcReduction="20000"/>
          </a:bodyPr>
          <a:lstStyle/>
          <a:p>
            <a:pPr algn="just"/>
            <a:endParaRPr lang="en-US" sz="5900" dirty="0" smtClean="0">
              <a:solidFill>
                <a:schemeClr val="tx1"/>
              </a:solidFill>
            </a:endParaRPr>
          </a:p>
          <a:p>
            <a:pPr algn="just"/>
            <a:r>
              <a:rPr lang="en-US" sz="9600" dirty="0" err="1">
                <a:solidFill>
                  <a:schemeClr val="tx1"/>
                </a:solidFill>
              </a:rPr>
              <a:t>Bentuk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Pembiayaan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Berdasarkan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Jangka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Waktu</a:t>
            </a:r>
            <a:r>
              <a:rPr lang="en-US" sz="9600" dirty="0" smtClean="0">
                <a:solidFill>
                  <a:schemeClr val="tx1"/>
                </a:solidFill>
              </a:rPr>
              <a:t>:</a:t>
            </a:r>
          </a:p>
          <a:p>
            <a:pPr marL="742950" indent="-742950" algn="just">
              <a:buAutoNum type="arabicPeriod"/>
            </a:pPr>
            <a:r>
              <a:rPr lang="en-US" sz="9600" b="1" dirty="0" err="1" smtClean="0">
                <a:solidFill>
                  <a:schemeClr val="tx1"/>
                </a:solidFill>
              </a:rPr>
              <a:t>Jangka</a:t>
            </a:r>
            <a:r>
              <a:rPr lang="en-US" sz="9600" b="1" dirty="0" smtClean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Pendek</a:t>
            </a:r>
            <a:r>
              <a:rPr lang="en-US" sz="9600" dirty="0">
                <a:solidFill>
                  <a:schemeClr val="tx1"/>
                </a:solidFill>
              </a:rPr>
              <a:t>: ≤ 1 </a:t>
            </a:r>
            <a:r>
              <a:rPr lang="en-US" sz="9600" dirty="0" err="1" smtClean="0">
                <a:solidFill>
                  <a:schemeClr val="tx1"/>
                </a:solidFill>
              </a:rPr>
              <a:t>tahun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742950" indent="-742950" algn="just">
              <a:buAutoNum type="arabicPeriod"/>
            </a:pPr>
            <a:r>
              <a:rPr lang="en-US" sz="9600" b="1" dirty="0" err="1">
                <a:solidFill>
                  <a:schemeClr val="tx1"/>
                </a:solidFill>
              </a:rPr>
              <a:t>Jangka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Menengah</a:t>
            </a:r>
            <a:r>
              <a:rPr lang="en-US" sz="9600" dirty="0">
                <a:solidFill>
                  <a:schemeClr val="tx1"/>
                </a:solidFill>
              </a:rPr>
              <a:t>: 1–5 </a:t>
            </a:r>
            <a:r>
              <a:rPr lang="en-US" sz="9600" dirty="0" err="1" smtClean="0">
                <a:solidFill>
                  <a:schemeClr val="tx1"/>
                </a:solidFill>
              </a:rPr>
              <a:t>tahun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742950" indent="-742950" algn="just">
              <a:buAutoNum type="arabicPeriod"/>
            </a:pPr>
            <a:r>
              <a:rPr lang="en-US" sz="9600" b="1" dirty="0" err="1">
                <a:solidFill>
                  <a:schemeClr val="tx1"/>
                </a:solidFill>
              </a:rPr>
              <a:t>Jangka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Panjang</a:t>
            </a:r>
            <a:r>
              <a:rPr lang="en-US" sz="9600" dirty="0">
                <a:solidFill>
                  <a:schemeClr val="tx1"/>
                </a:solidFill>
              </a:rPr>
              <a:t>: &gt; 5 </a:t>
            </a:r>
            <a:r>
              <a:rPr lang="en-US" sz="9600" dirty="0" err="1" smtClean="0">
                <a:solidFill>
                  <a:schemeClr val="tx1"/>
                </a:solidFill>
              </a:rPr>
              <a:t>tahun</a:t>
            </a:r>
            <a:endParaRPr lang="en-US" sz="9600" dirty="0" smtClean="0">
              <a:solidFill>
                <a:schemeClr val="tx1"/>
              </a:solidFill>
            </a:endParaRPr>
          </a:p>
          <a:p>
            <a:pPr algn="just"/>
            <a:endParaRPr lang="en-US" sz="6000" dirty="0">
              <a:solidFill>
                <a:schemeClr val="tx1"/>
              </a:solidFill>
            </a:endParaRPr>
          </a:p>
          <a:p>
            <a:pPr algn="just"/>
            <a:endParaRPr lang="en-US" sz="6000" dirty="0" smtClean="0">
              <a:solidFill>
                <a:schemeClr val="tx1"/>
              </a:solidFill>
            </a:endParaRPr>
          </a:p>
          <a:p>
            <a:pPr algn="just"/>
            <a:r>
              <a:rPr lang="en-US" sz="11200" b="1" dirty="0" err="1">
                <a:solidFill>
                  <a:schemeClr val="tx1"/>
                </a:solidFill>
              </a:rPr>
              <a:t>Pengertian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>
                <a:solidFill>
                  <a:schemeClr val="tx1"/>
                </a:solidFill>
              </a:rPr>
              <a:t>Pembiayaan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Syariah</a:t>
            </a:r>
            <a:r>
              <a:rPr lang="en-US" sz="11200" dirty="0" smtClean="0">
                <a:solidFill>
                  <a:schemeClr val="tx1"/>
                </a:solidFill>
              </a:rPr>
              <a:t>: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sz="11200" dirty="0" err="1">
                <a:solidFill>
                  <a:schemeClr val="tx1"/>
                </a:solidFill>
              </a:rPr>
              <a:t>Pembiayaan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berdasarkan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prinsip-prinsip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syariah</a:t>
            </a:r>
            <a:r>
              <a:rPr lang="en-US" sz="11200" dirty="0">
                <a:solidFill>
                  <a:schemeClr val="tx1"/>
                </a:solidFill>
              </a:rPr>
              <a:t> Islam </a:t>
            </a:r>
            <a:r>
              <a:rPr lang="en-US" sz="11200" dirty="0" err="1">
                <a:solidFill>
                  <a:schemeClr val="tx1"/>
                </a:solidFill>
              </a:rPr>
              <a:t>Tidak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menggunakan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sistem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bunga</a:t>
            </a:r>
            <a:r>
              <a:rPr lang="en-US" sz="11200" dirty="0">
                <a:solidFill>
                  <a:schemeClr val="tx1"/>
                </a:solidFill>
              </a:rPr>
              <a:t> (</a:t>
            </a:r>
            <a:r>
              <a:rPr lang="en-US" sz="11200" dirty="0" err="1">
                <a:solidFill>
                  <a:schemeClr val="tx1"/>
                </a:solidFill>
              </a:rPr>
              <a:t>riba</a:t>
            </a:r>
            <a:r>
              <a:rPr lang="en-US" sz="11200" dirty="0">
                <a:solidFill>
                  <a:schemeClr val="tx1"/>
                </a:solidFill>
              </a:rPr>
              <a:t>), </a:t>
            </a:r>
            <a:r>
              <a:rPr lang="en-US" sz="11200" dirty="0" err="1">
                <a:solidFill>
                  <a:schemeClr val="tx1"/>
                </a:solidFill>
              </a:rPr>
              <a:t>tetapi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akad</a:t>
            </a:r>
            <a:r>
              <a:rPr lang="en-US" sz="11200" dirty="0">
                <a:solidFill>
                  <a:schemeClr val="tx1"/>
                </a:solidFill>
              </a:rPr>
              <a:t> (</a:t>
            </a:r>
            <a:r>
              <a:rPr lang="en-US" sz="11200" dirty="0" err="1">
                <a:solidFill>
                  <a:schemeClr val="tx1"/>
                </a:solidFill>
              </a:rPr>
              <a:t>perjanjian</a:t>
            </a:r>
            <a:r>
              <a:rPr lang="en-US" sz="11200" dirty="0">
                <a:solidFill>
                  <a:schemeClr val="tx1"/>
                </a:solidFill>
              </a:rPr>
              <a:t>) yang halal </a:t>
            </a:r>
            <a:r>
              <a:rPr lang="en-US" sz="11200" dirty="0" err="1">
                <a:solidFill>
                  <a:schemeClr val="tx1"/>
                </a:solidFill>
              </a:rPr>
              <a:t>Didasarkan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pada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prinsip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keadilan</a:t>
            </a:r>
            <a:r>
              <a:rPr lang="en-US" sz="11200" dirty="0">
                <a:solidFill>
                  <a:schemeClr val="tx1"/>
                </a:solidFill>
              </a:rPr>
              <a:t>, </a:t>
            </a:r>
            <a:r>
              <a:rPr lang="en-US" sz="11200" dirty="0" err="1">
                <a:solidFill>
                  <a:schemeClr val="tx1"/>
                </a:solidFill>
              </a:rPr>
              <a:t>transparansi</a:t>
            </a:r>
            <a:r>
              <a:rPr lang="en-US" sz="11200" dirty="0">
                <a:solidFill>
                  <a:schemeClr val="tx1"/>
                </a:solidFill>
              </a:rPr>
              <a:t>, </a:t>
            </a:r>
            <a:r>
              <a:rPr lang="en-US" sz="11200" dirty="0" err="1">
                <a:solidFill>
                  <a:schemeClr val="tx1"/>
                </a:solidFill>
              </a:rPr>
              <a:t>dan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kemitraan</a:t>
            </a:r>
            <a:endParaRPr lang="en-US" sz="11200" dirty="0">
              <a:solidFill>
                <a:schemeClr val="tx1"/>
              </a:solidFill>
            </a:endParaRPr>
          </a:p>
          <a:p>
            <a:pPr algn="just"/>
            <a:endParaRPr lang="en-US" sz="11200" dirty="0" smtClean="0">
              <a:solidFill>
                <a:schemeClr val="tx1"/>
              </a:solidFill>
            </a:endParaRPr>
          </a:p>
          <a:p>
            <a:pPr marL="742950" indent="-742950" algn="just">
              <a:buAutoNum type="arabicPeriod"/>
            </a:pPr>
            <a:endParaRPr lang="en-US" sz="6000" dirty="0">
              <a:solidFill>
                <a:schemeClr val="tx1"/>
              </a:solidFill>
            </a:endParaRPr>
          </a:p>
          <a:p>
            <a:pPr algn="l"/>
            <a:endParaRPr lang="en-US" sz="60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Jenis-jenis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Akad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Pembiayaan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Syariah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Murabahah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– </a:t>
            </a:r>
            <a:r>
              <a:rPr lang="en-US" dirty="0" err="1">
                <a:solidFill>
                  <a:schemeClr val="tx1"/>
                </a:solidFill>
              </a:rPr>
              <a:t>Jual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margin </a:t>
            </a:r>
            <a:r>
              <a:rPr lang="en-US" dirty="0" err="1" smtClean="0">
                <a:solidFill>
                  <a:schemeClr val="tx1"/>
                </a:solidFill>
              </a:rPr>
              <a:t>keuntungan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Mudharabah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pemilik</a:t>
            </a:r>
            <a:r>
              <a:rPr lang="en-US" dirty="0">
                <a:solidFill>
                  <a:schemeClr val="tx1"/>
                </a:solidFill>
              </a:rPr>
              <a:t> dana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pengelola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Musyarakah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modal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hasil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Ijarah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Sewa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menyewa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Istishna</a:t>
            </a:r>
            <a:r>
              <a:rPr lang="en-US" b="1" dirty="0">
                <a:solidFill>
                  <a:schemeClr val="tx1"/>
                </a:solidFill>
              </a:rPr>
              <a:t>’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pesanan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Qardh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Pinjaman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imbalan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764704"/>
            <a:ext cx="7848872" cy="5328592"/>
          </a:xfrm>
        </p:spPr>
        <p:txBody>
          <a:bodyPr/>
          <a:lstStyle/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Prosedur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Pemberian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Kredit</a:t>
            </a:r>
            <a:r>
              <a:rPr lang="en-US" b="1" dirty="0" smtClean="0">
                <a:solidFill>
                  <a:schemeClr val="tx1"/>
                </a:solidFill>
              </a:rPr>
              <a:t>/</a:t>
            </a:r>
            <a:r>
              <a:rPr lang="en-US" b="1" dirty="0" err="1" smtClean="0">
                <a:solidFill>
                  <a:schemeClr val="tx1"/>
                </a:solidFill>
              </a:rPr>
              <a:t>Pembiayaan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Pengajuan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Permohonan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Kredit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Analisis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</a:t>
            </a:r>
            <a:r>
              <a:rPr lang="en-US" dirty="0">
                <a:solidFill>
                  <a:schemeClr val="tx1"/>
                </a:solidFill>
              </a:rPr>
              <a:t> (5C: Character, Capacity, Capital, Collateral, Condition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Keputusan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Kredit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Penandatanganan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Kredit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Realisasi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Kredit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Pemantauan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Kredit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Pelunasan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632848" cy="5688632"/>
          </a:xfrm>
        </p:spPr>
        <p:txBody>
          <a:bodyPr>
            <a:normAutofit/>
          </a:bodyPr>
          <a:lstStyle/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Proses </a:t>
            </a:r>
            <a:r>
              <a:rPr lang="en-US" b="1" dirty="0" err="1">
                <a:solidFill>
                  <a:schemeClr val="tx1"/>
                </a:solidFill>
              </a:rPr>
              <a:t>Pembiayaan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Syariah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en-US" dirty="0" err="1" smtClean="0">
                <a:solidFill>
                  <a:schemeClr val="tx1"/>
                </a:solidFill>
              </a:rPr>
              <a:t>Permohonan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Nasabah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 smtClean="0">
                <a:solidFill>
                  <a:schemeClr val="tx1"/>
                </a:solidFill>
              </a:rPr>
              <a:t>Seleksi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Analisis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Syariah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en-US" dirty="0" err="1" smtClean="0">
                <a:solidFill>
                  <a:schemeClr val="tx1"/>
                </a:solidFill>
              </a:rPr>
              <a:t>Penetapan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Kebutuhan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en-US" dirty="0" err="1" smtClean="0">
                <a:solidFill>
                  <a:schemeClr val="tx1"/>
                </a:solidFill>
              </a:rPr>
              <a:t>Penandatanganan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Akad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5. </a:t>
            </a:r>
            <a:r>
              <a:rPr lang="en-US" dirty="0" err="1" smtClean="0">
                <a:solidFill>
                  <a:schemeClr val="tx1"/>
                </a:solidFill>
              </a:rPr>
              <a:t>Penyaluran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Dana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6. </a:t>
            </a:r>
            <a:r>
              <a:rPr lang="en-US" dirty="0" err="1" smtClean="0">
                <a:solidFill>
                  <a:schemeClr val="tx1"/>
                </a:solidFill>
              </a:rPr>
              <a:t>Pembayaran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7. </a:t>
            </a:r>
            <a:r>
              <a:rPr lang="en-US" dirty="0" err="1" smtClean="0">
                <a:solidFill>
                  <a:schemeClr val="tx1"/>
                </a:solidFill>
              </a:rPr>
              <a:t>Pengawasan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Evaluasi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191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688632"/>
          </a:xfrm>
        </p:spPr>
        <p:txBody>
          <a:bodyPr>
            <a:noAutofit/>
          </a:bodyPr>
          <a:lstStyle/>
          <a:p>
            <a:pPr algn="just"/>
            <a:r>
              <a:rPr lang="en-US" dirty="0" smtClean="0"/>
              <a:t> </a:t>
            </a:r>
          </a:p>
          <a:p>
            <a:pPr algn="just"/>
            <a:r>
              <a:rPr lang="en-US" b="1" dirty="0" err="1">
                <a:solidFill>
                  <a:schemeClr val="tx1"/>
                </a:solidFill>
              </a:rPr>
              <a:t>Tantangan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Pembiayaan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1.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macet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 smtClean="0">
                <a:solidFill>
                  <a:schemeClr val="tx1"/>
                </a:solidFill>
              </a:rPr>
              <a:t>Kurangnya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en-US" dirty="0" err="1" smtClean="0">
                <a:solidFill>
                  <a:schemeClr val="tx1"/>
                </a:solidFill>
              </a:rPr>
              <a:t>Ketidaksesuaian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dokumen</a:t>
            </a:r>
            <a:endParaRPr lang="en-US" dirty="0">
              <a:solidFill>
                <a:schemeClr val="tx1"/>
              </a:solidFill>
            </a:endParaRPr>
          </a:p>
          <a:p>
            <a:pPr marL="341313" indent="-341313" algn="l"/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en-US" dirty="0" err="1" smtClean="0">
                <a:solidFill>
                  <a:schemeClr val="tx1"/>
                </a:solidFill>
              </a:rPr>
              <a:t>Kurangnya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pemahaman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syariah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147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6605</TotalTime>
  <Words>382</Words>
  <Application>Microsoft Office PowerPoint</Application>
  <PresentationFormat>On-screen Show (4:3)</PresentationFormat>
  <Paragraphs>95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590</cp:revision>
  <cp:lastPrinted>2017-08-29T02:54:51Z</cp:lastPrinted>
  <dcterms:created xsi:type="dcterms:W3CDTF">2010-04-18T12:06:30Z</dcterms:created>
  <dcterms:modified xsi:type="dcterms:W3CDTF">2025-04-16T17:15:51Z</dcterms:modified>
</cp:coreProperties>
</file>