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42" r:id="rId3"/>
    <p:sldId id="327" r:id="rId4"/>
    <p:sldId id="312" r:id="rId5"/>
    <p:sldId id="331" r:id="rId6"/>
    <p:sldId id="328" r:id="rId7"/>
    <p:sldId id="330" r:id="rId8"/>
    <p:sldId id="332" r:id="rId9"/>
    <p:sldId id="329" r:id="rId10"/>
    <p:sldId id="320" r:id="rId11"/>
    <p:sldId id="333" r:id="rId12"/>
    <p:sldId id="337" r:id="rId13"/>
    <p:sldId id="338" r:id="rId14"/>
    <p:sldId id="335" r:id="rId15"/>
    <p:sldId id="322" r:id="rId16"/>
    <p:sldId id="334" r:id="rId17"/>
    <p:sldId id="339" r:id="rId18"/>
    <p:sldId id="341" r:id="rId19"/>
    <p:sldId id="310" r:id="rId20"/>
    <p:sldId id="299" r:id="rId21"/>
  </p:sldIdLst>
  <p:sldSz cx="9144000" cy="6858000" type="screen4x3"/>
  <p:notesSz cx="7102475" cy="9388475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54" y="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9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3/22/2017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926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6087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8508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>
          <a:xfrm>
            <a:off x="752669" y="4572000"/>
            <a:ext cx="7781731" cy="990600"/>
          </a:xfrm>
        </p:spPr>
        <p:txBody>
          <a:bodyPr bIns="0" anchor="b"/>
          <a:lstStyle>
            <a:lvl1pPr>
              <a:defRPr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752669" y="5600700"/>
            <a:ext cx="7772400" cy="838200"/>
          </a:xfrm>
        </p:spPr>
        <p:txBody>
          <a:bodyPr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9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1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DA1E18-4D1E-4E87-AB15-0BB7B9BEB2C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571612"/>
            <a:ext cx="9144000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CHAPTER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PERAN DIMENSI JIWA/PSIKIS     </a:t>
            </a:r>
            <a:endParaRPr lang="id-ID" sz="44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(IQ, EQ, SQ, CQ, DAN AQ)</a:t>
            </a:r>
          </a:p>
          <a:p>
            <a:pPr algn="ctr"/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CIRI-CIRI SQ TINGGI</a:t>
            </a:r>
          </a:p>
        </p:txBody>
      </p:sp>
      <p:sp>
        <p:nvSpPr>
          <p:cNvPr id="64515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1"/>
            <a:ext cx="8229600" cy="4114816"/>
          </a:xfrm>
        </p:spPr>
        <p:txBody>
          <a:bodyPr/>
          <a:lstStyle/>
          <a:p>
            <a:pPr marL="609600" indent="-609600"/>
            <a:r>
              <a:rPr lang="en-US" b="1" dirty="0" smtClean="0">
                <a:latin typeface="Arial" pitchFamily="34" charset="0"/>
                <a:cs typeface="Arial" pitchFamily="34" charset="0"/>
              </a:rPr>
              <a:t>Memiliki prinsip dan visi yang kuat.</a:t>
            </a:r>
          </a:p>
          <a:p>
            <a:pPr marL="609600" indent="-609600"/>
            <a:r>
              <a:rPr lang="en-US" b="1" dirty="0" smtClean="0">
                <a:latin typeface="Arial" pitchFamily="34" charset="0"/>
                <a:cs typeface="Arial" pitchFamily="34" charset="0"/>
              </a:rPr>
              <a:t>Mampu melihat kesatuan dalam keanekaragaman.</a:t>
            </a:r>
          </a:p>
          <a:p>
            <a:pPr marL="609600" indent="-609600"/>
            <a:r>
              <a:rPr lang="en-US" b="1" dirty="0" smtClean="0">
                <a:latin typeface="Arial" pitchFamily="34" charset="0"/>
                <a:cs typeface="Arial" pitchFamily="34" charset="0"/>
              </a:rPr>
              <a:t>Mampu memaknai setiap sisi kehidupan.</a:t>
            </a:r>
          </a:p>
          <a:p>
            <a:pPr marL="609600" indent="-609600"/>
            <a:r>
              <a:rPr lang="en-US" b="1" dirty="0" smtClean="0">
                <a:latin typeface="Arial" pitchFamily="34" charset="0"/>
                <a:cs typeface="Arial" pitchFamily="34" charset="0"/>
              </a:rPr>
              <a:t>Mampu mengelola dan bertahan dalam kesulitan dan penderitaan.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9E4F03-9016-4A7D-A7EC-9B1B92041B6E}" type="slidenum">
              <a:rPr lang="en-US" smtClean="0"/>
              <a:pPr>
                <a:defRPr/>
              </a:pPr>
              <a:t>10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</a:p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11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80134" y="505406"/>
            <a:ext cx="6090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Meningkatkan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SQ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7158" y="2096524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sz="3200" b="1" dirty="0" smtClean="0"/>
              <a:t>Menggunakan aspek spiritual dalam menghadapi dan memecahkan masalah yang berkaitan dengan makna dan nilai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pendidikan</a:t>
            </a:r>
            <a:r>
              <a:rPr lang="en-US" sz="3200" b="1" dirty="0" smtClean="0"/>
              <a:t> agama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err="1" smtClean="0"/>
              <a:t>Melatih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melihat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sesuatu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hati</a:t>
            </a:r>
            <a:r>
              <a:rPr lang="en-US" sz="3200" b="1" dirty="0" smtClean="0"/>
              <a:t> / </a:t>
            </a:r>
            <a:r>
              <a:rPr lang="en-US" sz="3200" b="1" dirty="0" err="1" smtClean="0"/>
              <a:t>hati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nurani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457200" y="274638"/>
            <a:ext cx="8229600" cy="158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AQ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(ADVERSITY QUOTIENT)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20" y="2285992"/>
            <a:ext cx="821537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Daya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motivasi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untuk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menjadikan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dirinya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lebih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baik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dari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sebelumnya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en-US" sz="32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371475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 dikemukakan oleh Paul G. Stoltz pada tahun 1997 di Amerika Stoltz (2000)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609600" y="427038"/>
            <a:ext cx="8229600" cy="114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TINGKATAN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AQ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214282" y="1714488"/>
            <a:ext cx="857256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lvl="0" indent="-609600" eaLnBrk="0" hangingPunct="0">
              <a:spcBef>
                <a:spcPct val="2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Paul G.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Stoltz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merinci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AQ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tingkat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lvl="0" indent="-609600" eaLnBrk="0" hangingPunct="0">
              <a:spcBef>
                <a:spcPct val="20000"/>
              </a:spcBef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Pct val="98000"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Tingkat “Quitters”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Orang-orang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yang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Berhenti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609600" marR="0" lvl="0" indent="-6096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Pct val="98000"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Tingkat “Campers”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Orang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yang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Berkemah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609600" marR="0" lvl="0" indent="-6096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Pct val="98000"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Tingkat “Climbers”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Orang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yang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Mendaki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457200" y="285728"/>
            <a:ext cx="8229600" cy="150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CQ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(CRE</a:t>
            </a:r>
            <a:r>
              <a:rPr kumimoji="0" lang="id-ID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TIVITY QUOTIENT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2494658"/>
            <a:ext cx="80010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Kemampuan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untuk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mengambangkan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ide-ide</a:t>
            </a:r>
            <a:r>
              <a:rPr lang="en-US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/ </a:t>
            </a:r>
            <a:r>
              <a:rPr lang="en-US" sz="32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kreativitas</a:t>
            </a:r>
            <a:endParaRPr lang="en-US" sz="32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428612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CIRI KREATIVITAS </a:t>
            </a:r>
          </a:p>
        </p:txBody>
      </p:sp>
      <p:sp>
        <p:nvSpPr>
          <p:cNvPr id="70659" name="Rectangle 3"/>
          <p:cNvSpPr>
            <a:spLocks noGrp="1"/>
          </p:cNvSpPr>
          <p:nvPr>
            <p:ph type="body" idx="4294967295"/>
          </p:nvPr>
        </p:nvSpPr>
        <p:spPr>
          <a:xfrm>
            <a:off x="357158" y="1714488"/>
            <a:ext cx="8229600" cy="414340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KELANCARAN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KELUWESAN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KEASLIAN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PENGURAIAN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PERUMUSAN KEMBALI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9E4F03-9016-4A7D-A7EC-9B1B92041B6E}" type="slidenum">
              <a:rPr lang="en-US" smtClean="0"/>
              <a:pPr>
                <a:defRPr/>
              </a:pPr>
              <a:t>15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</a:p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16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50207"/>
            <a:ext cx="1785950" cy="375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2214546" y="1547891"/>
            <a:ext cx="66437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bawah-otak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lendir</a:t>
            </a:r>
            <a:r>
              <a:rPr lang="en-US" dirty="0" smtClean="0"/>
              <a:t> (pituitary gland) yang </a:t>
            </a:r>
            <a:r>
              <a:rPr lang="nb-NO" dirty="0" smtClean="0"/>
              <a:t>berukuran sebesar kacang polong berfungsi mengendalikan dan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kelenjar-kelenjar</a:t>
            </a:r>
            <a:endParaRPr lang="en-US" dirty="0" smtClean="0"/>
          </a:p>
          <a:p>
            <a:r>
              <a:rPr lang="sv-SE" dirty="0" smtClean="0"/>
              <a:t>lainnya serta mengendalikan kadar hormon. Kelenjar ini bekerja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kendali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“</a:t>
            </a:r>
            <a:r>
              <a:rPr lang="en-US" dirty="0" err="1" smtClean="0"/>
              <a:t>hipotalamus</a:t>
            </a:r>
            <a:r>
              <a:rPr lang="en-US" dirty="0" smtClean="0"/>
              <a:t>.”</a:t>
            </a:r>
          </a:p>
          <a:p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lendir</a:t>
            </a:r>
            <a:r>
              <a:rPr lang="en-US" dirty="0" smtClean="0"/>
              <a:t>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sepotong</a:t>
            </a:r>
            <a:r>
              <a:rPr lang="en-US" dirty="0" smtClean="0"/>
              <a:t> </a:t>
            </a:r>
            <a:r>
              <a:rPr lang="en-US" dirty="0" err="1" smtClean="0"/>
              <a:t>daging</a:t>
            </a:r>
            <a:r>
              <a:rPr lang="en-US" dirty="0" smtClean="0"/>
              <a:t>. </a:t>
            </a:r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, </a:t>
            </a:r>
            <a:r>
              <a:rPr lang="en-US" dirty="0" err="1" smtClean="0"/>
              <a:t>berdasarkan</a:t>
            </a:r>
            <a:r>
              <a:rPr lang="en-US" dirty="0" smtClean="0"/>
              <a:t> data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hipotalamus</a:t>
            </a:r>
            <a:r>
              <a:rPr lang="en-US" dirty="0" smtClean="0"/>
              <a:t>,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. </a:t>
            </a:r>
            <a:r>
              <a:rPr lang="en-US" dirty="0" err="1" smtClean="0"/>
              <a:t>Kelenjar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sv-SE" dirty="0" smtClean="0"/>
              <a:t>khusus mana pada organ khusus apa yang perlu bekerja untuk </a:t>
            </a:r>
            <a:r>
              <a:rPr lang="fi-FI" dirty="0" smtClean="0"/>
              <a:t>memenuhi kebutuhan ini, mekanisme kimiawi sel-sel ini,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fisiknya</a:t>
            </a:r>
            <a:r>
              <a:rPr lang="en-US" dirty="0" smtClean="0"/>
              <a:t>, </a:t>
            </a:r>
            <a:r>
              <a:rPr lang="en-US" dirty="0" err="1" smtClean="0"/>
              <a:t>bahan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diproduksi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fi-FI" dirty="0" smtClean="0"/>
              <a:t>produksi ini harus dihentikan. Selain itu, melalui sistem komunikasi yang amat khusus, kelenjar ini memberikan perintah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unit agar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dipenuhi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785918" y="428604"/>
            <a:ext cx="536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KENDALI OTAK</a:t>
            </a:r>
            <a:endParaRPr lang="en-US" sz="5400" b="1" cap="none" spc="0" dirty="0">
              <a:ln w="11430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718" y="404664"/>
            <a:ext cx="3891282" cy="324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640" y="3714752"/>
            <a:ext cx="398779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TOSHIBA\Pictures\CREATIVE IMAG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7166"/>
            <a:ext cx="3429024" cy="3344357"/>
          </a:xfrm>
          <a:prstGeom prst="rect">
            <a:avLst/>
          </a:prstGeom>
          <a:noFill/>
        </p:spPr>
      </p:pic>
      <p:pic>
        <p:nvPicPr>
          <p:cNvPr id="8" name="Picture 2" descr="C:\Users\TOSHIBA\Pictures\japanese image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643314"/>
            <a:ext cx="3747266" cy="28674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9136" y="730733"/>
            <a:ext cx="71416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Bagaimana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otak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bekerja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00175"/>
            <a:ext cx="8229600" cy="485277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dirty="0" smtClean="0"/>
              <a:t>Instruksi Penugasan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Lakukan diskusi kelompok </a:t>
            </a:r>
            <a:r>
              <a:rPr lang="id-ID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    Ruang lingkup masing-masing kecerdasan beserta ciri-cirinya masing-masing</a:t>
            </a:r>
          </a:p>
          <a:p>
            <a:r>
              <a:rPr lang="id-ID" dirty="0" smtClean="0">
                <a:latin typeface="Arial" pitchFamily="34" charset="0"/>
                <a:cs typeface="Arial" pitchFamily="34" charset="0"/>
              </a:rPr>
              <a:t>Presentasikan</a:t>
            </a:r>
          </a:p>
          <a:p>
            <a:pPr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3AA565-21E5-4DF9-97C0-8AB9B79E491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12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00149" y="500042"/>
            <a:ext cx="44149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DISKUSIKAN !!!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1571612"/>
            <a:ext cx="84296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Kita </a:t>
            </a:r>
            <a:r>
              <a:rPr lang="en-US" sz="2800" dirty="0" err="1" smtClean="0"/>
              <a:t>pernah</a:t>
            </a:r>
            <a:r>
              <a:rPr lang="en-US" sz="2800" dirty="0" smtClean="0"/>
              <a:t> </a:t>
            </a:r>
            <a:r>
              <a:rPr lang="en-US" sz="2800" dirty="0" err="1" smtClean="0"/>
              <a:t>mendengan</a:t>
            </a:r>
            <a:r>
              <a:rPr lang="en-US" sz="2800" dirty="0" smtClean="0"/>
              <a:t> </a:t>
            </a:r>
            <a:r>
              <a:rPr lang="en-US" sz="2800" dirty="0" err="1" smtClean="0"/>
              <a:t>istilah</a:t>
            </a:r>
            <a:r>
              <a:rPr lang="en-US" sz="2800" dirty="0" smtClean="0"/>
              <a:t> IQ, EQ, SQ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istilah</a:t>
            </a:r>
            <a:r>
              <a:rPr lang="en-US" sz="2800" dirty="0" smtClean="0"/>
              <a:t> </a:t>
            </a:r>
            <a:r>
              <a:rPr lang="en-US" sz="2800" dirty="0" err="1" smtClean="0"/>
              <a:t>lainnya</a:t>
            </a:r>
            <a:r>
              <a:rPr lang="en-US" sz="2800" dirty="0" smtClean="0"/>
              <a:t>. </a:t>
            </a:r>
            <a:r>
              <a:rPr lang="en-US" sz="2800" dirty="0" err="1" smtClean="0"/>
              <a:t>Coba</a:t>
            </a:r>
            <a:r>
              <a:rPr lang="en-US" sz="2800" dirty="0" smtClean="0"/>
              <a:t> </a:t>
            </a:r>
            <a:r>
              <a:rPr lang="en-US" sz="2800" dirty="0" err="1" smtClean="0"/>
              <a:t>diskusikan</a:t>
            </a:r>
            <a:r>
              <a:rPr lang="en-US" sz="2800" dirty="0" smtClean="0"/>
              <a:t>  </a:t>
            </a:r>
            <a:r>
              <a:rPr lang="en-US" sz="2800" dirty="0" err="1" smtClean="0"/>
              <a:t>apa</a:t>
            </a:r>
            <a:r>
              <a:rPr lang="en-US" sz="2800" dirty="0" smtClean="0"/>
              <a:t> </a:t>
            </a:r>
            <a:r>
              <a:rPr lang="en-US" sz="2800" dirty="0" err="1" smtClean="0"/>
              <a:t>peran</a:t>
            </a:r>
            <a:r>
              <a:rPr lang="en-US" sz="2800" dirty="0" smtClean="0"/>
              <a:t> EQ </a:t>
            </a:r>
            <a:r>
              <a:rPr lang="en-US" sz="2800" dirty="0" err="1" smtClean="0"/>
              <a:t>dan</a:t>
            </a:r>
            <a:r>
              <a:rPr lang="en-US" sz="2800" dirty="0" smtClean="0"/>
              <a:t> SQ </a:t>
            </a:r>
            <a:r>
              <a:rPr lang="en-US" sz="2800" dirty="0" err="1" smtClean="0"/>
              <a:t>bagi</a:t>
            </a:r>
            <a:r>
              <a:rPr lang="en-US" sz="2800" dirty="0" smtClean="0"/>
              <a:t> </a:t>
            </a:r>
            <a:r>
              <a:rPr lang="en-US" sz="2800" dirty="0" err="1" smtClean="0"/>
              <a:t>kesuksesan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. </a:t>
            </a:r>
            <a:r>
              <a:rPr lang="en-US" sz="2800" dirty="0" err="1" smtClean="0"/>
              <a:t>Adakah</a:t>
            </a:r>
            <a:r>
              <a:rPr lang="en-US" sz="2800" dirty="0" smtClean="0"/>
              <a:t> </a:t>
            </a:r>
            <a:r>
              <a:rPr lang="en-US" sz="2800" dirty="0" err="1" smtClean="0"/>
              <a:t>dimensi</a:t>
            </a:r>
            <a:r>
              <a:rPr lang="en-US" sz="2800" dirty="0" smtClean="0"/>
              <a:t> </a:t>
            </a:r>
            <a:r>
              <a:rPr lang="en-US" sz="2800" dirty="0" err="1" smtClean="0"/>
              <a:t>jiwa</a:t>
            </a:r>
            <a:r>
              <a:rPr lang="en-US" sz="2800" dirty="0" smtClean="0"/>
              <a:t> lain </a:t>
            </a:r>
            <a:r>
              <a:rPr lang="en-US" sz="2800" dirty="0" err="1" smtClean="0"/>
              <a:t>selain</a:t>
            </a:r>
            <a:r>
              <a:rPr lang="en-US" sz="2800" dirty="0" smtClean="0"/>
              <a:t> IQ, EQ, </a:t>
            </a:r>
            <a:r>
              <a:rPr lang="en-US" sz="2800" dirty="0" err="1" smtClean="0"/>
              <a:t>dan</a:t>
            </a:r>
            <a:r>
              <a:rPr lang="en-US" sz="2800" dirty="0" smtClean="0"/>
              <a:t> SQ?</a:t>
            </a:r>
          </a:p>
          <a:p>
            <a:r>
              <a:rPr lang="en-US" sz="2800" dirty="0" err="1" smtClean="0"/>
              <a:t>Pelajari</a:t>
            </a:r>
            <a:r>
              <a:rPr lang="en-US" sz="2800" dirty="0" smtClean="0"/>
              <a:t> pula </a:t>
            </a:r>
            <a:r>
              <a:rPr lang="en-US" sz="2800" dirty="0" err="1" smtClean="0"/>
              <a:t>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 </a:t>
            </a:r>
            <a:r>
              <a:rPr lang="en-US" sz="2800" dirty="0" err="1" smtClean="0"/>
              <a:t>melatihnya</a:t>
            </a:r>
            <a:r>
              <a:rPr lang="en-US" sz="2800" dirty="0" smtClean="0"/>
              <a:t>!!!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85720" y="4429132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Diskusi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r>
              <a:rPr lang="en-US" sz="3200" dirty="0" smtClean="0"/>
              <a:t>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45 </a:t>
            </a:r>
            <a:r>
              <a:rPr lang="en-US" sz="3200" dirty="0" err="1" smtClean="0"/>
              <a:t>menit</a:t>
            </a:r>
            <a:r>
              <a:rPr lang="en-US" sz="3200" dirty="0" smtClean="0"/>
              <a:t>, </a:t>
            </a:r>
            <a:r>
              <a:rPr lang="en-US" sz="3200" dirty="0" err="1" smtClean="0"/>
              <a:t>setelah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diskusi</a:t>
            </a:r>
            <a:r>
              <a:rPr lang="en-US" sz="3200" dirty="0" smtClean="0"/>
              <a:t> </a:t>
            </a:r>
            <a:r>
              <a:rPr lang="en-US" sz="3200" dirty="0" err="1" smtClean="0"/>
              <a:t>kelas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/>
          <a:lstStyle/>
          <a:p>
            <a:r>
              <a:rPr lang="en-US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IQ</a:t>
            </a:r>
            <a:br>
              <a:rPr lang="en-US" sz="7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INTELLEGENCE QUOTIENT</a:t>
            </a:r>
            <a:r>
              <a:rPr lang="en-US" sz="36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457456"/>
            <a:ext cx="8572560" cy="3257560"/>
          </a:xfrm>
        </p:spPr>
        <p:txBody>
          <a:bodyPr/>
          <a:lstStyle/>
          <a:p>
            <a:pPr algn="ctr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IQ  ADALAH KEMAMPUAN INTELEGENSI</a:t>
            </a:r>
            <a:r>
              <a:rPr lang="en-US" sz="2400" b="1" dirty="0" smtClean="0">
                <a:latin typeface="Calibri" pitchFamily="34" charset="0"/>
              </a:rPr>
              <a:t> </a:t>
            </a:r>
          </a:p>
          <a:p>
            <a:pPr>
              <a:buNone/>
            </a:pPr>
            <a:endParaRPr lang="en-US" dirty="0" smtClean="0">
              <a:latin typeface="Calibri" pitchFamily="34" charset="0"/>
            </a:endParaRPr>
          </a:p>
          <a:p>
            <a:pPr>
              <a:buNone/>
            </a:pPr>
            <a:r>
              <a:rPr lang="en-US" dirty="0" err="1" smtClean="0">
                <a:latin typeface="Calibri" pitchFamily="34" charset="0"/>
              </a:rPr>
              <a:t>Dikembangkan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oleh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Alferd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Binet</a:t>
            </a: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Prancis</a:t>
            </a:r>
            <a:r>
              <a:rPr lang="en-US" dirty="0" smtClean="0">
                <a:latin typeface="Calibri" pitchFamily="34" charset="0"/>
              </a:rPr>
              <a:t> XX)</a:t>
            </a:r>
          </a:p>
          <a:p>
            <a:pPr>
              <a:buNone/>
            </a:pPr>
            <a:r>
              <a:rPr lang="en-US" dirty="0" err="1" smtClean="0"/>
              <a:t>Dibakkan</a:t>
            </a:r>
            <a:r>
              <a:rPr lang="en-US" dirty="0" smtClean="0"/>
              <a:t> Lewis </a:t>
            </a:r>
            <a:r>
              <a:rPr lang="en-US" dirty="0" err="1" smtClean="0"/>
              <a:t>Ternman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Stanford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test Stanford </a:t>
            </a:r>
            <a:r>
              <a:rPr lang="en-US" dirty="0" err="1" smtClean="0"/>
              <a:t>Binet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>
          <a:xfrm>
            <a:off x="500034" y="703266"/>
            <a:ext cx="8229600" cy="796908"/>
          </a:xfrm>
        </p:spPr>
        <p:txBody>
          <a:bodyPr/>
          <a:lstStyle/>
          <a:p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PENGUKURAN / KLASIFIKASI </a:t>
            </a:r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IQ</a:t>
            </a:r>
            <a:r>
              <a:rPr lang="en-US" sz="4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</a:t>
            </a:r>
          </a:p>
        </p:txBody>
      </p:sp>
      <p:sp>
        <p:nvSpPr>
          <p:cNvPr id="5222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857364"/>
            <a:ext cx="8229600" cy="4286280"/>
          </a:xfrm>
        </p:spPr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Very Superior 	:  &gt; 130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Superior 		: 120 – 129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Bright normal 	: 110 – 119 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Average 		:   90 – 109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Dull Normal 		:   80 –   89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Borderline 		:   70 –   79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Mental Defective 	:   &lt; 69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9E4F03-9016-4A7D-A7EC-9B1B92041B6E}" type="slidenum">
              <a:rPr lang="en-US" smtClean="0"/>
              <a:pPr>
                <a:defRPr/>
              </a:pPr>
              <a:t>4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Character Building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8596" y="1714488"/>
            <a:ext cx="82153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Asupan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gizi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tinggi</a:t>
            </a:r>
            <a:endParaRPr lang="en-US" sz="3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Pemahaman</a:t>
            </a:r>
            <a:r>
              <a:rPr lang="en-US" sz="3200" b="1" dirty="0" smtClean="0"/>
              <a:t> verbal,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Kefasihan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menggunakan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kata</a:t>
            </a:r>
            <a:r>
              <a:rPr lang="en-US" sz="3200" b="1" dirty="0" smtClean="0"/>
              <a:t>-</a:t>
            </a:r>
            <a:r>
              <a:rPr lang="en-US" sz="3200" b="1" dirty="0" err="1" smtClean="0"/>
              <a:t>kata</a:t>
            </a:r>
            <a:r>
              <a:rPr lang="en-US" sz="3200" b="1" dirty="0" smtClean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Kemampuan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bilangan</a:t>
            </a:r>
            <a:r>
              <a:rPr lang="en-US" sz="3200" b="1" dirty="0" smtClean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Kemampuan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ruang</a:t>
            </a:r>
            <a:r>
              <a:rPr lang="en-US" sz="3200" b="1" dirty="0" smtClean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Kemampuan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mengingat</a:t>
            </a:r>
            <a:r>
              <a:rPr lang="en-US" sz="3200" b="1" dirty="0" smtClean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Kecepatan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pengamatan</a:t>
            </a:r>
            <a:r>
              <a:rPr lang="en-US" sz="3200" b="1" dirty="0" smtClean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 smtClean="0"/>
              <a:t>Kemampuan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penalaran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1680134" y="505406"/>
            <a:ext cx="5820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Meningkatkan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IQ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 bwMode="auto">
          <a:xfrm>
            <a:off x="457200" y="274638"/>
            <a:ext cx="8229600" cy="15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EQ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(EMOTIONAL QUOTIENT) 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2000240"/>
            <a:ext cx="84296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Dipopulerkan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Daniel </a:t>
            </a:r>
            <a:r>
              <a:rPr lang="en-US" sz="3200" dirty="0" err="1" smtClean="0"/>
              <a:t>Goleman</a:t>
            </a:r>
            <a:r>
              <a:rPr lang="en-US" sz="3200" dirty="0" smtClean="0"/>
              <a:t> (1995)</a:t>
            </a:r>
          </a:p>
          <a:p>
            <a:endParaRPr lang="en-US" sz="3200" dirty="0" smtClean="0"/>
          </a:p>
          <a:p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potensi</a:t>
            </a:r>
            <a:r>
              <a:rPr lang="en-US" sz="3200" dirty="0" smtClean="0"/>
              <a:t> </a:t>
            </a:r>
            <a:r>
              <a:rPr lang="en-US" sz="3200" dirty="0" err="1" smtClean="0"/>
              <a:t>pikiran</a:t>
            </a:r>
            <a:r>
              <a:rPr lang="en-US" sz="3200" dirty="0" smtClean="0"/>
              <a:t>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fi-FI" sz="3200" dirty="0" smtClean="0"/>
              <a:t>pikiran rasional dan pikiran emosional. Pikiran rasional digerakkan oleh</a:t>
            </a:r>
          </a:p>
          <a:p>
            <a:r>
              <a:rPr lang="en-US" sz="3200" dirty="0" err="1" smtClean="0"/>
              <a:t>kemampuan</a:t>
            </a:r>
            <a:r>
              <a:rPr lang="en-US" sz="3200" dirty="0" smtClean="0"/>
              <a:t> </a:t>
            </a:r>
            <a:r>
              <a:rPr lang="en-US" sz="3200" dirty="0" err="1" smtClean="0"/>
              <a:t>intelektual</a:t>
            </a:r>
            <a:r>
              <a:rPr lang="en-US" sz="3200" dirty="0" smtClean="0"/>
              <a:t> (IQ), 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dirty="0" err="1" smtClean="0"/>
              <a:t>pikiran</a:t>
            </a:r>
            <a:r>
              <a:rPr lang="en-US" sz="3200" dirty="0" smtClean="0"/>
              <a:t> </a:t>
            </a:r>
            <a:r>
              <a:rPr lang="en-US" sz="3200" dirty="0" err="1" smtClean="0"/>
              <a:t>emosional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degerakan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emosi</a:t>
            </a:r>
            <a:r>
              <a:rPr lang="en-US" sz="3200" dirty="0" smtClean="0"/>
              <a:t> (IQ).</a:t>
            </a:r>
          </a:p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90%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prestasi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ditentukan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EQ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7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1428736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Sadar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pandai</a:t>
            </a:r>
            <a:r>
              <a:rPr lang="en-US" sz="2400" dirty="0" smtClean="0"/>
              <a:t> </a:t>
            </a:r>
            <a:r>
              <a:rPr lang="en-US" sz="2400" dirty="0" err="1" smtClean="0"/>
              <a:t>mengendalikan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dipercaya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beradaptasi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jiwa</a:t>
            </a:r>
            <a:r>
              <a:rPr lang="en-US" sz="2400" dirty="0" smtClean="0"/>
              <a:t> </a:t>
            </a:r>
            <a:r>
              <a:rPr lang="en-US" sz="2400" dirty="0" err="1" smtClean="0"/>
              <a:t>kreatif</a:t>
            </a:r>
            <a:r>
              <a:rPr lang="en-US" sz="24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berempati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perasaan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lain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mengendaikan</a:t>
            </a:r>
            <a:r>
              <a:rPr lang="en-US" sz="2400" dirty="0" smtClean="0"/>
              <a:t> </a:t>
            </a:r>
            <a:r>
              <a:rPr lang="sv-SE" sz="2400" dirty="0" smtClean="0"/>
              <a:t>konflik dan bekerja sama dalam tim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bergaul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membangun</a:t>
            </a:r>
            <a:r>
              <a:rPr lang="en-US" sz="2400" dirty="0" smtClean="0"/>
              <a:t> </a:t>
            </a:r>
            <a:r>
              <a:rPr lang="en-US" sz="2400" dirty="0" err="1" smtClean="0"/>
              <a:t>persahabatan</a:t>
            </a:r>
            <a:r>
              <a:rPr lang="en-US" sz="24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lain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Bersedia</a:t>
            </a:r>
            <a:r>
              <a:rPr lang="en-US" sz="2400" dirty="0" smtClean="0"/>
              <a:t> </a:t>
            </a:r>
            <a:r>
              <a:rPr lang="en-US" sz="2400" dirty="0" err="1" smtClean="0"/>
              <a:t>memikul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 err="1" smtClean="0"/>
              <a:t>Berani</a:t>
            </a:r>
            <a:r>
              <a:rPr lang="en-US" sz="2400" dirty="0" smtClean="0"/>
              <a:t> </a:t>
            </a:r>
            <a:r>
              <a:rPr lang="en-US" sz="2400" dirty="0" err="1" smtClean="0"/>
              <a:t>bercita</a:t>
            </a:r>
            <a:r>
              <a:rPr lang="en-US" sz="2400" dirty="0" smtClean="0"/>
              <a:t>-</a:t>
            </a:r>
            <a:r>
              <a:rPr lang="en-US" sz="2400" dirty="0" err="1" smtClean="0"/>
              <a:t>cita</a:t>
            </a:r>
            <a:r>
              <a:rPr lang="en-US" sz="2400" dirty="0" smtClean="0"/>
              <a:t>, </a:t>
            </a:r>
            <a:r>
              <a:rPr lang="en-US" sz="2400" dirty="0" err="1" smtClean="0"/>
              <a:t>bermotivasi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 </a:t>
            </a:r>
            <a:r>
              <a:rPr lang="en-US" sz="2400" dirty="0" err="1" smtClean="0"/>
              <a:t>Selalu</a:t>
            </a:r>
            <a:r>
              <a:rPr lang="en-US" sz="2400" dirty="0" smtClean="0"/>
              <a:t> </a:t>
            </a:r>
            <a:r>
              <a:rPr lang="en-US" sz="2400" dirty="0" err="1" smtClean="0"/>
              <a:t>optimis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sv-SE" sz="2400" dirty="0" smtClean="0"/>
              <a:t>Memiliki rasa ingin tahu yang besar, dan</a:t>
            </a:r>
          </a:p>
          <a:p>
            <a:pPr>
              <a:buFont typeface="Wingdings" pitchFamily="2" charset="2"/>
              <a:buChar char="Ø"/>
            </a:pPr>
            <a:r>
              <a:rPr lang="sv-SE" sz="2400" dirty="0" smtClean="0"/>
              <a:t> </a:t>
            </a:r>
            <a:r>
              <a:rPr lang="en-US" sz="2400" dirty="0" err="1" smtClean="0"/>
              <a:t>Senang</a:t>
            </a:r>
            <a:r>
              <a:rPr lang="en-US" sz="2400" dirty="0" smtClean="0"/>
              <a:t> </a:t>
            </a:r>
            <a:r>
              <a:rPr lang="en-US" sz="2400" dirty="0" err="1" smtClean="0"/>
              <a:t>mengatur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mengorganisasikan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1" name="Rectangle 2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CIRI-CIRI EQ TINGGI</a:t>
            </a: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596" y="1558057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Membiasakan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menentukan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perasaan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cepat-cepat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orang</a:t>
            </a:r>
            <a:r>
              <a:rPr lang="en-US" sz="2400" b="1" dirty="0" smtClean="0"/>
              <a:t> lain/</a:t>
            </a:r>
            <a:r>
              <a:rPr lang="en-US" sz="2400" b="1" dirty="0" err="1" smtClean="0"/>
              <a:t>situasi</a:t>
            </a: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Membiasakan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menggunakan</a:t>
            </a:r>
            <a:r>
              <a:rPr lang="en-US" sz="2400" b="1" dirty="0" smtClean="0"/>
              <a:t> rasa </a:t>
            </a:r>
            <a:r>
              <a:rPr lang="en-US" sz="2400" b="1" dirty="0" err="1" smtClean="0"/>
              <a:t>ketika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mengambil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keputusan</a:t>
            </a: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Melatih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menggambarkan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kekhawatiran</a:t>
            </a: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fi-FI" sz="2400" b="1" dirty="0" smtClean="0"/>
              <a:t>Membiasakan untuk mengerti perasaan orang lain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Melatih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menunjukan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empati</a:t>
            </a: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Melatih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bertanggung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jawab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terhadap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perasaannya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sendiri</a:t>
            </a: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sv-SE" sz="2400" b="1" dirty="0" smtClean="0"/>
              <a:t>Melatih diri untuk mengelola perasaan dengan baik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/>
              <a:t>Menghadapi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segala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positif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680134" y="505406"/>
            <a:ext cx="6090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Meningkatkan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EQ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 bwMode="auto">
          <a:xfrm>
            <a:off x="457200" y="274638"/>
            <a:ext cx="8229600" cy="14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SQ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(SPIRITUAL QUOTIENT )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7158" y="2000240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SQ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kecerdasan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berperan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landasan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diperlukan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memfungsikan</a:t>
            </a:r>
            <a:r>
              <a:rPr lang="en-US" sz="2800" b="1" dirty="0" smtClean="0"/>
              <a:t> IQ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EQ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efektif</a:t>
            </a:r>
            <a:r>
              <a:rPr lang="en-US" sz="2800" b="1" dirty="0" smtClean="0"/>
              <a:t>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SQ </a:t>
            </a:r>
            <a:r>
              <a:rPr lang="en-US" sz="2800" b="1" dirty="0" err="1" smtClean="0"/>
              <a:t>merupakan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kecerdasan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tertinggi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kita</a:t>
            </a:r>
            <a:r>
              <a:rPr lang="en-US" sz="2800" b="1" dirty="0" smtClean="0"/>
              <a:t>.</a:t>
            </a:r>
          </a:p>
          <a:p>
            <a:endParaRPr lang="en-US" sz="2800" b="1" dirty="0" smtClean="0"/>
          </a:p>
          <a:p>
            <a:r>
              <a:rPr lang="en-US" sz="2800" b="1" dirty="0" err="1" smtClean="0"/>
              <a:t>Istilah</a:t>
            </a:r>
            <a:r>
              <a:rPr lang="en-US" sz="2800" b="1" dirty="0" smtClean="0"/>
              <a:t> </a:t>
            </a:r>
            <a:r>
              <a:rPr lang="en-US" sz="2800" b="1" i="1" dirty="0" smtClean="0"/>
              <a:t>Spiritual Quotient (SQ)</a:t>
            </a:r>
          </a:p>
          <a:p>
            <a:r>
              <a:rPr lang="en-US" sz="2800" b="1" dirty="0" err="1" smtClean="0"/>
              <a:t>diusulkan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pasangan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Zohar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Marshall.</a:t>
            </a:r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19137</TotalTime>
  <Words>777</Words>
  <Application>Microsoft Office PowerPoint</Application>
  <PresentationFormat>On-screen Show (4:3)</PresentationFormat>
  <Paragraphs>167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IQ (INTELLEGENCE QUOTIENT)</vt:lpstr>
      <vt:lpstr>PENGUKURAN / KLASIFIKASI IQ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CIRI-CIRI SQ TINGGI</vt:lpstr>
      <vt:lpstr>PowerPoint Presentation</vt:lpstr>
      <vt:lpstr>PowerPoint Presentation</vt:lpstr>
      <vt:lpstr>PowerPoint Presentation</vt:lpstr>
      <vt:lpstr>PowerPoint Presentation</vt:lpstr>
      <vt:lpstr>CIRI KREATIVITAS </vt:lpstr>
      <vt:lpstr>PowerPoint Presentation</vt:lpstr>
      <vt:lpstr>PowerPoint Presentation</vt:lpstr>
      <vt:lpstr>PowerPoint Presentation</vt:lpstr>
      <vt:lpstr>Instruksi Penugasan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246</cp:revision>
  <dcterms:created xsi:type="dcterms:W3CDTF">2010-04-18T12:06:30Z</dcterms:created>
  <dcterms:modified xsi:type="dcterms:W3CDTF">2017-03-22T02:01:04Z</dcterms:modified>
</cp:coreProperties>
</file>