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59" r:id="rId6"/>
    <p:sldId id="261" r:id="rId7"/>
    <p:sldId id="265" r:id="rId8"/>
    <p:sldId id="266" r:id="rId9"/>
    <p:sldId id="268" r:id="rId10"/>
    <p:sldId id="267" r:id="rId11"/>
    <p:sldId id="263" r:id="rId12"/>
    <p:sldId id="269" r:id="rId13"/>
    <p:sldId id="27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9" d="100"/>
          <a:sy n="79" d="100"/>
        </p:scale>
        <p:origin x="42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F4BE73-CE6A-47F4-A6E6-99497AA9ADB7}" type="datetimeFigureOut">
              <a:rPr lang="en-US" smtClean="0"/>
              <a:t>3/29/2022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3285524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F4BE73-CE6A-47F4-A6E6-99497AA9ADB7}" type="datetimeFigureOut">
              <a:rPr lang="en-US" smtClean="0"/>
              <a:t>3/29/2022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3507551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F4BE73-CE6A-47F4-A6E6-99497AA9ADB7}" type="datetimeFigureOut">
              <a:rPr lang="en-US" smtClean="0"/>
              <a:t>3/29/2022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542328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F4BE73-CE6A-47F4-A6E6-99497AA9ADB7}" type="datetimeFigureOut">
              <a:rPr lang="en-US" smtClean="0"/>
              <a:t>3/29/2022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481800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3F4BE73-CE6A-47F4-A6E6-99497AA9ADB7}" type="datetimeFigureOut">
              <a:rPr lang="en-US" smtClean="0"/>
              <a:t>3/29/2022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982034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F4BE73-CE6A-47F4-A6E6-99497AA9ADB7}" type="datetimeFigureOut">
              <a:rPr lang="en-US" smtClean="0"/>
              <a:t>3/29/2022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1484522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F4BE73-CE6A-47F4-A6E6-99497AA9ADB7}" type="datetimeFigureOut">
              <a:rPr lang="en-US" smtClean="0"/>
              <a:t>3/29/2022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85735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F4BE73-CE6A-47F4-A6E6-99497AA9ADB7}" type="datetimeFigureOut">
              <a:rPr lang="en-US" smtClean="0"/>
              <a:t>3/29/2022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2942166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F4BE73-CE6A-47F4-A6E6-99497AA9ADB7}" type="datetimeFigureOut">
              <a:rPr lang="en-US" smtClean="0"/>
              <a:t>3/29/2022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3932078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3F4BE73-CE6A-47F4-A6E6-99497AA9ADB7}" type="datetimeFigureOut">
              <a:rPr lang="en-US" smtClean="0"/>
              <a:t>3/29/2022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2326269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3F4BE73-CE6A-47F4-A6E6-99497AA9ADB7}" type="datetimeFigureOut">
              <a:rPr lang="en-US" smtClean="0"/>
              <a:t>3/29/2022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FD86BA-A3E1-435A-B576-A61678B1571B}" type="slidenum">
              <a:rPr lang="en-US" smtClean="0"/>
              <a:t>‹#›</a:t>
            </a:fld>
            <a:endParaRPr lang="en-US"/>
          </a:p>
        </p:txBody>
      </p:sp>
    </p:spTree>
    <p:extLst>
      <p:ext uri="{BB962C8B-B14F-4D97-AF65-F5344CB8AC3E}">
        <p14:creationId xmlns:p14="http://schemas.microsoft.com/office/powerpoint/2010/main" val="4096376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F4BE73-CE6A-47F4-A6E6-99497AA9ADB7}" type="datetimeFigureOut">
              <a:rPr lang="en-US" smtClean="0"/>
              <a:t>3/29/2022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FD86BA-A3E1-435A-B576-A61678B1571B}" type="slidenum">
              <a:rPr lang="en-US" smtClean="0"/>
              <a:t>‹#›</a:t>
            </a:fld>
            <a:endParaRPr lang="en-US"/>
          </a:p>
        </p:txBody>
      </p:sp>
    </p:spTree>
    <p:extLst>
      <p:ext uri="{BB962C8B-B14F-4D97-AF65-F5344CB8AC3E}">
        <p14:creationId xmlns:p14="http://schemas.microsoft.com/office/powerpoint/2010/main" val="9286813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PERTEMUAN MINGGU KE 2</a:t>
            </a:r>
            <a:endParaRPr lang="en-US" dirty="0"/>
          </a:p>
        </p:txBody>
      </p:sp>
    </p:spTree>
    <p:extLst>
      <p:ext uri="{BB962C8B-B14F-4D97-AF65-F5344CB8AC3E}">
        <p14:creationId xmlns:p14="http://schemas.microsoft.com/office/powerpoint/2010/main" val="8610319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311108" y="1938528"/>
            <a:ext cx="6991388" cy="3810306"/>
          </a:xfrm>
          <a:prstGeom prst="rect">
            <a:avLst/>
          </a:prstGeom>
        </p:spPr>
      </p:pic>
    </p:spTree>
    <p:extLst>
      <p:ext uri="{BB962C8B-B14F-4D97-AF65-F5344CB8AC3E}">
        <p14:creationId xmlns:p14="http://schemas.microsoft.com/office/powerpoint/2010/main" val="25295119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id-ID" dirty="0"/>
          </a:p>
          <a:p>
            <a:pPr marL="0" indent="0" algn="ctr">
              <a:buNone/>
            </a:pPr>
            <a:endParaRPr lang="id-ID" dirty="0" smtClean="0"/>
          </a:p>
          <a:p>
            <a:pPr marL="0" indent="0" algn="ctr">
              <a:buNone/>
            </a:pPr>
            <a:endParaRPr lang="id-ID" dirty="0"/>
          </a:p>
          <a:p>
            <a:pPr marL="0" indent="0" algn="ctr">
              <a:buNone/>
            </a:pPr>
            <a:r>
              <a:rPr lang="id-ID" dirty="0" smtClean="0"/>
              <a:t>SEKIAN DAN TERIMA KASIH</a:t>
            </a:r>
            <a:endParaRPr lang="en-US" dirty="0"/>
          </a:p>
        </p:txBody>
      </p:sp>
    </p:spTree>
    <p:extLst>
      <p:ext uri="{BB962C8B-B14F-4D97-AF65-F5344CB8AC3E}">
        <p14:creationId xmlns:p14="http://schemas.microsoft.com/office/powerpoint/2010/main" val="2919773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id-ID" dirty="0" smtClean="0"/>
              <a:t>Berdasarkan hasil uji frekuensi pada tabel umur didapatkan informasi terkait dengan umur karyawan dimana umur karyawan 21 – 22 Tahun dengan nilai frekuensi sebesar 2 dengan tingkat persentase 18,2 dengan nilai valid persen sebesar 18,2 dan nilai komulatif persen sebesar 18.2. Umur karyawan 23 – 25 Tahun </a:t>
            </a:r>
            <a:r>
              <a:rPr lang="id-ID" dirty="0"/>
              <a:t>dengan nilai frekuensi sebesar </a:t>
            </a:r>
            <a:r>
              <a:rPr lang="id-ID" dirty="0" smtClean="0"/>
              <a:t>5 </a:t>
            </a:r>
            <a:r>
              <a:rPr lang="id-ID" dirty="0"/>
              <a:t>dengan tingkat persentase </a:t>
            </a:r>
            <a:r>
              <a:rPr lang="id-ID" dirty="0" smtClean="0"/>
              <a:t>45. 5 dengan </a:t>
            </a:r>
            <a:r>
              <a:rPr lang="id-ID" dirty="0"/>
              <a:t>nilai valid persen sebesar </a:t>
            </a:r>
            <a:r>
              <a:rPr lang="id-ID" dirty="0" smtClean="0"/>
              <a:t>45.5 </a:t>
            </a:r>
            <a:r>
              <a:rPr lang="id-ID" dirty="0"/>
              <a:t>dan nilai komulatif persen sebesar </a:t>
            </a:r>
            <a:r>
              <a:rPr lang="id-ID" dirty="0" smtClean="0"/>
              <a:t>63.6. Umur Karyawan 28 – 30 </a:t>
            </a:r>
            <a:r>
              <a:rPr lang="id-ID" smtClean="0"/>
              <a:t>Tahun </a:t>
            </a:r>
            <a:r>
              <a:rPr lang="id-ID"/>
              <a:t>dengan nilai frekuensi sebesar </a:t>
            </a:r>
            <a:r>
              <a:rPr lang="id-ID" smtClean="0"/>
              <a:t>4 </a:t>
            </a:r>
            <a:r>
              <a:rPr lang="id-ID"/>
              <a:t>dengan tingkat persentase </a:t>
            </a:r>
            <a:r>
              <a:rPr lang="id-ID" smtClean="0"/>
              <a:t>36.4 </a:t>
            </a:r>
            <a:r>
              <a:rPr lang="id-ID" dirty="0"/>
              <a:t>dengan nilai valid persen </a:t>
            </a:r>
            <a:r>
              <a:rPr lang="id-ID"/>
              <a:t>sebesar </a:t>
            </a:r>
            <a:r>
              <a:rPr lang="id-ID" smtClean="0"/>
              <a:t>36.4 </a:t>
            </a:r>
            <a:r>
              <a:rPr lang="id-ID" dirty="0"/>
              <a:t>dan nilai komulatif persen </a:t>
            </a:r>
            <a:r>
              <a:rPr lang="id-ID"/>
              <a:t>sebesar </a:t>
            </a:r>
            <a:r>
              <a:rPr lang="id-ID" smtClean="0"/>
              <a:t>100.</a:t>
            </a:r>
            <a:endParaRPr lang="en-US" dirty="0"/>
          </a:p>
        </p:txBody>
      </p:sp>
    </p:spTree>
    <p:extLst>
      <p:ext uri="{BB962C8B-B14F-4D97-AF65-F5344CB8AC3E}">
        <p14:creationId xmlns:p14="http://schemas.microsoft.com/office/powerpoint/2010/main" val="821524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just"/>
            <a:r>
              <a:rPr lang="id-ID" sz="3600" dirty="0" smtClean="0"/>
              <a:t>Berdasarkan hasil uji crosstab terhadap variabel merek, tipe dan tujuan didapatkan informasi bahwa dengan tujuan pengiriman barang ke bandung dengan tipe merek tyrex dimana jumlah produk dengan tipe laki laki sebanyak 1 dan tipe produk perempuan sebanyak 0 dengan total keseluruhan produk sebanyak 1 produk. </a:t>
            </a:r>
            <a:endParaRPr lang="en-US" sz="3600" dirty="0"/>
          </a:p>
        </p:txBody>
      </p:sp>
    </p:spTree>
    <p:extLst>
      <p:ext uri="{BB962C8B-B14F-4D97-AF65-F5344CB8AC3E}">
        <p14:creationId xmlns:p14="http://schemas.microsoft.com/office/powerpoint/2010/main" val="440601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smtClean="0"/>
              <a:t>OUTLINE</a:t>
            </a:r>
            <a:endParaRPr lang="en-US" dirty="0"/>
          </a:p>
        </p:txBody>
      </p:sp>
      <p:sp>
        <p:nvSpPr>
          <p:cNvPr id="3" name="Content Placeholder 2"/>
          <p:cNvSpPr>
            <a:spLocks noGrp="1"/>
          </p:cNvSpPr>
          <p:nvPr>
            <p:ph idx="1"/>
          </p:nvPr>
        </p:nvSpPr>
        <p:spPr/>
        <p:txBody>
          <a:bodyPr/>
          <a:lstStyle/>
          <a:p>
            <a:r>
              <a:rPr lang="id-ID" dirty="0"/>
              <a:t>Distribusi Frekuensi</a:t>
            </a:r>
            <a:endParaRPr lang="en-US" dirty="0"/>
          </a:p>
          <a:p>
            <a:pPr lvl="0"/>
            <a:r>
              <a:rPr lang="en-US" dirty="0" err="1"/>
              <a:t>Analisis</a:t>
            </a:r>
            <a:r>
              <a:rPr lang="en-US" dirty="0"/>
              <a:t> </a:t>
            </a:r>
            <a:r>
              <a:rPr lang="en-US" dirty="0" err="1"/>
              <a:t>Feqcuencies</a:t>
            </a:r>
            <a:r>
              <a:rPr lang="en-US" dirty="0"/>
              <a:t> </a:t>
            </a:r>
          </a:p>
          <a:p>
            <a:pPr lvl="0"/>
            <a:r>
              <a:rPr lang="en-US" dirty="0" err="1"/>
              <a:t>Analisis</a:t>
            </a:r>
            <a:r>
              <a:rPr lang="en-US" dirty="0"/>
              <a:t> </a:t>
            </a:r>
            <a:r>
              <a:rPr lang="en-US" dirty="0" err="1"/>
              <a:t>Crostab</a:t>
            </a:r>
            <a:endParaRPr lang="en-US" dirty="0"/>
          </a:p>
          <a:p>
            <a:pPr marL="0" indent="0">
              <a:buNone/>
            </a:pPr>
            <a:endParaRPr lang="en-US" dirty="0"/>
          </a:p>
        </p:txBody>
      </p:sp>
    </p:spTree>
    <p:extLst>
      <p:ext uri="{BB962C8B-B14F-4D97-AF65-F5344CB8AC3E}">
        <p14:creationId xmlns:p14="http://schemas.microsoft.com/office/powerpoint/2010/main" val="13696526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ANALISIS FREKUENSI</a:t>
            </a:r>
            <a:endParaRPr lang="en-US" dirty="0"/>
          </a:p>
        </p:txBody>
      </p:sp>
      <p:sp>
        <p:nvSpPr>
          <p:cNvPr id="3" name="Content Placeholder 2"/>
          <p:cNvSpPr>
            <a:spLocks noGrp="1"/>
          </p:cNvSpPr>
          <p:nvPr>
            <p:ph idx="1"/>
          </p:nvPr>
        </p:nvSpPr>
        <p:spPr/>
        <p:txBody>
          <a:bodyPr>
            <a:normAutofit/>
          </a:bodyPr>
          <a:lstStyle/>
          <a:p>
            <a:pPr marL="0" indent="0" algn="just">
              <a:lnSpc>
                <a:spcPct val="150000"/>
              </a:lnSpc>
              <a:buNone/>
            </a:pPr>
            <a:r>
              <a:rPr lang="en-US" b="1" dirty="0"/>
              <a:t>ANALISIS FREKUENSI </a:t>
            </a:r>
            <a:r>
              <a:rPr lang="en-US" b="1" dirty="0" smtClean="0"/>
              <a:t>SPSS</a:t>
            </a:r>
            <a:r>
              <a:rPr lang="id-ID" b="1" dirty="0" smtClean="0"/>
              <a:t> </a:t>
            </a:r>
            <a:r>
              <a:rPr lang="en-US" dirty="0" smtClean="0"/>
              <a:t>-</a:t>
            </a:r>
            <a:r>
              <a:rPr lang="id-ID" dirty="0" smtClean="0"/>
              <a:t> </a:t>
            </a:r>
            <a:r>
              <a:rPr lang="en-US" dirty="0" err="1" smtClean="0"/>
              <a:t>Analisis</a:t>
            </a:r>
            <a:r>
              <a:rPr lang="en-US" dirty="0" smtClean="0"/>
              <a:t> </a:t>
            </a:r>
            <a:r>
              <a:rPr lang="en-US" dirty="0" err="1"/>
              <a:t>frekuensi</a:t>
            </a:r>
            <a:r>
              <a:rPr lang="en-US" dirty="0"/>
              <a:t> </a:t>
            </a:r>
            <a:r>
              <a:rPr lang="en-US" dirty="0" err="1"/>
              <a:t>merupakan</a:t>
            </a:r>
            <a:r>
              <a:rPr lang="en-US" dirty="0"/>
              <a:t> </a:t>
            </a:r>
            <a:r>
              <a:rPr lang="en-US" dirty="0" err="1"/>
              <a:t>analisis</a:t>
            </a:r>
            <a:r>
              <a:rPr lang="en-US" dirty="0"/>
              <a:t> yang </a:t>
            </a:r>
            <a:r>
              <a:rPr lang="en-US" dirty="0" err="1"/>
              <a:t>mencakup</a:t>
            </a:r>
            <a:r>
              <a:rPr lang="en-US" dirty="0"/>
              <a:t> </a:t>
            </a:r>
            <a:r>
              <a:rPr lang="en-US" dirty="0" err="1"/>
              <a:t>gambaran</a:t>
            </a:r>
            <a:r>
              <a:rPr lang="en-US" dirty="0"/>
              <a:t> </a:t>
            </a:r>
            <a:r>
              <a:rPr lang="en-US" dirty="0" err="1"/>
              <a:t>frekuensi</a:t>
            </a:r>
            <a:r>
              <a:rPr lang="en-US" dirty="0"/>
              <a:t> data </a:t>
            </a:r>
            <a:r>
              <a:rPr lang="en-US" dirty="0" err="1"/>
              <a:t>secara</a:t>
            </a:r>
            <a:r>
              <a:rPr lang="en-US" dirty="0"/>
              <a:t> </a:t>
            </a:r>
            <a:r>
              <a:rPr lang="en-US" dirty="0" err="1"/>
              <a:t>umum</a:t>
            </a:r>
            <a:r>
              <a:rPr lang="en-US" dirty="0"/>
              <a:t> </a:t>
            </a:r>
            <a:r>
              <a:rPr lang="en-US" dirty="0" err="1"/>
              <a:t>seperti</a:t>
            </a:r>
            <a:r>
              <a:rPr lang="en-US" dirty="0"/>
              <a:t> mean, media, modus, </a:t>
            </a:r>
            <a:r>
              <a:rPr lang="en-US" dirty="0" err="1"/>
              <a:t>deviasi</a:t>
            </a:r>
            <a:r>
              <a:rPr lang="en-US" dirty="0"/>
              <a:t>, </a:t>
            </a:r>
            <a:r>
              <a:rPr lang="en-US" dirty="0" err="1"/>
              <a:t>standar</a:t>
            </a:r>
            <a:r>
              <a:rPr lang="en-US" dirty="0"/>
              <a:t>, </a:t>
            </a:r>
            <a:r>
              <a:rPr lang="en-US" dirty="0" err="1"/>
              <a:t>varian</a:t>
            </a:r>
            <a:r>
              <a:rPr lang="en-US" dirty="0"/>
              <a:t>, minimum, </a:t>
            </a:r>
            <a:r>
              <a:rPr lang="en-US" dirty="0" err="1"/>
              <a:t>maksimum</a:t>
            </a:r>
            <a:r>
              <a:rPr lang="en-US" dirty="0"/>
              <a:t> </a:t>
            </a:r>
            <a:r>
              <a:rPr lang="en-US" dirty="0" err="1"/>
              <a:t>dan</a:t>
            </a:r>
            <a:r>
              <a:rPr lang="en-US" dirty="0"/>
              <a:t> </a:t>
            </a:r>
            <a:r>
              <a:rPr lang="en-US" dirty="0" err="1"/>
              <a:t>sebagainya</a:t>
            </a:r>
            <a:r>
              <a:rPr lang="en-US" dirty="0"/>
              <a:t>. </a:t>
            </a:r>
            <a:r>
              <a:rPr lang="en-US" dirty="0" err="1"/>
              <a:t>Analisi</a:t>
            </a:r>
            <a:r>
              <a:rPr lang="en-US" dirty="0"/>
              <a:t> </a:t>
            </a:r>
            <a:r>
              <a:rPr lang="en-US" dirty="0" err="1"/>
              <a:t>ini</a:t>
            </a:r>
            <a:r>
              <a:rPr lang="en-US" dirty="0"/>
              <a:t> </a:t>
            </a:r>
            <a:r>
              <a:rPr lang="en-US" dirty="0" err="1"/>
              <a:t>juga</a:t>
            </a:r>
            <a:r>
              <a:rPr lang="en-US" dirty="0"/>
              <a:t> </a:t>
            </a:r>
            <a:r>
              <a:rPr lang="en-US" dirty="0" err="1"/>
              <a:t>masuk</a:t>
            </a:r>
            <a:r>
              <a:rPr lang="en-US" dirty="0"/>
              <a:t> </a:t>
            </a:r>
            <a:r>
              <a:rPr lang="en-US" dirty="0" err="1"/>
              <a:t>pada</a:t>
            </a:r>
            <a:r>
              <a:rPr lang="en-US" dirty="0"/>
              <a:t> </a:t>
            </a:r>
            <a:r>
              <a:rPr lang="en-US" dirty="0" err="1"/>
              <a:t>jenis</a:t>
            </a:r>
            <a:r>
              <a:rPr lang="en-US" dirty="0"/>
              <a:t> </a:t>
            </a:r>
            <a:r>
              <a:rPr lang="en-US" dirty="0" err="1"/>
              <a:t>analisis</a:t>
            </a:r>
            <a:r>
              <a:rPr lang="en-US" dirty="0"/>
              <a:t> </a:t>
            </a:r>
            <a:r>
              <a:rPr lang="en-US" dirty="0" err="1"/>
              <a:t>deskriptif</a:t>
            </a:r>
            <a:r>
              <a:rPr lang="en-US" dirty="0"/>
              <a:t>. Data yang </a:t>
            </a:r>
            <a:r>
              <a:rPr lang="en-US" dirty="0" err="1"/>
              <a:t>dipakai</a:t>
            </a:r>
            <a:r>
              <a:rPr lang="en-US" dirty="0"/>
              <a:t> </a:t>
            </a:r>
            <a:r>
              <a:rPr lang="en-US" dirty="0" err="1"/>
              <a:t>untuk</a:t>
            </a:r>
            <a:r>
              <a:rPr lang="en-US" dirty="0"/>
              <a:t> </a:t>
            </a:r>
            <a:r>
              <a:rPr lang="en-US" dirty="0" err="1"/>
              <a:t>statistik</a:t>
            </a:r>
            <a:r>
              <a:rPr lang="en-US" dirty="0"/>
              <a:t> </a:t>
            </a:r>
            <a:r>
              <a:rPr lang="en-US" dirty="0" err="1"/>
              <a:t>deskriptif</a:t>
            </a:r>
            <a:r>
              <a:rPr lang="en-US" dirty="0"/>
              <a:t> </a:t>
            </a:r>
            <a:r>
              <a:rPr lang="en-US" dirty="0" err="1"/>
              <a:t>bisa</a:t>
            </a:r>
            <a:r>
              <a:rPr lang="en-US" dirty="0"/>
              <a:t> </a:t>
            </a:r>
            <a:r>
              <a:rPr lang="en-US" dirty="0" err="1"/>
              <a:t>kualitatif</a:t>
            </a:r>
            <a:r>
              <a:rPr lang="en-US" dirty="0"/>
              <a:t> </a:t>
            </a:r>
            <a:r>
              <a:rPr lang="en-US" dirty="0" err="1"/>
              <a:t>dan</a:t>
            </a:r>
            <a:r>
              <a:rPr lang="en-US" dirty="0"/>
              <a:t> </a:t>
            </a:r>
            <a:r>
              <a:rPr lang="en-US" dirty="0" err="1"/>
              <a:t>kuantatif</a:t>
            </a:r>
            <a:endParaRPr lang="en-US" dirty="0"/>
          </a:p>
        </p:txBody>
      </p:sp>
    </p:spTree>
    <p:extLst>
      <p:ext uri="{BB962C8B-B14F-4D97-AF65-F5344CB8AC3E}">
        <p14:creationId xmlns:p14="http://schemas.microsoft.com/office/powerpoint/2010/main" val="37868248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2431142" y="1825625"/>
            <a:ext cx="7329716" cy="4351338"/>
          </a:xfrm>
          <a:prstGeom prst="rect">
            <a:avLst/>
          </a:prstGeom>
        </p:spPr>
      </p:pic>
    </p:spTree>
    <p:extLst>
      <p:ext uri="{BB962C8B-B14F-4D97-AF65-F5344CB8AC3E}">
        <p14:creationId xmlns:p14="http://schemas.microsoft.com/office/powerpoint/2010/main" val="24073208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838200" y="902208"/>
            <a:ext cx="10515600" cy="5274755"/>
          </a:xfrm>
        </p:spPr>
        <p:txBody>
          <a:bodyPr>
            <a:normAutofit fontScale="62500" lnSpcReduction="20000"/>
          </a:bodyPr>
          <a:lstStyle/>
          <a:p>
            <a:pPr algn="just">
              <a:lnSpc>
                <a:spcPct val="160000"/>
              </a:lnSpc>
            </a:pPr>
            <a:r>
              <a:rPr lang="id-ID" dirty="0"/>
              <a:t>P</a:t>
            </a:r>
            <a:r>
              <a:rPr lang="en-US" dirty="0" err="1" smtClean="0"/>
              <a:t>ersentil</a:t>
            </a:r>
            <a:r>
              <a:rPr lang="en-US" dirty="0"/>
              <a:t>: </a:t>
            </a:r>
            <a:r>
              <a:rPr lang="en-US" dirty="0" err="1"/>
              <a:t>adalah</a:t>
            </a:r>
            <a:r>
              <a:rPr lang="en-US" dirty="0"/>
              <a:t> </a:t>
            </a:r>
            <a:r>
              <a:rPr lang="en-US" dirty="0" err="1"/>
              <a:t>ukuran</a:t>
            </a:r>
            <a:r>
              <a:rPr lang="en-US" dirty="0"/>
              <a:t> </a:t>
            </a:r>
            <a:r>
              <a:rPr lang="en-US" dirty="0" err="1"/>
              <a:t>letak</a:t>
            </a:r>
            <a:r>
              <a:rPr lang="en-US" dirty="0"/>
              <a:t> yang </a:t>
            </a:r>
            <a:r>
              <a:rPr lang="en-US" dirty="0" err="1"/>
              <a:t>membagi</a:t>
            </a:r>
            <a:r>
              <a:rPr lang="en-US" dirty="0"/>
              <a:t> data yang </a:t>
            </a:r>
            <a:r>
              <a:rPr lang="en-US" dirty="0" err="1"/>
              <a:t>telah</a:t>
            </a:r>
            <a:r>
              <a:rPr lang="en-US" dirty="0"/>
              <a:t> </a:t>
            </a:r>
            <a:r>
              <a:rPr lang="en-US" dirty="0" err="1"/>
              <a:t>diurutkan</a:t>
            </a:r>
            <a:r>
              <a:rPr lang="en-US" dirty="0"/>
              <a:t> </a:t>
            </a:r>
            <a:r>
              <a:rPr lang="en-US" dirty="0" err="1"/>
              <a:t>sehingga</a:t>
            </a:r>
            <a:r>
              <a:rPr lang="en-US" dirty="0"/>
              <a:t> </a:t>
            </a:r>
            <a:r>
              <a:rPr lang="en-US" dirty="0" err="1"/>
              <a:t>membagi</a:t>
            </a:r>
            <a:r>
              <a:rPr lang="en-US" dirty="0"/>
              <a:t> data </a:t>
            </a:r>
            <a:r>
              <a:rPr lang="en-US" dirty="0" err="1"/>
              <a:t>sama</a:t>
            </a:r>
            <a:r>
              <a:rPr lang="en-US" dirty="0"/>
              <a:t> </a:t>
            </a:r>
            <a:r>
              <a:rPr lang="en-US" dirty="0" err="1"/>
              <a:t>besar</a:t>
            </a:r>
            <a:endParaRPr lang="en-US" dirty="0"/>
          </a:p>
          <a:p>
            <a:pPr algn="just">
              <a:lnSpc>
                <a:spcPct val="160000"/>
              </a:lnSpc>
            </a:pPr>
            <a:r>
              <a:rPr lang="en-US" dirty="0" err="1"/>
              <a:t>Quartil</a:t>
            </a:r>
            <a:r>
              <a:rPr lang="en-US" dirty="0"/>
              <a:t>: </a:t>
            </a:r>
            <a:r>
              <a:rPr lang="en-US" dirty="0" err="1"/>
              <a:t>Membagi</a:t>
            </a:r>
            <a:r>
              <a:rPr lang="en-US" dirty="0"/>
              <a:t> data </a:t>
            </a:r>
            <a:r>
              <a:rPr lang="en-US" dirty="0" err="1"/>
              <a:t>ke</a:t>
            </a:r>
            <a:r>
              <a:rPr lang="en-US" dirty="0"/>
              <a:t> </a:t>
            </a:r>
            <a:r>
              <a:rPr lang="en-US" dirty="0" err="1"/>
              <a:t>dalam</a:t>
            </a:r>
            <a:r>
              <a:rPr lang="en-US" dirty="0"/>
              <a:t>  </a:t>
            </a:r>
            <a:r>
              <a:rPr lang="en-US" dirty="0" err="1"/>
              <a:t>empat</a:t>
            </a:r>
            <a:r>
              <a:rPr lang="en-US" dirty="0"/>
              <a:t>  </a:t>
            </a:r>
            <a:r>
              <a:rPr lang="en-US" dirty="0" err="1"/>
              <a:t>bagian</a:t>
            </a:r>
            <a:r>
              <a:rPr lang="en-US" dirty="0"/>
              <a:t>  yang </a:t>
            </a:r>
            <a:r>
              <a:rPr lang="en-US" dirty="0" err="1"/>
              <a:t>sama</a:t>
            </a:r>
            <a:endParaRPr lang="en-US" dirty="0"/>
          </a:p>
          <a:p>
            <a:pPr algn="just">
              <a:lnSpc>
                <a:spcPct val="160000"/>
              </a:lnSpc>
            </a:pPr>
            <a:r>
              <a:rPr lang="en-US" dirty="0"/>
              <a:t>Central tendency: </a:t>
            </a:r>
            <a:r>
              <a:rPr lang="en-US" dirty="0" err="1"/>
              <a:t>Pengukuran</a:t>
            </a:r>
            <a:r>
              <a:rPr lang="en-US" dirty="0"/>
              <a:t> </a:t>
            </a:r>
            <a:r>
              <a:rPr lang="en-US" dirty="0" err="1"/>
              <a:t>pusat</a:t>
            </a:r>
            <a:r>
              <a:rPr lang="en-US" dirty="0"/>
              <a:t> data</a:t>
            </a:r>
          </a:p>
          <a:p>
            <a:pPr algn="just">
              <a:lnSpc>
                <a:spcPct val="160000"/>
              </a:lnSpc>
            </a:pPr>
            <a:r>
              <a:rPr lang="en-US" dirty="0"/>
              <a:t>Mean : </a:t>
            </a:r>
            <a:r>
              <a:rPr lang="en-US" dirty="0" err="1"/>
              <a:t>adalah</a:t>
            </a:r>
            <a:r>
              <a:rPr lang="en-US" dirty="0"/>
              <a:t> </a:t>
            </a:r>
            <a:r>
              <a:rPr lang="en-US" dirty="0" err="1"/>
              <a:t>ukuran</a:t>
            </a:r>
            <a:r>
              <a:rPr lang="en-US" dirty="0"/>
              <a:t> rata-rata yang </a:t>
            </a:r>
            <a:r>
              <a:rPr lang="en-US" dirty="0" err="1"/>
              <a:t>merupakan</a:t>
            </a:r>
            <a:r>
              <a:rPr lang="en-US" dirty="0"/>
              <a:t> </a:t>
            </a:r>
            <a:r>
              <a:rPr lang="en-US" dirty="0" err="1"/>
              <a:t>penjumlahan</a:t>
            </a:r>
            <a:r>
              <a:rPr lang="en-US" dirty="0"/>
              <a:t> </a:t>
            </a:r>
            <a:r>
              <a:rPr lang="en-US" dirty="0" err="1"/>
              <a:t>dari</a:t>
            </a:r>
            <a:r>
              <a:rPr lang="en-US" dirty="0"/>
              <a:t> </a:t>
            </a:r>
            <a:r>
              <a:rPr lang="en-US" dirty="0" err="1"/>
              <a:t>seluruh</a:t>
            </a:r>
            <a:r>
              <a:rPr lang="en-US" dirty="0"/>
              <a:t> </a:t>
            </a:r>
            <a:r>
              <a:rPr lang="en-US" dirty="0" err="1"/>
              <a:t>nilai</a:t>
            </a:r>
            <a:r>
              <a:rPr lang="en-US" dirty="0"/>
              <a:t> </a:t>
            </a:r>
            <a:r>
              <a:rPr lang="en-US" dirty="0" err="1"/>
              <a:t>dibagi</a:t>
            </a:r>
            <a:r>
              <a:rPr lang="en-US" dirty="0"/>
              <a:t> </a:t>
            </a:r>
            <a:r>
              <a:rPr lang="en-US" dirty="0" err="1"/>
              <a:t>julah</a:t>
            </a:r>
            <a:r>
              <a:rPr lang="en-US" dirty="0"/>
              <a:t> </a:t>
            </a:r>
            <a:r>
              <a:rPr lang="en-US" dirty="0" err="1"/>
              <a:t>datanya</a:t>
            </a:r>
            <a:r>
              <a:rPr lang="en-US" dirty="0"/>
              <a:t>.</a:t>
            </a:r>
          </a:p>
          <a:p>
            <a:pPr algn="just">
              <a:lnSpc>
                <a:spcPct val="160000"/>
              </a:lnSpc>
            </a:pPr>
            <a:r>
              <a:rPr lang="en-US" dirty="0"/>
              <a:t>Median: </a:t>
            </a:r>
            <a:r>
              <a:rPr lang="en-US" dirty="0" err="1"/>
              <a:t>adalah</a:t>
            </a:r>
            <a:r>
              <a:rPr lang="en-US" dirty="0"/>
              <a:t> </a:t>
            </a:r>
            <a:r>
              <a:rPr lang="en-US" dirty="0" err="1"/>
              <a:t>suatu</a:t>
            </a:r>
            <a:r>
              <a:rPr lang="en-US" dirty="0"/>
              <a:t> </a:t>
            </a:r>
            <a:r>
              <a:rPr lang="en-US" dirty="0" err="1"/>
              <a:t>nilai</a:t>
            </a:r>
            <a:r>
              <a:rPr lang="en-US" dirty="0"/>
              <a:t> di mana </a:t>
            </a:r>
            <a:r>
              <a:rPr lang="en-US" dirty="0" err="1"/>
              <a:t>setengah</a:t>
            </a:r>
            <a:r>
              <a:rPr lang="en-US" dirty="0"/>
              <a:t> </a:t>
            </a:r>
            <a:r>
              <a:rPr lang="en-US" dirty="0" err="1"/>
              <a:t>dari</a:t>
            </a:r>
            <a:r>
              <a:rPr lang="en-US" dirty="0"/>
              <a:t>  data </a:t>
            </a:r>
            <a:r>
              <a:rPr lang="en-US" dirty="0" err="1"/>
              <a:t>berada</a:t>
            </a:r>
            <a:r>
              <a:rPr lang="en-US" dirty="0"/>
              <a:t> </a:t>
            </a:r>
            <a:r>
              <a:rPr lang="en-US" dirty="0" err="1"/>
              <a:t>dibawa</a:t>
            </a:r>
            <a:r>
              <a:rPr lang="en-US" dirty="0"/>
              <a:t> </a:t>
            </a:r>
            <a:r>
              <a:rPr lang="en-US" dirty="0" err="1"/>
              <a:t>niali</a:t>
            </a:r>
            <a:r>
              <a:rPr lang="en-US" dirty="0"/>
              <a:t> </a:t>
            </a:r>
            <a:r>
              <a:rPr lang="en-US" dirty="0" err="1"/>
              <a:t>tersebut</a:t>
            </a:r>
            <a:r>
              <a:rPr lang="en-US" dirty="0"/>
              <a:t> </a:t>
            </a:r>
            <a:r>
              <a:rPr lang="en-US" dirty="0" err="1"/>
              <a:t>dan</a:t>
            </a:r>
            <a:r>
              <a:rPr lang="en-US" dirty="0"/>
              <a:t> </a:t>
            </a:r>
            <a:r>
              <a:rPr lang="en-US" dirty="0" err="1"/>
              <a:t>setengahnya</a:t>
            </a:r>
            <a:r>
              <a:rPr lang="en-US" dirty="0"/>
              <a:t> </a:t>
            </a:r>
            <a:r>
              <a:rPr lang="en-US" dirty="0" err="1"/>
              <a:t>lagi</a:t>
            </a:r>
            <a:r>
              <a:rPr lang="en-US" dirty="0"/>
              <a:t> </a:t>
            </a:r>
            <a:r>
              <a:rPr lang="en-US" dirty="0" err="1"/>
              <a:t>berada</a:t>
            </a:r>
            <a:r>
              <a:rPr lang="en-US" dirty="0"/>
              <a:t> di </a:t>
            </a:r>
            <a:r>
              <a:rPr lang="en-US" dirty="0" err="1"/>
              <a:t>atas</a:t>
            </a:r>
            <a:r>
              <a:rPr lang="en-US" dirty="0"/>
              <a:t> </a:t>
            </a:r>
            <a:r>
              <a:rPr lang="en-US" dirty="0" err="1"/>
              <a:t>nilai</a:t>
            </a:r>
            <a:r>
              <a:rPr lang="en-US" dirty="0"/>
              <a:t> </a:t>
            </a:r>
            <a:r>
              <a:rPr lang="en-US" dirty="0" err="1"/>
              <a:t>tersebut</a:t>
            </a:r>
            <a:r>
              <a:rPr lang="en-US" dirty="0"/>
              <a:t> </a:t>
            </a:r>
            <a:r>
              <a:rPr lang="en-US" dirty="0" err="1"/>
              <a:t>setelah</a:t>
            </a:r>
            <a:r>
              <a:rPr lang="en-US" dirty="0"/>
              <a:t> </a:t>
            </a:r>
            <a:r>
              <a:rPr lang="en-US" dirty="0" err="1"/>
              <a:t>nilai</a:t>
            </a:r>
            <a:r>
              <a:rPr lang="en-US" dirty="0"/>
              <a:t> </a:t>
            </a:r>
            <a:r>
              <a:rPr lang="en-US" dirty="0" err="1"/>
              <a:t>itu</a:t>
            </a:r>
            <a:r>
              <a:rPr lang="en-US" dirty="0"/>
              <a:t> </a:t>
            </a:r>
            <a:r>
              <a:rPr lang="en-US" dirty="0" err="1"/>
              <a:t>disusun</a:t>
            </a:r>
            <a:r>
              <a:rPr lang="en-US" dirty="0"/>
              <a:t> </a:t>
            </a:r>
            <a:r>
              <a:rPr lang="en-US" dirty="0" err="1"/>
              <a:t>berurut</a:t>
            </a:r>
            <a:r>
              <a:rPr lang="en-US" dirty="0"/>
              <a:t>. </a:t>
            </a:r>
            <a:r>
              <a:rPr lang="en-US" dirty="0" err="1"/>
              <a:t>Dengan</a:t>
            </a:r>
            <a:r>
              <a:rPr lang="en-US" dirty="0"/>
              <a:t> kata lain median </a:t>
            </a:r>
            <a:r>
              <a:rPr lang="en-US" dirty="0" err="1"/>
              <a:t>membagi</a:t>
            </a:r>
            <a:r>
              <a:rPr lang="en-US" dirty="0"/>
              <a:t> data </a:t>
            </a:r>
            <a:r>
              <a:rPr lang="en-US" dirty="0" err="1"/>
              <a:t>dua</a:t>
            </a:r>
            <a:r>
              <a:rPr lang="en-US" dirty="0"/>
              <a:t> </a:t>
            </a:r>
            <a:r>
              <a:rPr lang="en-US" dirty="0" err="1"/>
              <a:t>bagian</a:t>
            </a:r>
            <a:r>
              <a:rPr lang="en-US" dirty="0"/>
              <a:t>.</a:t>
            </a:r>
          </a:p>
          <a:p>
            <a:pPr algn="just">
              <a:lnSpc>
                <a:spcPct val="160000"/>
              </a:lnSpc>
            </a:pPr>
            <a:r>
              <a:rPr lang="en-US" dirty="0"/>
              <a:t>Mode: </a:t>
            </a:r>
            <a:r>
              <a:rPr lang="en-US" dirty="0" err="1"/>
              <a:t>adalah</a:t>
            </a:r>
            <a:r>
              <a:rPr lang="en-US" dirty="0"/>
              <a:t> </a:t>
            </a:r>
            <a:r>
              <a:rPr lang="en-US" dirty="0" err="1"/>
              <a:t>salah</a:t>
            </a:r>
            <a:r>
              <a:rPr lang="en-US" dirty="0"/>
              <a:t> </a:t>
            </a:r>
            <a:r>
              <a:rPr lang="en-US" dirty="0" err="1"/>
              <a:t>satu</a:t>
            </a:r>
            <a:r>
              <a:rPr lang="en-US" dirty="0"/>
              <a:t> </a:t>
            </a:r>
            <a:r>
              <a:rPr lang="en-US" dirty="0" err="1"/>
              <a:t>ukuran</a:t>
            </a:r>
            <a:r>
              <a:rPr lang="en-US" dirty="0"/>
              <a:t> rata-rata yang </a:t>
            </a:r>
            <a:r>
              <a:rPr lang="en-US" dirty="0" err="1"/>
              <a:t>menunjukkan</a:t>
            </a:r>
            <a:r>
              <a:rPr lang="en-US" dirty="0"/>
              <a:t> </a:t>
            </a:r>
            <a:r>
              <a:rPr lang="en-US" dirty="0" err="1"/>
              <a:t>skor</a:t>
            </a:r>
            <a:r>
              <a:rPr lang="en-US" dirty="0"/>
              <a:t> </a:t>
            </a:r>
            <a:r>
              <a:rPr lang="en-US" dirty="0" err="1"/>
              <a:t>atau</a:t>
            </a:r>
            <a:r>
              <a:rPr lang="en-US" dirty="0"/>
              <a:t> </a:t>
            </a:r>
            <a:r>
              <a:rPr lang="en-US" dirty="0" err="1"/>
              <a:t>nilai</a:t>
            </a:r>
            <a:r>
              <a:rPr lang="en-US" dirty="0"/>
              <a:t> data yang </a:t>
            </a:r>
            <a:r>
              <a:rPr lang="en-US" dirty="0" err="1"/>
              <a:t>memiliki</a:t>
            </a:r>
            <a:r>
              <a:rPr lang="en-US" dirty="0"/>
              <a:t> </a:t>
            </a:r>
            <a:r>
              <a:rPr lang="en-US" dirty="0" err="1"/>
              <a:t>frekuensi</a:t>
            </a:r>
            <a:r>
              <a:rPr lang="en-US" dirty="0"/>
              <a:t> </a:t>
            </a:r>
            <a:r>
              <a:rPr lang="en-US" dirty="0" err="1"/>
              <a:t>terbanyak</a:t>
            </a:r>
            <a:r>
              <a:rPr lang="en-US" dirty="0"/>
              <a:t> </a:t>
            </a:r>
            <a:r>
              <a:rPr lang="en-US" dirty="0" err="1"/>
              <a:t>pada</a:t>
            </a:r>
            <a:r>
              <a:rPr lang="en-US" dirty="0"/>
              <a:t> </a:t>
            </a:r>
            <a:r>
              <a:rPr lang="en-US" dirty="0" err="1"/>
              <a:t>suatu</a:t>
            </a:r>
            <a:r>
              <a:rPr lang="en-US" dirty="0"/>
              <a:t> </a:t>
            </a:r>
            <a:r>
              <a:rPr lang="en-US" dirty="0" err="1"/>
              <a:t>distribusi</a:t>
            </a:r>
            <a:r>
              <a:rPr lang="en-US" dirty="0"/>
              <a:t>. Mode </a:t>
            </a:r>
            <a:r>
              <a:rPr lang="en-US" dirty="0" err="1"/>
              <a:t>biasanya</a:t>
            </a:r>
            <a:r>
              <a:rPr lang="en-US" dirty="0"/>
              <a:t> </a:t>
            </a:r>
            <a:r>
              <a:rPr lang="en-US" dirty="0" err="1"/>
              <a:t>digunkan</a:t>
            </a:r>
            <a:r>
              <a:rPr lang="en-US" dirty="0"/>
              <a:t> </a:t>
            </a:r>
            <a:r>
              <a:rPr lang="en-US" dirty="0" err="1"/>
              <a:t>untuk</a:t>
            </a:r>
            <a:r>
              <a:rPr lang="en-US" dirty="0"/>
              <a:t> data nominal. Mode </a:t>
            </a:r>
            <a:r>
              <a:rPr lang="en-US" dirty="0" err="1"/>
              <a:t>jarang</a:t>
            </a:r>
            <a:r>
              <a:rPr lang="en-US" dirty="0"/>
              <a:t> </a:t>
            </a:r>
            <a:r>
              <a:rPr lang="en-US" dirty="0" err="1"/>
              <a:t>sekali</a:t>
            </a:r>
            <a:r>
              <a:rPr lang="en-US" dirty="0"/>
              <a:t> </a:t>
            </a:r>
            <a:r>
              <a:rPr lang="en-US" dirty="0" err="1"/>
              <a:t>digunakan</a:t>
            </a:r>
            <a:r>
              <a:rPr lang="en-US" dirty="0"/>
              <a:t> </a:t>
            </a:r>
            <a:r>
              <a:rPr lang="en-US" dirty="0" err="1"/>
              <a:t>untuk</a:t>
            </a:r>
            <a:r>
              <a:rPr lang="en-US" dirty="0"/>
              <a:t> data ordinal, interval </a:t>
            </a:r>
            <a:r>
              <a:rPr lang="en-US" dirty="0" err="1"/>
              <a:t>atau</a:t>
            </a:r>
            <a:r>
              <a:rPr lang="en-US" dirty="0"/>
              <a:t> </a:t>
            </a:r>
            <a:r>
              <a:rPr lang="en-US" dirty="0" err="1"/>
              <a:t>rasio</a:t>
            </a:r>
            <a:r>
              <a:rPr lang="en-US" dirty="0"/>
              <a:t>.</a:t>
            </a:r>
          </a:p>
        </p:txBody>
      </p:sp>
    </p:spTree>
    <p:extLst>
      <p:ext uri="{BB962C8B-B14F-4D97-AF65-F5344CB8AC3E}">
        <p14:creationId xmlns:p14="http://schemas.microsoft.com/office/powerpoint/2010/main" val="3768873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838200" y="621792"/>
            <a:ext cx="10515600" cy="5555171"/>
          </a:xfrm>
        </p:spPr>
        <p:txBody>
          <a:bodyPr>
            <a:normAutofit fontScale="62500" lnSpcReduction="20000"/>
          </a:bodyPr>
          <a:lstStyle/>
          <a:p>
            <a:pPr algn="just" fontAlgn="base">
              <a:lnSpc>
                <a:spcPct val="160000"/>
              </a:lnSpc>
            </a:pPr>
            <a:r>
              <a:rPr lang="en-US" dirty="0">
                <a:solidFill>
                  <a:srgbClr val="393939"/>
                </a:solidFill>
              </a:rPr>
              <a:t>Dispersion: </a:t>
            </a:r>
            <a:r>
              <a:rPr lang="en-US" dirty="0" err="1">
                <a:solidFill>
                  <a:srgbClr val="393939"/>
                </a:solidFill>
              </a:rPr>
              <a:t>Penyebaran</a:t>
            </a:r>
            <a:r>
              <a:rPr lang="en-US" dirty="0">
                <a:solidFill>
                  <a:srgbClr val="393939"/>
                </a:solidFill>
              </a:rPr>
              <a:t> data</a:t>
            </a:r>
          </a:p>
          <a:p>
            <a:pPr algn="just" fontAlgn="base">
              <a:lnSpc>
                <a:spcPct val="160000"/>
              </a:lnSpc>
            </a:pPr>
            <a:r>
              <a:rPr lang="en-US" dirty="0">
                <a:solidFill>
                  <a:srgbClr val="393939"/>
                </a:solidFill>
              </a:rPr>
              <a:t>Variance: </a:t>
            </a:r>
            <a:r>
              <a:rPr lang="en-US" dirty="0" err="1">
                <a:solidFill>
                  <a:srgbClr val="393939"/>
                </a:solidFill>
              </a:rPr>
              <a:t>adalah</a:t>
            </a:r>
            <a:r>
              <a:rPr lang="en-US" dirty="0">
                <a:solidFill>
                  <a:srgbClr val="393939"/>
                </a:solidFill>
              </a:rPr>
              <a:t> </a:t>
            </a:r>
            <a:r>
              <a:rPr lang="en-US" dirty="0" err="1">
                <a:solidFill>
                  <a:srgbClr val="393939"/>
                </a:solidFill>
              </a:rPr>
              <a:t>ukuran</a:t>
            </a:r>
            <a:r>
              <a:rPr lang="en-US" dirty="0">
                <a:solidFill>
                  <a:srgbClr val="393939"/>
                </a:solidFill>
              </a:rPr>
              <a:t> </a:t>
            </a:r>
            <a:r>
              <a:rPr lang="en-US" dirty="0" err="1">
                <a:solidFill>
                  <a:srgbClr val="393939"/>
                </a:solidFill>
              </a:rPr>
              <a:t>variasi</a:t>
            </a:r>
            <a:r>
              <a:rPr lang="en-US" dirty="0">
                <a:solidFill>
                  <a:srgbClr val="393939"/>
                </a:solidFill>
              </a:rPr>
              <a:t> yang </a:t>
            </a:r>
            <a:r>
              <a:rPr lang="en-US" dirty="0" err="1">
                <a:solidFill>
                  <a:srgbClr val="393939"/>
                </a:solidFill>
              </a:rPr>
              <a:t>menunjukkan</a:t>
            </a:r>
            <a:r>
              <a:rPr lang="en-US" dirty="0">
                <a:solidFill>
                  <a:srgbClr val="393939"/>
                </a:solidFill>
              </a:rPr>
              <a:t> </a:t>
            </a:r>
            <a:r>
              <a:rPr lang="en-US" dirty="0" err="1">
                <a:solidFill>
                  <a:srgbClr val="393939"/>
                </a:solidFill>
              </a:rPr>
              <a:t>seberapa</a:t>
            </a:r>
            <a:r>
              <a:rPr lang="en-US" dirty="0">
                <a:solidFill>
                  <a:srgbClr val="393939"/>
                </a:solidFill>
              </a:rPr>
              <a:t> </a:t>
            </a:r>
            <a:r>
              <a:rPr lang="en-US" dirty="0" err="1">
                <a:solidFill>
                  <a:srgbClr val="393939"/>
                </a:solidFill>
              </a:rPr>
              <a:t>jauh</a:t>
            </a:r>
            <a:r>
              <a:rPr lang="en-US" dirty="0">
                <a:solidFill>
                  <a:srgbClr val="393939"/>
                </a:solidFill>
              </a:rPr>
              <a:t> data </a:t>
            </a:r>
            <a:r>
              <a:rPr lang="en-US" dirty="0" err="1">
                <a:solidFill>
                  <a:srgbClr val="393939"/>
                </a:solidFill>
              </a:rPr>
              <a:t>tersebar</a:t>
            </a:r>
            <a:r>
              <a:rPr lang="en-US" dirty="0">
                <a:solidFill>
                  <a:srgbClr val="393939"/>
                </a:solidFill>
              </a:rPr>
              <a:t> </a:t>
            </a:r>
            <a:r>
              <a:rPr lang="en-US" dirty="0" err="1">
                <a:solidFill>
                  <a:srgbClr val="393939"/>
                </a:solidFill>
              </a:rPr>
              <a:t>dari</a:t>
            </a:r>
            <a:r>
              <a:rPr lang="en-US" dirty="0">
                <a:solidFill>
                  <a:srgbClr val="393939"/>
                </a:solidFill>
              </a:rPr>
              <a:t> mean (rata- </a:t>
            </a:r>
            <a:r>
              <a:rPr lang="en-US" dirty="0" err="1">
                <a:solidFill>
                  <a:srgbClr val="393939"/>
                </a:solidFill>
              </a:rPr>
              <a:t>ratanya</a:t>
            </a:r>
            <a:r>
              <a:rPr lang="en-US" dirty="0">
                <a:solidFill>
                  <a:srgbClr val="393939"/>
                </a:solidFill>
              </a:rPr>
              <a:t>). </a:t>
            </a:r>
            <a:r>
              <a:rPr lang="en-US" dirty="0" err="1">
                <a:solidFill>
                  <a:srgbClr val="393939"/>
                </a:solidFill>
              </a:rPr>
              <a:t>Semakin</a:t>
            </a:r>
            <a:r>
              <a:rPr lang="en-US" dirty="0">
                <a:solidFill>
                  <a:srgbClr val="393939"/>
                </a:solidFill>
              </a:rPr>
              <a:t> </a:t>
            </a:r>
            <a:r>
              <a:rPr lang="en-US" dirty="0" err="1">
                <a:solidFill>
                  <a:srgbClr val="393939"/>
                </a:solidFill>
              </a:rPr>
              <a:t>bervariasi</a:t>
            </a:r>
            <a:r>
              <a:rPr lang="en-US" dirty="0">
                <a:solidFill>
                  <a:srgbClr val="393939"/>
                </a:solidFill>
              </a:rPr>
              <a:t> data </a:t>
            </a:r>
            <a:r>
              <a:rPr lang="en-US" dirty="0" err="1">
                <a:solidFill>
                  <a:srgbClr val="393939"/>
                </a:solidFill>
              </a:rPr>
              <a:t>tersebut</a:t>
            </a:r>
            <a:r>
              <a:rPr lang="en-US" dirty="0">
                <a:solidFill>
                  <a:srgbClr val="393939"/>
                </a:solidFill>
              </a:rPr>
              <a:t> </a:t>
            </a:r>
            <a:r>
              <a:rPr lang="en-US" dirty="0" err="1">
                <a:solidFill>
                  <a:srgbClr val="393939"/>
                </a:solidFill>
              </a:rPr>
              <a:t>maka</a:t>
            </a:r>
            <a:r>
              <a:rPr lang="en-US" dirty="0">
                <a:solidFill>
                  <a:srgbClr val="393939"/>
                </a:solidFill>
              </a:rPr>
              <a:t> </a:t>
            </a:r>
            <a:r>
              <a:rPr lang="en-US" dirty="0" err="1">
                <a:solidFill>
                  <a:srgbClr val="393939"/>
                </a:solidFill>
              </a:rPr>
              <a:t>semakin</a:t>
            </a:r>
            <a:r>
              <a:rPr lang="en-US" dirty="0">
                <a:solidFill>
                  <a:srgbClr val="393939"/>
                </a:solidFill>
              </a:rPr>
              <a:t> </a:t>
            </a:r>
            <a:r>
              <a:rPr lang="en-US" dirty="0" err="1">
                <a:solidFill>
                  <a:srgbClr val="393939"/>
                </a:solidFill>
              </a:rPr>
              <a:t>jauh</a:t>
            </a:r>
            <a:r>
              <a:rPr lang="en-US" dirty="0">
                <a:solidFill>
                  <a:srgbClr val="393939"/>
                </a:solidFill>
              </a:rPr>
              <a:t> data </a:t>
            </a:r>
            <a:r>
              <a:rPr lang="en-US" dirty="0" err="1">
                <a:solidFill>
                  <a:srgbClr val="393939"/>
                </a:solidFill>
              </a:rPr>
              <a:t>tersebut</a:t>
            </a:r>
            <a:r>
              <a:rPr lang="en-US" dirty="0">
                <a:solidFill>
                  <a:srgbClr val="393939"/>
                </a:solidFill>
              </a:rPr>
              <a:t> </a:t>
            </a:r>
            <a:r>
              <a:rPr lang="en-US" dirty="0" err="1">
                <a:solidFill>
                  <a:srgbClr val="393939"/>
                </a:solidFill>
              </a:rPr>
              <a:t>tersebar</a:t>
            </a:r>
            <a:r>
              <a:rPr lang="en-US" dirty="0">
                <a:solidFill>
                  <a:srgbClr val="393939"/>
                </a:solidFill>
              </a:rPr>
              <a:t> di </a:t>
            </a:r>
            <a:r>
              <a:rPr lang="en-US" dirty="0" err="1">
                <a:solidFill>
                  <a:srgbClr val="393939"/>
                </a:solidFill>
              </a:rPr>
              <a:t>sekitar</a:t>
            </a:r>
            <a:r>
              <a:rPr lang="en-US" dirty="0">
                <a:solidFill>
                  <a:srgbClr val="393939"/>
                </a:solidFill>
              </a:rPr>
              <a:t> mean-</a:t>
            </a:r>
            <a:r>
              <a:rPr lang="en-US" dirty="0" err="1">
                <a:solidFill>
                  <a:srgbClr val="393939"/>
                </a:solidFill>
              </a:rPr>
              <a:t>nya</a:t>
            </a:r>
            <a:endParaRPr lang="en-US" dirty="0">
              <a:solidFill>
                <a:srgbClr val="393939"/>
              </a:solidFill>
            </a:endParaRPr>
          </a:p>
          <a:p>
            <a:pPr algn="just" fontAlgn="base">
              <a:lnSpc>
                <a:spcPct val="160000"/>
              </a:lnSpc>
            </a:pPr>
            <a:r>
              <a:rPr lang="en-US" dirty="0" err="1">
                <a:solidFill>
                  <a:srgbClr val="393939"/>
                </a:solidFill>
              </a:rPr>
              <a:t>Standar</a:t>
            </a:r>
            <a:r>
              <a:rPr lang="en-US" dirty="0">
                <a:solidFill>
                  <a:srgbClr val="393939"/>
                </a:solidFill>
              </a:rPr>
              <a:t> </a:t>
            </a:r>
            <a:r>
              <a:rPr lang="en-US" dirty="0" err="1">
                <a:solidFill>
                  <a:srgbClr val="393939"/>
                </a:solidFill>
              </a:rPr>
              <a:t>deviasi</a:t>
            </a:r>
            <a:r>
              <a:rPr lang="en-US" dirty="0">
                <a:solidFill>
                  <a:srgbClr val="393939"/>
                </a:solidFill>
              </a:rPr>
              <a:t>: </a:t>
            </a:r>
            <a:r>
              <a:rPr lang="en-US" dirty="0" err="1">
                <a:solidFill>
                  <a:srgbClr val="393939"/>
                </a:solidFill>
              </a:rPr>
              <a:t>adalah</a:t>
            </a:r>
            <a:r>
              <a:rPr lang="en-US" dirty="0">
                <a:solidFill>
                  <a:srgbClr val="393939"/>
                </a:solidFill>
              </a:rPr>
              <a:t> </a:t>
            </a:r>
            <a:r>
              <a:rPr lang="en-US" dirty="0" err="1">
                <a:solidFill>
                  <a:srgbClr val="393939"/>
                </a:solidFill>
              </a:rPr>
              <a:t>akar</a:t>
            </a:r>
            <a:r>
              <a:rPr lang="en-US" dirty="0">
                <a:solidFill>
                  <a:srgbClr val="393939"/>
                </a:solidFill>
              </a:rPr>
              <a:t> </a:t>
            </a:r>
            <a:r>
              <a:rPr lang="en-US" dirty="0" err="1">
                <a:solidFill>
                  <a:srgbClr val="393939"/>
                </a:solidFill>
              </a:rPr>
              <a:t>dari</a:t>
            </a:r>
            <a:r>
              <a:rPr lang="en-US" dirty="0">
                <a:solidFill>
                  <a:srgbClr val="393939"/>
                </a:solidFill>
              </a:rPr>
              <a:t> </a:t>
            </a:r>
            <a:r>
              <a:rPr lang="en-US" dirty="0" err="1">
                <a:solidFill>
                  <a:srgbClr val="393939"/>
                </a:solidFill>
              </a:rPr>
              <a:t>varian</a:t>
            </a:r>
            <a:endParaRPr lang="en-US" dirty="0">
              <a:solidFill>
                <a:srgbClr val="393939"/>
              </a:solidFill>
            </a:endParaRPr>
          </a:p>
          <a:p>
            <a:pPr algn="just" fontAlgn="base">
              <a:lnSpc>
                <a:spcPct val="160000"/>
              </a:lnSpc>
            </a:pPr>
            <a:r>
              <a:rPr lang="en-US" dirty="0">
                <a:solidFill>
                  <a:srgbClr val="393939"/>
                </a:solidFill>
              </a:rPr>
              <a:t>Range: </a:t>
            </a:r>
            <a:r>
              <a:rPr lang="en-US" dirty="0" err="1">
                <a:solidFill>
                  <a:srgbClr val="393939"/>
                </a:solidFill>
              </a:rPr>
              <a:t>adalah</a:t>
            </a:r>
            <a:r>
              <a:rPr lang="en-US" dirty="0">
                <a:solidFill>
                  <a:srgbClr val="393939"/>
                </a:solidFill>
              </a:rPr>
              <a:t> </a:t>
            </a:r>
            <a:r>
              <a:rPr lang="en-US" dirty="0" err="1">
                <a:solidFill>
                  <a:srgbClr val="393939"/>
                </a:solidFill>
              </a:rPr>
              <a:t>ukuran</a:t>
            </a:r>
            <a:r>
              <a:rPr lang="en-US" dirty="0">
                <a:solidFill>
                  <a:srgbClr val="393939"/>
                </a:solidFill>
              </a:rPr>
              <a:t>  </a:t>
            </a:r>
            <a:r>
              <a:rPr lang="en-US" dirty="0" err="1">
                <a:solidFill>
                  <a:srgbClr val="393939"/>
                </a:solidFill>
              </a:rPr>
              <a:t>variasi</a:t>
            </a:r>
            <a:r>
              <a:rPr lang="en-US" dirty="0">
                <a:solidFill>
                  <a:srgbClr val="393939"/>
                </a:solidFill>
              </a:rPr>
              <a:t>  yang  paling  </a:t>
            </a:r>
            <a:r>
              <a:rPr lang="en-US" dirty="0" err="1">
                <a:solidFill>
                  <a:srgbClr val="393939"/>
                </a:solidFill>
              </a:rPr>
              <a:t>sederhana</a:t>
            </a:r>
            <a:r>
              <a:rPr lang="en-US" dirty="0">
                <a:solidFill>
                  <a:srgbClr val="393939"/>
                </a:solidFill>
              </a:rPr>
              <a:t> </a:t>
            </a:r>
            <a:r>
              <a:rPr lang="en-US" dirty="0" err="1">
                <a:solidFill>
                  <a:srgbClr val="393939"/>
                </a:solidFill>
              </a:rPr>
              <a:t>karena</a:t>
            </a:r>
            <a:r>
              <a:rPr lang="en-US" dirty="0">
                <a:solidFill>
                  <a:srgbClr val="393939"/>
                </a:solidFill>
              </a:rPr>
              <a:t> </a:t>
            </a:r>
            <a:r>
              <a:rPr lang="en-US" dirty="0" err="1">
                <a:solidFill>
                  <a:srgbClr val="393939"/>
                </a:solidFill>
              </a:rPr>
              <a:t>kesederhanaannya</a:t>
            </a:r>
            <a:r>
              <a:rPr lang="en-US" dirty="0">
                <a:solidFill>
                  <a:srgbClr val="393939"/>
                </a:solidFill>
              </a:rPr>
              <a:t> </a:t>
            </a:r>
            <a:r>
              <a:rPr lang="en-US" dirty="0" err="1">
                <a:solidFill>
                  <a:srgbClr val="393939"/>
                </a:solidFill>
              </a:rPr>
              <a:t>maka</a:t>
            </a:r>
            <a:r>
              <a:rPr lang="en-US" dirty="0">
                <a:solidFill>
                  <a:srgbClr val="393939"/>
                </a:solidFill>
              </a:rPr>
              <a:t> range </a:t>
            </a:r>
            <a:r>
              <a:rPr lang="en-US" dirty="0" err="1">
                <a:solidFill>
                  <a:srgbClr val="393939"/>
                </a:solidFill>
              </a:rPr>
              <a:t>tidak</a:t>
            </a:r>
            <a:r>
              <a:rPr lang="en-US" dirty="0">
                <a:solidFill>
                  <a:srgbClr val="393939"/>
                </a:solidFill>
              </a:rPr>
              <a:t> </a:t>
            </a:r>
            <a:r>
              <a:rPr lang="en-US" dirty="0" err="1">
                <a:solidFill>
                  <a:srgbClr val="393939"/>
                </a:solidFill>
              </a:rPr>
              <a:t>dapat</a:t>
            </a:r>
            <a:r>
              <a:rPr lang="en-US" dirty="0">
                <a:solidFill>
                  <a:srgbClr val="393939"/>
                </a:solidFill>
              </a:rPr>
              <a:t> </a:t>
            </a:r>
            <a:r>
              <a:rPr lang="en-US" dirty="0" err="1">
                <a:solidFill>
                  <a:srgbClr val="393939"/>
                </a:solidFill>
              </a:rPr>
              <a:t>diandalkan</a:t>
            </a:r>
            <a:r>
              <a:rPr lang="en-US" dirty="0">
                <a:solidFill>
                  <a:srgbClr val="393939"/>
                </a:solidFill>
              </a:rPr>
              <a:t>.</a:t>
            </a:r>
          </a:p>
          <a:p>
            <a:pPr algn="just" fontAlgn="base">
              <a:lnSpc>
                <a:spcPct val="160000"/>
              </a:lnSpc>
            </a:pPr>
            <a:r>
              <a:rPr lang="en-US" dirty="0">
                <a:solidFill>
                  <a:srgbClr val="393939"/>
                </a:solidFill>
              </a:rPr>
              <a:t>Minimum: </a:t>
            </a:r>
            <a:r>
              <a:rPr lang="en-US" dirty="0" err="1">
                <a:solidFill>
                  <a:srgbClr val="393939"/>
                </a:solidFill>
              </a:rPr>
              <a:t>nilai</a:t>
            </a:r>
            <a:r>
              <a:rPr lang="en-US" dirty="0">
                <a:solidFill>
                  <a:srgbClr val="393939"/>
                </a:solidFill>
              </a:rPr>
              <a:t> yang paling </a:t>
            </a:r>
            <a:r>
              <a:rPr lang="en-US" dirty="0" err="1">
                <a:solidFill>
                  <a:srgbClr val="393939"/>
                </a:solidFill>
              </a:rPr>
              <a:t>rendah</a:t>
            </a:r>
            <a:r>
              <a:rPr lang="en-US" dirty="0">
                <a:solidFill>
                  <a:srgbClr val="393939"/>
                </a:solidFill>
              </a:rPr>
              <a:t>/</a:t>
            </a:r>
            <a:r>
              <a:rPr lang="en-US" dirty="0" err="1">
                <a:solidFill>
                  <a:srgbClr val="393939"/>
                </a:solidFill>
              </a:rPr>
              <a:t>kecil</a:t>
            </a:r>
            <a:r>
              <a:rPr lang="en-US" dirty="0">
                <a:solidFill>
                  <a:srgbClr val="393939"/>
                </a:solidFill>
              </a:rPr>
              <a:t> </a:t>
            </a:r>
            <a:r>
              <a:rPr lang="en-US" dirty="0" err="1">
                <a:solidFill>
                  <a:srgbClr val="393939"/>
                </a:solidFill>
              </a:rPr>
              <a:t>dari</a:t>
            </a:r>
            <a:r>
              <a:rPr lang="en-US" dirty="0">
                <a:solidFill>
                  <a:srgbClr val="393939"/>
                </a:solidFill>
              </a:rPr>
              <a:t> data</a:t>
            </a:r>
          </a:p>
          <a:p>
            <a:pPr algn="just" fontAlgn="base">
              <a:lnSpc>
                <a:spcPct val="160000"/>
              </a:lnSpc>
            </a:pPr>
            <a:r>
              <a:rPr lang="en-US" dirty="0" err="1">
                <a:solidFill>
                  <a:srgbClr val="393939"/>
                </a:solidFill>
              </a:rPr>
              <a:t>Maksimum</a:t>
            </a:r>
            <a:r>
              <a:rPr lang="en-US" dirty="0">
                <a:solidFill>
                  <a:srgbClr val="393939"/>
                </a:solidFill>
              </a:rPr>
              <a:t>: </a:t>
            </a:r>
            <a:r>
              <a:rPr lang="en-US" dirty="0" err="1">
                <a:solidFill>
                  <a:srgbClr val="393939"/>
                </a:solidFill>
              </a:rPr>
              <a:t>nilai</a:t>
            </a:r>
            <a:r>
              <a:rPr lang="en-US" dirty="0">
                <a:solidFill>
                  <a:srgbClr val="393939"/>
                </a:solidFill>
              </a:rPr>
              <a:t> yang paling </a:t>
            </a:r>
            <a:r>
              <a:rPr lang="en-US" dirty="0" err="1">
                <a:solidFill>
                  <a:srgbClr val="393939"/>
                </a:solidFill>
              </a:rPr>
              <a:t>besar</a:t>
            </a:r>
            <a:r>
              <a:rPr lang="en-US" dirty="0">
                <a:solidFill>
                  <a:srgbClr val="393939"/>
                </a:solidFill>
              </a:rPr>
              <a:t>/</a:t>
            </a:r>
            <a:r>
              <a:rPr lang="en-US" dirty="0" err="1">
                <a:solidFill>
                  <a:srgbClr val="393939"/>
                </a:solidFill>
              </a:rPr>
              <a:t>tingi</a:t>
            </a:r>
            <a:r>
              <a:rPr lang="en-US" dirty="0">
                <a:solidFill>
                  <a:srgbClr val="393939"/>
                </a:solidFill>
              </a:rPr>
              <a:t> </a:t>
            </a:r>
            <a:r>
              <a:rPr lang="en-US" dirty="0" err="1">
                <a:solidFill>
                  <a:srgbClr val="393939"/>
                </a:solidFill>
              </a:rPr>
              <a:t>dari</a:t>
            </a:r>
            <a:r>
              <a:rPr lang="en-US" dirty="0">
                <a:solidFill>
                  <a:srgbClr val="393939"/>
                </a:solidFill>
              </a:rPr>
              <a:t> data</a:t>
            </a:r>
          </a:p>
          <a:p>
            <a:pPr algn="just" fontAlgn="base">
              <a:lnSpc>
                <a:spcPct val="160000"/>
              </a:lnSpc>
            </a:pPr>
            <a:r>
              <a:rPr lang="en-US" dirty="0">
                <a:solidFill>
                  <a:srgbClr val="393939"/>
                </a:solidFill>
              </a:rPr>
              <a:t>Distribution: </a:t>
            </a:r>
            <a:r>
              <a:rPr lang="en-US" dirty="0" err="1">
                <a:solidFill>
                  <a:srgbClr val="393939"/>
                </a:solidFill>
              </a:rPr>
              <a:t>Bentuk</a:t>
            </a:r>
            <a:r>
              <a:rPr lang="en-US" dirty="0">
                <a:solidFill>
                  <a:srgbClr val="393939"/>
                </a:solidFill>
              </a:rPr>
              <a:t> Kurtosis data</a:t>
            </a:r>
          </a:p>
          <a:p>
            <a:pPr algn="just" fontAlgn="base">
              <a:lnSpc>
                <a:spcPct val="160000"/>
              </a:lnSpc>
            </a:pPr>
            <a:r>
              <a:rPr lang="en-US" dirty="0">
                <a:solidFill>
                  <a:srgbClr val="393939"/>
                </a:solidFill>
              </a:rPr>
              <a:t>Skewness: </a:t>
            </a:r>
            <a:r>
              <a:rPr lang="en-US" dirty="0" err="1">
                <a:solidFill>
                  <a:srgbClr val="393939"/>
                </a:solidFill>
              </a:rPr>
              <a:t>Ukuran</a:t>
            </a:r>
            <a:r>
              <a:rPr lang="en-US" dirty="0">
                <a:solidFill>
                  <a:srgbClr val="393939"/>
                </a:solidFill>
              </a:rPr>
              <a:t> </a:t>
            </a:r>
            <a:r>
              <a:rPr lang="en-US" dirty="0" err="1">
                <a:solidFill>
                  <a:srgbClr val="393939"/>
                </a:solidFill>
              </a:rPr>
              <a:t>kecondongan</a:t>
            </a:r>
            <a:r>
              <a:rPr lang="en-US" dirty="0">
                <a:solidFill>
                  <a:srgbClr val="393939"/>
                </a:solidFill>
              </a:rPr>
              <a:t> (</a:t>
            </a:r>
            <a:r>
              <a:rPr lang="en-US" dirty="0" err="1">
                <a:solidFill>
                  <a:srgbClr val="393939"/>
                </a:solidFill>
              </a:rPr>
              <a:t>kurva</a:t>
            </a:r>
            <a:r>
              <a:rPr lang="en-US" dirty="0">
                <a:solidFill>
                  <a:srgbClr val="393939"/>
                </a:solidFill>
              </a:rPr>
              <a:t> yang </a:t>
            </a:r>
            <a:r>
              <a:rPr lang="en-US" dirty="0" err="1">
                <a:solidFill>
                  <a:srgbClr val="393939"/>
                </a:solidFill>
              </a:rPr>
              <a:t>tidak</a:t>
            </a:r>
            <a:r>
              <a:rPr lang="en-US" dirty="0">
                <a:solidFill>
                  <a:srgbClr val="393939"/>
                </a:solidFill>
              </a:rPr>
              <a:t> </a:t>
            </a:r>
            <a:r>
              <a:rPr lang="en-US" dirty="0" err="1">
                <a:solidFill>
                  <a:srgbClr val="393939"/>
                </a:solidFill>
              </a:rPr>
              <a:t>simetris</a:t>
            </a:r>
            <a:r>
              <a:rPr lang="en-US" dirty="0">
                <a:solidFill>
                  <a:srgbClr val="393939"/>
                </a:solidFill>
              </a:rPr>
              <a:t>)</a:t>
            </a:r>
          </a:p>
          <a:p>
            <a:pPr algn="just" fontAlgn="base">
              <a:lnSpc>
                <a:spcPct val="160000"/>
              </a:lnSpc>
            </a:pPr>
            <a:r>
              <a:rPr lang="en-US" dirty="0">
                <a:solidFill>
                  <a:srgbClr val="393939"/>
                </a:solidFill>
              </a:rPr>
              <a:t>Kurtosis: </a:t>
            </a:r>
            <a:r>
              <a:rPr lang="en-US" dirty="0" err="1">
                <a:solidFill>
                  <a:srgbClr val="393939"/>
                </a:solidFill>
              </a:rPr>
              <a:t>Ukuran</a:t>
            </a:r>
            <a:r>
              <a:rPr lang="en-US" dirty="0">
                <a:solidFill>
                  <a:srgbClr val="393939"/>
                </a:solidFill>
              </a:rPr>
              <a:t> </a:t>
            </a:r>
            <a:r>
              <a:rPr lang="en-US" dirty="0" err="1">
                <a:solidFill>
                  <a:srgbClr val="393939"/>
                </a:solidFill>
              </a:rPr>
              <a:t>keruncingan</a:t>
            </a:r>
            <a:r>
              <a:rPr lang="en-US" dirty="0">
                <a:solidFill>
                  <a:srgbClr val="393939"/>
                </a:solidFill>
              </a:rPr>
              <a:t>/</a:t>
            </a:r>
            <a:r>
              <a:rPr lang="en-US" dirty="0" err="1">
                <a:solidFill>
                  <a:srgbClr val="393939"/>
                </a:solidFill>
              </a:rPr>
              <a:t>ketinggian</a:t>
            </a:r>
            <a:r>
              <a:rPr lang="en-US" dirty="0">
                <a:solidFill>
                  <a:srgbClr val="393939"/>
                </a:solidFill>
              </a:rPr>
              <a:t> </a:t>
            </a:r>
            <a:r>
              <a:rPr lang="en-US" dirty="0" err="1">
                <a:solidFill>
                  <a:srgbClr val="393939"/>
                </a:solidFill>
              </a:rPr>
              <a:t>kurva</a:t>
            </a:r>
            <a:endParaRPr lang="en-US" dirty="0">
              <a:solidFill>
                <a:srgbClr val="393939"/>
              </a:solidFill>
            </a:endParaRPr>
          </a:p>
          <a:p>
            <a:endParaRPr lang="en-US" b="1" dirty="0"/>
          </a:p>
        </p:txBody>
      </p:sp>
    </p:spTree>
    <p:extLst>
      <p:ext uri="{BB962C8B-B14F-4D97-AF65-F5344CB8AC3E}">
        <p14:creationId xmlns:p14="http://schemas.microsoft.com/office/powerpoint/2010/main" val="202315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656075" y="1292352"/>
            <a:ext cx="5902709" cy="4648384"/>
          </a:xfrm>
          <a:prstGeom prst="rect">
            <a:avLst/>
          </a:prstGeom>
        </p:spPr>
      </p:pic>
    </p:spTree>
    <p:extLst>
      <p:ext uri="{BB962C8B-B14F-4D97-AF65-F5344CB8AC3E}">
        <p14:creationId xmlns:p14="http://schemas.microsoft.com/office/powerpoint/2010/main" val="1342072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dirty="0" smtClean="0"/>
              <a:t>S</a:t>
            </a:r>
            <a:r>
              <a:rPr lang="id-ID" dirty="0" smtClean="0"/>
              <a:t>TATISTIK</a:t>
            </a:r>
            <a:r>
              <a:rPr lang="en-US" dirty="0" smtClean="0"/>
              <a:t> </a:t>
            </a:r>
            <a:r>
              <a:rPr lang="id-ID" dirty="0" smtClean="0"/>
              <a:t>DESKRIPTIF</a:t>
            </a:r>
            <a:r>
              <a:rPr lang="en-US" dirty="0" smtClean="0"/>
              <a:t> </a:t>
            </a:r>
            <a:r>
              <a:rPr lang="id-ID" dirty="0" smtClean="0"/>
              <a:t>CROSSTAB</a:t>
            </a:r>
            <a:r>
              <a:rPr lang="en-US" dirty="0" smtClean="0"/>
              <a:t> (</a:t>
            </a:r>
            <a:r>
              <a:rPr lang="id-ID" dirty="0" err="1" smtClean="0"/>
              <a:t>T</a:t>
            </a:r>
            <a:r>
              <a:rPr lang="en-US" dirty="0" err="1" smtClean="0"/>
              <a:t>abulasi</a:t>
            </a:r>
            <a:r>
              <a:rPr lang="en-US" dirty="0" smtClean="0"/>
              <a:t> </a:t>
            </a:r>
            <a:r>
              <a:rPr lang="id-ID" dirty="0" err="1"/>
              <a:t>S</a:t>
            </a:r>
            <a:r>
              <a:rPr lang="en-US" dirty="0" err="1" smtClean="0"/>
              <a:t>ilang</a:t>
            </a:r>
            <a:r>
              <a:rPr lang="en-US" dirty="0"/>
              <a:t>) </a:t>
            </a:r>
          </a:p>
        </p:txBody>
      </p:sp>
      <p:sp>
        <p:nvSpPr>
          <p:cNvPr id="3" name="Content Placeholder 2"/>
          <p:cNvSpPr>
            <a:spLocks noGrp="1"/>
          </p:cNvSpPr>
          <p:nvPr>
            <p:ph idx="1"/>
          </p:nvPr>
        </p:nvSpPr>
        <p:spPr/>
        <p:txBody>
          <a:bodyPr/>
          <a:lstStyle/>
          <a:p>
            <a:pPr algn="just">
              <a:lnSpc>
                <a:spcPct val="100000"/>
              </a:lnSpc>
            </a:pPr>
            <a:r>
              <a:rPr lang="en-US" dirty="0" err="1"/>
              <a:t>Statistik</a:t>
            </a:r>
            <a:r>
              <a:rPr lang="en-US" dirty="0"/>
              <a:t> </a:t>
            </a:r>
            <a:r>
              <a:rPr lang="en-US" dirty="0" err="1"/>
              <a:t>deskriptif</a:t>
            </a:r>
            <a:r>
              <a:rPr lang="en-US" dirty="0"/>
              <a:t> crosstab (</a:t>
            </a:r>
            <a:r>
              <a:rPr lang="en-US" dirty="0" err="1"/>
              <a:t>tabulasi</a:t>
            </a:r>
            <a:r>
              <a:rPr lang="en-US" dirty="0"/>
              <a:t> </a:t>
            </a:r>
            <a:r>
              <a:rPr lang="en-US" dirty="0" err="1"/>
              <a:t>silang</a:t>
            </a:r>
            <a:r>
              <a:rPr lang="en-US" dirty="0"/>
              <a:t>) </a:t>
            </a:r>
            <a:r>
              <a:rPr lang="en-US" dirty="0" err="1"/>
              <a:t>termasuk</a:t>
            </a:r>
            <a:r>
              <a:rPr lang="en-US" dirty="0"/>
              <a:t> </a:t>
            </a:r>
            <a:r>
              <a:rPr lang="en-US" dirty="0" err="1"/>
              <a:t>dalam</a:t>
            </a:r>
            <a:r>
              <a:rPr lang="en-US" dirty="0"/>
              <a:t> </a:t>
            </a:r>
            <a:r>
              <a:rPr lang="en-US" dirty="0" err="1"/>
              <a:t>analisis</a:t>
            </a:r>
            <a:r>
              <a:rPr lang="en-US" dirty="0"/>
              <a:t> </a:t>
            </a:r>
            <a:r>
              <a:rPr lang="en-US" dirty="0" err="1"/>
              <a:t>deskripsi</a:t>
            </a:r>
            <a:r>
              <a:rPr lang="en-US" dirty="0"/>
              <a:t>. </a:t>
            </a:r>
            <a:r>
              <a:rPr lang="en-US" dirty="0" err="1"/>
              <a:t>Namun</a:t>
            </a:r>
            <a:r>
              <a:rPr lang="en-US" dirty="0"/>
              <a:t> </a:t>
            </a:r>
            <a:r>
              <a:rPr lang="en-US" dirty="0" err="1"/>
              <a:t>ada</a:t>
            </a:r>
            <a:r>
              <a:rPr lang="en-US" dirty="0"/>
              <a:t> </a:t>
            </a:r>
            <a:r>
              <a:rPr lang="en-US" dirty="0" err="1"/>
              <a:t>perbedaan</a:t>
            </a:r>
            <a:r>
              <a:rPr lang="en-US" dirty="0"/>
              <a:t> </a:t>
            </a:r>
            <a:r>
              <a:rPr lang="en-US" dirty="0" err="1"/>
              <a:t>dibandingkan</a:t>
            </a:r>
            <a:r>
              <a:rPr lang="en-US" dirty="0"/>
              <a:t> </a:t>
            </a:r>
            <a:r>
              <a:rPr lang="en-US" dirty="0" err="1"/>
              <a:t>dengan</a:t>
            </a:r>
            <a:r>
              <a:rPr lang="en-US" dirty="0"/>
              <a:t> </a:t>
            </a:r>
            <a:r>
              <a:rPr lang="en-US" dirty="0" err="1"/>
              <a:t>statistik</a:t>
            </a:r>
            <a:r>
              <a:rPr lang="en-US" dirty="0"/>
              <a:t> </a:t>
            </a:r>
            <a:r>
              <a:rPr lang="en-US" dirty="0" err="1"/>
              <a:t>deskriptif</a:t>
            </a:r>
            <a:r>
              <a:rPr lang="en-US" dirty="0"/>
              <a:t> </a:t>
            </a:r>
            <a:r>
              <a:rPr lang="en-US" dirty="0" err="1"/>
              <a:t>frekuensi,dan</a:t>
            </a:r>
            <a:r>
              <a:rPr lang="en-US" dirty="0"/>
              <a:t> </a:t>
            </a:r>
            <a:r>
              <a:rPr lang="en-US" dirty="0" err="1"/>
              <a:t>eksplore</a:t>
            </a:r>
            <a:r>
              <a:rPr lang="en-US" dirty="0"/>
              <a:t>. </a:t>
            </a:r>
            <a:r>
              <a:rPr lang="en-US" dirty="0" err="1"/>
              <a:t>Deskriptif</a:t>
            </a:r>
            <a:r>
              <a:rPr lang="en-US" dirty="0"/>
              <a:t> crosstab </a:t>
            </a:r>
            <a:r>
              <a:rPr lang="en-US" dirty="0" err="1"/>
              <a:t>menyajikan</a:t>
            </a:r>
            <a:r>
              <a:rPr lang="en-US" dirty="0"/>
              <a:t> data </a:t>
            </a:r>
            <a:r>
              <a:rPr lang="en-US" dirty="0" err="1"/>
              <a:t>dalam</a:t>
            </a:r>
            <a:r>
              <a:rPr lang="en-US" dirty="0"/>
              <a:t> </a:t>
            </a:r>
            <a:r>
              <a:rPr lang="en-US" dirty="0" err="1"/>
              <a:t>bentuk</a:t>
            </a:r>
            <a:r>
              <a:rPr lang="en-US" dirty="0"/>
              <a:t> </a:t>
            </a:r>
            <a:r>
              <a:rPr lang="en-US" dirty="0" err="1"/>
              <a:t>tabulasi</a:t>
            </a:r>
            <a:r>
              <a:rPr lang="en-US" dirty="0"/>
              <a:t>, yang </a:t>
            </a:r>
            <a:r>
              <a:rPr lang="en-US" dirty="0" err="1"/>
              <a:t>meliputi</a:t>
            </a:r>
            <a:r>
              <a:rPr lang="en-US" dirty="0"/>
              <a:t> </a:t>
            </a:r>
            <a:r>
              <a:rPr lang="en-US" dirty="0" err="1"/>
              <a:t>baris</a:t>
            </a:r>
            <a:r>
              <a:rPr lang="en-US" dirty="0"/>
              <a:t> </a:t>
            </a:r>
            <a:r>
              <a:rPr lang="en-US" dirty="0" err="1"/>
              <a:t>dan</a:t>
            </a:r>
            <a:r>
              <a:rPr lang="en-US" dirty="0"/>
              <a:t> </a:t>
            </a:r>
            <a:r>
              <a:rPr lang="en-US" dirty="0" err="1"/>
              <a:t>kolom</a:t>
            </a:r>
            <a:r>
              <a:rPr lang="en-US" dirty="0"/>
              <a:t>. </a:t>
            </a:r>
            <a:r>
              <a:rPr lang="en-US" dirty="0" err="1"/>
              <a:t>Ciri-ciri</a:t>
            </a:r>
            <a:r>
              <a:rPr lang="en-US" dirty="0"/>
              <a:t> crosstab </a:t>
            </a:r>
            <a:r>
              <a:rPr lang="en-US" dirty="0" err="1"/>
              <a:t>pada</a:t>
            </a:r>
            <a:r>
              <a:rPr lang="en-US" dirty="0"/>
              <a:t> </a:t>
            </a:r>
            <a:r>
              <a:rPr lang="en-US" dirty="0" err="1"/>
              <a:t>umumnya</a:t>
            </a:r>
            <a:r>
              <a:rPr lang="en-US" dirty="0"/>
              <a:t> </a:t>
            </a:r>
            <a:r>
              <a:rPr lang="en-US" dirty="0" err="1"/>
              <a:t>adalah</a:t>
            </a:r>
            <a:r>
              <a:rPr lang="en-US" dirty="0"/>
              <a:t> </a:t>
            </a:r>
            <a:r>
              <a:rPr lang="en-US" dirty="0" err="1"/>
              <a:t>dua</a:t>
            </a:r>
            <a:r>
              <a:rPr lang="en-US" dirty="0"/>
              <a:t> </a:t>
            </a:r>
            <a:r>
              <a:rPr lang="en-US" dirty="0" err="1"/>
              <a:t>variabel</a:t>
            </a:r>
            <a:r>
              <a:rPr lang="en-US" dirty="0"/>
              <a:t> </a:t>
            </a:r>
            <a:r>
              <a:rPr lang="en-US" dirty="0" err="1"/>
              <a:t>atau</a:t>
            </a:r>
            <a:r>
              <a:rPr lang="en-US" dirty="0"/>
              <a:t> </a:t>
            </a:r>
            <a:r>
              <a:rPr lang="en-US" dirty="0" err="1"/>
              <a:t>lebih</a:t>
            </a:r>
            <a:r>
              <a:rPr lang="en-US" dirty="0"/>
              <a:t> yang </a:t>
            </a:r>
            <a:r>
              <a:rPr lang="en-US" dirty="0" err="1"/>
              <a:t>mempunyai</a:t>
            </a:r>
            <a:r>
              <a:rPr lang="en-US" dirty="0"/>
              <a:t> </a:t>
            </a:r>
            <a:r>
              <a:rPr lang="en-US" dirty="0" err="1"/>
              <a:t>hubungan</a:t>
            </a:r>
            <a:r>
              <a:rPr lang="en-US" dirty="0"/>
              <a:t> </a:t>
            </a:r>
            <a:r>
              <a:rPr lang="en-US" dirty="0" err="1"/>
              <a:t>secara</a:t>
            </a:r>
            <a:r>
              <a:rPr lang="en-US" dirty="0"/>
              <a:t> </a:t>
            </a:r>
            <a:r>
              <a:rPr lang="en-US" dirty="0" err="1"/>
              <a:t>deskriptif</a:t>
            </a:r>
            <a:r>
              <a:rPr lang="en-US" dirty="0"/>
              <a:t>. </a:t>
            </a:r>
            <a:r>
              <a:rPr lang="en-US" dirty="0" err="1"/>
              <a:t>Penyajian</a:t>
            </a:r>
            <a:r>
              <a:rPr lang="en-US" dirty="0"/>
              <a:t> data </a:t>
            </a:r>
            <a:r>
              <a:rPr lang="en-US" dirty="0" err="1"/>
              <a:t>pada</a:t>
            </a:r>
            <a:r>
              <a:rPr lang="en-US" dirty="0"/>
              <a:t> </a:t>
            </a:r>
            <a:r>
              <a:rPr lang="en-US" dirty="0" err="1"/>
              <a:t>umumnya</a:t>
            </a:r>
            <a:r>
              <a:rPr lang="en-US" dirty="0"/>
              <a:t> </a:t>
            </a:r>
            <a:r>
              <a:rPr lang="en-US" dirty="0" err="1"/>
              <a:t>adalah</a:t>
            </a:r>
            <a:r>
              <a:rPr lang="en-US" dirty="0"/>
              <a:t> data </a:t>
            </a:r>
            <a:r>
              <a:rPr lang="en-US" dirty="0" err="1"/>
              <a:t>kualitatif</a:t>
            </a:r>
            <a:r>
              <a:rPr lang="en-US" dirty="0"/>
              <a:t>, </a:t>
            </a:r>
            <a:r>
              <a:rPr lang="en-US" dirty="0" err="1"/>
              <a:t>khususnya</a:t>
            </a:r>
            <a:r>
              <a:rPr lang="en-US" dirty="0"/>
              <a:t> </a:t>
            </a:r>
            <a:r>
              <a:rPr lang="en-US" dirty="0" err="1"/>
              <a:t>berskala</a:t>
            </a:r>
            <a:r>
              <a:rPr lang="en-US" dirty="0"/>
              <a:t> nominal </a:t>
            </a:r>
            <a:r>
              <a:rPr lang="en-US" dirty="0" err="1"/>
              <a:t>seperti</a:t>
            </a:r>
            <a:r>
              <a:rPr lang="en-US" dirty="0"/>
              <a:t> </a:t>
            </a:r>
            <a:r>
              <a:rPr lang="en-US" dirty="0" err="1"/>
              <a:t>hubungan</a:t>
            </a:r>
            <a:r>
              <a:rPr lang="en-US" dirty="0"/>
              <a:t> </a:t>
            </a:r>
            <a:r>
              <a:rPr lang="en-US" dirty="0" err="1"/>
              <a:t>antara</a:t>
            </a:r>
            <a:r>
              <a:rPr lang="en-US" dirty="0"/>
              <a:t> </a:t>
            </a:r>
            <a:r>
              <a:rPr lang="en-US" dirty="0" err="1"/>
              <a:t>jenis</a:t>
            </a:r>
            <a:r>
              <a:rPr lang="en-US" dirty="0"/>
              <a:t> </a:t>
            </a:r>
            <a:r>
              <a:rPr lang="en-US" dirty="0" err="1"/>
              <a:t>kelamin</a:t>
            </a:r>
            <a:r>
              <a:rPr lang="en-US" dirty="0"/>
              <a:t> </a:t>
            </a:r>
            <a:r>
              <a:rPr lang="en-US" dirty="0" err="1"/>
              <a:t>dengan</a:t>
            </a:r>
            <a:r>
              <a:rPr lang="en-US" dirty="0"/>
              <a:t> </a:t>
            </a:r>
            <a:r>
              <a:rPr lang="en-US" dirty="0" err="1"/>
              <a:t>usia</a:t>
            </a:r>
            <a:r>
              <a:rPr lang="en-US" dirty="0"/>
              <a:t>, </a:t>
            </a:r>
            <a:r>
              <a:rPr lang="en-US" dirty="0" err="1"/>
              <a:t>jenis</a:t>
            </a:r>
            <a:r>
              <a:rPr lang="en-US" dirty="0"/>
              <a:t> </a:t>
            </a:r>
            <a:r>
              <a:rPr lang="en-US" dirty="0" err="1"/>
              <a:t>kelamin</a:t>
            </a:r>
            <a:r>
              <a:rPr lang="en-US" dirty="0"/>
              <a:t> </a:t>
            </a:r>
            <a:r>
              <a:rPr lang="en-US" dirty="0" err="1"/>
              <a:t>dengan</a:t>
            </a:r>
            <a:r>
              <a:rPr lang="en-US" dirty="0"/>
              <a:t> </a:t>
            </a:r>
            <a:r>
              <a:rPr lang="en-US" dirty="0" err="1"/>
              <a:t>pekerjaan</a:t>
            </a:r>
            <a:r>
              <a:rPr lang="en-US" dirty="0"/>
              <a:t> </a:t>
            </a:r>
            <a:r>
              <a:rPr lang="en-US" dirty="0" err="1"/>
              <a:t>dan</a:t>
            </a:r>
            <a:r>
              <a:rPr lang="en-US" dirty="0"/>
              <a:t> lain </a:t>
            </a:r>
            <a:r>
              <a:rPr lang="en-US" dirty="0" err="1"/>
              <a:t>sebagainya</a:t>
            </a:r>
            <a:r>
              <a:rPr lang="en-US" dirty="0"/>
              <a:t>.</a:t>
            </a:r>
          </a:p>
        </p:txBody>
      </p:sp>
    </p:spTree>
    <p:extLst>
      <p:ext uri="{BB962C8B-B14F-4D97-AF65-F5344CB8AC3E}">
        <p14:creationId xmlns:p14="http://schemas.microsoft.com/office/powerpoint/2010/main" val="400333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3413760" y="2023142"/>
            <a:ext cx="4587240" cy="3383090"/>
          </a:xfrm>
          <a:prstGeom prst="rect">
            <a:avLst/>
          </a:prstGeom>
        </p:spPr>
      </p:pic>
    </p:spTree>
    <p:extLst>
      <p:ext uri="{BB962C8B-B14F-4D97-AF65-F5344CB8AC3E}">
        <p14:creationId xmlns:p14="http://schemas.microsoft.com/office/powerpoint/2010/main" val="21205681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TotalTime>
  <Words>475</Words>
  <Application>Microsoft Office PowerPoint</Application>
  <PresentationFormat>Widescreen</PresentationFormat>
  <Paragraphs>30</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PERTEMUAN MINGGU KE 2</vt:lpstr>
      <vt:lpstr>OUTLINE</vt:lpstr>
      <vt:lpstr>ANALISIS FREKUENSI</vt:lpstr>
      <vt:lpstr>PowerPoint Presentation</vt:lpstr>
      <vt:lpstr>PowerPoint Presentation</vt:lpstr>
      <vt:lpstr>PowerPoint Presentation</vt:lpstr>
      <vt:lpstr>PowerPoint Presentation</vt:lpstr>
      <vt:lpstr>STATISTIK DESKRIPTIF CROSSTAB (Tabulasi Silang) </vt:lpstr>
      <vt:lpstr>PowerPoint Presentation</vt:lpstr>
      <vt:lpstr>PowerPoint Presentation</vt:lpstr>
      <vt:lpstr>PowerPoint Presentation</vt:lpstr>
      <vt:lpstr>PowerPoint Presentation</vt:lpstr>
      <vt:lpstr>PowerPoint Presentation</vt:lpstr>
    </vt:vector>
  </TitlesOfParts>
  <Company>GC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18</cp:revision>
  <dcterms:created xsi:type="dcterms:W3CDTF">2022-03-27T17:27:13Z</dcterms:created>
  <dcterms:modified xsi:type="dcterms:W3CDTF">2022-03-29T07:15:15Z</dcterms:modified>
</cp:coreProperties>
</file>