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7" r:id="rId4"/>
    <p:sldId id="279" r:id="rId5"/>
    <p:sldId id="288" r:id="rId6"/>
    <p:sldId id="289" r:id="rId7"/>
    <p:sldId id="290" r:id="rId8"/>
    <p:sldId id="291" r:id="rId9"/>
    <p:sldId id="27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8592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7. TATA LETAK </a:t>
            </a:r>
            <a:r>
              <a:rPr lang="id-ID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(LAYOUT)</a:t>
            </a:r>
            <a:endParaRPr lang="en-US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00694" y="4429132"/>
            <a:ext cx="364330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Pertemuan</a:t>
            </a:r>
            <a:r>
              <a:rPr lang="en-US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</a:t>
            </a:r>
            <a:r>
              <a:rPr lang="en-US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id-ID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>
                <a:solidFill>
                  <a:srgbClr val="00B050"/>
                </a:solidFill>
              </a:rPr>
              <a:t>A. </a:t>
            </a:r>
            <a:r>
              <a:rPr lang="en-US" sz="2600" b="1" dirty="0" err="1">
                <a:solidFill>
                  <a:srgbClr val="00B050"/>
                </a:solidFill>
              </a:rPr>
              <a:t>Kompetensi</a:t>
            </a:r>
            <a:r>
              <a:rPr lang="en-US" sz="2600" b="1" dirty="0">
                <a:solidFill>
                  <a:srgbClr val="00B050"/>
                </a:solidFill>
              </a:rPr>
              <a:t> </a:t>
            </a:r>
            <a:r>
              <a:rPr lang="en-US" sz="2600" b="1" dirty="0" err="1">
                <a:solidFill>
                  <a:srgbClr val="00B050"/>
                </a:solidFill>
              </a:rPr>
              <a:t>Dasar</a:t>
            </a:r>
            <a:endParaRPr lang="en-US" sz="2600" b="1" dirty="0">
              <a:solidFill>
                <a:srgbClr val="00B050"/>
              </a:solidFill>
            </a:endParaRPr>
          </a:p>
          <a:p>
            <a:pPr marL="361950" indent="1588">
              <a:buNone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bahasan</a:t>
            </a:r>
            <a:r>
              <a:rPr lang="en-US" sz="2800" dirty="0"/>
              <a:t> </a:t>
            </a:r>
            <a:r>
              <a:rPr lang="id-ID" sz="2800" dirty="0"/>
              <a:t>tata letak (layout) mahasiswa diharapkan mampu menyusun, menata atau memadukan unsur-unsur komunikasi grafis menjadi media yang komunikatif estetik dan menarik</a:t>
            </a:r>
            <a:endParaRPr lang="en-US" sz="2600" dirty="0">
              <a:solidFill>
                <a:schemeClr val="bg1"/>
              </a:solidFill>
            </a:endParaRPr>
          </a:p>
          <a:p>
            <a:pPr marL="273050" indent="-7938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7938" indent="-7938">
              <a:buNone/>
            </a:pPr>
            <a:r>
              <a:rPr lang="en-US" sz="2600" b="1" dirty="0">
                <a:solidFill>
                  <a:srgbClr val="00B050"/>
                </a:solidFill>
              </a:rPr>
              <a:t>B. </a:t>
            </a:r>
            <a:r>
              <a:rPr lang="en-US" sz="2600" b="1" dirty="0" err="1">
                <a:solidFill>
                  <a:srgbClr val="00B050"/>
                </a:solidFill>
              </a:rPr>
              <a:t>Indikator</a:t>
            </a:r>
            <a:endParaRPr lang="en-US" sz="2600" b="1" dirty="0">
              <a:solidFill>
                <a:srgbClr val="00B050"/>
              </a:solidFill>
            </a:endParaRPr>
          </a:p>
          <a:p>
            <a:pPr marL="363538" lvl="0" indent="0">
              <a:buNone/>
            </a:pP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;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pemanfaatan</a:t>
            </a:r>
            <a:r>
              <a:rPr lang="en-US" sz="2800" dirty="0"/>
              <a:t> </a:t>
            </a:r>
            <a:r>
              <a:rPr lang="id-ID" sz="2800" dirty="0"/>
              <a:t>tata letak (layout)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358246" cy="5000660"/>
          </a:xfrm>
        </p:spPr>
        <p:txBody>
          <a:bodyPr>
            <a:noAutofit/>
          </a:bodyPr>
          <a:lstStyle/>
          <a:p>
            <a:pPr marL="360363" indent="-360363"/>
            <a:r>
              <a:rPr lang="en-US" sz="2900" dirty="0"/>
              <a:t>L</a:t>
            </a:r>
            <a:r>
              <a:rPr lang="id-ID" sz="2900" dirty="0"/>
              <a:t>ayout secara bahasa artinya tata letak atau penempatan</a:t>
            </a:r>
          </a:p>
          <a:p>
            <a:pPr marL="360363" indent="-360363"/>
            <a:r>
              <a:rPr lang="id-ID" sz="2900" dirty="0"/>
              <a:t>Menurut salah satu teorinya, layout adalah usaha untuk menyusun, menata atau memadukan unsur-unsur komunikasi grafis(teks, gambar dll) menjadi media yang komunikatif, estetik dan menarik</a:t>
            </a:r>
          </a:p>
          <a:p>
            <a:pPr marL="360363" indent="-360363"/>
            <a:r>
              <a:rPr lang="id-ID" sz="2900" dirty="0"/>
              <a:t>Jadi ahli layout bisa dianggap seeorang manajer yang mampu mengatur atau mengkomposisi bentuk dan bidang sehingga tersaji  dalam satu kesatuan yang mudah diterima pemirsa (audiens)</a:t>
            </a:r>
            <a:endParaRPr lang="en-US" sz="29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642918"/>
            <a:ext cx="774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>
                <a:solidFill>
                  <a:srgbClr val="FF0000"/>
                </a:solidFill>
              </a:rPr>
              <a:t>PENGERTIAN</a:t>
            </a:r>
            <a:endParaRPr lang="id-ID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72816"/>
            <a:ext cx="7929618" cy="3727886"/>
          </a:xfrm>
        </p:spPr>
        <p:txBody>
          <a:bodyPr>
            <a:normAutofit/>
          </a:bodyPr>
          <a:lstStyle/>
          <a:p>
            <a:pPr marL="23813" indent="0">
              <a:buNone/>
            </a:pPr>
            <a:r>
              <a:rPr lang="id-ID" dirty="0"/>
              <a:t>Berikut ini adalah jenis-jenis layout yang sering dijumpai : </a:t>
            </a:r>
            <a:r>
              <a:rPr lang="id-ID" b="1" i="1" dirty="0"/>
              <a:t>Mondrian Layout, Multipanel Layout, Picture Window Layout, Copy Heavy Layout, Frame Layout, Silhouette Layout, Type Spesimen Layout, Circuss Layout, JumbleLayout, Grid Layout, Bleed Layout, Vertical Panel Layout dll</a:t>
            </a:r>
          </a:p>
          <a:p>
            <a:pPr marL="2381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Jenis-jenis Layout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Mondrian Layout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/>
              <a:t>Diciptakan Oleh </a:t>
            </a:r>
            <a:r>
              <a:rPr lang="id-ID" sz="3200" b="1" dirty="0"/>
              <a:t>Piet Mondrian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/>
              <a:t>Layout disajikan dalam bentuk potongan kotak dengan ukuran, warna dan proporsi yang berbeda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30" name="Picture 6" descr="http://3.bp.blogspot.com/_XhjWso4N9o8/TUDkgv6i8nI/AAAAAAAAAn8/NLAxoLXLqHw/s1600/mondrian%2525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46" y="273050"/>
            <a:ext cx="3953758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8385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Picture Window Layout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36" y="548680"/>
            <a:ext cx="3904238" cy="55774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d-ID" sz="3200" dirty="0"/>
              <a:t>Dimana sebuah ilustrasi/gambar berukuran besar mendominasi bidang layout dengan teks dan logo yang tampil sangat keci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8642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/>
              <a:t>Copy Heavy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id-ID" sz="2400" dirty="0"/>
              <a:t>Kebalikan dari picture window layout, desain layout ini didominasi teks yang sangat banyak yang menghabiskan 80-90% ruang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d-ID" sz="2400" dirty="0"/>
              <a:t>Biasa dipakai pada poster lomba, info kesehatan dan pesan layanan masyarakat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40" y="273050"/>
            <a:ext cx="4137969" cy="5853113"/>
          </a:xfrm>
        </p:spPr>
      </p:pic>
    </p:spTree>
    <p:extLst>
      <p:ext uri="{BB962C8B-B14F-4D97-AF65-F5344CB8AC3E}">
        <p14:creationId xmlns:p14="http://schemas.microsoft.com/office/powerpoint/2010/main" val="237774217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Silhouette Layout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36" y="273050"/>
            <a:ext cx="4519778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d-ID" sz="2800" dirty="0"/>
              <a:t>Didominasi oleh gambar bayangan / siluet, karena pentingya siluet tersebut maka teks di sekitarnya akan terpengaruh posisinya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99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>
            <a:normAutofit/>
          </a:bodyPr>
          <a:lstStyle/>
          <a:p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Revisi 00  Desain Grafis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78&quot;&gt;&lt;property id=&quot;20148&quot; value=&quot;5&quot;/&gt;&lt;property id=&quot;20300&quot; value=&quot;Slide 9 - &amp;quot;end&amp;quot;&quot;/&gt;&lt;property id=&quot;20307&quot; value=&quot;275&quot;/&gt;&lt;property id=&quot;20309&quot; value=&quot;-1&quot;/&gt;&lt;/object&gt;&lt;object type=&quot;3&quot; unique_id=&quot;12130&quot;&gt;&lt;property id=&quot;20148&quot; value=&quot;5&quot;/&gt;&lt;property id=&quot;20300&quot; value=&quot;Slide 6&quot;/&gt;&lt;property id=&quot;20307&quot; value=&quot;277&quot;/&gt;&lt;/object&gt;&lt;object type=&quot;3&quot; unique_id=&quot;12131&quot;&gt;&lt;property id=&quot;20148&quot; value=&quot;5&quot;/&gt;&lt;property id=&quot;20300&quot; value=&quot;Slide 7&quot;/&gt;&lt;property id=&quot;20307&quot; value=&quot;278&quot;/&gt;&lt;/object&gt;&lt;object type=&quot;3&quot; unique_id=&quot;12303&quot;&gt;&lt;property id=&quot;20148&quot; value=&quot;5&quot;/&gt;&lt;property id=&quot;20300&quot; value=&quot;Slide 8&quot;/&gt;&lt;property id=&quot;20307&quot; value=&quot;279&quot;/&gt;&lt;/object&gt;&lt;object type=&quot;3&quot; unique_id=&quot;12659&quot;&gt;&lt;property id=&quot;20148&quot; value=&quot;5&quot;/&gt;&lt;property id=&quot;20300&quot; value=&quot;Slide 2&quot;/&gt;&lt;property id=&quot;20307&quot; value=&quot;280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331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Jenis-jenis Layout</vt:lpstr>
      <vt:lpstr>Mondrian Layout</vt:lpstr>
      <vt:lpstr>Picture Window Layout</vt:lpstr>
      <vt:lpstr>Copy Heavy Layout</vt:lpstr>
      <vt:lpstr>Silhouette Layout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86</cp:revision>
  <dcterms:created xsi:type="dcterms:W3CDTF">2010-04-18T12:06:30Z</dcterms:created>
  <dcterms:modified xsi:type="dcterms:W3CDTF">2022-04-07T00:57:43Z</dcterms:modified>
</cp:coreProperties>
</file>