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0" r:id="rId3"/>
    <p:sldId id="310" r:id="rId4"/>
    <p:sldId id="311" r:id="rId5"/>
    <p:sldId id="303" r:id="rId6"/>
    <p:sldId id="312" r:id="rId7"/>
    <p:sldId id="302" r:id="rId8"/>
    <p:sldId id="304" r:id="rId9"/>
    <p:sldId id="297" r:id="rId10"/>
    <p:sldId id="287" r:id="rId11"/>
    <p:sldId id="283" r:id="rId12"/>
  </p:sldIdLst>
  <p:sldSz cx="9144000" cy="6858000" type="screen4x3"/>
  <p:notesSz cx="6858000" cy="9945688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97789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59" y="0"/>
            <a:ext cx="2972209" cy="497789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4DDBC1-EE26-4AF6-808A-49EACFB13B2B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6218"/>
            <a:ext cx="2972209" cy="497789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59" y="9446218"/>
            <a:ext cx="2972209" cy="497789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C38632-99AE-4A03-A62E-C54936FFC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97789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259" y="0"/>
            <a:ext cx="2972209" cy="497789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56A53B-21B4-483D-95BC-F7A5F32D40BD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87" y="4723950"/>
            <a:ext cx="5487626" cy="4475055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218"/>
            <a:ext cx="2972209" cy="497789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259" y="9446218"/>
            <a:ext cx="2972209" cy="497789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20EC90-5ABF-473E-B0DF-A1B8A8E76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01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9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2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6BD1-EBEC-4FA3-808C-8E2C3E086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3313-7783-48A3-AD2B-0B226C7A2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11B2-D7CA-45B7-BFF3-2A572A3A6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B9DD-AED3-4587-A805-96DD90910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FF2A-1062-4722-A01E-2D7CF33B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1B46-6454-421E-85D0-2789473EB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19AE-B80B-4C05-B117-7AC6DE966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A990-FF54-4FCB-937A-4CE885BC4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CF73-F7BD-4215-AC39-A1877699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B26E-FF14-4C9B-AB5E-6FEF1F4F0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CD8D-7276-4190-A938-C65A3577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502967-D511-44EC-A434-D09A6CA0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My%20Documents\BAHAN%20VIDEO-%20KARAKTER-2\Manusia%20Makhluk%20Tuhan.wmv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500034" y="2571744"/>
            <a:ext cx="80010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id-I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ENGEMBANGAN KARAKTER</a:t>
            </a: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9/14/2015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66770-1F9C-4D8C-831E-3947D22D485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Character Building</a:t>
            </a: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071538" y="2571744"/>
            <a:ext cx="6572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PENUGASAN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66770-1F9C-4D8C-831E-3947D22D485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Date Placeholder 1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9/14/2015</a:t>
            </a:r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Character Building</a:t>
            </a:r>
          </a:p>
        </p:txBody>
      </p:sp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71736" y="2500306"/>
            <a:ext cx="3929090" cy="163397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Hari</a:t>
            </a:r>
            <a:r>
              <a:rPr lang="en-US" sz="6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en-US" sz="66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ini</a:t>
            </a:r>
            <a:r>
              <a:rPr lang="en-US" sz="66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en-US" sz="6600" b="0" cap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Selesai</a:t>
            </a:r>
            <a:r>
              <a:rPr lang="en-US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F6659-7BF0-4EBD-B167-F6157D8B498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Date Placeholder 1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9/14/2015</a:t>
            </a:r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Character Building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BB9DD-AED3-4587-A805-96DD90910B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928662" y="2214554"/>
            <a:ext cx="72152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Pertemuan ke- 1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HAKIKAT MANUSIA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6"/>
          <p:cNvSpPr txBox="1">
            <a:spLocks/>
          </p:cNvSpPr>
          <p:nvPr/>
        </p:nvSpPr>
        <p:spPr>
          <a:xfrm>
            <a:off x="457200" y="64850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C5A82-502D-45DE-926E-F346FE42D59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3124200" y="64850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Kewarganegaraan</a:t>
            </a:r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6553200" y="64850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9FB54-7456-4D94-821C-7A9CD60036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714348" y="928670"/>
            <a:ext cx="7929618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  <a:ea typeface="+mn-ea"/>
                <a:cs typeface="Arial" charset="0"/>
              </a:rPr>
              <a:t>Posisi dan Arti Penting Pembelajaran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2357430"/>
            <a:ext cx="7929589" cy="30469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id-ID" sz="3200" dirty="0">
                <a:solidFill>
                  <a:schemeClr val="tx1"/>
                </a:solidFill>
              </a:rPr>
              <a:t>Membimbing mahasiswa untuk mengkaji hakekat kodrat manuusia sebagai modal untuk mengembangkan diri sebagai manusia yang memiliki tiga kedudukan, yaitu sebagai mahluk Tuhan, sebagai mahluk individu, dan sebagai mahluk sosial. </a:t>
            </a:r>
          </a:p>
        </p:txBody>
      </p:sp>
      <p:pic>
        <p:nvPicPr>
          <p:cNvPr id="10" name="Picture 8" descr="D:\LAMPUNG\GALLERY FOTO\AKTIVITAS\GOTONG-ROYONG\hastopdiperjuangan.w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0813" y="19345399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6213" y="438150"/>
            <a:ext cx="76009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Outcomes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Prores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Pembelajaran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581025" y="1509713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29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Taxonomi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Bloom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Outcomes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Memorizing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Mahasiswa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memiliki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pemahaman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komprehensip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tentang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kodrat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manusia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arti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pentingnya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pengembangan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diri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Comprehension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Mahasiswa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memahami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tentang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posisi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hak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kewajiban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manusia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sesuai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kodrat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yang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dimiliki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Application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Mahasiswa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mampu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menempatkan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diri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sesuai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kodratnya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menciptakan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diri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mebagai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figur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terbaik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dalam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lingkungannya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Kewarganegaraan</a:t>
            </a:r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E099C-2B9B-42A2-BE31-78DD64E0F29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313928-DC1B-4B64-9A26-0B6F45BBD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F:\LAMPUNG\GALERY PAPA\KARIKATUR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6072230" cy="4554173"/>
          </a:xfrm>
          <a:prstGeom prst="rect">
            <a:avLst/>
          </a:prstGeom>
          <a:noFill/>
        </p:spPr>
      </p:pic>
      <p:pic>
        <p:nvPicPr>
          <p:cNvPr id="1027" name="Picture 3" descr="F:\LAMPUNG\GALERY PAPA\KARIKATUR\anda-bertanya-saya-menjawa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843" y="4071942"/>
            <a:ext cx="1983561" cy="197784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71736" y="4643446"/>
            <a:ext cx="41328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48681"/>
            <a:ext cx="8075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02124"/>
                </a:solidFill>
                <a:latin typeface="arial" panose="020B0604020202020204" pitchFamily="34" charset="0"/>
              </a:rPr>
              <a:t>Menurut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Kees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Bertens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, </a:t>
            </a:r>
            <a:r>
              <a:rPr lang="en-US" sz="2400" b="1" dirty="0" err="1">
                <a:solidFill>
                  <a:srgbClr val="202124"/>
                </a:solidFill>
                <a:latin typeface="arial" panose="020B0604020202020204" pitchFamily="34" charset="0"/>
              </a:rPr>
              <a:t>manusia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adalah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setiap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makhluk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terdiri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dari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dua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unsur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satuannya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tidak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dapat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dinyatakan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en-US" sz="2400" b="1" dirty="0" err="1">
                <a:solidFill>
                  <a:srgbClr val="202124"/>
                </a:solidFill>
                <a:latin typeface="arial" panose="020B0604020202020204" pitchFamily="34" charset="0"/>
              </a:rPr>
              <a:t>dalam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en-US" sz="2400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bentuk</a:t>
            </a:r>
            <a:r>
              <a:rPr lang="id-ID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apapun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. </a:t>
            </a:r>
            <a:endParaRPr lang="id-ID" sz="2400" dirty="0" smtClean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400" b="1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Menurut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Upanisads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, </a:t>
            </a:r>
            <a:r>
              <a:rPr lang="en-US" sz="2400" b="1" dirty="0" err="1">
                <a:solidFill>
                  <a:srgbClr val="202124"/>
                </a:solidFill>
                <a:latin typeface="arial" panose="020B0604020202020204" pitchFamily="34" charset="0"/>
              </a:rPr>
              <a:t>manusia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merupakan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sebuah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kombinasi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en-US" sz="2400" b="1" dirty="0" err="1">
                <a:solidFill>
                  <a:srgbClr val="202124"/>
                </a:solidFill>
                <a:latin typeface="arial" panose="020B0604020202020204" pitchFamily="34" charset="0"/>
              </a:rPr>
              <a:t>dari</a:t>
            </a:r>
            <a:r>
              <a:rPr lang="en-US" sz="2400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02124"/>
                </a:solidFill>
                <a:latin typeface="arial" panose="020B0604020202020204" pitchFamily="34" charset="0"/>
              </a:rPr>
              <a:t>beberapa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unsur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kehidupan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seperti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roh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(atman),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pikiran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jiwa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dan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prana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tubuh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/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</a:rPr>
              <a:t>fisik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).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29" y="3097553"/>
            <a:ext cx="3752055" cy="292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61024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D19CB-DBEF-4C8F-A1F4-D350388089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42844" y="57148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Cambria" pitchFamily="18" charset="0"/>
              </a:rPr>
              <a:t>Manusia</a:t>
            </a:r>
            <a:endParaRPr lang="en-US" sz="2400" b="1" dirty="0">
              <a:solidFill>
                <a:srgbClr val="7030A0"/>
              </a:solidFill>
              <a:latin typeface="Cambria" pitchFamily="18" charset="0"/>
            </a:endParaRPr>
          </a:p>
          <a:p>
            <a:pPr algn="ctr"/>
            <a:r>
              <a:rPr lang="en-US" sz="2400" b="1" dirty="0" err="1">
                <a:solidFill>
                  <a:srgbClr val="7030A0"/>
                </a:solidFill>
                <a:latin typeface="Cambria" pitchFamily="18" charset="0"/>
              </a:rPr>
              <a:t>mahluk</a:t>
            </a:r>
            <a:r>
              <a:rPr lang="en-US" sz="2400" b="1" dirty="0">
                <a:solidFill>
                  <a:srgbClr val="7030A0"/>
                </a:solidFill>
                <a:latin typeface="Cambria" pitchFamily="18" charset="0"/>
              </a:rPr>
              <a:t>  </a:t>
            </a:r>
            <a:r>
              <a:rPr lang="en-US" sz="2400" b="1" i="1" dirty="0" err="1">
                <a:solidFill>
                  <a:srgbClr val="7030A0"/>
                </a:solidFill>
                <a:latin typeface="Cambria" pitchFamily="18" charset="0"/>
              </a:rPr>
              <a:t>monodualis</a:t>
            </a:r>
            <a:r>
              <a:rPr lang="en-US" sz="2400" b="1" i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itchFamily="18" charset="0"/>
              </a:rPr>
              <a:t>sekaligus</a:t>
            </a:r>
            <a:r>
              <a:rPr lang="en-US" sz="2400" b="1" i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Cambria" pitchFamily="18" charset="0"/>
              </a:rPr>
              <a:t>monopluralis</a:t>
            </a:r>
            <a:r>
              <a:rPr lang="en-US" sz="2400" b="1" i="1" dirty="0">
                <a:solidFill>
                  <a:srgbClr val="7030A0"/>
                </a:solidFill>
                <a:latin typeface="Cambria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1928802"/>
            <a:ext cx="214314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/>
              <a:t>Hakekat</a:t>
            </a:r>
            <a:r>
              <a:rPr lang="en-US" b="1" dirty="0"/>
              <a:t> </a:t>
            </a:r>
            <a:r>
              <a:rPr lang="en-US" b="1" dirty="0" err="1"/>
              <a:t>Kodrat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14414" y="3059668"/>
            <a:ext cx="207170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Cambria" pitchFamily="18" charset="0"/>
              </a:rPr>
              <a:t>Bentuk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Kodrat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2928934"/>
            <a:ext cx="185738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Cambria" pitchFamily="18" charset="0"/>
              </a:rPr>
              <a:t>Kedudukan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Kodrat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2916792"/>
            <a:ext cx="1857388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Cambria" pitchFamily="18" charset="0"/>
              </a:rPr>
              <a:t>Sifat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Kodrat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3845486"/>
            <a:ext cx="142876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Cambria" pitchFamily="18" charset="0"/>
              </a:rPr>
              <a:t>Raga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7422" y="3845486"/>
            <a:ext cx="15001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Jiwa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-172556" y="5229209"/>
            <a:ext cx="142876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Cambria" pitchFamily="18" charset="0"/>
              </a:rPr>
              <a:t>Anorganis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342899" y="5229209"/>
            <a:ext cx="142876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Cambria" pitchFamily="18" charset="0"/>
              </a:rPr>
              <a:t>Animal</a:t>
            </a:r>
          </a:p>
        </p:txBody>
      </p:sp>
      <p:sp>
        <p:nvSpPr>
          <p:cNvPr id="20" name="TextBox 19"/>
          <p:cNvSpPr txBox="1"/>
          <p:nvPr/>
        </p:nvSpPr>
        <p:spPr>
          <a:xfrm rot="5400000">
            <a:off x="871483" y="5229209"/>
            <a:ext cx="142876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Cambria" pitchFamily="18" charset="0"/>
              </a:rPr>
              <a:t>Human</a:t>
            </a:r>
          </a:p>
        </p:txBody>
      </p:sp>
      <p:sp>
        <p:nvSpPr>
          <p:cNvPr id="21" name="TextBox 20"/>
          <p:cNvSpPr txBox="1"/>
          <p:nvPr/>
        </p:nvSpPr>
        <p:spPr>
          <a:xfrm rot="5400000">
            <a:off x="1843097" y="5229209"/>
            <a:ext cx="142876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Cambria" pitchFamily="18" charset="0"/>
              </a:rPr>
              <a:t>Akal/</a:t>
            </a:r>
            <a:r>
              <a:rPr lang="en-US" sz="2000" b="1" dirty="0" err="1">
                <a:latin typeface="Cambria" pitchFamily="18" charset="0"/>
              </a:rPr>
              <a:t>Cipt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2399212" y="5229209"/>
            <a:ext cx="142876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Cambria" pitchFamily="18" charset="0"/>
              </a:rPr>
              <a:t>Rasa</a:t>
            </a:r>
          </a:p>
        </p:txBody>
      </p:sp>
      <p:sp>
        <p:nvSpPr>
          <p:cNvPr id="23" name="TextBox 22"/>
          <p:cNvSpPr txBox="1"/>
          <p:nvPr/>
        </p:nvSpPr>
        <p:spPr>
          <a:xfrm rot="5400000">
            <a:off x="2943185" y="5229209"/>
            <a:ext cx="142876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Cambria" pitchFamily="18" charset="0"/>
              </a:rPr>
              <a:t>Kehendak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3764722" y="4907738"/>
            <a:ext cx="2071702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Cambria" pitchFamily="18" charset="0"/>
              </a:rPr>
              <a:t>Mahluk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Pribadi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4720947" y="4923127"/>
            <a:ext cx="207170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Mahluk</a:t>
            </a:r>
            <a:r>
              <a:rPr lang="en-US" dirty="0"/>
              <a:t> </a:t>
            </a:r>
            <a:r>
              <a:rPr lang="en-US" dirty="0" err="1"/>
              <a:t>Tuhan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5400000">
            <a:off x="5979299" y="4907738"/>
            <a:ext cx="207170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ambria" pitchFamily="18" charset="0"/>
              </a:rPr>
              <a:t>Individual</a:t>
            </a:r>
          </a:p>
        </p:txBody>
      </p:sp>
      <p:sp>
        <p:nvSpPr>
          <p:cNvPr id="27" name="TextBox 26"/>
          <p:cNvSpPr txBox="1"/>
          <p:nvPr/>
        </p:nvSpPr>
        <p:spPr>
          <a:xfrm rot="5400000">
            <a:off x="7066258" y="4907738"/>
            <a:ext cx="207170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latin typeface="Cambria" pitchFamily="18" charset="0"/>
              </a:rPr>
              <a:t>Sosial</a:t>
            </a:r>
            <a:endParaRPr lang="en-US" sz="2000" dirty="0">
              <a:latin typeface="Cambria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2428875" y="2571750"/>
            <a:ext cx="2071688" cy="357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5035550" y="2749550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15000" y="2571750"/>
            <a:ext cx="1714500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1143000" y="3500438"/>
            <a:ext cx="928688" cy="285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86000" y="3500438"/>
            <a:ext cx="857250" cy="285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4714875" y="3714750"/>
            <a:ext cx="500063" cy="285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286375" y="3714750"/>
            <a:ext cx="500063" cy="285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6965156" y="3393282"/>
            <a:ext cx="642937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7551738" y="3449638"/>
            <a:ext cx="642937" cy="4587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00063" y="4286250"/>
            <a:ext cx="500062" cy="3571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858019" y="4571213"/>
            <a:ext cx="428625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143000" y="4286250"/>
            <a:ext cx="428625" cy="3571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2571750" y="4286250"/>
            <a:ext cx="500063" cy="3571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858294" y="4499769"/>
            <a:ext cx="428625" cy="158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71813" y="4286250"/>
            <a:ext cx="500062" cy="3571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ate Placeholder 1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9/14/2015</a:t>
            </a:r>
          </a:p>
        </p:txBody>
      </p:sp>
      <p:sp>
        <p:nvSpPr>
          <p:cNvPr id="44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Character Building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3AA565-21E5-4DF9-97C0-8AB9B79E49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371600"/>
            <a:ext cx="652679" cy="457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">
            <a:spAutoFit/>
          </a:bodyPr>
          <a:lstStyle/>
          <a:p>
            <a:pPr algn="ctr">
              <a:defRPr/>
            </a:pP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MANUSIA</a:t>
            </a:r>
            <a:endParaRPr lang="en-US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524000"/>
            <a:ext cx="3276600" cy="523875"/>
          </a:xfrm>
          <a:prstGeom prst="rect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CIPTAAN  TUHAN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7422" y="2928934"/>
            <a:ext cx="32766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MAKHLUK INDIVIDU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860" y="4857760"/>
            <a:ext cx="3276600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MAKHLUK SOSIAL</a:t>
            </a:r>
          </a:p>
        </p:txBody>
      </p:sp>
      <p:sp>
        <p:nvSpPr>
          <p:cNvPr id="10" name="Striped Right Arrow 9"/>
          <p:cNvSpPr/>
          <p:nvPr/>
        </p:nvSpPr>
        <p:spPr>
          <a:xfrm>
            <a:off x="1905000" y="1676400"/>
            <a:ext cx="304800" cy="228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1928794" y="3286124"/>
            <a:ext cx="304800" cy="228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1928794" y="5143512"/>
            <a:ext cx="304800" cy="228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43600" y="1447800"/>
            <a:ext cx="652679" cy="449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">
            <a:spAutoFit/>
          </a:bodyPr>
          <a:lstStyle/>
          <a:p>
            <a:pPr algn="ctr">
              <a:defRPr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HAKEKAT?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629400" y="1828800"/>
            <a:ext cx="11430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0" dirty="0">
                <a:latin typeface="Goudy Stout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1800" y="1447800"/>
            <a:ext cx="137160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HAK DAN</a:t>
            </a:r>
          </a:p>
          <a:p>
            <a:pPr algn="ctr">
              <a:defRPr/>
            </a:pPr>
            <a:r>
              <a:rPr lang="en-US" b="1" dirty="0"/>
              <a:t>KEWAJIBAN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800" y="5257800"/>
            <a:ext cx="137160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KHALIFAH DI BUMI</a:t>
            </a:r>
          </a:p>
        </p:txBody>
      </p:sp>
      <p:sp>
        <p:nvSpPr>
          <p:cNvPr id="17" name="Date Placeholder 12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9/14/2015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ooter Placeholder 14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 Building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AA565-21E5-4DF9-97C0-8AB9B79E491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Manusia Makhluk Tuha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 bwMode="auto">
          <a:xfrm>
            <a:off x="-32" y="75897"/>
            <a:ext cx="5072066" cy="28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2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9/14/2015</a:t>
            </a:r>
          </a:p>
        </p:txBody>
      </p:sp>
      <p:sp>
        <p:nvSpPr>
          <p:cNvPr id="1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Character Building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7908"/>
            <a:ext cx="2983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Mahluk</a:t>
            </a:r>
            <a:r>
              <a:rPr lang="en-US" sz="32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Tuhan</a:t>
            </a:r>
            <a:endParaRPr lang="en-US" sz="32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F:\LAMPUNG\GALERY PAPA\KARIKATUR\Profesional-1-300x22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000372"/>
            <a:ext cx="5000628" cy="37504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1406" y="6130373"/>
            <a:ext cx="17540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Individu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2" descr="F:\LAMPUNG\GALERY PAPA\KARIKATUR\PelayanPublik69594@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714488"/>
            <a:ext cx="4286280" cy="284561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299155" y="4643446"/>
            <a:ext cx="29161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Mahluk</a:t>
            </a:r>
            <a:r>
              <a:rPr lang="en-US" sz="32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Sosial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19022</TotalTime>
  <Words>217</Words>
  <Application>Microsoft Office PowerPoint</Application>
  <PresentationFormat>On-screen Show (4:3)</PresentationFormat>
  <Paragraphs>88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</vt:lpstr>
      <vt:lpstr>Arial Black</vt:lpstr>
      <vt:lpstr>Calibri</vt:lpstr>
      <vt:lpstr>Cambria</vt:lpstr>
      <vt:lpstr>Goudy Stout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Hari ini Selesai 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asus</cp:lastModifiedBy>
  <cp:revision>246</cp:revision>
  <dcterms:created xsi:type="dcterms:W3CDTF">2010-04-18T12:06:30Z</dcterms:created>
  <dcterms:modified xsi:type="dcterms:W3CDTF">2021-03-25T09:24:22Z</dcterms:modified>
</cp:coreProperties>
</file>