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5BD17C80-734E-4B79-9E3A-FA5C1D6F7175}" type="datetimeFigureOut">
              <a:rPr lang="id-ID" smtClean="0"/>
              <a:t>10/04/2020</a:t>
            </a:fld>
            <a:endParaRPr lang="id-ID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7E6F8A6A-DB26-4229-BA43-AD4B93C9D313}" type="slidenum">
              <a:rPr lang="id-ID" smtClean="0"/>
              <a:t>‹#›</a:t>
            </a:fld>
            <a:endParaRPr lang="id-ID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7C80-734E-4B79-9E3A-FA5C1D6F7175}" type="datetimeFigureOut">
              <a:rPr lang="id-ID" smtClean="0"/>
              <a:t>10/04/2020</a:t>
            </a:fld>
            <a:endParaRPr lang="id-ID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6F8A6A-DB26-4229-BA43-AD4B93C9D313}" type="slidenum">
              <a:rPr lang="id-ID" smtClean="0"/>
              <a:t>‹#›</a:t>
            </a:fld>
            <a:endParaRPr lang="id-ID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7C80-734E-4B79-9E3A-FA5C1D6F7175}" type="datetimeFigureOut">
              <a:rPr lang="id-ID" smtClean="0"/>
              <a:t>10/04/2020</a:t>
            </a:fld>
            <a:endParaRPr lang="id-ID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6F8A6A-DB26-4229-BA43-AD4B93C9D313}" type="slidenum">
              <a:rPr lang="id-ID" smtClean="0"/>
              <a:t>‹#›</a:t>
            </a:fld>
            <a:endParaRPr lang="id-ID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7C80-734E-4B79-9E3A-FA5C1D6F7175}" type="datetimeFigureOut">
              <a:rPr lang="id-ID" smtClean="0"/>
              <a:t>10/04/2020</a:t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6F8A6A-DB26-4229-BA43-AD4B93C9D313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5BD17C80-734E-4B79-9E3A-FA5C1D6F7175}" type="datetimeFigureOut">
              <a:rPr lang="id-ID" smtClean="0"/>
              <a:t>10/04/2020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7E6F8A6A-DB26-4229-BA43-AD4B93C9D313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id-ID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7C80-734E-4B79-9E3A-FA5C1D6F7175}" type="datetimeFigureOut">
              <a:rPr lang="id-ID" smtClean="0"/>
              <a:t>10/04/2020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6F8A6A-DB26-4229-BA43-AD4B93C9D313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7C80-734E-4B79-9E3A-FA5C1D6F7175}" type="datetimeFigureOut">
              <a:rPr lang="id-ID" smtClean="0"/>
              <a:t>10/04/2020</a:t>
            </a:fld>
            <a:endParaRPr lang="id-ID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6F8A6A-DB26-4229-BA43-AD4B93C9D313}" type="slidenum">
              <a:rPr lang="id-ID" smtClean="0"/>
              <a:t>‹#›</a:t>
            </a:fld>
            <a:endParaRPr lang="id-ID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7C80-734E-4B79-9E3A-FA5C1D6F7175}" type="datetimeFigureOut">
              <a:rPr lang="id-ID" smtClean="0"/>
              <a:t>10/04/2020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6F8A6A-DB26-4229-BA43-AD4B93C9D313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7C80-734E-4B79-9E3A-FA5C1D6F7175}" type="datetimeFigureOut">
              <a:rPr lang="id-ID" smtClean="0"/>
              <a:t>10/04/2020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6F8A6A-DB26-4229-BA43-AD4B93C9D313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7C80-734E-4B79-9E3A-FA5C1D6F7175}" type="datetimeFigureOut">
              <a:rPr lang="id-ID" smtClean="0"/>
              <a:t>10/04/2020</a:t>
            </a:fld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6F8A6A-DB26-4229-BA43-AD4B93C9D313}" type="slidenum">
              <a:rPr lang="id-ID" smtClean="0"/>
              <a:t>‹#›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17C80-734E-4B79-9E3A-FA5C1D6F7175}" type="datetimeFigureOut">
              <a:rPr lang="id-ID" smtClean="0"/>
              <a:t>10/04/2020</a:t>
            </a:fld>
            <a:endParaRPr lang="id-ID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6F8A6A-DB26-4229-BA43-AD4B93C9D313}" type="slidenum">
              <a:rPr lang="id-ID" smtClean="0"/>
              <a:t>‹#›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E6F8A6A-DB26-4229-BA43-AD4B93C9D313}" type="slidenum">
              <a:rPr lang="id-ID" smtClean="0"/>
              <a:t>‹#›</a:t>
            </a:fld>
            <a:endParaRPr lang="id-ID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D17C80-734E-4B79-9E3A-FA5C1D6F7175}" type="datetimeFigureOut">
              <a:rPr lang="id-ID" smtClean="0"/>
              <a:t>10/04/2020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3610744" cy="5839543"/>
          </a:xfrm>
          <a:effec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id-ID" sz="2800" dirty="0" smtClean="0"/>
              <a:t>Sistem ekonomi adalah suatu cara yang diterima untuk mengorganisasikan produksi, menetapkan hak dan kebebasan kepemilikan , menggunakan sumberdaya produktif dan menentukan transaksi bisnis dalam suatu masyarakat.</a:t>
            </a:r>
          </a:p>
          <a:p>
            <a:r>
              <a:rPr lang="id-ID" sz="2800" dirty="0" smtClean="0"/>
              <a:t>Dengan demikian , tujuan sistem ekonomi adalah suatu usaha untuk mengatur pertukaran barang dan jasa yang bertujuan untuk meningkatkan kesejahteraan  rakyat.</a:t>
            </a:r>
            <a:endParaRPr lang="id-ID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3151584" cy="5715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id-ID" sz="3200" b="1" dirty="0" smtClean="0">
                <a:solidFill>
                  <a:srgbClr val="7030A0"/>
                </a:solidFill>
              </a:rPr>
              <a:t>Pengertian Sistem Ekonomi</a:t>
            </a:r>
            <a:br>
              <a:rPr lang="id-ID" sz="3200" b="1" dirty="0" smtClean="0">
                <a:solidFill>
                  <a:srgbClr val="7030A0"/>
                </a:solidFill>
              </a:rPr>
            </a:br>
            <a:r>
              <a:rPr lang="id-ID" sz="3200" b="1" dirty="0" smtClean="0">
                <a:solidFill>
                  <a:srgbClr val="FF0000"/>
                </a:solidFill>
              </a:rPr>
              <a:t>Pertemuan ke 3</a:t>
            </a:r>
            <a:endParaRPr lang="id-ID" sz="3200" b="1" dirty="0">
              <a:solidFill>
                <a:srgbClr val="FF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 flipH="1" flipV="1">
            <a:off x="3932490" y="2742073"/>
            <a:ext cx="927542" cy="686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1014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99613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id-ID" sz="2400" b="1" dirty="0" smtClean="0">
                <a:solidFill>
                  <a:srgbClr val="C00000"/>
                </a:solidFill>
              </a:rPr>
              <a:t>WHAT</a:t>
            </a:r>
          </a:p>
          <a:p>
            <a:pPr marL="0" indent="0">
              <a:buNone/>
            </a:pPr>
            <a:r>
              <a:rPr lang="id-ID" sz="2400" dirty="0" smtClean="0">
                <a:solidFill>
                  <a:schemeClr val="tx1"/>
                </a:solidFill>
              </a:rPr>
              <a:t>Komoditas apa yang akan diproduksi</a:t>
            </a:r>
          </a:p>
          <a:p>
            <a:pPr marL="0" indent="0">
              <a:buNone/>
            </a:pPr>
            <a:r>
              <a:rPr lang="id-ID" sz="2400" dirty="0" smtClean="0">
                <a:solidFill>
                  <a:schemeClr val="tx1"/>
                </a:solidFill>
              </a:rPr>
              <a:t>Berapa jumlah komoditas yang diproduksi</a:t>
            </a:r>
          </a:p>
          <a:p>
            <a:pPr marL="0" indent="0">
              <a:buNone/>
            </a:pPr>
            <a:r>
              <a:rPr lang="id-ID" sz="2400" dirty="0" smtClean="0">
                <a:solidFill>
                  <a:schemeClr val="tx1"/>
                </a:solidFill>
              </a:rPr>
              <a:t>Berapa harga jual komoditas yang diproduksi</a:t>
            </a:r>
            <a:endParaRPr lang="id-ID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d-ID" dirty="0">
              <a:solidFill>
                <a:schemeClr val="tx1"/>
              </a:solidFill>
            </a:endParaRPr>
          </a:p>
          <a:p>
            <a:r>
              <a:rPr lang="id-ID" sz="2400" b="1" dirty="0" smtClean="0">
                <a:solidFill>
                  <a:srgbClr val="FF0000"/>
                </a:solidFill>
              </a:rPr>
              <a:t>HOW </a:t>
            </a:r>
          </a:p>
          <a:p>
            <a:r>
              <a:rPr lang="id-ID" sz="2400" dirty="0" smtClean="0">
                <a:solidFill>
                  <a:schemeClr val="tx1"/>
                </a:solidFill>
              </a:rPr>
              <a:t>Bagaimana barang dan jasa itu dihasilkan</a:t>
            </a:r>
          </a:p>
          <a:p>
            <a:r>
              <a:rPr lang="id-ID" sz="2400" dirty="0" smtClean="0">
                <a:solidFill>
                  <a:schemeClr val="tx1"/>
                </a:solidFill>
              </a:rPr>
              <a:t>Siapa yang akan melakukan kegiatan produksi </a:t>
            </a:r>
          </a:p>
          <a:p>
            <a:r>
              <a:rPr lang="id-ID" sz="2400" dirty="0" smtClean="0">
                <a:solidFill>
                  <a:schemeClr val="tx1"/>
                </a:solidFill>
              </a:rPr>
              <a:t>Teknologi produksi  apa yang akan digunakan </a:t>
            </a:r>
          </a:p>
          <a:p>
            <a:r>
              <a:rPr lang="id-ID" sz="2400" dirty="0" smtClean="0">
                <a:solidFill>
                  <a:schemeClr val="tx1"/>
                </a:solidFill>
              </a:rPr>
              <a:t>Sumberdaya apa yang dibutuhkan untuk melakukan kegiatan produksi</a:t>
            </a:r>
            <a:endParaRPr lang="id-ID" sz="2400" b="1" dirty="0">
              <a:solidFill>
                <a:srgbClr val="FF0000"/>
              </a:solidFill>
            </a:endParaRPr>
          </a:p>
          <a:p>
            <a:endParaRPr lang="id-ID" sz="2400" b="1" dirty="0" smtClean="0">
              <a:solidFill>
                <a:srgbClr val="FF0000"/>
              </a:solidFill>
            </a:endParaRPr>
          </a:p>
          <a:p>
            <a:r>
              <a:rPr lang="id-ID" sz="2400" b="1" dirty="0" smtClean="0">
                <a:solidFill>
                  <a:srgbClr val="0070C0"/>
                </a:solidFill>
              </a:rPr>
              <a:t>FOR WHOM</a:t>
            </a:r>
          </a:p>
          <a:p>
            <a:r>
              <a:rPr lang="id-ID" sz="2400" dirty="0" smtClean="0">
                <a:solidFill>
                  <a:schemeClr val="tx1"/>
                </a:solidFill>
              </a:rPr>
              <a:t>Untuk siapa barang dan jasa tersebut diproduksi</a:t>
            </a:r>
          </a:p>
          <a:p>
            <a:r>
              <a:rPr lang="id-ID" sz="2400" dirty="0" smtClean="0">
                <a:solidFill>
                  <a:schemeClr val="tx1"/>
                </a:solidFill>
              </a:rPr>
              <a:t>Apakah distribusi pendapatan dan kekayaan berlangsung dengan adil</a:t>
            </a:r>
          </a:p>
          <a:p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60032" y="1079028"/>
            <a:ext cx="2819400" cy="4176464"/>
          </a:xfrm>
        </p:spPr>
        <p:txBody>
          <a:bodyPr/>
          <a:lstStyle/>
          <a:p>
            <a:r>
              <a:rPr lang="id-ID" b="1" dirty="0">
                <a:solidFill>
                  <a:srgbClr val="0070C0"/>
                </a:solidFill>
              </a:rPr>
              <a:t/>
            </a:r>
            <a:br>
              <a:rPr lang="id-ID" b="1" dirty="0">
                <a:solidFill>
                  <a:srgbClr val="0070C0"/>
                </a:solidFill>
              </a:rPr>
            </a:br>
            <a:r>
              <a:rPr lang="id-ID" b="1" dirty="0" smtClean="0">
                <a:solidFill>
                  <a:srgbClr val="0070C0"/>
                </a:solidFill>
              </a:rPr>
              <a:t>Permasalahan Pokok Ekonomi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139952" y="2924944"/>
            <a:ext cx="1224134" cy="10801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300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4474840" cy="5714999"/>
          </a:xfrm>
          <a:ln>
            <a:solidFill>
              <a:schemeClr val="accent2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id-ID" sz="2800" dirty="0" smtClean="0"/>
              <a:t>Sistem Ekonomi Pasar atau sistem ekonomi liberal ialah suatu sistem ekonomi yang menyerahkan seluruh kegiatan ekonomi sepenuhnya kepada mekanisme pasar.</a:t>
            </a:r>
          </a:p>
          <a:p>
            <a:r>
              <a:rPr lang="id-ID" sz="2800" dirty="0" smtClean="0"/>
              <a:t>Sistem Ekonomi Sosialis adalah sistem ekonomi yang diatur oleh negara  dan berlangsungnyaperekonomian menjadi tanggung jawab negara atau pemerintah pusat.</a:t>
            </a:r>
          </a:p>
          <a:p>
            <a:r>
              <a:rPr lang="id-ID" sz="2800" dirty="0" smtClean="0"/>
              <a:t>Sistem Ekonomi </a:t>
            </a:r>
            <a:r>
              <a:rPr lang="id-ID" sz="2800" dirty="0" smtClean="0"/>
              <a:t>Campuran adalah sistem ekonomi dengan mekanisme pasar tanpa campur tangan pemerintah(minimal )</a:t>
            </a:r>
            <a:endParaRPr lang="id-ID" sz="2800" dirty="0" smtClean="0"/>
          </a:p>
          <a:p>
            <a:r>
              <a:rPr lang="id-ID" sz="2800" dirty="0" smtClean="0"/>
              <a:t>Sistem Ekonomi </a:t>
            </a:r>
            <a:r>
              <a:rPr lang="id-ID" sz="2800" dirty="0" smtClean="0"/>
              <a:t>Syari’ah adalah  penerapan sistem ekonomi non ribawi.</a:t>
            </a:r>
            <a:endParaRPr lang="id-ID" sz="2800" dirty="0" smtClean="0"/>
          </a:p>
          <a:p>
            <a:endParaRPr lang="id-ID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724128" y="1844824"/>
            <a:ext cx="2736304" cy="1944216"/>
          </a:xfrm>
          <a:solidFill>
            <a:schemeClr val="bg2"/>
          </a:solidFill>
        </p:spPr>
        <p:txBody>
          <a:bodyPr/>
          <a:lstStyle/>
          <a:p>
            <a:r>
              <a:rPr lang="id-ID" b="1" dirty="0" smtClean="0">
                <a:solidFill>
                  <a:srgbClr val="0070C0"/>
                </a:solidFill>
              </a:rPr>
              <a:t>Macam-macam Sistem Ekonomi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932040" y="2780928"/>
            <a:ext cx="864096" cy="4846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3803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>
            <a:solidFill>
              <a:schemeClr val="accent2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id-ID" sz="2400" dirty="0" smtClean="0"/>
              <a:t>Aktivitas dapat dilakukan oleh perusahaan  untuk melakukan akumulasi modal yang memungkinkan perusahaan itu meluaskan usaha</a:t>
            </a:r>
          </a:p>
          <a:p>
            <a:r>
              <a:rPr lang="id-ID" sz="2400" dirty="0" smtClean="0"/>
              <a:t>Kepemilikan swasta terhadap alat2/faktor2 produksi </a:t>
            </a:r>
          </a:p>
          <a:p>
            <a:r>
              <a:rPr lang="id-ID" sz="2400" dirty="0" smtClean="0"/>
              <a:t>Terdapat kebebasan utnuk berusaha dan bersaing</a:t>
            </a:r>
          </a:p>
          <a:p>
            <a:r>
              <a:rPr lang="id-ID" sz="2400" dirty="0" smtClean="0"/>
              <a:t>Para produsen menjual hasil produksinya dipasar yang bersaing/kompetitif</a:t>
            </a:r>
          </a:p>
          <a:p>
            <a:r>
              <a:rPr lang="id-ID" sz="2400" dirty="0" smtClean="0"/>
              <a:t>Aktivitas usahanyadengan tujuan memperoleh keuntungan maksimal</a:t>
            </a:r>
            <a:endParaRPr lang="id-ID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solidFill>
              <a:schemeClr val="accent3"/>
            </a:solidFill>
          </a:ln>
        </p:spPr>
        <p:txBody>
          <a:bodyPr/>
          <a:lstStyle/>
          <a:p>
            <a:r>
              <a:rPr lang="id-ID" dirty="0" smtClean="0"/>
              <a:t>Ciri-ciri Sistem Ekonomi Pasar</a:t>
            </a:r>
            <a:endParaRPr lang="id-ID" dirty="0"/>
          </a:p>
        </p:txBody>
      </p:sp>
      <p:sp>
        <p:nvSpPr>
          <p:cNvPr id="4" name="Right Arrow 3"/>
          <p:cNvSpPr/>
          <p:nvPr/>
        </p:nvSpPr>
        <p:spPr>
          <a:xfrm flipH="1">
            <a:off x="4139952" y="2922334"/>
            <a:ext cx="720080" cy="268607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49007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>
            <a:solidFill>
              <a:schemeClr val="accent4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id-ID" sz="2400" dirty="0" smtClean="0"/>
              <a:t>Aktivitas didominasi oleh pemerintah</a:t>
            </a:r>
          </a:p>
          <a:p>
            <a:r>
              <a:rPr lang="id-ID" sz="2400" dirty="0" smtClean="0"/>
              <a:t>Kepemilikan terhadap alat2/faktor2produksi oleh negara</a:t>
            </a:r>
          </a:p>
          <a:p>
            <a:r>
              <a:rPr lang="id-ID" sz="2400" dirty="0" smtClean="0"/>
              <a:t>Pengambilan keputusan apa yang akan diproduksi,berapa banyak,bagaimana cara produksi dilakukan negara</a:t>
            </a:r>
          </a:p>
          <a:p>
            <a:r>
              <a:rPr lang="id-ID" sz="2400" dirty="0" smtClean="0"/>
              <a:t>Penggantian mekanisme pasar dengan perencanaan pusat</a:t>
            </a:r>
          </a:p>
          <a:p>
            <a:r>
              <a:rPr lang="id-ID" sz="2400" dirty="0" smtClean="0"/>
              <a:t>Produksi,distribusi,konsumsi, dan alokasi barang dan jasa ditetapkan oleh pemerintah melalui perencanaan berjangka(5 atau 8 tahun)</a:t>
            </a:r>
            <a:endParaRPr lang="id-ID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solidFill>
              <a:srgbClr val="00B050"/>
            </a:solidFill>
          </a:ln>
        </p:spPr>
        <p:txBody>
          <a:bodyPr/>
          <a:lstStyle/>
          <a:p>
            <a:r>
              <a:rPr lang="id-ID" dirty="0" smtClean="0"/>
              <a:t>Ciri-ciri Sistem Ekonomi Sosialis</a:t>
            </a:r>
            <a:endParaRPr lang="id-ID" dirty="0"/>
          </a:p>
        </p:txBody>
      </p:sp>
      <p:sp>
        <p:nvSpPr>
          <p:cNvPr id="4" name="Right Arrow 3"/>
          <p:cNvSpPr/>
          <p:nvPr/>
        </p:nvSpPr>
        <p:spPr>
          <a:xfrm>
            <a:off x="4139952" y="3068960"/>
            <a:ext cx="864096" cy="484632"/>
          </a:xfrm>
          <a:prstGeom prst="rightArrow">
            <a:avLst>
              <a:gd name="adj1" fmla="val 32848"/>
              <a:gd name="adj2" fmla="val 50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93179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>
            <a:solidFill>
              <a:srgbClr val="002060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id-ID" sz="2400" dirty="0" smtClean="0"/>
              <a:t> Pemerintah maupun swasta memproduksidan mendistribusikan barang dan jasa. Pemerintah biasanya memainkan  peranan dalam mensuplai pertahanan,jalan, pendidikan,pensiun dan beberapa perawatan kesehatan.</a:t>
            </a:r>
          </a:p>
          <a:p>
            <a:r>
              <a:rPr lang="id-ID" sz="2400" dirty="0" smtClean="0"/>
              <a:t>Transaksi ekonomi terjadi melalui mekanisme pasar, tetapi masih ada campur tangan pemerintah</a:t>
            </a:r>
          </a:p>
          <a:p>
            <a:r>
              <a:rPr lang="id-ID" sz="2400" dirty="0" smtClean="0"/>
              <a:t>Pihak swasta memiliki kebebasan pada batasan yang sudah ditetapkan pemerintah</a:t>
            </a:r>
          </a:p>
          <a:p>
            <a:r>
              <a:rPr lang="id-ID" sz="2400" dirty="0" smtClean="0"/>
              <a:t>Pasar adalah bebas dan kompetitif , namun masih ada kontrol dari pemerintah</a:t>
            </a:r>
          </a:p>
          <a:p>
            <a:r>
              <a:rPr lang="id-ID" sz="2400" dirty="0" smtClean="0"/>
              <a:t>Perencanaa,peraturan &amp;penetapan kebijakan pada bidang ekonomi disusun oleh pemerintah</a:t>
            </a:r>
          </a:p>
          <a:p>
            <a:endParaRPr lang="id-ID" sz="2400" dirty="0" smtClean="0"/>
          </a:p>
          <a:p>
            <a:endParaRPr lang="id-ID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262376" y="2276872"/>
            <a:ext cx="3054040" cy="1728192"/>
          </a:xfrm>
          <a:ln>
            <a:solidFill>
              <a:schemeClr val="accent4">
                <a:lumMod val="50000"/>
              </a:schemeClr>
            </a:solidFill>
          </a:ln>
        </p:spPr>
        <p:txBody>
          <a:bodyPr/>
          <a:lstStyle/>
          <a:p>
            <a:r>
              <a:rPr lang="id-ID" dirty="0" smtClean="0"/>
              <a:t>Ciri-ciri Ekonomi Campuran</a:t>
            </a:r>
            <a:endParaRPr lang="id-ID" dirty="0"/>
          </a:p>
        </p:txBody>
      </p:sp>
      <p:sp>
        <p:nvSpPr>
          <p:cNvPr id="4" name="Right Arrow 3"/>
          <p:cNvSpPr/>
          <p:nvPr/>
        </p:nvSpPr>
        <p:spPr>
          <a:xfrm>
            <a:off x="4139952" y="2852936"/>
            <a:ext cx="1122424" cy="772664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26341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id-ID" sz="2400" dirty="0" smtClean="0"/>
              <a:t>Sistem berbasis hukum Islam dalam menjalankan aktivitas ekonomi</a:t>
            </a:r>
          </a:p>
          <a:p>
            <a:r>
              <a:rPr lang="id-ID" sz="2400" dirty="0" smtClean="0"/>
              <a:t>Penerapan prinsip ekonomi non ribawi </a:t>
            </a:r>
          </a:p>
          <a:p>
            <a:r>
              <a:rPr lang="id-ID" sz="2400" dirty="0" smtClean="0"/>
              <a:t>Hak individu diakui namun diberi batasan</a:t>
            </a:r>
          </a:p>
          <a:p>
            <a:r>
              <a:rPr lang="id-ID" sz="2400" dirty="0" smtClean="0"/>
              <a:t>Hak umat atau masyarakat umum diakui dan diutamakan</a:t>
            </a:r>
          </a:p>
          <a:p>
            <a:r>
              <a:rPr lang="id-ID" sz="2400" dirty="0" smtClean="0"/>
              <a:t>Hak umat harus didahulukan dari hak individu, jika itu mendesak</a:t>
            </a:r>
            <a:endParaRPr lang="id-ID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508104" y="2708920"/>
            <a:ext cx="2808312" cy="1728192"/>
          </a:xfrm>
          <a:ln>
            <a:solidFill>
              <a:srgbClr val="0070C0"/>
            </a:solidFill>
          </a:ln>
        </p:spPr>
        <p:txBody>
          <a:bodyPr/>
          <a:lstStyle/>
          <a:p>
            <a:r>
              <a:rPr lang="id-ID" dirty="0" smtClean="0"/>
              <a:t>Ciri-ciri Sistem Ekonomi Syari’ah</a:t>
            </a:r>
            <a:endParaRPr lang="id-ID" dirty="0"/>
          </a:p>
        </p:txBody>
      </p:sp>
      <p:sp>
        <p:nvSpPr>
          <p:cNvPr id="4" name="Right Arrow 3"/>
          <p:cNvSpPr/>
          <p:nvPr/>
        </p:nvSpPr>
        <p:spPr>
          <a:xfrm>
            <a:off x="4067944" y="3501008"/>
            <a:ext cx="1440160" cy="4846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6617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id-ID" sz="2800" dirty="0" smtClean="0"/>
              <a:t>Sektor </a:t>
            </a:r>
            <a:r>
              <a:rPr lang="id-ID" sz="2800" dirty="0" smtClean="0"/>
              <a:t>Bisnis</a:t>
            </a:r>
          </a:p>
          <a:p>
            <a:r>
              <a:rPr lang="id-ID" sz="2400" dirty="0" smtClean="0"/>
              <a:t>Menggunakan hasil produksi dari perusahaan lain sebagai input produksi mereka(industri mobil menggunakan baja yang dihasilkan oleh pabrik peleburan baja)</a:t>
            </a:r>
            <a:endParaRPr lang="id-ID" sz="2400" dirty="0" smtClean="0"/>
          </a:p>
          <a:p>
            <a:r>
              <a:rPr lang="id-ID" sz="2800" dirty="0" smtClean="0"/>
              <a:t>Sektor Rumah </a:t>
            </a:r>
            <a:r>
              <a:rPr lang="id-ID" sz="2800" dirty="0" smtClean="0"/>
              <a:t>Tangga</a:t>
            </a:r>
          </a:p>
          <a:p>
            <a:r>
              <a:rPr lang="id-ID" sz="2400" dirty="0" smtClean="0"/>
              <a:t>Terdiri atas konsumen,secara perorangan maupun agregat yang menjadi pengguna berbagai barang dan jasa yang dihasilkan sektor perusahaan</a:t>
            </a:r>
            <a:endParaRPr lang="id-ID" sz="2400" dirty="0" smtClean="0"/>
          </a:p>
          <a:p>
            <a:r>
              <a:rPr lang="id-ID" sz="2800" dirty="0" smtClean="0"/>
              <a:t>Sektor </a:t>
            </a:r>
            <a:r>
              <a:rPr lang="id-ID" sz="2800" dirty="0" smtClean="0"/>
              <a:t>Pemerintah</a:t>
            </a:r>
          </a:p>
          <a:p>
            <a:r>
              <a:rPr lang="id-ID" sz="2800" dirty="0" smtClean="0"/>
              <a:t>Sebagai pembeli berbagai barang dan jasa yang dihasilkan sektor perusahaan</a:t>
            </a:r>
            <a:endParaRPr lang="id-ID" sz="2800" dirty="0" smtClean="0"/>
          </a:p>
          <a:p>
            <a:r>
              <a:rPr lang="id-ID" sz="2800" dirty="0" smtClean="0"/>
              <a:t>Sektor </a:t>
            </a:r>
            <a:r>
              <a:rPr lang="id-ID" sz="2800" dirty="0" smtClean="0"/>
              <a:t>Asing</a:t>
            </a:r>
          </a:p>
          <a:p>
            <a:r>
              <a:rPr lang="id-ID" sz="2800" dirty="0" smtClean="0"/>
              <a:t>Investor asing berperan dalam bisnis di Indonesia </a:t>
            </a:r>
            <a:endParaRPr lang="id-ID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148064" y="2348880"/>
            <a:ext cx="2548136" cy="1080120"/>
          </a:xfrm>
          <a:ln>
            <a:solidFill>
              <a:schemeClr val="accent4">
                <a:lumMod val="75000"/>
              </a:schemeClr>
            </a:solidFill>
          </a:ln>
        </p:spPr>
        <p:txBody>
          <a:bodyPr/>
          <a:lstStyle/>
          <a:p>
            <a:r>
              <a:rPr lang="id-ID" dirty="0" smtClean="0"/>
              <a:t>Pelaku Ekonomi</a:t>
            </a:r>
            <a:endParaRPr lang="id-ID" dirty="0"/>
          </a:p>
        </p:txBody>
      </p:sp>
      <p:sp>
        <p:nvSpPr>
          <p:cNvPr id="4" name="Right Arrow 3"/>
          <p:cNvSpPr/>
          <p:nvPr/>
        </p:nvSpPr>
        <p:spPr>
          <a:xfrm>
            <a:off x="4139952" y="2780928"/>
            <a:ext cx="1050416" cy="484632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77788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b="1" i="1" dirty="0" smtClean="0">
                <a:solidFill>
                  <a:srgbClr val="002060"/>
                </a:solidFill>
              </a:rPr>
              <a:t>TERIMAKASIH.</a:t>
            </a:r>
            <a:r>
              <a:rPr lang="id-ID" b="1" i="1" dirty="0" smtClean="0">
                <a:solidFill>
                  <a:srgbClr val="002060"/>
                </a:solidFill>
              </a:rPr>
              <a:t>.</a:t>
            </a:r>
            <a:r>
              <a:rPr lang="id-ID" dirty="0" smtClean="0"/>
              <a:t>...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9292851"/>
      </p:ext>
    </p:extLst>
  </p:cSld>
  <p:clrMapOvr>
    <a:masterClrMapping/>
  </p:clrMapOvr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160</TotalTime>
  <Words>454</Words>
  <Application>Microsoft Office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Composite</vt:lpstr>
      <vt:lpstr>Pengertian Sistem Ekonomi Pertemuan ke 3</vt:lpstr>
      <vt:lpstr> Permasalahan Pokok Ekonomi</vt:lpstr>
      <vt:lpstr>Macam-macam Sistem Ekonomi</vt:lpstr>
      <vt:lpstr>Ciri-ciri Sistem Ekonomi Pasar</vt:lpstr>
      <vt:lpstr>Ciri-ciri Sistem Ekonomi Sosialis</vt:lpstr>
      <vt:lpstr>Ciri-ciri Ekonomi Campuran</vt:lpstr>
      <vt:lpstr>Ciri-ciri Sistem Ekonomi Syari’ah</vt:lpstr>
      <vt:lpstr>Pelaku Ekonomi</vt:lpstr>
      <vt:lpstr>TERIMAKASIH.....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Pengertian Sistem Ekonomi Pertemuan ke 3</dc:title>
  <dc:creator>Bunda Mieke</dc:creator>
  <cp:lastModifiedBy>Bunda Mieke</cp:lastModifiedBy>
  <cp:revision>17</cp:revision>
  <dcterms:created xsi:type="dcterms:W3CDTF">2020-04-08T07:55:12Z</dcterms:created>
  <dcterms:modified xsi:type="dcterms:W3CDTF">2020-04-10T00:21:51Z</dcterms:modified>
</cp:coreProperties>
</file>