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phere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0374" y="0"/>
            <a:ext cx="2293626" cy="68580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8400" y="3581400"/>
            <a:ext cx="3962400" cy="2133600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>
          <a:xfrm>
            <a:off x="2438400" y="1447800"/>
            <a:ext cx="3962400" cy="2133600"/>
          </a:xfrm>
        </p:spPr>
        <p:txBody>
          <a:bodyPr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>
          <a:xfrm>
            <a:off x="3582988" y="6426201"/>
            <a:ext cx="2819399" cy="126999"/>
          </a:xfrm>
        </p:spPr>
        <p:txBody>
          <a:bodyPr/>
          <a:lstStyle/>
          <a:p>
            <a:fld id="{5BD17C80-734E-4B79-9E3A-FA5C1D6F7175}" type="datetimeFigureOut">
              <a:rPr lang="id-ID" smtClean="0"/>
              <a:t>10/04/2020</a:t>
            </a:fld>
            <a:endParaRPr lang="id-ID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>
          <a:xfrm>
            <a:off x="6414976" y="6400800"/>
            <a:ext cx="457200" cy="152400"/>
          </a:xfrm>
        </p:spPr>
        <p:txBody>
          <a:bodyPr/>
          <a:lstStyle>
            <a:lvl1pPr algn="r">
              <a:defRPr/>
            </a:lvl1pPr>
          </a:lstStyle>
          <a:p>
            <a:fld id="{7E6F8A6A-DB26-4229-BA43-AD4B93C9D313}" type="slidenum">
              <a:rPr lang="id-ID" smtClean="0"/>
              <a:t>‹#›</a:t>
            </a:fld>
            <a:endParaRPr lang="id-ID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>
          <a:xfrm>
            <a:off x="3581400" y="6296248"/>
            <a:ext cx="2820987" cy="152400"/>
          </a:xfrm>
        </p:spPr>
        <p:txBody>
          <a:bodyPr/>
          <a:lstStyle/>
          <a:p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17C80-734E-4B79-9E3A-FA5C1D6F7175}" type="datetimeFigureOut">
              <a:rPr lang="id-ID" smtClean="0"/>
              <a:t>10/04/2020</a:t>
            </a:fld>
            <a:endParaRPr lang="id-ID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E6F8A6A-DB26-4229-BA43-AD4B93C9D313}" type="slidenum">
              <a:rPr lang="id-ID" smtClean="0"/>
              <a:t>‹#›</a:t>
            </a:fld>
            <a:endParaRPr lang="id-ID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17C80-734E-4B79-9E3A-FA5C1D6F7175}" type="datetimeFigureOut">
              <a:rPr lang="id-ID" smtClean="0"/>
              <a:t>10/04/2020</a:t>
            </a:fld>
            <a:endParaRPr lang="id-ID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E6F8A6A-DB26-4229-BA43-AD4B93C9D313}" type="slidenum">
              <a:rPr lang="id-ID" smtClean="0"/>
              <a:t>‹#›</a:t>
            </a:fld>
            <a:endParaRPr lang="id-ID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3657600" cy="5714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17C80-734E-4B79-9E3A-FA5C1D6F7175}" type="datetimeFigureOut">
              <a:rPr lang="id-ID" smtClean="0"/>
              <a:t>10/04/2020</a:t>
            </a:fld>
            <a:endParaRPr lang="id-ID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E6F8A6A-DB26-4229-BA43-AD4B93C9D313}" type="slidenum">
              <a:rPr lang="id-ID" smtClean="0"/>
              <a:t>‹#›</a:t>
            </a:fld>
            <a:endParaRPr lang="id-ID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phere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8000" y="0"/>
            <a:ext cx="2293626" cy="6858000"/>
          </a:xfrm>
          <a:prstGeom prst="rect">
            <a:avLst/>
          </a:prstGeom>
        </p:spPr>
      </p:pic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839788" y="6426201"/>
            <a:ext cx="2819399" cy="126999"/>
          </a:xfrm>
        </p:spPr>
        <p:txBody>
          <a:bodyPr/>
          <a:lstStyle/>
          <a:p>
            <a:fld id="{5BD17C80-734E-4B79-9E3A-FA5C1D6F7175}" type="datetimeFigureOut">
              <a:rPr lang="id-ID" smtClean="0"/>
              <a:t>10/04/2020</a:t>
            </a:fld>
            <a:endParaRPr lang="id-ID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4116388" y="6400800"/>
            <a:ext cx="533400" cy="152400"/>
          </a:xfrm>
        </p:spPr>
        <p:txBody>
          <a:bodyPr/>
          <a:lstStyle/>
          <a:p>
            <a:fld id="{7E6F8A6A-DB26-4229-BA43-AD4B93C9D313}" type="slidenum">
              <a:rPr lang="id-ID" smtClean="0"/>
              <a:t>‹#›</a:t>
            </a:fld>
            <a:endParaRPr lang="id-ID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838200" y="6296248"/>
            <a:ext cx="2820987" cy="152400"/>
          </a:xfrm>
        </p:spPr>
        <p:txBody>
          <a:bodyPr/>
          <a:lstStyle/>
          <a:p>
            <a:endParaRPr lang="id-ID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457200" y="1828800"/>
            <a:ext cx="3200400" cy="1752600"/>
          </a:xfrm>
        </p:spPr>
        <p:txBody>
          <a:bodyPr anchor="b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3578224"/>
            <a:ext cx="3200645" cy="1459767"/>
          </a:xfrm>
        </p:spPr>
        <p:txBody>
          <a:bodyPr anchor="t">
            <a:norm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None/>
              <a:defRPr lang="en-US" sz="14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3429000"/>
            <a:ext cx="3124200" cy="2667000"/>
          </a:xfrm>
        </p:spPr>
        <p:txBody>
          <a:bodyPr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457200"/>
            <a:ext cx="3124200" cy="2667000"/>
          </a:xfrm>
        </p:spPr>
        <p:txBody>
          <a:bodyPr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499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17C80-734E-4B79-9E3A-FA5C1D6F7175}" type="datetimeFigureOut">
              <a:rPr lang="id-ID" smtClean="0"/>
              <a:t>10/04/2020</a:t>
            </a:fld>
            <a:endParaRPr lang="id-ID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E6F8A6A-DB26-4229-BA43-AD4B93C9D313}" type="slidenum">
              <a:rPr lang="id-ID" smtClean="0"/>
              <a:t>‹#›</a:t>
            </a:fld>
            <a:endParaRPr lang="id-ID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75238"/>
            <a:ext cx="3581400" cy="411162"/>
          </a:xfrm>
        </p:spPr>
        <p:txBody>
          <a:bodyPr anchor="b">
            <a:noAutofit/>
          </a:bodyPr>
          <a:lstStyle>
            <a:lvl1pPr marL="0" indent="0" algn="ctr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675288"/>
            <a:ext cx="3581400" cy="2525112"/>
          </a:xfrm>
        </p:spPr>
        <p:txBody>
          <a:bodyPr anchor="t"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 baseline="0"/>
            </a:lvl4pPr>
            <a:lvl5pPr>
              <a:buFont typeface="Wingdings" pitchFamily="2" charset="2"/>
              <a:buChar char="§"/>
              <a:defRPr sz="1400"/>
            </a:lvl5pPr>
            <a:lvl6pPr>
              <a:buFont typeface="Wingdings" pitchFamily="2" charset="2"/>
              <a:buChar char="§"/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199" y="3429000"/>
            <a:ext cx="3581400" cy="411162"/>
          </a:xfrm>
        </p:spPr>
        <p:txBody>
          <a:bodyPr anchor="b">
            <a:noAutofit/>
          </a:bodyPr>
          <a:lstStyle>
            <a:lvl1pPr marL="0" indent="0" algn="ctr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199" y="3840162"/>
            <a:ext cx="3581400" cy="2515198"/>
          </a:xfrm>
        </p:spPr>
        <p:txBody>
          <a:bodyPr anchor="t"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499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17C80-734E-4B79-9E3A-FA5C1D6F7175}" type="datetimeFigureOut">
              <a:rPr lang="id-ID" smtClean="0"/>
              <a:t>10/04/2020</a:t>
            </a:fld>
            <a:endParaRPr lang="id-ID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E6F8A6A-DB26-4229-BA43-AD4B93C9D313}" type="slidenum">
              <a:rPr lang="id-ID" smtClean="0"/>
              <a:t>‹#›</a:t>
            </a:fld>
            <a:endParaRPr lang="id-ID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33800" y="457200"/>
            <a:ext cx="3962400" cy="571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17C80-734E-4B79-9E3A-FA5C1D6F7175}" type="datetimeFigureOut">
              <a:rPr lang="id-ID" smtClean="0"/>
              <a:t>10/04/2020</a:t>
            </a:fld>
            <a:endParaRPr lang="id-ID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E6F8A6A-DB26-4229-BA43-AD4B93C9D313}" type="slidenum">
              <a:rPr lang="id-ID" smtClean="0"/>
              <a:t>‹#›</a:t>
            </a:fld>
            <a:endParaRPr lang="id-ID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17C80-734E-4B79-9E3A-FA5C1D6F7175}" type="datetimeFigureOut">
              <a:rPr lang="id-ID" smtClean="0"/>
              <a:t>10/04/2020</a:t>
            </a:fld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E6F8A6A-DB26-4229-BA43-AD4B93C9D313}" type="slidenum">
              <a:rPr lang="id-ID" smtClean="0"/>
              <a:t>‹#›</a:t>
            </a:fld>
            <a:endParaRPr lang="id-ID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1600" y="1676400"/>
            <a:ext cx="2514600" cy="1874837"/>
          </a:xfrm>
        </p:spPr>
        <p:txBody>
          <a:bodyPr anchor="b">
            <a:normAutofit/>
          </a:bodyPr>
          <a:lstStyle>
            <a:lvl1pPr algn="r">
              <a:defRPr sz="2000" b="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76400"/>
            <a:ext cx="4700016" cy="3505200"/>
          </a:xfrm>
        </p:spPr>
        <p:txBody>
          <a:bodyPr>
            <a:normAutofit/>
          </a:bodyPr>
          <a:lstStyle>
            <a:lvl1pPr marL="228600" indent="-182880"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86400" y="3552372"/>
            <a:ext cx="2209800" cy="1629228"/>
          </a:xfrm>
        </p:spPr>
        <p:txBody>
          <a:bodyPr anchor="t">
            <a:normAutofit/>
          </a:bodyPr>
          <a:lstStyle>
            <a:lvl1pPr marL="0" indent="0" algn="r">
              <a:buNone/>
              <a:defRPr sz="12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17C80-734E-4B79-9E3A-FA5C1D6F7175}" type="datetimeFigureOut">
              <a:rPr lang="id-ID" smtClean="0"/>
              <a:t>10/04/2020</a:t>
            </a:fld>
            <a:endParaRPr lang="id-ID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E6F8A6A-DB26-4229-BA43-AD4B93C9D313}" type="slidenum">
              <a:rPr lang="id-ID" smtClean="0"/>
              <a:t>‹#›</a:t>
            </a:fld>
            <a:endParaRPr lang="id-ID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4800" y="1676400"/>
            <a:ext cx="4696967" cy="35052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5181600" y="1676400"/>
            <a:ext cx="2514600" cy="1875972"/>
          </a:xfrm>
        </p:spPr>
        <p:txBody>
          <a:bodyPr anchor="b">
            <a:normAutofit/>
          </a:bodyPr>
          <a:lstStyle>
            <a:lvl1pPr algn="r">
              <a:defRPr sz="2000" b="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2"/>
          </p:nvPr>
        </p:nvSpPr>
        <p:spPr>
          <a:xfrm>
            <a:off x="5486400" y="3552372"/>
            <a:ext cx="2209800" cy="1629228"/>
          </a:xfrm>
        </p:spPr>
        <p:txBody>
          <a:bodyPr anchor="t">
            <a:normAutofit/>
          </a:bodyPr>
          <a:lstStyle>
            <a:lvl1pPr marL="0" indent="0" algn="r">
              <a:buNone/>
              <a:defRPr sz="12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17C80-734E-4B79-9E3A-FA5C1D6F7175}" type="datetimeFigureOut">
              <a:rPr lang="id-ID" smtClean="0"/>
              <a:t>10/04/2020</a:t>
            </a:fld>
            <a:endParaRPr lang="id-ID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E6F8A6A-DB26-4229-BA43-AD4B93C9D313}" type="slidenum">
              <a:rPr lang="id-ID" smtClean="0"/>
              <a:t>‹#›</a:t>
            </a:fld>
            <a:endParaRPr lang="id-ID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phere2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8823693" y="0"/>
            <a:ext cx="320307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57200"/>
            <a:ext cx="3657600" cy="5714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7772400" y="6400800"/>
            <a:ext cx="533400" cy="152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E6F8A6A-DB26-4229-BA43-AD4B93C9D313}" type="slidenum">
              <a:rPr lang="id-ID" smtClean="0"/>
              <a:t>‹#›</a:t>
            </a:fld>
            <a:endParaRPr lang="id-ID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2"/>
          </p:nvPr>
        </p:nvSpPr>
        <p:spPr>
          <a:xfrm>
            <a:off x="4876801" y="6426201"/>
            <a:ext cx="2819399" cy="1269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BD17C80-734E-4B79-9E3A-FA5C1D6F7175}" type="datetimeFigureOut">
              <a:rPr lang="id-ID" smtClean="0"/>
              <a:t>10/04/2020</a:t>
            </a:fld>
            <a:endParaRPr lang="id-ID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4875213" y="6296248"/>
            <a:ext cx="2820987" cy="1524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r" defTabSz="914400" rtl="0" eaLnBrk="1" latinLnBrk="0" hangingPunct="1">
        <a:spcBef>
          <a:spcPct val="0"/>
        </a:spcBef>
        <a:buNone/>
        <a:defRPr sz="2800" kern="1200">
          <a:gradFill>
            <a:gsLst>
              <a:gs pos="0">
                <a:schemeClr val="tx1">
                  <a:lumMod val="50000"/>
                </a:schemeClr>
              </a:gs>
              <a:gs pos="61000">
                <a:schemeClr val="tx1"/>
              </a:gs>
            </a:gsLst>
            <a:lin ang="5400000" scaled="0"/>
          </a:gradFill>
          <a:effectLst/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8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2pPr>
      <a:lvl3pPr marL="59436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3pPr>
      <a:lvl4pPr marL="77724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4pPr>
      <a:lvl5pPr marL="96012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5pPr>
      <a:lvl6pPr marL="114300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32588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50876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69164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2656"/>
            <a:ext cx="3610744" cy="5839543"/>
          </a:xfrm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r>
              <a:rPr lang="id-ID" sz="2800" dirty="0" smtClean="0"/>
              <a:t>Sistem ekonomi adalah suatu cara yang diterima untuk mengorganisasikan produksi, menetapkan hak dan kebebasan kepemilikan , menggunakan sumberdaya produktif dan menentukan transaksi bisnis dalam suatu masyarakat.</a:t>
            </a:r>
          </a:p>
          <a:p>
            <a:r>
              <a:rPr lang="id-ID" sz="2800" dirty="0" smtClean="0"/>
              <a:t>Dengan demikian , tujuan sistem ekonomi adalah suatu usaha untuk mengatur pertukaran barang dan jasa yang bertujuan untuk meningkatkan kesejahteraan  rakyat.</a:t>
            </a:r>
            <a:endParaRPr lang="id-ID" sz="2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3151584" cy="5715000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id-ID" sz="3200" b="1" dirty="0" smtClean="0">
                <a:solidFill>
                  <a:srgbClr val="7030A0"/>
                </a:solidFill>
              </a:rPr>
              <a:t>Pengertian Sistem Ekonomi</a:t>
            </a:r>
            <a:br>
              <a:rPr lang="id-ID" sz="3200" b="1" dirty="0" smtClean="0">
                <a:solidFill>
                  <a:srgbClr val="7030A0"/>
                </a:solidFill>
              </a:rPr>
            </a:br>
            <a:r>
              <a:rPr lang="id-ID" sz="3200" b="1" dirty="0" smtClean="0">
                <a:solidFill>
                  <a:srgbClr val="FF0000"/>
                </a:solidFill>
              </a:rPr>
              <a:t>Pertemuan ke 3</a:t>
            </a:r>
            <a:endParaRPr lang="id-ID" sz="3200" b="1" dirty="0">
              <a:solidFill>
                <a:srgbClr val="FF0000"/>
              </a:solidFill>
            </a:endParaRPr>
          </a:p>
        </p:txBody>
      </p:sp>
      <p:sp>
        <p:nvSpPr>
          <p:cNvPr id="4" name="Right Arrow 3"/>
          <p:cNvSpPr/>
          <p:nvPr/>
        </p:nvSpPr>
        <p:spPr>
          <a:xfrm flipH="1" flipV="1">
            <a:off x="3932490" y="2742073"/>
            <a:ext cx="927542" cy="6869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410142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457200"/>
            <a:ext cx="3657600" cy="599613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r>
              <a:rPr lang="id-ID" sz="2400" b="1" dirty="0" smtClean="0">
                <a:solidFill>
                  <a:srgbClr val="C00000"/>
                </a:solidFill>
              </a:rPr>
              <a:t>WHAT</a:t>
            </a:r>
          </a:p>
          <a:p>
            <a:pPr marL="0" indent="0">
              <a:buNone/>
            </a:pPr>
            <a:r>
              <a:rPr lang="id-ID" sz="2400" dirty="0" smtClean="0">
                <a:solidFill>
                  <a:schemeClr val="tx1"/>
                </a:solidFill>
              </a:rPr>
              <a:t>Komoditas apa yang akan diproduksi</a:t>
            </a:r>
          </a:p>
          <a:p>
            <a:pPr marL="0" indent="0">
              <a:buNone/>
            </a:pPr>
            <a:r>
              <a:rPr lang="id-ID" sz="2400" dirty="0" smtClean="0">
                <a:solidFill>
                  <a:schemeClr val="tx1"/>
                </a:solidFill>
              </a:rPr>
              <a:t>Berapa jumlah komoditas yang diproduksi</a:t>
            </a:r>
          </a:p>
          <a:p>
            <a:pPr marL="0" indent="0">
              <a:buNone/>
            </a:pPr>
            <a:r>
              <a:rPr lang="id-ID" sz="2400" dirty="0" smtClean="0">
                <a:solidFill>
                  <a:schemeClr val="tx1"/>
                </a:solidFill>
              </a:rPr>
              <a:t>Berapa harga jual komoditas yang diproduksi</a:t>
            </a:r>
            <a:endParaRPr lang="id-ID" sz="24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id-ID" dirty="0">
              <a:solidFill>
                <a:schemeClr val="tx1"/>
              </a:solidFill>
            </a:endParaRPr>
          </a:p>
          <a:p>
            <a:r>
              <a:rPr lang="id-ID" sz="2400" b="1" dirty="0" smtClean="0">
                <a:solidFill>
                  <a:srgbClr val="FF0000"/>
                </a:solidFill>
              </a:rPr>
              <a:t>HOW </a:t>
            </a:r>
          </a:p>
          <a:p>
            <a:r>
              <a:rPr lang="id-ID" sz="2400" dirty="0" smtClean="0">
                <a:solidFill>
                  <a:schemeClr val="tx1"/>
                </a:solidFill>
              </a:rPr>
              <a:t>Bagaimana barang dan jasa itu dihasilkan</a:t>
            </a:r>
          </a:p>
          <a:p>
            <a:r>
              <a:rPr lang="id-ID" sz="2400" dirty="0" smtClean="0">
                <a:solidFill>
                  <a:schemeClr val="tx1"/>
                </a:solidFill>
              </a:rPr>
              <a:t>Siapa yang akan melakukan kegiatan produksi </a:t>
            </a:r>
          </a:p>
          <a:p>
            <a:r>
              <a:rPr lang="id-ID" sz="2400" dirty="0" smtClean="0">
                <a:solidFill>
                  <a:schemeClr val="tx1"/>
                </a:solidFill>
              </a:rPr>
              <a:t>Teknologi produksi  apa yang akan digunakan </a:t>
            </a:r>
          </a:p>
          <a:p>
            <a:r>
              <a:rPr lang="id-ID" sz="2400" dirty="0" smtClean="0">
                <a:solidFill>
                  <a:schemeClr val="tx1"/>
                </a:solidFill>
              </a:rPr>
              <a:t>Sumberdaya apa yang dibutuhkan untuk melakukan kegiatan produksi</a:t>
            </a:r>
            <a:endParaRPr lang="id-ID" sz="2400" b="1" dirty="0">
              <a:solidFill>
                <a:srgbClr val="FF0000"/>
              </a:solidFill>
            </a:endParaRPr>
          </a:p>
          <a:p>
            <a:endParaRPr lang="id-ID" sz="2400" b="1" dirty="0" smtClean="0">
              <a:solidFill>
                <a:srgbClr val="FF0000"/>
              </a:solidFill>
            </a:endParaRPr>
          </a:p>
          <a:p>
            <a:r>
              <a:rPr lang="id-ID" sz="2400" b="1" dirty="0" smtClean="0">
                <a:solidFill>
                  <a:srgbClr val="0070C0"/>
                </a:solidFill>
              </a:rPr>
              <a:t>FOR WHOM</a:t>
            </a:r>
          </a:p>
          <a:p>
            <a:r>
              <a:rPr lang="id-ID" sz="2400" dirty="0" smtClean="0">
                <a:solidFill>
                  <a:schemeClr val="tx1"/>
                </a:solidFill>
              </a:rPr>
              <a:t>Untuk siapa barang dan jasa tersebut diproduksi</a:t>
            </a:r>
          </a:p>
          <a:p>
            <a:r>
              <a:rPr lang="id-ID" sz="2400" dirty="0" smtClean="0">
                <a:solidFill>
                  <a:schemeClr val="tx1"/>
                </a:solidFill>
              </a:rPr>
              <a:t>Apakah distribusi pendapatan dan kekayaan berlangsung dengan adil</a:t>
            </a:r>
          </a:p>
          <a:p>
            <a:endParaRPr lang="id-ID" sz="2400" dirty="0">
              <a:solidFill>
                <a:schemeClr val="tx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860032" y="1079028"/>
            <a:ext cx="2819400" cy="4176464"/>
          </a:xfrm>
        </p:spPr>
        <p:txBody>
          <a:bodyPr/>
          <a:lstStyle/>
          <a:p>
            <a:r>
              <a:rPr lang="id-ID" b="1" dirty="0">
                <a:solidFill>
                  <a:srgbClr val="0070C0"/>
                </a:solidFill>
              </a:rPr>
              <a:t/>
            </a:r>
            <a:br>
              <a:rPr lang="id-ID" b="1" dirty="0">
                <a:solidFill>
                  <a:srgbClr val="0070C0"/>
                </a:solidFill>
              </a:rPr>
            </a:br>
            <a:r>
              <a:rPr lang="id-ID" b="1" dirty="0" smtClean="0">
                <a:solidFill>
                  <a:srgbClr val="0070C0"/>
                </a:solidFill>
              </a:rPr>
              <a:t>Permasalahan Pokok Ekonomi</a:t>
            </a:r>
            <a:endParaRPr lang="id-ID" b="1" dirty="0">
              <a:solidFill>
                <a:srgbClr val="0070C0"/>
              </a:solidFill>
            </a:endParaRPr>
          </a:p>
        </p:txBody>
      </p:sp>
      <p:sp>
        <p:nvSpPr>
          <p:cNvPr id="4" name="Right Arrow 3"/>
          <p:cNvSpPr/>
          <p:nvPr/>
        </p:nvSpPr>
        <p:spPr>
          <a:xfrm>
            <a:off x="4139952" y="2924944"/>
            <a:ext cx="1224134" cy="10801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33007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457200"/>
            <a:ext cx="4474840" cy="5714999"/>
          </a:xfrm>
          <a:ln>
            <a:solidFill>
              <a:schemeClr val="accent2"/>
            </a:solidFill>
          </a:ln>
        </p:spPr>
        <p:txBody>
          <a:bodyPr>
            <a:normAutofit fontScale="77500" lnSpcReduction="20000"/>
          </a:bodyPr>
          <a:lstStyle/>
          <a:p>
            <a:r>
              <a:rPr lang="id-ID" sz="2800" dirty="0" smtClean="0"/>
              <a:t>Sistem Ekonomi Pasar atau sistem ekonomi liberal ialah suatu sistem ekonomi yang menyerahkan seluruh kegiatan ekonomi sepenuhnya kepada mekanisme pasar.</a:t>
            </a:r>
          </a:p>
          <a:p>
            <a:r>
              <a:rPr lang="id-ID" sz="2800" dirty="0" smtClean="0"/>
              <a:t>Sistem Ekonomi Sosialis adalah sistem ekonomi yang diatur oleh negara  dan berlangsungnyaperekonomian menjadi tanggung jawab negara atau pemerintah pusat.</a:t>
            </a:r>
          </a:p>
          <a:p>
            <a:r>
              <a:rPr lang="id-ID" sz="2800" dirty="0" smtClean="0"/>
              <a:t>Sistem Ekonomi </a:t>
            </a:r>
            <a:r>
              <a:rPr lang="id-ID" sz="2800" dirty="0" smtClean="0"/>
              <a:t>Campuran adalah sistem ekonomi dengan mekanisme pasar tanpa campur tangan pemerintah(minimal )</a:t>
            </a:r>
            <a:endParaRPr lang="id-ID" sz="2800" dirty="0" smtClean="0"/>
          </a:p>
          <a:p>
            <a:r>
              <a:rPr lang="id-ID" sz="2800" dirty="0" smtClean="0"/>
              <a:t>Sistem Ekonomi </a:t>
            </a:r>
            <a:r>
              <a:rPr lang="id-ID" sz="2800" dirty="0" smtClean="0"/>
              <a:t>Syari’ah adalah  penerapan sistem ekonomi non ribawi.</a:t>
            </a:r>
            <a:endParaRPr lang="id-ID" sz="2800" dirty="0" smtClean="0"/>
          </a:p>
          <a:p>
            <a:endParaRPr lang="id-ID" sz="2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724128" y="1844824"/>
            <a:ext cx="2736304" cy="1944216"/>
          </a:xfrm>
          <a:solidFill>
            <a:schemeClr val="bg2"/>
          </a:solidFill>
        </p:spPr>
        <p:txBody>
          <a:bodyPr/>
          <a:lstStyle/>
          <a:p>
            <a:r>
              <a:rPr lang="id-ID" b="1" dirty="0" smtClean="0">
                <a:solidFill>
                  <a:srgbClr val="0070C0"/>
                </a:solidFill>
              </a:rPr>
              <a:t>Macam-macam Sistem Ekonomi</a:t>
            </a:r>
            <a:endParaRPr lang="id-ID" b="1" dirty="0">
              <a:solidFill>
                <a:srgbClr val="0070C0"/>
              </a:solidFill>
            </a:endParaRPr>
          </a:p>
        </p:txBody>
      </p:sp>
      <p:sp>
        <p:nvSpPr>
          <p:cNvPr id="4" name="Right Arrow 3"/>
          <p:cNvSpPr/>
          <p:nvPr/>
        </p:nvSpPr>
        <p:spPr>
          <a:xfrm>
            <a:off x="4932040" y="2780928"/>
            <a:ext cx="864096" cy="484632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438035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ln>
            <a:solidFill>
              <a:schemeClr val="accent2"/>
            </a:solidFill>
          </a:ln>
        </p:spPr>
        <p:txBody>
          <a:bodyPr>
            <a:normAutofit fontScale="92500" lnSpcReduction="10000"/>
          </a:bodyPr>
          <a:lstStyle/>
          <a:p>
            <a:r>
              <a:rPr lang="id-ID" sz="2400" dirty="0" smtClean="0"/>
              <a:t>Aktivitas dapat dilakukan oleh perusahaan  untuk melakukan akumulasi modal yang memungkinkan perusahaan itu meluaskan usaha</a:t>
            </a:r>
          </a:p>
          <a:p>
            <a:r>
              <a:rPr lang="id-ID" sz="2400" dirty="0" smtClean="0"/>
              <a:t>Kepemilikan swasta terhadap alat2/faktor2 produksi </a:t>
            </a:r>
          </a:p>
          <a:p>
            <a:r>
              <a:rPr lang="id-ID" sz="2400" dirty="0" smtClean="0"/>
              <a:t>Terdapat kebebasan utnuk berusaha dan bersaing</a:t>
            </a:r>
          </a:p>
          <a:p>
            <a:r>
              <a:rPr lang="id-ID" sz="2400" dirty="0" smtClean="0"/>
              <a:t>Para produsen menjual hasil produksinya dipasar yang bersaing/kompetitif</a:t>
            </a:r>
          </a:p>
          <a:p>
            <a:r>
              <a:rPr lang="id-ID" sz="2400" dirty="0" smtClean="0"/>
              <a:t>Aktivitas usahanyadengan tujuan memperoleh keuntungan maksimal</a:t>
            </a:r>
            <a:endParaRPr lang="id-ID" sz="2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ln>
            <a:solidFill>
              <a:schemeClr val="accent3"/>
            </a:solidFill>
          </a:ln>
        </p:spPr>
        <p:txBody>
          <a:bodyPr/>
          <a:lstStyle/>
          <a:p>
            <a:r>
              <a:rPr lang="id-ID" dirty="0" smtClean="0"/>
              <a:t>Ciri-ciri Sistem Ekonomi Pasar</a:t>
            </a:r>
            <a:endParaRPr lang="id-ID" dirty="0"/>
          </a:p>
        </p:txBody>
      </p:sp>
      <p:sp>
        <p:nvSpPr>
          <p:cNvPr id="4" name="Right Arrow 3"/>
          <p:cNvSpPr/>
          <p:nvPr/>
        </p:nvSpPr>
        <p:spPr>
          <a:xfrm flipH="1">
            <a:off x="4139952" y="2922334"/>
            <a:ext cx="720080" cy="268607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7490071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ln>
            <a:solidFill>
              <a:schemeClr val="accent4"/>
            </a:solidFill>
          </a:ln>
        </p:spPr>
        <p:txBody>
          <a:bodyPr>
            <a:normAutofit fontScale="92500" lnSpcReduction="10000"/>
          </a:bodyPr>
          <a:lstStyle/>
          <a:p>
            <a:r>
              <a:rPr lang="id-ID" sz="2400" dirty="0" smtClean="0"/>
              <a:t>Aktivitas didominasi oleh pemerintah</a:t>
            </a:r>
          </a:p>
          <a:p>
            <a:r>
              <a:rPr lang="id-ID" sz="2400" dirty="0" smtClean="0"/>
              <a:t>Kepemilikan terhadap alat2/faktor2produksi oleh negara</a:t>
            </a:r>
          </a:p>
          <a:p>
            <a:r>
              <a:rPr lang="id-ID" sz="2400" dirty="0" smtClean="0"/>
              <a:t>Pengambilan keputusan apa yang akan diproduksi,berapa banyak,bagaimana cara produksi dilakukan negara</a:t>
            </a:r>
          </a:p>
          <a:p>
            <a:r>
              <a:rPr lang="id-ID" sz="2400" dirty="0" smtClean="0"/>
              <a:t>Penggantian mekanisme pasar dengan perencanaan pusat</a:t>
            </a:r>
          </a:p>
          <a:p>
            <a:r>
              <a:rPr lang="id-ID" sz="2400" dirty="0" smtClean="0"/>
              <a:t>Produksi,distribusi,konsumsi, dan alokasi barang dan jasa ditetapkan oleh pemerintah melalui perencanaan berjangka(5 atau 8 tahun)</a:t>
            </a:r>
            <a:endParaRPr lang="id-ID" sz="2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ln>
            <a:solidFill>
              <a:srgbClr val="00B050"/>
            </a:solidFill>
          </a:ln>
        </p:spPr>
        <p:txBody>
          <a:bodyPr/>
          <a:lstStyle/>
          <a:p>
            <a:r>
              <a:rPr lang="id-ID" dirty="0" smtClean="0"/>
              <a:t>Ciri-ciri Sistem Ekonomi Sosialis</a:t>
            </a:r>
            <a:endParaRPr lang="id-ID" dirty="0"/>
          </a:p>
        </p:txBody>
      </p:sp>
      <p:sp>
        <p:nvSpPr>
          <p:cNvPr id="4" name="Right Arrow 3"/>
          <p:cNvSpPr/>
          <p:nvPr/>
        </p:nvSpPr>
        <p:spPr>
          <a:xfrm>
            <a:off x="4139952" y="3068960"/>
            <a:ext cx="864096" cy="484632"/>
          </a:xfrm>
          <a:prstGeom prst="rightArrow">
            <a:avLst>
              <a:gd name="adj1" fmla="val 32848"/>
              <a:gd name="adj2" fmla="val 50000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931792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ln>
            <a:solidFill>
              <a:srgbClr val="002060"/>
            </a:solidFill>
          </a:ln>
        </p:spPr>
        <p:txBody>
          <a:bodyPr>
            <a:normAutofit fontScale="77500" lnSpcReduction="20000"/>
          </a:bodyPr>
          <a:lstStyle/>
          <a:p>
            <a:r>
              <a:rPr lang="id-ID" sz="2400" dirty="0" smtClean="0"/>
              <a:t> Pemerintah maupun swasta memproduksidan mendistribusikan barang dan jasa. Pemerintah biasanya memainkan  peranan dalam mensuplai pertahanan,jalan, pendidikan,pensiun dan beberapa perawatan kesehatan.</a:t>
            </a:r>
          </a:p>
          <a:p>
            <a:r>
              <a:rPr lang="id-ID" sz="2400" dirty="0" smtClean="0"/>
              <a:t>Transaksi ekonomi terjadi melalui mekanisme pasar, tetapi masih ada campur tangan pemerintah</a:t>
            </a:r>
          </a:p>
          <a:p>
            <a:r>
              <a:rPr lang="id-ID" sz="2400" dirty="0" smtClean="0"/>
              <a:t>Pihak swasta memiliki kebebasan pada batasan yang sudah ditetapkan pemerintah</a:t>
            </a:r>
          </a:p>
          <a:p>
            <a:r>
              <a:rPr lang="id-ID" sz="2400" dirty="0" smtClean="0"/>
              <a:t>Pasar adalah bebas dan kompetitif , namun masih ada kontrol dari pemerintah</a:t>
            </a:r>
          </a:p>
          <a:p>
            <a:r>
              <a:rPr lang="id-ID" sz="2400" dirty="0" smtClean="0"/>
              <a:t>Perencanaa,peraturan &amp;penetapan kebijakan pada bidang ekonomi disusun oleh pemerintah</a:t>
            </a:r>
          </a:p>
          <a:p>
            <a:endParaRPr lang="id-ID" sz="2400" dirty="0" smtClean="0"/>
          </a:p>
          <a:p>
            <a:endParaRPr lang="id-ID" sz="2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262376" y="2276872"/>
            <a:ext cx="3054040" cy="1728192"/>
          </a:xfrm>
          <a:ln>
            <a:solidFill>
              <a:schemeClr val="accent4">
                <a:lumMod val="50000"/>
              </a:schemeClr>
            </a:solidFill>
          </a:ln>
        </p:spPr>
        <p:txBody>
          <a:bodyPr/>
          <a:lstStyle/>
          <a:p>
            <a:r>
              <a:rPr lang="id-ID" dirty="0" smtClean="0"/>
              <a:t>Ciri-ciri Ekonomi Campuran</a:t>
            </a:r>
            <a:endParaRPr lang="id-ID" dirty="0"/>
          </a:p>
        </p:txBody>
      </p:sp>
      <p:sp>
        <p:nvSpPr>
          <p:cNvPr id="4" name="Right Arrow 3"/>
          <p:cNvSpPr/>
          <p:nvPr/>
        </p:nvSpPr>
        <p:spPr>
          <a:xfrm>
            <a:off x="4139952" y="2852936"/>
            <a:ext cx="1122424" cy="772664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263416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ln>
            <a:solidFill>
              <a:schemeClr val="accent2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r>
              <a:rPr lang="id-ID" sz="2400" dirty="0" smtClean="0"/>
              <a:t>Sistem berbasis hukum Islam dalam menjalankan aktivitas ekonomi</a:t>
            </a:r>
          </a:p>
          <a:p>
            <a:r>
              <a:rPr lang="id-ID" sz="2400" dirty="0" smtClean="0"/>
              <a:t>Penerapan prinsip ekonomi non ribawi </a:t>
            </a:r>
          </a:p>
          <a:p>
            <a:r>
              <a:rPr lang="id-ID" sz="2400" dirty="0" smtClean="0"/>
              <a:t>Hak individu diakui namun diberi batasan</a:t>
            </a:r>
          </a:p>
          <a:p>
            <a:r>
              <a:rPr lang="id-ID" sz="2400" dirty="0" smtClean="0"/>
              <a:t>Hak umat atau masyarakat umum diakui dan diutamakan</a:t>
            </a:r>
          </a:p>
          <a:p>
            <a:r>
              <a:rPr lang="id-ID" sz="2400" dirty="0" smtClean="0"/>
              <a:t>Hak umat harus didahulukan dari hak individu, jika itu mendesak</a:t>
            </a:r>
            <a:endParaRPr lang="id-ID" sz="2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508104" y="2708920"/>
            <a:ext cx="2808312" cy="1728192"/>
          </a:xfrm>
          <a:ln>
            <a:solidFill>
              <a:srgbClr val="0070C0"/>
            </a:solidFill>
          </a:ln>
        </p:spPr>
        <p:txBody>
          <a:bodyPr/>
          <a:lstStyle/>
          <a:p>
            <a:r>
              <a:rPr lang="id-ID" dirty="0" smtClean="0"/>
              <a:t>Ciri-ciri Sistem Ekonomi Syari’ah</a:t>
            </a:r>
            <a:endParaRPr lang="id-ID" dirty="0"/>
          </a:p>
        </p:txBody>
      </p:sp>
      <p:sp>
        <p:nvSpPr>
          <p:cNvPr id="4" name="Right Arrow 3"/>
          <p:cNvSpPr/>
          <p:nvPr/>
        </p:nvSpPr>
        <p:spPr>
          <a:xfrm>
            <a:off x="4067944" y="3501008"/>
            <a:ext cx="1440160" cy="484632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66175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ln>
            <a:solidFill>
              <a:schemeClr val="accent3">
                <a:lumMod val="50000"/>
              </a:schemeClr>
            </a:solidFill>
          </a:ln>
        </p:spPr>
        <p:txBody>
          <a:bodyPr>
            <a:normAutofit fontScale="70000" lnSpcReduction="20000"/>
          </a:bodyPr>
          <a:lstStyle/>
          <a:p>
            <a:r>
              <a:rPr lang="id-ID" sz="2800" dirty="0" smtClean="0"/>
              <a:t>Sektor </a:t>
            </a:r>
            <a:r>
              <a:rPr lang="id-ID" sz="2800" dirty="0" smtClean="0"/>
              <a:t>Bisnis</a:t>
            </a:r>
          </a:p>
          <a:p>
            <a:r>
              <a:rPr lang="id-ID" sz="2400" dirty="0" smtClean="0"/>
              <a:t>Menggunakan hasil produksi dari perusahaan lain sebagai input produksi mereka(industri mobil menggunakan baja yang dihasilkan oleh pabrik peleburan baja)</a:t>
            </a:r>
            <a:endParaRPr lang="id-ID" sz="2400" dirty="0" smtClean="0"/>
          </a:p>
          <a:p>
            <a:r>
              <a:rPr lang="id-ID" sz="2800" dirty="0" smtClean="0"/>
              <a:t>Sektor Rumah </a:t>
            </a:r>
            <a:r>
              <a:rPr lang="id-ID" sz="2800" dirty="0" smtClean="0"/>
              <a:t>Tangga</a:t>
            </a:r>
          </a:p>
          <a:p>
            <a:r>
              <a:rPr lang="id-ID" sz="2400" dirty="0" smtClean="0"/>
              <a:t>Terdiri atas konsumen,secara perorangan maupun agregat yang menjadi pengguna berbagai barang dan jasa yang dihasilkan sektor perusahaan</a:t>
            </a:r>
            <a:endParaRPr lang="id-ID" sz="2400" dirty="0" smtClean="0"/>
          </a:p>
          <a:p>
            <a:r>
              <a:rPr lang="id-ID" sz="2800" dirty="0" smtClean="0"/>
              <a:t>Sektor </a:t>
            </a:r>
            <a:r>
              <a:rPr lang="id-ID" sz="2800" dirty="0" smtClean="0"/>
              <a:t>Pemerintah</a:t>
            </a:r>
          </a:p>
          <a:p>
            <a:r>
              <a:rPr lang="id-ID" sz="2800" dirty="0" smtClean="0"/>
              <a:t>Sebagai pembeli berbagai barang dan jasa yang dihasilkan sektor perusahaan</a:t>
            </a:r>
            <a:endParaRPr lang="id-ID" sz="2800" dirty="0" smtClean="0"/>
          </a:p>
          <a:p>
            <a:r>
              <a:rPr lang="id-ID" sz="2800" dirty="0" smtClean="0"/>
              <a:t>Sektor </a:t>
            </a:r>
            <a:r>
              <a:rPr lang="id-ID" sz="2800" dirty="0" smtClean="0"/>
              <a:t>Asing</a:t>
            </a:r>
          </a:p>
          <a:p>
            <a:r>
              <a:rPr lang="id-ID" sz="2800" dirty="0" smtClean="0"/>
              <a:t>Investor asing berperan dalam bisnis di Indonesia </a:t>
            </a:r>
            <a:endParaRPr lang="id-ID" sz="2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148064" y="2348880"/>
            <a:ext cx="2548136" cy="1080120"/>
          </a:xfrm>
          <a:ln>
            <a:solidFill>
              <a:schemeClr val="accent4">
                <a:lumMod val="75000"/>
              </a:schemeClr>
            </a:solidFill>
          </a:ln>
        </p:spPr>
        <p:txBody>
          <a:bodyPr/>
          <a:lstStyle/>
          <a:p>
            <a:r>
              <a:rPr lang="id-ID" dirty="0" smtClean="0"/>
              <a:t>Pelaku Ekonomi</a:t>
            </a:r>
            <a:endParaRPr lang="id-ID" dirty="0"/>
          </a:p>
        </p:txBody>
      </p:sp>
      <p:sp>
        <p:nvSpPr>
          <p:cNvPr id="4" name="Right Arrow 3"/>
          <p:cNvSpPr/>
          <p:nvPr/>
        </p:nvSpPr>
        <p:spPr>
          <a:xfrm>
            <a:off x="4139952" y="2780928"/>
            <a:ext cx="1050416" cy="484632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777884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3600" b="1" i="1" dirty="0" smtClean="0">
                <a:solidFill>
                  <a:srgbClr val="002060"/>
                </a:solidFill>
              </a:rPr>
              <a:t>TERIMAKASIH.</a:t>
            </a:r>
            <a:r>
              <a:rPr lang="id-ID" b="1" i="1" dirty="0" smtClean="0">
                <a:solidFill>
                  <a:srgbClr val="002060"/>
                </a:solidFill>
              </a:rPr>
              <a:t>.</a:t>
            </a:r>
            <a:r>
              <a:rPr lang="id-ID" dirty="0" smtClean="0"/>
              <a:t>...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09292851"/>
      </p:ext>
    </p:extLst>
  </p:cSld>
  <p:clrMapOvr>
    <a:masterClrMapping/>
  </p:clrMapOvr>
</p:sld>
</file>

<file path=ppt/theme/theme1.xml><?xml version="1.0" encoding="utf-8"?>
<a:theme xmlns:a="http://schemas.openxmlformats.org/drawingml/2006/main" name="Composite">
  <a:themeElements>
    <a:clrScheme name="Composite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Composit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ompos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5000"/>
                <a:satMod val="300000"/>
              </a:schemeClr>
            </a:gs>
            <a:gs pos="12000">
              <a:schemeClr val="phClr">
                <a:tint val="50000"/>
                <a:shade val="90000"/>
                <a:satMod val="250000"/>
              </a:schemeClr>
            </a:gs>
            <a:gs pos="100000">
              <a:schemeClr val="phClr">
                <a:tint val="85000"/>
                <a:shade val="75000"/>
                <a:satMod val="1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75000"/>
                <a:shade val="95000"/>
                <a:satMod val="175000"/>
              </a:schemeClr>
            </a:gs>
            <a:gs pos="12000">
              <a:schemeClr val="phClr">
                <a:tint val="90000"/>
                <a:shade val="90000"/>
                <a:satMod val="150000"/>
              </a:schemeClr>
            </a:gs>
            <a:gs pos="100000">
              <a:schemeClr val="phClr">
                <a:tint val="100000"/>
                <a:shade val="75000"/>
                <a:satMod val="150000"/>
              </a:schemeClr>
            </a:gs>
          </a:gsLst>
          <a:lin ang="16200000" scaled="1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freezing" dir="t">
              <a:rot lat="0" lon="0" rev="6000000"/>
            </a:lightRig>
          </a:scene3d>
          <a:sp3d contourW="12700" prstMaterial="dkEdge">
            <a:bevelT w="44450" h="25400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10000"/>
                <a:lumMod val="80000"/>
              </a:schemeClr>
            </a:gs>
            <a:gs pos="79000">
              <a:schemeClr val="phClr">
                <a:tint val="100000"/>
                <a:shade val="90000"/>
                <a:satMod val="105000"/>
                <a:lumMod val="100000"/>
              </a:schemeClr>
            </a:gs>
            <a:gs pos="100000">
              <a:schemeClr val="phClr">
                <a:tint val="95000"/>
                <a:shade val="100000"/>
                <a:satMod val="110000"/>
                <a:lumMod val="11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hade val="100000"/>
                <a:satMod val="100000"/>
                <a:lumMod val="110000"/>
              </a:schemeClr>
            </a:gs>
            <a:gs pos="83000">
              <a:schemeClr val="phClr">
                <a:shade val="75000"/>
                <a:satMod val="200000"/>
              </a:schemeClr>
            </a:gs>
            <a:gs pos="100000">
              <a:schemeClr val="phClr">
                <a:shade val="90000"/>
                <a:satMod val="200000"/>
              </a:schemeClr>
            </a:gs>
          </a:gsLst>
          <a:path path="circle">
            <a:fillToRect l="75000" t="100000" b="3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Composite</Template>
  <TotalTime>160</TotalTime>
  <Words>454</Words>
  <Application>Microsoft Office PowerPoint</Application>
  <PresentationFormat>On-screen Show (4:3)</PresentationFormat>
  <Paragraphs>57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Composite</vt:lpstr>
      <vt:lpstr>Pengertian Sistem Ekonomi Pertemuan ke 3</vt:lpstr>
      <vt:lpstr> Permasalahan Pokok Ekonomi</vt:lpstr>
      <vt:lpstr>Macam-macam Sistem Ekonomi</vt:lpstr>
      <vt:lpstr>Ciri-ciri Sistem Ekonomi Pasar</vt:lpstr>
      <vt:lpstr>Ciri-ciri Sistem Ekonomi Sosialis</vt:lpstr>
      <vt:lpstr>Ciri-ciri Ekonomi Campuran</vt:lpstr>
      <vt:lpstr>Ciri-ciri Sistem Ekonomi Syari’ah</vt:lpstr>
      <vt:lpstr>Pelaku Ekonomi</vt:lpstr>
      <vt:lpstr>TERIMAKASIH.....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Pengertian Sistem Ekonomi Pertemuan ke 3</dc:title>
  <dc:creator>Bunda Mieke</dc:creator>
  <cp:lastModifiedBy>Bunda Mieke</cp:lastModifiedBy>
  <cp:revision>17</cp:revision>
  <dcterms:created xsi:type="dcterms:W3CDTF">2020-04-08T07:55:12Z</dcterms:created>
  <dcterms:modified xsi:type="dcterms:W3CDTF">2020-04-10T00:21:51Z</dcterms:modified>
</cp:coreProperties>
</file>