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88" r:id="rId3"/>
    <p:sldId id="259" r:id="rId4"/>
    <p:sldId id="303" r:id="rId5"/>
    <p:sldId id="289" r:id="rId6"/>
    <p:sldId id="304" r:id="rId7"/>
    <p:sldId id="305" r:id="rId8"/>
    <p:sldId id="294" r:id="rId9"/>
    <p:sldId id="299" r:id="rId10"/>
  </p:sldIdLst>
  <p:sldSz cx="9144000" cy="6858000" type="screen4x3"/>
  <p:notesSz cx="7077075" cy="9004300"/>
  <p:custDataLst>
    <p:tags r:id="rId13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737" autoAdjust="0"/>
  </p:normalViewPr>
  <p:slideViewPr>
    <p:cSldViewPr>
      <p:cViewPr varScale="1">
        <p:scale>
          <a:sx n="76" d="100"/>
          <a:sy n="76" d="100"/>
        </p:scale>
        <p:origin x="408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2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7050" cy="4508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438" y="0"/>
            <a:ext cx="3067050" cy="4508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3140E434-F6D3-40EE-B91E-860BC20DFFB9}" type="datetimeFigureOut">
              <a:rPr lang="en-US"/>
              <a:pPr>
                <a:defRPr/>
              </a:pPr>
              <a:t>10/10/2025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551863"/>
            <a:ext cx="3067050" cy="4508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438" y="8551863"/>
            <a:ext cx="3067050" cy="4508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9678245C-731B-4943-8647-0E0AD22701A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7050" cy="4508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438" y="0"/>
            <a:ext cx="3067050" cy="4508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3417E957-DE46-4939-9906-A75A5054DA6D}" type="datetimeFigureOut">
              <a:rPr lang="en-US"/>
              <a:pPr>
                <a:defRPr/>
              </a:pPr>
              <a:t>10/10/2025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87463" y="674688"/>
            <a:ext cx="4502150" cy="3376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8025" y="4276725"/>
            <a:ext cx="5661025" cy="40528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551863"/>
            <a:ext cx="3067050" cy="4508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438" y="8551863"/>
            <a:ext cx="3067050" cy="4508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fld id="{93B2D357-075E-42BA-837D-3A1A085339F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A3C1E29-7108-440F-AEBA-F22206267EC9}" type="slidenum">
              <a:rPr lang="en-US" altLang="en-US"/>
              <a:pPr/>
              <a:t>1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06B6845-F951-42DC-9DD9-B6A53E403602}" type="slidenum">
              <a:rPr lang="en-US" altLang="en-US"/>
              <a:pPr/>
              <a:t>4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d-ID"/>
              <a:t>11/08/2011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Kecerdasan Buatan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D0F176-45B5-4886-AA71-07EDD2063BD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d-ID"/>
              <a:t>11/08/2011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Kecerdasan Buatan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257E1A-B319-48B0-98F1-8985A8154BE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d-ID"/>
              <a:t>11/08/2011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Kecerdasan Buatan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937330-DBAC-4FCE-BA6F-0F18E781C04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d-ID"/>
              <a:t>11/08/2011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Kecerdasan Buatan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4EB81A-0987-456B-96C0-567528A32D6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d-ID"/>
              <a:t>11/08/2011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Kecerdasan Buatan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378F56-0B53-43D9-8461-6D954B3B9A3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d-ID"/>
              <a:t>11/08/2011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Kecerdasan Buatan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8FF056-D010-4B75-BB93-27E4D27DE29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d-ID"/>
              <a:t>11/08/2011</a:t>
            </a: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Kecerdasan Buatan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9B2626-8401-4C34-A34D-21EF5AE1518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d-ID"/>
              <a:t>11/08/2011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Kecerdasan Buatan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3C0EB5-0C47-4EF4-870D-672AEBC7005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d-ID"/>
              <a:t>11/08/2011</a:t>
            </a: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Kecerdasan Buatan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988593-EBF4-43DE-8BD7-D420BA634B3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d-ID"/>
              <a:t>11/08/2011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Kecerdasan Buatan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075F1B-16B1-44B5-BA07-D860DBFF835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d-ID"/>
              <a:t>11/08/2011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Kecerdasan Buatan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F43478-55BB-4465-8DA9-B4F80634B49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id-ID"/>
              <a:t>11/08/2011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Kecerdasan Buatan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FEAC96C-00D0-4616-B1B4-C8CD3E9CF33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3"/>
          <p:cNvSpPr>
            <a:spLocks noGrp="1"/>
          </p:cNvSpPr>
          <p:nvPr>
            <p:ph type="ctrTitle"/>
          </p:nvPr>
        </p:nvSpPr>
        <p:spPr>
          <a:xfrm>
            <a:off x="30163" y="3933825"/>
            <a:ext cx="8686800" cy="1643063"/>
          </a:xfrm>
        </p:spPr>
        <p:txBody>
          <a:bodyPr/>
          <a:lstStyle/>
          <a:p>
            <a:pPr>
              <a:defRPr/>
            </a:pPr>
            <a:r>
              <a:rPr lang="en-US" altLang="en-US" sz="3600" dirty="0"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3600" dirty="0" err="1">
                <a:latin typeface="+mn-lt"/>
              </a:rPr>
              <a:t>Kode</a:t>
            </a:r>
            <a:r>
              <a:rPr lang="en-US" altLang="en-US" sz="3600" dirty="0">
                <a:latin typeface="+mn-lt"/>
              </a:rPr>
              <a:t> MK/SKS : </a:t>
            </a:r>
            <a:r>
              <a:rPr lang="en-US" sz="3600" dirty="0">
                <a:latin typeface="+mn-lt"/>
              </a:rPr>
              <a:t>MTI193308</a:t>
            </a:r>
            <a:r>
              <a:rPr lang="en-US" altLang="en-US" sz="3600" dirty="0">
                <a:latin typeface="+mn-lt"/>
              </a:rPr>
              <a:t>/3</a:t>
            </a:r>
            <a:endParaRPr lang="en-US" altLang="en-US" sz="3600" dirty="0">
              <a:latin typeface="+mn-lt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000240"/>
            <a:ext cx="914400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  <a:reflection blurRad="6350" stA="50000" endA="300" endPos="50000" dist="29997" dir="5400000" sy="-100000" algn="bl" rotWithShape="0"/>
                </a:effectLst>
                <a:latin typeface="Arial" panose="020B0604020202020204" pitchFamily="34" charset="0"/>
                <a:cs typeface="Arial" pitchFamily="34" charset="0"/>
              </a:rPr>
              <a:t>IT GOVERNANCE</a:t>
            </a:r>
          </a:p>
        </p:txBody>
      </p:sp>
      <p:sp>
        <p:nvSpPr>
          <p:cNvPr id="4100" name="Slide Number Placeholder 1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15B8BBD-9FD5-4092-A276-F21288F6BF3F}" type="slidenum">
              <a:rPr lang="en-US" altLang="en-US"/>
              <a:pPr/>
              <a:t>1</a:t>
            </a:fld>
            <a:endParaRPr lang="en-US" altLang="en-US"/>
          </a:p>
        </p:txBody>
      </p:sp>
      <p:pic>
        <p:nvPicPr>
          <p:cNvPr id="4101" name="Picture 8" descr="Logo Darmajaya_Vertical 01"/>
          <p:cNvPicPr>
            <a:picLocks noChangeAspect="1" noChangeArrowheads="1"/>
          </p:cNvPicPr>
          <p:nvPr/>
        </p:nvPicPr>
        <p:blipFill>
          <a:blip r:embed="rId5"/>
          <a:srcRect l="12694" t="6795" r="12306" b="27747"/>
          <a:stretch>
            <a:fillRect/>
          </a:stretch>
        </p:blipFill>
        <p:spPr bwMode="auto">
          <a:xfrm>
            <a:off x="7620000" y="115888"/>
            <a:ext cx="1344613" cy="1335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Box 3"/>
          <p:cNvSpPr txBox="1">
            <a:spLocks noChangeArrowheads="1"/>
          </p:cNvSpPr>
          <p:nvPr/>
        </p:nvSpPr>
        <p:spPr bwMode="auto">
          <a:xfrm>
            <a:off x="2771775" y="404813"/>
            <a:ext cx="410368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en-US" sz="3600" b="1">
                <a:cs typeface="Arial" charset="0"/>
              </a:rPr>
              <a:t>IT Governance</a:t>
            </a:r>
          </a:p>
        </p:txBody>
      </p:sp>
      <p:sp>
        <p:nvSpPr>
          <p:cNvPr id="6147" name="Slide Number Placeholder 1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5C8C877-A9B1-48DC-AD69-A47B17813DE7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6148" name="Content Placeholder 7"/>
          <p:cNvSpPr>
            <a:spLocks noGrp="1"/>
          </p:cNvSpPr>
          <p:nvPr>
            <p:ph idx="1"/>
          </p:nvPr>
        </p:nvSpPr>
        <p:spPr>
          <a:xfrm>
            <a:off x="492125" y="1484313"/>
            <a:ext cx="8229600" cy="3043237"/>
          </a:xfrm>
        </p:spPr>
        <p:txBody>
          <a:bodyPr/>
          <a:lstStyle/>
          <a:p>
            <a:pPr marL="514350" indent="-514350" eaLnBrk="1" hangingPunct="1"/>
            <a:r>
              <a:rPr lang="id-ID" altLang="en-US" sz="2800">
                <a:latin typeface="Arial" charset="0"/>
                <a:cs typeface="Arial" charset="0"/>
              </a:rPr>
              <a:t>Capaian Pembelajaran Matakuliah</a:t>
            </a:r>
            <a:endParaRPr lang="en-GB" altLang="en-US" sz="2800">
              <a:latin typeface="Arial" charset="0"/>
              <a:cs typeface="Arial" charset="0"/>
            </a:endParaRPr>
          </a:p>
          <a:p>
            <a:pPr marL="514350" indent="-514350" eaLnBrk="1" hangingPunct="1"/>
            <a:r>
              <a:rPr lang="id-ID" altLang="en-US" sz="2800">
                <a:latin typeface="Arial" charset="0"/>
                <a:cs typeface="Arial" charset="0"/>
              </a:rPr>
              <a:t>Penilaian </a:t>
            </a:r>
            <a:endParaRPr lang="en-GB" altLang="en-US" sz="2800">
              <a:latin typeface="Arial" charset="0"/>
              <a:cs typeface="Arial" charset="0"/>
            </a:endParaRPr>
          </a:p>
          <a:p>
            <a:pPr marL="514350" indent="-514350" eaLnBrk="1" hangingPunct="1"/>
            <a:r>
              <a:rPr lang="id-ID" altLang="en-US" sz="2800">
                <a:latin typeface="Arial" charset="0"/>
                <a:cs typeface="Arial" charset="0"/>
              </a:rPr>
              <a:t>Silabus</a:t>
            </a:r>
          </a:p>
          <a:p>
            <a:pPr marL="514350" indent="-514350" eaLnBrk="1" hangingPunct="1"/>
            <a:r>
              <a:rPr lang="id-ID" altLang="en-US" sz="2800">
                <a:latin typeface="Arial" charset="0"/>
                <a:cs typeface="Arial" charset="0"/>
              </a:rPr>
              <a:t>Referensi</a:t>
            </a:r>
            <a:endParaRPr lang="en-GB" altLang="en-US" sz="280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Content Placeholder 2"/>
          <p:cNvSpPr>
            <a:spLocks noGrp="1"/>
          </p:cNvSpPr>
          <p:nvPr>
            <p:ph idx="1"/>
          </p:nvPr>
        </p:nvSpPr>
        <p:spPr>
          <a:xfrm>
            <a:off x="465138" y="1557338"/>
            <a:ext cx="8229600" cy="3230562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>
                <a:latin typeface="Arial" charset="0"/>
                <a:cs typeface="Arial" charset="0"/>
              </a:rPr>
              <a:t>Mampu memahami dan bisa memaparkan pentingnya IT Governance, pengukuran kinerja pada IT Governance, implementasi, audit, keamanan informasi, dan mengeloka investasi IT.</a:t>
            </a:r>
          </a:p>
        </p:txBody>
      </p:sp>
      <p:sp>
        <p:nvSpPr>
          <p:cNvPr id="7171" name="TextBox 3"/>
          <p:cNvSpPr txBox="1">
            <a:spLocks noChangeArrowheads="1"/>
          </p:cNvSpPr>
          <p:nvPr/>
        </p:nvSpPr>
        <p:spPr bwMode="auto">
          <a:xfrm>
            <a:off x="900113" y="477838"/>
            <a:ext cx="77438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id-ID" altLang="en-US" sz="3600" b="1">
                <a:cs typeface="Arial" charset="0"/>
              </a:rPr>
              <a:t>Capaian Pembelajaran Matakuliah</a:t>
            </a:r>
            <a:endParaRPr lang="en-US" altLang="en-US" sz="3600" b="1">
              <a:cs typeface="Arial" charset="0"/>
            </a:endParaRPr>
          </a:p>
        </p:txBody>
      </p:sp>
      <p:sp>
        <p:nvSpPr>
          <p:cNvPr id="7172" name="Slide Number Placeholder 1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4D2CCC0-1D44-4257-ACC0-16CC16A9C53E}" type="slidenum">
              <a:rPr lang="en-US" altLang="en-US"/>
              <a:pPr/>
              <a:t>3</a:t>
            </a:fld>
            <a:endParaRPr lang="en-US" altLang="en-US"/>
          </a:p>
        </p:txBody>
      </p:sp>
    </p:spTree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Content Placeholder 2"/>
          <p:cNvSpPr>
            <a:spLocks noGrp="1"/>
          </p:cNvSpPr>
          <p:nvPr>
            <p:ph idx="1"/>
          </p:nvPr>
        </p:nvSpPr>
        <p:spPr>
          <a:xfrm>
            <a:off x="450850" y="1484783"/>
            <a:ext cx="8229600" cy="4354041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Membentuk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kelompok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jumlah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2</a:t>
            </a:r>
            <a:r>
              <a:rPr lang="id-ID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orang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Tugas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ada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2 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jenis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yaitu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tugas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kelompok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tugas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Individu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8195" name="TextBox 3"/>
          <p:cNvSpPr txBox="1">
            <a:spLocks noChangeArrowheads="1"/>
          </p:cNvSpPr>
          <p:nvPr/>
        </p:nvSpPr>
        <p:spPr bwMode="auto">
          <a:xfrm>
            <a:off x="0" y="471488"/>
            <a:ext cx="9144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altLang="en-US" sz="4000" dirty="0">
                <a:cs typeface="Arial" charset="0"/>
              </a:rPr>
              <a:t>ATURAN</a:t>
            </a:r>
            <a:endParaRPr lang="en-US" altLang="en-US" sz="4000" b="1" dirty="0">
              <a:cs typeface="Arial" charset="0"/>
            </a:endParaRPr>
          </a:p>
        </p:txBody>
      </p:sp>
      <p:sp>
        <p:nvSpPr>
          <p:cNvPr id="8196" name="Slide Number Placeholder 1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55F564B-58EF-4503-972C-CF19D2ABE020}" type="slidenum">
              <a:rPr lang="en-US" altLang="en-US"/>
              <a:pPr/>
              <a:t>4</a:t>
            </a:fld>
            <a:endParaRPr lang="en-US" altLang="en-US"/>
          </a:p>
        </p:txBody>
      </p:sp>
    </p:spTree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TextBox 3"/>
          <p:cNvSpPr txBox="1">
            <a:spLocks noChangeArrowheads="1"/>
          </p:cNvSpPr>
          <p:nvPr/>
        </p:nvSpPr>
        <p:spPr bwMode="auto">
          <a:xfrm>
            <a:off x="2195513" y="404813"/>
            <a:ext cx="564356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id-ID" altLang="en-US" sz="3600">
                <a:cs typeface="Arial" charset="0"/>
              </a:rPr>
              <a:t>KOMPONEN PENILAIAN</a:t>
            </a:r>
            <a:endParaRPr lang="en-US" altLang="en-US" sz="3600" b="1">
              <a:cs typeface="Arial" charset="0"/>
            </a:endParaRPr>
          </a:p>
        </p:txBody>
      </p:sp>
      <p:sp>
        <p:nvSpPr>
          <p:cNvPr id="10244" name="Slide Number Placeholder 1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BC25483-ED73-49C9-BC31-424F060EB4FA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2" name="AutoShape 2">
            <a:extLst>
              <a:ext uri="{FF2B5EF4-FFF2-40B4-BE49-F238E27FC236}">
                <a16:creationId xmlns:a16="http://schemas.microsoft.com/office/drawing/2014/main" id="{C522EE72-1C24-402E-4617-7E5FE36F52B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163EE1A3-6AC8-C8A4-33CC-964F529163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3769" y="1593056"/>
            <a:ext cx="7256462" cy="3671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Content Placeholder 2"/>
          <p:cNvSpPr>
            <a:spLocks noGrp="1"/>
          </p:cNvSpPr>
          <p:nvPr>
            <p:ph idx="1"/>
          </p:nvPr>
        </p:nvSpPr>
        <p:spPr>
          <a:xfrm>
            <a:off x="457200" y="1285875"/>
            <a:ext cx="8229600" cy="5070475"/>
          </a:xfrm>
        </p:spPr>
        <p:txBody>
          <a:bodyPr/>
          <a:lstStyle/>
          <a:p>
            <a:pPr marL="285750" lvl="2" indent="-285750"/>
            <a:r>
              <a:rPr lang="en-US" altLang="en-US" sz="2800" dirty="0" err="1"/>
              <a:t>Presentasi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hasil</a:t>
            </a:r>
            <a:r>
              <a:rPr lang="en-US" altLang="en-US" sz="2800" dirty="0"/>
              <a:t> </a:t>
            </a:r>
            <a:r>
              <a:rPr lang="en-US" altLang="en-US" sz="2800" dirty="0" err="1"/>
              <a:t>dari</a:t>
            </a:r>
            <a:r>
              <a:rPr lang="en-US" altLang="en-US" sz="2800" dirty="0"/>
              <a:t> </a:t>
            </a:r>
            <a:r>
              <a:rPr lang="id-ID" altLang="en-US" sz="2800" dirty="0"/>
              <a:t>review </a:t>
            </a:r>
            <a:r>
              <a:rPr lang="en-US" altLang="en-US" sz="2800" dirty="0"/>
              <a:t>2 paper (</a:t>
            </a:r>
            <a:r>
              <a:rPr lang="id-ID" altLang="en-US" sz="2800" dirty="0"/>
              <a:t>j</a:t>
            </a:r>
            <a:r>
              <a:rPr lang="en-US" altLang="en-US" sz="2800" dirty="0"/>
              <a:t>o</a:t>
            </a:r>
            <a:r>
              <a:rPr lang="id-ID" altLang="en-US" sz="2800" dirty="0"/>
              <a:t>urnal</a:t>
            </a:r>
            <a:r>
              <a:rPr lang="en-US" altLang="en-US" sz="2800" dirty="0"/>
              <a:t>/conference International) </a:t>
            </a:r>
            <a:r>
              <a:rPr lang="id-ID" altLang="en-US" sz="2800" dirty="0"/>
              <a:t>tentang </a:t>
            </a:r>
            <a:r>
              <a:rPr lang="en-US" altLang="en-US" sz="2800" dirty="0"/>
              <a:t>IT Governance </a:t>
            </a:r>
          </a:p>
          <a:p>
            <a:pPr marL="914400" lvl="3" indent="-457200">
              <a:buFontTx/>
              <a:buChar char="-"/>
            </a:pPr>
            <a:r>
              <a:rPr lang="en-US" altLang="en-US" sz="2400" dirty="0" err="1"/>
              <a:t>Latar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belakang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masalah</a:t>
            </a:r>
            <a:r>
              <a:rPr lang="en-US" altLang="en-US" sz="2400" dirty="0"/>
              <a:t> </a:t>
            </a:r>
          </a:p>
          <a:p>
            <a:pPr marL="914400" lvl="3" indent="-457200">
              <a:buFontTx/>
              <a:buChar char="-"/>
            </a:pPr>
            <a:r>
              <a:rPr lang="en-US" altLang="en-US" sz="2400" dirty="0" err="1"/>
              <a:t>Kontribusinya</a:t>
            </a:r>
            <a:endParaRPr lang="en-US" altLang="en-US" sz="2400" dirty="0"/>
          </a:p>
          <a:p>
            <a:pPr marL="914400" lvl="3" indent="-457200">
              <a:buFontTx/>
              <a:buChar char="-"/>
            </a:pPr>
            <a:r>
              <a:rPr lang="en-US" altLang="en-US" sz="2400" dirty="0" err="1">
                <a:sym typeface="Wingdings" pitchFamily="2" charset="2"/>
              </a:rPr>
              <a:t>Cari</a:t>
            </a:r>
            <a:r>
              <a:rPr lang="en-US" altLang="en-US" sz="2400" dirty="0">
                <a:sym typeface="Wingdings" pitchFamily="2" charset="2"/>
              </a:rPr>
              <a:t> gap </a:t>
            </a:r>
            <a:r>
              <a:rPr lang="en-US" altLang="en-US" sz="2400" dirty="0" err="1">
                <a:sym typeface="Wingdings" pitchFamily="2" charset="2"/>
              </a:rPr>
              <a:t>dari</a:t>
            </a:r>
            <a:r>
              <a:rPr lang="en-US" altLang="en-US" sz="2400" dirty="0">
                <a:sym typeface="Wingdings" pitchFamily="2" charset="2"/>
              </a:rPr>
              <a:t> </a:t>
            </a:r>
            <a:r>
              <a:rPr lang="en-US" altLang="en-US" sz="2400" dirty="0" err="1">
                <a:sym typeface="Wingdings" pitchFamily="2" charset="2"/>
              </a:rPr>
              <a:t>penelitian-penelitian</a:t>
            </a:r>
            <a:r>
              <a:rPr lang="en-US" altLang="en-US" sz="2400" dirty="0">
                <a:sym typeface="Wingdings" pitchFamily="2" charset="2"/>
              </a:rPr>
              <a:t> </a:t>
            </a:r>
            <a:r>
              <a:rPr lang="en-US" altLang="en-US" sz="2400" dirty="0" err="1">
                <a:sym typeface="Wingdings" pitchFamily="2" charset="2"/>
              </a:rPr>
              <a:t>sebelumnya</a:t>
            </a:r>
            <a:endParaRPr lang="en-US" altLang="en-US" sz="2400" dirty="0">
              <a:sym typeface="Wingdings" pitchFamily="2" charset="2"/>
            </a:endParaRPr>
          </a:p>
          <a:p>
            <a:pPr marL="914400" lvl="3" indent="-457200">
              <a:buFontTx/>
              <a:buChar char="-"/>
            </a:pPr>
            <a:r>
              <a:rPr lang="en-US" altLang="en-US" sz="2400" dirty="0" err="1">
                <a:sym typeface="Wingdings" pitchFamily="2" charset="2"/>
              </a:rPr>
              <a:t>Metode</a:t>
            </a:r>
            <a:r>
              <a:rPr lang="en-US" altLang="en-US" sz="2400" dirty="0">
                <a:sym typeface="Wingdings" pitchFamily="2" charset="2"/>
              </a:rPr>
              <a:t> yang </a:t>
            </a:r>
            <a:r>
              <a:rPr lang="en-US" altLang="en-US" sz="2400" dirty="0" err="1">
                <a:sym typeface="Wingdings" pitchFamily="2" charset="2"/>
              </a:rPr>
              <a:t>diusulkan</a:t>
            </a:r>
            <a:r>
              <a:rPr lang="en-US" altLang="en-US" sz="2400" dirty="0">
                <a:sym typeface="Wingdings" pitchFamily="2" charset="2"/>
              </a:rPr>
              <a:t> (</a:t>
            </a:r>
            <a:r>
              <a:rPr lang="en-US" altLang="en-US" sz="2400" dirty="0" err="1">
                <a:sym typeface="Wingdings" pitchFamily="2" charset="2"/>
              </a:rPr>
              <a:t>untuk</a:t>
            </a:r>
            <a:r>
              <a:rPr lang="en-US" altLang="en-US" sz="2400" dirty="0">
                <a:sym typeface="Wingdings" pitchFamily="2" charset="2"/>
              </a:rPr>
              <a:t> </a:t>
            </a:r>
            <a:r>
              <a:rPr lang="en-US" altLang="en-US" sz="2400" dirty="0" err="1">
                <a:sym typeface="Wingdings" pitchFamily="2" charset="2"/>
              </a:rPr>
              <a:t>menyelesaikan</a:t>
            </a:r>
            <a:r>
              <a:rPr lang="en-US" altLang="en-US" sz="2400" dirty="0">
                <a:sym typeface="Wingdings" pitchFamily="2" charset="2"/>
              </a:rPr>
              <a:t> gap)</a:t>
            </a:r>
          </a:p>
          <a:p>
            <a:pPr marL="914400" lvl="3" indent="-457200">
              <a:buFontTx/>
              <a:buChar char="-"/>
            </a:pPr>
            <a:r>
              <a:rPr lang="en-US" altLang="en-US" sz="2400" dirty="0" err="1">
                <a:sym typeface="Wingdings" pitchFamily="2" charset="2"/>
              </a:rPr>
              <a:t>Hasil</a:t>
            </a:r>
            <a:endParaRPr lang="en-US" altLang="en-US" sz="2400" dirty="0">
              <a:sym typeface="Wingdings" pitchFamily="2" charset="2"/>
            </a:endParaRPr>
          </a:p>
          <a:p>
            <a:pPr marL="914400" lvl="3" indent="-457200">
              <a:buFontTx/>
              <a:buChar char="-"/>
            </a:pPr>
            <a:r>
              <a:rPr lang="en-US" altLang="en-US" sz="2400" dirty="0" err="1">
                <a:sym typeface="Wingdings" pitchFamily="2" charset="2"/>
              </a:rPr>
              <a:t>Kelebihan</a:t>
            </a:r>
            <a:r>
              <a:rPr lang="en-US" altLang="en-US" sz="2400" dirty="0">
                <a:sym typeface="Wingdings" pitchFamily="2" charset="2"/>
              </a:rPr>
              <a:t> </a:t>
            </a:r>
            <a:r>
              <a:rPr lang="en-US" altLang="en-US" sz="2400" dirty="0" err="1">
                <a:sym typeface="Wingdings" pitchFamily="2" charset="2"/>
              </a:rPr>
              <a:t>dan</a:t>
            </a:r>
            <a:r>
              <a:rPr lang="en-US" altLang="en-US" sz="2400" dirty="0">
                <a:sym typeface="Wingdings" pitchFamily="2" charset="2"/>
              </a:rPr>
              <a:t> </a:t>
            </a:r>
            <a:r>
              <a:rPr lang="en-US" altLang="en-US" sz="2400" dirty="0" err="1">
                <a:sym typeface="Wingdings" pitchFamily="2" charset="2"/>
              </a:rPr>
              <a:t>kelemahan</a:t>
            </a:r>
            <a:endParaRPr lang="en-US" altLang="en-US" sz="2400" dirty="0">
              <a:sym typeface="Wingdings" pitchFamily="2" charset="2"/>
            </a:endParaRPr>
          </a:p>
          <a:p>
            <a:pPr marL="914400" lvl="3" indent="-457200">
              <a:buFontTx/>
              <a:buChar char="-"/>
            </a:pPr>
            <a:r>
              <a:rPr lang="en-US" altLang="en-US" sz="2400" dirty="0" err="1">
                <a:sym typeface="Wingdings" pitchFamily="2" charset="2"/>
              </a:rPr>
              <a:t>Simpulan</a:t>
            </a:r>
            <a:r>
              <a:rPr lang="en-US" altLang="en-US" sz="2400" dirty="0">
                <a:sym typeface="Wingdings" pitchFamily="2" charset="2"/>
              </a:rPr>
              <a:t> </a:t>
            </a:r>
            <a:r>
              <a:rPr lang="en-US" altLang="en-US" sz="2400" dirty="0" err="1">
                <a:sym typeface="Wingdings" pitchFamily="2" charset="2"/>
              </a:rPr>
              <a:t>dan</a:t>
            </a:r>
            <a:r>
              <a:rPr lang="en-US" altLang="en-US" sz="2400" dirty="0">
                <a:sym typeface="Wingdings" pitchFamily="2" charset="2"/>
              </a:rPr>
              <a:t> saran</a:t>
            </a:r>
          </a:p>
          <a:p>
            <a:pPr marL="457200" lvl="2" indent="-457200">
              <a:buFont typeface="Arial" pitchFamily="34" charset="0"/>
              <a:buChar char="•"/>
            </a:pPr>
            <a:r>
              <a:rPr lang="en-US" altLang="en-US" sz="2800" dirty="0">
                <a:sym typeface="Wingdings" pitchFamily="2" charset="2"/>
              </a:rPr>
              <a:t>Dan </a:t>
            </a:r>
            <a:r>
              <a:rPr lang="en-US" altLang="en-US" sz="2800" dirty="0" err="1">
                <a:sym typeface="Wingdings" pitchFamily="2" charset="2"/>
              </a:rPr>
              <a:t>tugas</a:t>
            </a:r>
            <a:r>
              <a:rPr lang="en-US" altLang="en-US" sz="2800" dirty="0">
                <a:sym typeface="Wingdings" pitchFamily="2" charset="2"/>
              </a:rPr>
              <a:t> </a:t>
            </a:r>
            <a:r>
              <a:rPr lang="en-US" altLang="en-US" sz="2800" dirty="0" err="1">
                <a:sym typeface="Wingdings" pitchFamily="2" charset="2"/>
              </a:rPr>
              <a:t>tambahan</a:t>
            </a:r>
            <a:r>
              <a:rPr lang="en-US" altLang="en-US" sz="2800" dirty="0">
                <a:sym typeface="Wingdings" pitchFamily="2" charset="2"/>
              </a:rPr>
              <a:t> </a:t>
            </a:r>
            <a:r>
              <a:rPr lang="en-US" altLang="en-US" sz="2800" dirty="0" err="1">
                <a:sym typeface="Wingdings" pitchFamily="2" charset="2"/>
              </a:rPr>
              <a:t>lainnya</a:t>
            </a:r>
            <a:endParaRPr lang="en-US" altLang="en-US" sz="2800" dirty="0">
              <a:sym typeface="Wingdings" pitchFamily="2" charset="2"/>
            </a:endParaRPr>
          </a:p>
        </p:txBody>
      </p:sp>
      <p:sp>
        <p:nvSpPr>
          <p:cNvPr id="12291" name="TextBox 3"/>
          <p:cNvSpPr txBox="1">
            <a:spLocks noChangeArrowheads="1"/>
          </p:cNvSpPr>
          <p:nvPr/>
        </p:nvSpPr>
        <p:spPr bwMode="auto">
          <a:xfrm>
            <a:off x="2268538" y="333375"/>
            <a:ext cx="564356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en-US" sz="4000" b="1" dirty="0"/>
              <a:t>TUGAS MANDIRI</a:t>
            </a:r>
            <a:endParaRPr lang="en-US" altLang="en-US" sz="4000" b="1" dirty="0">
              <a:latin typeface="Cambria" pitchFamily="18" charset="0"/>
            </a:endParaRPr>
          </a:p>
        </p:txBody>
      </p:sp>
      <p:sp>
        <p:nvSpPr>
          <p:cNvPr id="12292" name="Slide Number Placeholder 1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3B361E0-07C5-449C-A7DC-69807FCAEE9D}" type="slidenum">
              <a:rPr lang="en-US" altLang="en-US"/>
              <a:pPr/>
              <a:t>6</a:t>
            </a:fld>
            <a:endParaRPr lang="en-US" altLang="en-US"/>
          </a:p>
        </p:txBody>
      </p:sp>
    </p:spTree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Content Placeholder 2"/>
          <p:cNvSpPr>
            <a:spLocks noGrp="1"/>
          </p:cNvSpPr>
          <p:nvPr>
            <p:ph idx="1"/>
          </p:nvPr>
        </p:nvSpPr>
        <p:spPr>
          <a:xfrm>
            <a:off x="457200" y="1285875"/>
            <a:ext cx="8229600" cy="5070475"/>
          </a:xfrm>
        </p:spPr>
        <p:txBody>
          <a:bodyPr/>
          <a:lstStyle/>
          <a:p>
            <a:pPr marL="0" lvl="2" indent="0">
              <a:buNone/>
              <a:defRPr/>
            </a:pPr>
            <a:r>
              <a:rPr lang="en-US" altLang="en-US" dirty="0">
                <a:latin typeface="Arial" charset="0"/>
                <a:cs typeface="Arial" charset="0"/>
              </a:rPr>
              <a:t>M</a:t>
            </a:r>
            <a:r>
              <a:rPr lang="id-ID" altLang="en-US" dirty="0">
                <a:latin typeface="Arial" charset="0"/>
                <a:cs typeface="Arial" charset="0"/>
              </a:rPr>
              <a:t>embuat paper </a:t>
            </a:r>
            <a:r>
              <a:rPr lang="en-US" altLang="en-US" dirty="0">
                <a:latin typeface="Arial" charset="0"/>
                <a:cs typeface="Arial" charset="0"/>
              </a:rPr>
              <a:t>(</a:t>
            </a:r>
            <a:r>
              <a:rPr lang="en-US" altLang="en-US" dirty="0" err="1">
                <a:latin typeface="Arial" charset="0"/>
                <a:cs typeface="Arial" charset="0"/>
              </a:rPr>
              <a:t>merupakan</a:t>
            </a:r>
            <a:r>
              <a:rPr lang="en-US" altLang="en-US" dirty="0">
                <a:latin typeface="Arial" charset="0"/>
                <a:cs typeface="Arial" charset="0"/>
              </a:rPr>
              <a:t> </a:t>
            </a:r>
            <a:r>
              <a:rPr lang="en-US" altLang="en-US" dirty="0" err="1">
                <a:latin typeface="Arial" charset="0"/>
                <a:cs typeface="Arial" charset="0"/>
              </a:rPr>
              <a:t>hasil</a:t>
            </a:r>
            <a:r>
              <a:rPr lang="en-US" altLang="en-US" dirty="0">
                <a:latin typeface="Arial" charset="0"/>
                <a:cs typeface="Arial" charset="0"/>
              </a:rPr>
              <a:t> </a:t>
            </a:r>
            <a:r>
              <a:rPr lang="en-US" altLang="en-US" dirty="0" err="1">
                <a:latin typeface="Arial" charset="0"/>
                <a:cs typeface="Arial" charset="0"/>
              </a:rPr>
              <a:t>dari</a:t>
            </a:r>
            <a:r>
              <a:rPr lang="en-US" altLang="en-US" dirty="0">
                <a:latin typeface="Arial" charset="0"/>
                <a:cs typeface="Arial" charset="0"/>
              </a:rPr>
              <a:t> </a:t>
            </a:r>
            <a:r>
              <a:rPr lang="en-US" altLang="en-US" dirty="0" err="1">
                <a:latin typeface="Arial" charset="0"/>
                <a:cs typeface="Arial" charset="0"/>
              </a:rPr>
              <a:t>penelitian</a:t>
            </a:r>
            <a:r>
              <a:rPr lang="en-US" altLang="en-US" dirty="0">
                <a:latin typeface="Arial" charset="0"/>
                <a:cs typeface="Arial" charset="0"/>
              </a:rPr>
              <a:t> </a:t>
            </a:r>
            <a:r>
              <a:rPr lang="en-US" altLang="en-US" dirty="0" err="1">
                <a:latin typeface="Arial" charset="0"/>
                <a:cs typeface="Arial" charset="0"/>
              </a:rPr>
              <a:t>anda</a:t>
            </a:r>
            <a:r>
              <a:rPr lang="en-US" altLang="en-US" dirty="0">
                <a:latin typeface="Arial" charset="0"/>
                <a:cs typeface="Arial" charset="0"/>
              </a:rPr>
              <a:t>) </a:t>
            </a:r>
            <a:r>
              <a:rPr lang="id-ID" altLang="en-US" dirty="0">
                <a:latin typeface="Arial" charset="0"/>
                <a:cs typeface="Arial" charset="0"/>
              </a:rPr>
              <a:t>tentang penerapan </a:t>
            </a:r>
            <a:r>
              <a:rPr lang="en-US" altLang="en-US" dirty="0">
                <a:latin typeface="Arial" charset="0"/>
                <a:cs typeface="Arial" charset="0"/>
              </a:rPr>
              <a:t>IT Governance</a:t>
            </a:r>
            <a:r>
              <a:rPr lang="id-ID" altLang="en-US" dirty="0">
                <a:latin typeface="Arial" charset="0"/>
                <a:cs typeface="Arial" charset="0"/>
              </a:rPr>
              <a:t>, dengan format:</a:t>
            </a:r>
            <a:r>
              <a:rPr lang="en-US" altLang="en-US" dirty="0">
                <a:latin typeface="Arial" charset="0"/>
                <a:cs typeface="Arial" charset="0"/>
              </a:rPr>
              <a:t> (</a:t>
            </a:r>
            <a:r>
              <a:rPr lang="en-US" altLang="en-US" dirty="0" err="1">
                <a:latin typeface="Arial" charset="0"/>
                <a:cs typeface="Arial" charset="0"/>
              </a:rPr>
              <a:t>disesuaikan</a:t>
            </a:r>
            <a:r>
              <a:rPr lang="en-US" altLang="en-US" dirty="0">
                <a:latin typeface="Arial" charset="0"/>
                <a:cs typeface="Arial" charset="0"/>
              </a:rPr>
              <a:t> template </a:t>
            </a:r>
            <a:r>
              <a:rPr lang="en-US" altLang="en-US" dirty="0" err="1">
                <a:latin typeface="Arial" charset="0"/>
                <a:cs typeface="Arial" charset="0"/>
              </a:rPr>
              <a:t>jurnal</a:t>
            </a:r>
            <a:r>
              <a:rPr lang="en-US" altLang="en-US" dirty="0">
                <a:latin typeface="Arial" charset="0"/>
                <a:cs typeface="Arial" charset="0"/>
              </a:rPr>
              <a:t>)</a:t>
            </a:r>
            <a:endParaRPr lang="id-ID" altLang="en-US" dirty="0">
              <a:latin typeface="Arial" charset="0"/>
              <a:cs typeface="Arial" charset="0"/>
            </a:endParaRPr>
          </a:p>
          <a:p>
            <a:pPr marL="457200" indent="-457200" eaLnBrk="1" hangingPunct="1">
              <a:buFont typeface="Arial" charset="0"/>
              <a:buAutoNum type="arabicPeriod"/>
              <a:defRPr/>
            </a:pPr>
            <a:r>
              <a:rPr lang="id-ID" altLang="en-US" sz="2400" dirty="0">
                <a:latin typeface="Arial" charset="0"/>
                <a:cs typeface="Arial" charset="0"/>
              </a:rPr>
              <a:t>Latar belakang masalah</a:t>
            </a:r>
          </a:p>
          <a:p>
            <a:pPr marL="457200" indent="-457200" eaLnBrk="1" hangingPunct="1">
              <a:buFont typeface="Arial" charset="0"/>
              <a:buAutoNum type="arabicPeriod"/>
              <a:defRPr/>
            </a:pPr>
            <a:r>
              <a:rPr lang="id-ID" altLang="en-US" sz="2400" dirty="0">
                <a:latin typeface="Arial" charset="0"/>
                <a:cs typeface="Arial" charset="0"/>
              </a:rPr>
              <a:t>Tujuan</a:t>
            </a:r>
          </a:p>
          <a:p>
            <a:pPr marL="457200" indent="-457200" eaLnBrk="1" hangingPunct="1">
              <a:buFont typeface="Arial" charset="0"/>
              <a:buAutoNum type="arabicPeriod"/>
              <a:defRPr/>
            </a:pPr>
            <a:r>
              <a:rPr lang="id-ID" altLang="en-US" sz="2400" dirty="0">
                <a:latin typeface="Arial" charset="0"/>
                <a:cs typeface="Arial" charset="0"/>
              </a:rPr>
              <a:t>Manfaat</a:t>
            </a:r>
          </a:p>
          <a:p>
            <a:pPr marL="457200" indent="-457200" eaLnBrk="1" hangingPunct="1">
              <a:buFont typeface="Arial" charset="0"/>
              <a:buAutoNum type="arabicPeriod"/>
              <a:defRPr/>
            </a:pPr>
            <a:r>
              <a:rPr lang="id-ID" altLang="en-US" sz="2400" dirty="0">
                <a:latin typeface="Arial" charset="0"/>
                <a:cs typeface="Arial" charset="0"/>
              </a:rPr>
              <a:t>Landasan Teori</a:t>
            </a:r>
            <a:r>
              <a:rPr lang="en-US" altLang="en-US" sz="2400" dirty="0">
                <a:latin typeface="Arial" charset="0"/>
                <a:cs typeface="Arial" charset="0"/>
              </a:rPr>
              <a:t> (related work)</a:t>
            </a:r>
            <a:endParaRPr lang="id-ID" altLang="en-US" sz="2400" dirty="0">
              <a:latin typeface="Arial" charset="0"/>
              <a:cs typeface="Arial" charset="0"/>
            </a:endParaRPr>
          </a:p>
          <a:p>
            <a:pPr marL="457200" indent="-457200" eaLnBrk="1" hangingPunct="1">
              <a:buFont typeface="Arial" charset="0"/>
              <a:buAutoNum type="arabicPeriod"/>
              <a:defRPr/>
            </a:pPr>
            <a:r>
              <a:rPr lang="en-US" altLang="en-US" sz="2400" dirty="0">
                <a:latin typeface="Arial" charset="0"/>
                <a:cs typeface="Arial" charset="0"/>
              </a:rPr>
              <a:t>Proposed method</a:t>
            </a:r>
          </a:p>
          <a:p>
            <a:pPr marL="457200" indent="-457200" eaLnBrk="1" hangingPunct="1">
              <a:buFont typeface="Arial" charset="0"/>
              <a:buAutoNum type="arabicPeriod"/>
              <a:defRPr/>
            </a:pPr>
            <a:r>
              <a:rPr lang="en-US" altLang="en-US" sz="2400" dirty="0" err="1">
                <a:latin typeface="Arial" charset="0"/>
                <a:cs typeface="Arial" charset="0"/>
              </a:rPr>
              <a:t>Hasil</a:t>
            </a:r>
            <a:r>
              <a:rPr lang="en-US" altLang="en-US" sz="2400" dirty="0">
                <a:latin typeface="Arial" charset="0"/>
                <a:cs typeface="Arial" charset="0"/>
              </a:rPr>
              <a:t> </a:t>
            </a:r>
            <a:r>
              <a:rPr lang="en-US" altLang="en-US" sz="2400" dirty="0" err="1">
                <a:latin typeface="Arial" charset="0"/>
                <a:cs typeface="Arial" charset="0"/>
              </a:rPr>
              <a:t>dan</a:t>
            </a:r>
            <a:r>
              <a:rPr lang="en-US" altLang="en-US" sz="2400" dirty="0">
                <a:latin typeface="Arial" charset="0"/>
                <a:cs typeface="Arial" charset="0"/>
              </a:rPr>
              <a:t> </a:t>
            </a:r>
            <a:r>
              <a:rPr lang="en-US" altLang="en-US" sz="2400" dirty="0" err="1">
                <a:latin typeface="Arial" charset="0"/>
                <a:cs typeface="Arial" charset="0"/>
              </a:rPr>
              <a:t>pembahasan</a:t>
            </a:r>
            <a:endParaRPr lang="id-ID" altLang="en-US" sz="2400" dirty="0">
              <a:latin typeface="Arial" charset="0"/>
              <a:cs typeface="Arial" charset="0"/>
            </a:endParaRPr>
          </a:p>
          <a:p>
            <a:pPr marL="457200" indent="-457200" eaLnBrk="1" hangingPunct="1">
              <a:buFont typeface="Arial" charset="0"/>
              <a:buAutoNum type="arabicPeriod"/>
              <a:defRPr/>
            </a:pPr>
            <a:r>
              <a:rPr lang="id-ID" altLang="en-US" sz="2400" dirty="0">
                <a:latin typeface="Arial" charset="0"/>
                <a:cs typeface="Arial" charset="0"/>
              </a:rPr>
              <a:t>Kesimpulan</a:t>
            </a:r>
          </a:p>
          <a:p>
            <a:pPr marL="457200" indent="-457200" eaLnBrk="1" hangingPunct="1">
              <a:buFont typeface="Arial" charset="0"/>
              <a:buAutoNum type="arabicPeriod"/>
              <a:defRPr/>
            </a:pPr>
            <a:r>
              <a:rPr lang="id-ID" altLang="en-US" sz="2400" dirty="0">
                <a:latin typeface="Arial" charset="0"/>
                <a:cs typeface="Arial" charset="0"/>
              </a:rPr>
              <a:t>Daftar Pustaka</a:t>
            </a:r>
          </a:p>
          <a:p>
            <a:pPr marL="0" indent="0" eaLnBrk="1" hangingPunct="1">
              <a:buFont typeface="Arial" charset="0"/>
              <a:buNone/>
              <a:defRPr/>
            </a:pPr>
            <a:endParaRPr lang="id-ID" altLang="en-US" sz="2400" dirty="0">
              <a:latin typeface="Arial" charset="0"/>
              <a:cs typeface="Arial" charset="0"/>
            </a:endParaRPr>
          </a:p>
        </p:txBody>
      </p:sp>
      <p:sp>
        <p:nvSpPr>
          <p:cNvPr id="13315" name="TextBox 3"/>
          <p:cNvSpPr txBox="1">
            <a:spLocks noChangeArrowheads="1"/>
          </p:cNvSpPr>
          <p:nvPr/>
        </p:nvSpPr>
        <p:spPr bwMode="auto">
          <a:xfrm>
            <a:off x="2339975" y="212725"/>
            <a:ext cx="564356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en-US" sz="4000" b="1" dirty="0"/>
              <a:t>TUGAS KELOMPOK</a:t>
            </a:r>
            <a:endParaRPr lang="en-US" altLang="en-US" sz="4000" b="1" dirty="0">
              <a:latin typeface="Cambria" pitchFamily="18" charset="0"/>
            </a:endParaRPr>
          </a:p>
        </p:txBody>
      </p:sp>
      <p:sp>
        <p:nvSpPr>
          <p:cNvPr id="13316" name="Slide Number Placeholder 1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E15A26F-D40D-4B2A-9E29-862582B4032B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5" name="7-Point Star 4"/>
          <p:cNvSpPr/>
          <p:nvPr/>
        </p:nvSpPr>
        <p:spPr>
          <a:xfrm>
            <a:off x="4786314" y="3857628"/>
            <a:ext cx="3929090" cy="2571768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Wajib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Paper </a:t>
            </a:r>
            <a:r>
              <a:rPr lang="en-US" dirty="0" err="1"/>
              <a:t>untuk</a:t>
            </a:r>
            <a:r>
              <a:rPr lang="en-US" dirty="0"/>
              <a:t> di publish di </a:t>
            </a:r>
            <a:r>
              <a:rPr lang="en-US" dirty="0" err="1"/>
              <a:t>Proseding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Journal Nasional Min Sinta 3.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ontent Placeholder 2"/>
          <p:cNvSpPr>
            <a:spLocks noGrp="1"/>
          </p:cNvSpPr>
          <p:nvPr>
            <p:ph idx="1"/>
          </p:nvPr>
        </p:nvSpPr>
        <p:spPr>
          <a:xfrm>
            <a:off x="285750" y="1052513"/>
            <a:ext cx="8401050" cy="5162550"/>
          </a:xfrm>
        </p:spPr>
        <p:txBody>
          <a:bodyPr/>
          <a:lstStyle/>
          <a:p>
            <a:pPr marL="514350" indent="-514350" eaLnBrk="1" hangingPunct="1">
              <a:spcBef>
                <a:spcPct val="0"/>
              </a:spcBef>
              <a:buFont typeface="Calibri" pitchFamily="34" charset="0"/>
              <a:buAutoNum type="arabicPeriod"/>
            </a:pPr>
            <a:r>
              <a:rPr lang="en-GB" altLang="en-US" sz="2800" dirty="0"/>
              <a:t>IT Governance – The Business Case</a:t>
            </a:r>
            <a:r>
              <a:rPr lang="id-ID" altLang="en-US" sz="2800" dirty="0"/>
              <a:t> </a:t>
            </a:r>
          </a:p>
          <a:p>
            <a:pPr marL="514350" indent="-514350" eaLnBrk="1" hangingPunct="1">
              <a:spcBef>
                <a:spcPct val="0"/>
              </a:spcBef>
              <a:buFont typeface="Calibri" pitchFamily="34" charset="0"/>
              <a:buAutoNum type="arabicPeriod"/>
            </a:pPr>
            <a:r>
              <a:rPr lang="en-US" altLang="en-US" sz="2800" dirty="0"/>
              <a:t>Performance Measurement </a:t>
            </a:r>
          </a:p>
          <a:p>
            <a:pPr marL="514350" indent="-514350" eaLnBrk="1" hangingPunct="1">
              <a:spcBef>
                <a:spcPct val="0"/>
              </a:spcBef>
              <a:buFont typeface="Calibri" pitchFamily="34" charset="0"/>
              <a:buAutoNum type="arabicPeriod"/>
            </a:pPr>
            <a:r>
              <a:rPr lang="en-US" altLang="en-US" sz="2800" dirty="0"/>
              <a:t>Implementation Roadmap </a:t>
            </a:r>
          </a:p>
          <a:p>
            <a:pPr marL="514350" indent="-514350" eaLnBrk="1" hangingPunct="1">
              <a:spcBef>
                <a:spcPct val="0"/>
              </a:spcBef>
              <a:buFont typeface="Calibri" pitchFamily="34" charset="0"/>
              <a:buAutoNum type="arabicPeriod"/>
            </a:pPr>
            <a:r>
              <a:rPr lang="en-US" altLang="en-US" sz="2800" dirty="0"/>
              <a:t>Communication Strategy &amp; Culture </a:t>
            </a:r>
          </a:p>
          <a:p>
            <a:pPr marL="514350" indent="-514350" eaLnBrk="1" hangingPunct="1">
              <a:spcBef>
                <a:spcPct val="0"/>
              </a:spcBef>
              <a:buFont typeface="Calibri" pitchFamily="34" charset="0"/>
              <a:buAutoNum type="arabicPeriod"/>
            </a:pPr>
            <a:r>
              <a:rPr lang="en-US" altLang="en-US" sz="2800" dirty="0"/>
              <a:t>Capability Maturity &amp; Assessment </a:t>
            </a:r>
          </a:p>
          <a:p>
            <a:pPr marL="514350" indent="-514350" eaLnBrk="1" hangingPunct="1">
              <a:spcBef>
                <a:spcPct val="0"/>
              </a:spcBef>
              <a:buFont typeface="Calibri" pitchFamily="34" charset="0"/>
              <a:buAutoNum type="arabicPeriod"/>
            </a:pPr>
            <a:r>
              <a:rPr lang="en-US" altLang="en-US" sz="2800" dirty="0"/>
              <a:t>Risk Management</a:t>
            </a:r>
            <a:r>
              <a:rPr lang="id-ID" altLang="en-US" sz="2800" dirty="0"/>
              <a:t> </a:t>
            </a:r>
          </a:p>
          <a:p>
            <a:pPr marL="514350" indent="-514350" eaLnBrk="1" hangingPunct="1">
              <a:spcBef>
                <a:spcPct val="0"/>
              </a:spcBef>
              <a:buFont typeface="Calibri" pitchFamily="34" charset="0"/>
              <a:buAutoNum type="arabicPeriod"/>
            </a:pPr>
            <a:r>
              <a:rPr lang="en-US" altLang="en-US" sz="2800" dirty="0"/>
              <a:t>Supplier Governance </a:t>
            </a:r>
          </a:p>
          <a:p>
            <a:pPr marL="514350" indent="-514350" eaLnBrk="1" hangingPunct="1">
              <a:spcBef>
                <a:spcPct val="0"/>
              </a:spcBef>
              <a:buFont typeface="Calibri" pitchFamily="34" charset="0"/>
              <a:buAutoNum type="arabicPeriod"/>
            </a:pPr>
            <a:r>
              <a:rPr lang="en-GB" altLang="en-US" sz="2800" dirty="0"/>
              <a:t>IT &amp; Audit Working Together and Using </a:t>
            </a:r>
            <a:r>
              <a:rPr lang="en-GB" altLang="en-US" sz="2800" dirty="0" err="1"/>
              <a:t>CobiT</a:t>
            </a:r>
            <a:r>
              <a:rPr lang="en-GB" altLang="en-US" sz="2800" dirty="0"/>
              <a:t> </a:t>
            </a:r>
          </a:p>
          <a:p>
            <a:pPr marL="514350" indent="-514350" eaLnBrk="1" hangingPunct="1">
              <a:spcBef>
                <a:spcPct val="0"/>
              </a:spcBef>
              <a:buFont typeface="Calibri" pitchFamily="34" charset="0"/>
              <a:buAutoNum type="arabicPeriod"/>
            </a:pPr>
            <a:r>
              <a:rPr lang="en-US" altLang="en-US" sz="2800" dirty="0"/>
              <a:t>Information Security Governance</a:t>
            </a:r>
            <a:r>
              <a:rPr lang="id-ID" altLang="en-US" sz="2800" dirty="0"/>
              <a:t> </a:t>
            </a:r>
          </a:p>
          <a:p>
            <a:pPr marL="514350" indent="-514350" eaLnBrk="1" hangingPunct="1">
              <a:spcBef>
                <a:spcPct val="0"/>
              </a:spcBef>
              <a:buFont typeface="Calibri" pitchFamily="34" charset="0"/>
              <a:buAutoNum type="arabicPeriod"/>
            </a:pPr>
            <a:r>
              <a:rPr lang="en-GB" altLang="en-US" sz="2800" dirty="0"/>
              <a:t>Legal &amp; Regulatory Aspects of IT Governance </a:t>
            </a:r>
          </a:p>
          <a:p>
            <a:pPr marL="514350" indent="-514350" eaLnBrk="1" hangingPunct="1">
              <a:spcBef>
                <a:spcPct val="0"/>
              </a:spcBef>
              <a:buFont typeface="Calibri" pitchFamily="34" charset="0"/>
              <a:buAutoNum type="arabicPeriod"/>
            </a:pPr>
            <a:r>
              <a:rPr lang="en-US" altLang="en-US" sz="2800" dirty="0"/>
              <a:t>Architecture Governance</a:t>
            </a:r>
          </a:p>
        </p:txBody>
      </p:sp>
      <p:sp>
        <p:nvSpPr>
          <p:cNvPr id="14339" name="TextBox 3"/>
          <p:cNvSpPr txBox="1">
            <a:spLocks noChangeArrowheads="1"/>
          </p:cNvSpPr>
          <p:nvPr/>
        </p:nvSpPr>
        <p:spPr bwMode="auto">
          <a:xfrm>
            <a:off x="3000375" y="285750"/>
            <a:ext cx="564356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 eaLnBrk="1" hangingPunct="1"/>
            <a:r>
              <a:rPr lang="id-ID" altLang="en-US" sz="3600">
                <a:cs typeface="Arial" charset="0"/>
              </a:rPr>
              <a:t>SILABUS</a:t>
            </a:r>
            <a:endParaRPr lang="en-GB" altLang="en-US" sz="3600">
              <a:cs typeface="Arial" charset="0"/>
            </a:endParaRPr>
          </a:p>
        </p:txBody>
      </p:sp>
      <p:sp>
        <p:nvSpPr>
          <p:cNvPr id="14340" name="Slide Number Placeholder 1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034E96E-475C-4DA0-AEA2-6260608C90BF}" type="slidenum">
              <a:rPr lang="en-US" altLang="en-US"/>
              <a:pPr/>
              <a:t>8</a:t>
            </a:fld>
            <a:endParaRPr lang="en-US" altLang="en-US"/>
          </a:p>
        </p:txBody>
      </p:sp>
    </p:spTree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Content Placeholder 2"/>
          <p:cNvSpPr>
            <a:spLocks noGrp="1"/>
          </p:cNvSpPr>
          <p:nvPr>
            <p:ph idx="1"/>
          </p:nvPr>
        </p:nvSpPr>
        <p:spPr>
          <a:xfrm>
            <a:off x="457200" y="1628775"/>
            <a:ext cx="8229600" cy="4752975"/>
          </a:xfrm>
        </p:spPr>
        <p:txBody>
          <a:bodyPr/>
          <a:lstStyle/>
          <a:p>
            <a:r>
              <a:rPr lang="en-US" altLang="en-US" sz="2400"/>
              <a:t>…….., 2005. IT Governance Developing a successful govermance strategy. Manchester: The National Computing Center.</a:t>
            </a:r>
            <a:endParaRPr lang="id-ID" altLang="en-US" sz="2400"/>
          </a:p>
          <a:p>
            <a:r>
              <a:rPr lang="en-US" altLang="en-US" sz="2400"/>
              <a:t>……., 2003. Board Briefing on IT Governance. United State of America: IT Governance Institute</a:t>
            </a:r>
          </a:p>
          <a:p>
            <a:r>
              <a:rPr lang="en-US" altLang="en-US" sz="2400"/>
              <a:t>Indrajit, RE, 2016. Tata Kelola Teknologi Informasi. Yogyakarta. PREINEXUS.</a:t>
            </a:r>
          </a:p>
          <a:p>
            <a:r>
              <a:rPr lang="en-US" altLang="en-US" sz="2400"/>
              <a:t>Gunawan, B &amp; Pratama, FA, 2018. Perancangan Tata Kelola Teknologi Informasi. Yogyakarta. Andi Offset. </a:t>
            </a:r>
            <a:endParaRPr lang="id-ID" altLang="en-US" sz="2400"/>
          </a:p>
        </p:txBody>
      </p:sp>
      <p:sp>
        <p:nvSpPr>
          <p:cNvPr id="15363" name="TextBox 3"/>
          <p:cNvSpPr txBox="1">
            <a:spLocks noChangeArrowheads="1"/>
          </p:cNvSpPr>
          <p:nvPr/>
        </p:nvSpPr>
        <p:spPr bwMode="auto">
          <a:xfrm>
            <a:off x="3000375" y="285750"/>
            <a:ext cx="564356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en-US" sz="3600" b="1">
                <a:cs typeface="Arial" charset="0"/>
              </a:rPr>
              <a:t>REFERANCE</a:t>
            </a:r>
          </a:p>
        </p:txBody>
      </p:sp>
      <p:sp>
        <p:nvSpPr>
          <p:cNvPr id="15364" name="Slide Number Placeholder 1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DBA70CF-00CA-4BEF-98D7-149F28542D37}" type="slidenum">
              <a:rPr lang="en-US" altLang="en-US"/>
              <a:pPr/>
              <a:t>9</a:t>
            </a:fld>
            <a:endParaRPr lang="en-US" altLang="en-US"/>
          </a:p>
        </p:txBody>
      </p:sp>
    </p:spTree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3881</TotalTime>
  <Words>301</Words>
  <Application>Microsoft Office PowerPoint</Application>
  <PresentationFormat>On-screen Show (4:3)</PresentationFormat>
  <Paragraphs>62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Cambria</vt:lpstr>
      <vt:lpstr>Wingdings</vt:lpstr>
      <vt:lpstr>Office Theme</vt:lpstr>
      <vt:lpstr> Kode MK/SKS : MTI193308/3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Kapsel_I_1</dc:title>
  <dc:creator>septilia</dc:creator>
  <cp:lastModifiedBy>Sri Lestari</cp:lastModifiedBy>
  <cp:revision>244</cp:revision>
  <dcterms:created xsi:type="dcterms:W3CDTF">2010-04-18T12:06:30Z</dcterms:created>
  <dcterms:modified xsi:type="dcterms:W3CDTF">2025-10-10T10:01:42Z</dcterms:modified>
</cp:coreProperties>
</file>